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D0315-A718-4C77-ADA0-E4F61F95182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19D86E-A6B3-4634-8E95-8CF1EAF17C2B}">
      <dgm:prSet/>
      <dgm:spPr/>
      <dgm:t>
        <a:bodyPr/>
        <a:lstStyle/>
        <a:p>
          <a:r>
            <a:rPr lang="en-US" b="0" i="0"/>
            <a:t>A GUI Tool for making API requests, testing APIs, and assisting with API development</a:t>
          </a:r>
          <a:endParaRPr lang="en-US"/>
        </a:p>
      </dgm:t>
    </dgm:pt>
    <dgm:pt modelId="{50571F42-361F-4D97-8F83-18B71B034EA7}" type="parTrans" cxnId="{F6BFEB17-5B8F-464A-A2FA-3DC2135E912E}">
      <dgm:prSet/>
      <dgm:spPr/>
      <dgm:t>
        <a:bodyPr/>
        <a:lstStyle/>
        <a:p>
          <a:endParaRPr lang="en-US"/>
        </a:p>
      </dgm:t>
    </dgm:pt>
    <dgm:pt modelId="{E393E15B-A395-40EC-BFF9-0C06CB0449F2}" type="sibTrans" cxnId="{F6BFEB17-5B8F-464A-A2FA-3DC2135E912E}">
      <dgm:prSet/>
      <dgm:spPr/>
      <dgm:t>
        <a:bodyPr/>
        <a:lstStyle/>
        <a:p>
          <a:endParaRPr lang="en-US"/>
        </a:p>
      </dgm:t>
    </dgm:pt>
    <dgm:pt modelId="{59557B6F-7D0F-47C1-B2F0-970295FC9C7B}">
      <dgm:prSet/>
      <dgm:spPr/>
      <dgm:t>
        <a:bodyPr/>
        <a:lstStyle/>
        <a:p>
          <a:r>
            <a:rPr lang="en-US" b="0" i="0"/>
            <a:t>Autogenerates code snippets in a variety of languages</a:t>
          </a:r>
          <a:endParaRPr lang="en-US"/>
        </a:p>
      </dgm:t>
    </dgm:pt>
    <dgm:pt modelId="{65E81675-04BF-4254-B035-FCD106E6DCA3}" type="parTrans" cxnId="{F18BF52B-1382-4E54-B5A4-FD285B6BB768}">
      <dgm:prSet/>
      <dgm:spPr/>
      <dgm:t>
        <a:bodyPr/>
        <a:lstStyle/>
        <a:p>
          <a:endParaRPr lang="en-US"/>
        </a:p>
      </dgm:t>
    </dgm:pt>
    <dgm:pt modelId="{12573147-2343-4D79-838D-D33F8402088C}" type="sibTrans" cxnId="{F18BF52B-1382-4E54-B5A4-FD285B6BB768}">
      <dgm:prSet/>
      <dgm:spPr/>
      <dgm:t>
        <a:bodyPr/>
        <a:lstStyle/>
        <a:p>
          <a:endParaRPr lang="en-US"/>
        </a:p>
      </dgm:t>
    </dgm:pt>
    <dgm:pt modelId="{EDAD55D3-D740-46F2-9DF8-8779937950B8}">
      <dgm:prSet/>
      <dgm:spPr/>
      <dgm:t>
        <a:bodyPr/>
        <a:lstStyle/>
        <a:p>
          <a:r>
            <a:rPr lang="en-US" b="0" i="0"/>
            <a:t>Automatically syntax highlights requests and responses</a:t>
          </a:r>
          <a:endParaRPr lang="en-US"/>
        </a:p>
      </dgm:t>
    </dgm:pt>
    <dgm:pt modelId="{D0151159-26DC-447D-90C1-6B3447F6BA13}" type="parTrans" cxnId="{412E85F0-B2C0-4284-954D-7D7869F81C95}">
      <dgm:prSet/>
      <dgm:spPr/>
      <dgm:t>
        <a:bodyPr/>
        <a:lstStyle/>
        <a:p>
          <a:endParaRPr lang="en-US"/>
        </a:p>
      </dgm:t>
    </dgm:pt>
    <dgm:pt modelId="{66818759-6C93-46EF-8101-89A3204D2F50}" type="sibTrans" cxnId="{412E85F0-B2C0-4284-954D-7D7869F81C95}">
      <dgm:prSet/>
      <dgm:spPr/>
      <dgm:t>
        <a:bodyPr/>
        <a:lstStyle/>
        <a:p>
          <a:endParaRPr lang="en-US"/>
        </a:p>
      </dgm:t>
    </dgm:pt>
    <dgm:pt modelId="{2114AE08-32DF-4EEB-8DBC-82C96D07D0D6}">
      <dgm:prSet/>
      <dgm:spPr/>
      <dgm:t>
        <a:bodyPr/>
        <a:lstStyle/>
        <a:p>
          <a:r>
            <a:rPr lang="en-US" b="0" i="0"/>
            <a:t>Supports environment variables for secrets and environment specific values</a:t>
          </a:r>
          <a:endParaRPr lang="en-US"/>
        </a:p>
      </dgm:t>
    </dgm:pt>
    <dgm:pt modelId="{25443128-7E52-46AC-9E77-FD52914CFF81}" type="parTrans" cxnId="{21C0CFFC-8B60-417B-9A8B-815675E5B071}">
      <dgm:prSet/>
      <dgm:spPr/>
      <dgm:t>
        <a:bodyPr/>
        <a:lstStyle/>
        <a:p>
          <a:endParaRPr lang="en-US"/>
        </a:p>
      </dgm:t>
    </dgm:pt>
    <dgm:pt modelId="{11288291-696E-4BF2-9F43-50C50FFC9EFF}" type="sibTrans" cxnId="{21C0CFFC-8B60-417B-9A8B-815675E5B071}">
      <dgm:prSet/>
      <dgm:spPr/>
      <dgm:t>
        <a:bodyPr/>
        <a:lstStyle/>
        <a:p>
          <a:endParaRPr lang="en-US"/>
        </a:p>
      </dgm:t>
    </dgm:pt>
    <dgm:pt modelId="{B83E034C-239D-FD46-99AA-FFC3A6318D64}" type="pres">
      <dgm:prSet presAssocID="{198D0315-A718-4C77-ADA0-E4F61F951820}" presName="vert0" presStyleCnt="0">
        <dgm:presLayoutVars>
          <dgm:dir/>
          <dgm:animOne val="branch"/>
          <dgm:animLvl val="lvl"/>
        </dgm:presLayoutVars>
      </dgm:prSet>
      <dgm:spPr/>
    </dgm:pt>
    <dgm:pt modelId="{3565F062-0928-7042-B912-9E10758144A9}" type="pres">
      <dgm:prSet presAssocID="{CF19D86E-A6B3-4634-8E95-8CF1EAF17C2B}" presName="thickLine" presStyleLbl="alignNode1" presStyleIdx="0" presStyleCnt="4"/>
      <dgm:spPr/>
    </dgm:pt>
    <dgm:pt modelId="{ED5DACA0-1110-AE46-AB85-D24AC8F777A6}" type="pres">
      <dgm:prSet presAssocID="{CF19D86E-A6B3-4634-8E95-8CF1EAF17C2B}" presName="horz1" presStyleCnt="0"/>
      <dgm:spPr/>
    </dgm:pt>
    <dgm:pt modelId="{A909A906-AE28-5B4E-A37A-30CBCF6F8147}" type="pres">
      <dgm:prSet presAssocID="{CF19D86E-A6B3-4634-8E95-8CF1EAF17C2B}" presName="tx1" presStyleLbl="revTx" presStyleIdx="0" presStyleCnt="4"/>
      <dgm:spPr/>
    </dgm:pt>
    <dgm:pt modelId="{93E93935-DF36-2444-9EE3-EC54F8D15D2A}" type="pres">
      <dgm:prSet presAssocID="{CF19D86E-A6B3-4634-8E95-8CF1EAF17C2B}" presName="vert1" presStyleCnt="0"/>
      <dgm:spPr/>
    </dgm:pt>
    <dgm:pt modelId="{5611782E-862A-3545-8AB0-AE16CD938556}" type="pres">
      <dgm:prSet presAssocID="{59557B6F-7D0F-47C1-B2F0-970295FC9C7B}" presName="thickLine" presStyleLbl="alignNode1" presStyleIdx="1" presStyleCnt="4"/>
      <dgm:spPr/>
    </dgm:pt>
    <dgm:pt modelId="{30B67514-68C6-D14A-A25E-CC3D9E30BDE3}" type="pres">
      <dgm:prSet presAssocID="{59557B6F-7D0F-47C1-B2F0-970295FC9C7B}" presName="horz1" presStyleCnt="0"/>
      <dgm:spPr/>
    </dgm:pt>
    <dgm:pt modelId="{7F666A94-F25B-0A41-92BF-A2353BF8CFE6}" type="pres">
      <dgm:prSet presAssocID="{59557B6F-7D0F-47C1-B2F0-970295FC9C7B}" presName="tx1" presStyleLbl="revTx" presStyleIdx="1" presStyleCnt="4"/>
      <dgm:spPr/>
    </dgm:pt>
    <dgm:pt modelId="{CB371C43-68B6-0A44-BB99-B2395EBACC3E}" type="pres">
      <dgm:prSet presAssocID="{59557B6F-7D0F-47C1-B2F0-970295FC9C7B}" presName="vert1" presStyleCnt="0"/>
      <dgm:spPr/>
    </dgm:pt>
    <dgm:pt modelId="{388B7094-C6CE-8A45-BC80-220E5FC83727}" type="pres">
      <dgm:prSet presAssocID="{EDAD55D3-D740-46F2-9DF8-8779937950B8}" presName="thickLine" presStyleLbl="alignNode1" presStyleIdx="2" presStyleCnt="4"/>
      <dgm:spPr/>
    </dgm:pt>
    <dgm:pt modelId="{FB52B341-78BF-5C46-91F0-6785A8524DFE}" type="pres">
      <dgm:prSet presAssocID="{EDAD55D3-D740-46F2-9DF8-8779937950B8}" presName="horz1" presStyleCnt="0"/>
      <dgm:spPr/>
    </dgm:pt>
    <dgm:pt modelId="{BE582511-2484-D544-8917-2E628F8C8634}" type="pres">
      <dgm:prSet presAssocID="{EDAD55D3-D740-46F2-9DF8-8779937950B8}" presName="tx1" presStyleLbl="revTx" presStyleIdx="2" presStyleCnt="4"/>
      <dgm:spPr/>
    </dgm:pt>
    <dgm:pt modelId="{6BB48F04-6F5B-294F-85E7-70EF4B370A45}" type="pres">
      <dgm:prSet presAssocID="{EDAD55D3-D740-46F2-9DF8-8779937950B8}" presName="vert1" presStyleCnt="0"/>
      <dgm:spPr/>
    </dgm:pt>
    <dgm:pt modelId="{40C13D44-8008-5F44-9AAA-608D1AECAB4F}" type="pres">
      <dgm:prSet presAssocID="{2114AE08-32DF-4EEB-8DBC-82C96D07D0D6}" presName="thickLine" presStyleLbl="alignNode1" presStyleIdx="3" presStyleCnt="4"/>
      <dgm:spPr/>
    </dgm:pt>
    <dgm:pt modelId="{3BF65242-7C3E-FF4F-8C78-D914BDE1F77E}" type="pres">
      <dgm:prSet presAssocID="{2114AE08-32DF-4EEB-8DBC-82C96D07D0D6}" presName="horz1" presStyleCnt="0"/>
      <dgm:spPr/>
    </dgm:pt>
    <dgm:pt modelId="{8C4516CF-FE63-6C4F-AF5A-EF61D6204975}" type="pres">
      <dgm:prSet presAssocID="{2114AE08-32DF-4EEB-8DBC-82C96D07D0D6}" presName="tx1" presStyleLbl="revTx" presStyleIdx="3" presStyleCnt="4"/>
      <dgm:spPr/>
    </dgm:pt>
    <dgm:pt modelId="{C86AF980-C59A-6448-ACA4-975152305453}" type="pres">
      <dgm:prSet presAssocID="{2114AE08-32DF-4EEB-8DBC-82C96D07D0D6}" presName="vert1" presStyleCnt="0"/>
      <dgm:spPr/>
    </dgm:pt>
  </dgm:ptLst>
  <dgm:cxnLst>
    <dgm:cxn modelId="{F6BFEB17-5B8F-464A-A2FA-3DC2135E912E}" srcId="{198D0315-A718-4C77-ADA0-E4F61F951820}" destId="{CF19D86E-A6B3-4634-8E95-8CF1EAF17C2B}" srcOrd="0" destOrd="0" parTransId="{50571F42-361F-4D97-8F83-18B71B034EA7}" sibTransId="{E393E15B-A395-40EC-BFF9-0C06CB0449F2}"/>
    <dgm:cxn modelId="{C49B4B25-9833-B144-B467-C337F0B44D5D}" type="presOf" srcId="{198D0315-A718-4C77-ADA0-E4F61F951820}" destId="{B83E034C-239D-FD46-99AA-FFC3A6318D64}" srcOrd="0" destOrd="0" presId="urn:microsoft.com/office/officeart/2008/layout/LinedList"/>
    <dgm:cxn modelId="{F18BF52B-1382-4E54-B5A4-FD285B6BB768}" srcId="{198D0315-A718-4C77-ADA0-E4F61F951820}" destId="{59557B6F-7D0F-47C1-B2F0-970295FC9C7B}" srcOrd="1" destOrd="0" parTransId="{65E81675-04BF-4254-B035-FCD106E6DCA3}" sibTransId="{12573147-2343-4D79-838D-D33F8402088C}"/>
    <dgm:cxn modelId="{99E7EA7A-AD89-B746-A3E6-E88856B2EC69}" type="presOf" srcId="{EDAD55D3-D740-46F2-9DF8-8779937950B8}" destId="{BE582511-2484-D544-8917-2E628F8C8634}" srcOrd="0" destOrd="0" presId="urn:microsoft.com/office/officeart/2008/layout/LinedList"/>
    <dgm:cxn modelId="{409875A3-2F61-F842-94FB-B78713762ABD}" type="presOf" srcId="{2114AE08-32DF-4EEB-8DBC-82C96D07D0D6}" destId="{8C4516CF-FE63-6C4F-AF5A-EF61D6204975}" srcOrd="0" destOrd="0" presId="urn:microsoft.com/office/officeart/2008/layout/LinedList"/>
    <dgm:cxn modelId="{D32238B4-BD70-324D-AC3C-63D691E8308C}" type="presOf" srcId="{CF19D86E-A6B3-4634-8E95-8CF1EAF17C2B}" destId="{A909A906-AE28-5B4E-A37A-30CBCF6F8147}" srcOrd="0" destOrd="0" presId="urn:microsoft.com/office/officeart/2008/layout/LinedList"/>
    <dgm:cxn modelId="{412E85F0-B2C0-4284-954D-7D7869F81C95}" srcId="{198D0315-A718-4C77-ADA0-E4F61F951820}" destId="{EDAD55D3-D740-46F2-9DF8-8779937950B8}" srcOrd="2" destOrd="0" parTransId="{D0151159-26DC-447D-90C1-6B3447F6BA13}" sibTransId="{66818759-6C93-46EF-8101-89A3204D2F50}"/>
    <dgm:cxn modelId="{590451FA-28F0-5D44-B489-2713C0EB6255}" type="presOf" srcId="{59557B6F-7D0F-47C1-B2F0-970295FC9C7B}" destId="{7F666A94-F25B-0A41-92BF-A2353BF8CFE6}" srcOrd="0" destOrd="0" presId="urn:microsoft.com/office/officeart/2008/layout/LinedList"/>
    <dgm:cxn modelId="{21C0CFFC-8B60-417B-9A8B-815675E5B071}" srcId="{198D0315-A718-4C77-ADA0-E4F61F951820}" destId="{2114AE08-32DF-4EEB-8DBC-82C96D07D0D6}" srcOrd="3" destOrd="0" parTransId="{25443128-7E52-46AC-9E77-FD52914CFF81}" sibTransId="{11288291-696E-4BF2-9F43-50C50FFC9EFF}"/>
    <dgm:cxn modelId="{91D303A0-D8B5-694B-8CF8-88003E9839ED}" type="presParOf" srcId="{B83E034C-239D-FD46-99AA-FFC3A6318D64}" destId="{3565F062-0928-7042-B912-9E10758144A9}" srcOrd="0" destOrd="0" presId="urn:microsoft.com/office/officeart/2008/layout/LinedList"/>
    <dgm:cxn modelId="{67B2C42A-3E5C-364F-BABB-B1779476091E}" type="presParOf" srcId="{B83E034C-239D-FD46-99AA-FFC3A6318D64}" destId="{ED5DACA0-1110-AE46-AB85-D24AC8F777A6}" srcOrd="1" destOrd="0" presId="urn:microsoft.com/office/officeart/2008/layout/LinedList"/>
    <dgm:cxn modelId="{0106B92F-7413-8248-B6C6-21B26EC9887F}" type="presParOf" srcId="{ED5DACA0-1110-AE46-AB85-D24AC8F777A6}" destId="{A909A906-AE28-5B4E-A37A-30CBCF6F8147}" srcOrd="0" destOrd="0" presId="urn:microsoft.com/office/officeart/2008/layout/LinedList"/>
    <dgm:cxn modelId="{BF0D5870-57DC-984F-A8C1-B5AE01D90386}" type="presParOf" srcId="{ED5DACA0-1110-AE46-AB85-D24AC8F777A6}" destId="{93E93935-DF36-2444-9EE3-EC54F8D15D2A}" srcOrd="1" destOrd="0" presId="urn:microsoft.com/office/officeart/2008/layout/LinedList"/>
    <dgm:cxn modelId="{2EE43043-8030-BB45-BDAC-B02AD4F12B0F}" type="presParOf" srcId="{B83E034C-239D-FD46-99AA-FFC3A6318D64}" destId="{5611782E-862A-3545-8AB0-AE16CD938556}" srcOrd="2" destOrd="0" presId="urn:microsoft.com/office/officeart/2008/layout/LinedList"/>
    <dgm:cxn modelId="{7A23196C-3FB6-A544-B081-D8E864442A33}" type="presParOf" srcId="{B83E034C-239D-FD46-99AA-FFC3A6318D64}" destId="{30B67514-68C6-D14A-A25E-CC3D9E30BDE3}" srcOrd="3" destOrd="0" presId="urn:microsoft.com/office/officeart/2008/layout/LinedList"/>
    <dgm:cxn modelId="{1DC8620C-3D23-2B4F-A567-3536130DBA46}" type="presParOf" srcId="{30B67514-68C6-D14A-A25E-CC3D9E30BDE3}" destId="{7F666A94-F25B-0A41-92BF-A2353BF8CFE6}" srcOrd="0" destOrd="0" presId="urn:microsoft.com/office/officeart/2008/layout/LinedList"/>
    <dgm:cxn modelId="{966E1FF5-B318-DE4B-8DC4-DC7915BA395E}" type="presParOf" srcId="{30B67514-68C6-D14A-A25E-CC3D9E30BDE3}" destId="{CB371C43-68B6-0A44-BB99-B2395EBACC3E}" srcOrd="1" destOrd="0" presId="urn:microsoft.com/office/officeart/2008/layout/LinedList"/>
    <dgm:cxn modelId="{D2815A82-5329-CA42-A37A-DE51E401E4E2}" type="presParOf" srcId="{B83E034C-239D-FD46-99AA-FFC3A6318D64}" destId="{388B7094-C6CE-8A45-BC80-220E5FC83727}" srcOrd="4" destOrd="0" presId="urn:microsoft.com/office/officeart/2008/layout/LinedList"/>
    <dgm:cxn modelId="{7AFE1FD3-B2F4-934A-A46A-5551C5EF6404}" type="presParOf" srcId="{B83E034C-239D-FD46-99AA-FFC3A6318D64}" destId="{FB52B341-78BF-5C46-91F0-6785A8524DFE}" srcOrd="5" destOrd="0" presId="urn:microsoft.com/office/officeart/2008/layout/LinedList"/>
    <dgm:cxn modelId="{733E9085-F456-9B48-9254-51FEB8E86961}" type="presParOf" srcId="{FB52B341-78BF-5C46-91F0-6785A8524DFE}" destId="{BE582511-2484-D544-8917-2E628F8C8634}" srcOrd="0" destOrd="0" presId="urn:microsoft.com/office/officeart/2008/layout/LinedList"/>
    <dgm:cxn modelId="{BC1AFB2C-513C-3741-A889-420772D49D69}" type="presParOf" srcId="{FB52B341-78BF-5C46-91F0-6785A8524DFE}" destId="{6BB48F04-6F5B-294F-85E7-70EF4B370A45}" srcOrd="1" destOrd="0" presId="urn:microsoft.com/office/officeart/2008/layout/LinedList"/>
    <dgm:cxn modelId="{16A6B3D0-F135-FA48-9BE8-854C807227FB}" type="presParOf" srcId="{B83E034C-239D-FD46-99AA-FFC3A6318D64}" destId="{40C13D44-8008-5F44-9AAA-608D1AECAB4F}" srcOrd="6" destOrd="0" presId="urn:microsoft.com/office/officeart/2008/layout/LinedList"/>
    <dgm:cxn modelId="{0F9107B5-2F95-B244-A490-78EF3DC2F5AE}" type="presParOf" srcId="{B83E034C-239D-FD46-99AA-FFC3A6318D64}" destId="{3BF65242-7C3E-FF4F-8C78-D914BDE1F77E}" srcOrd="7" destOrd="0" presId="urn:microsoft.com/office/officeart/2008/layout/LinedList"/>
    <dgm:cxn modelId="{936D0502-C286-974F-A795-EC33D35AEC1B}" type="presParOf" srcId="{3BF65242-7C3E-FF4F-8C78-D914BDE1F77E}" destId="{8C4516CF-FE63-6C4F-AF5A-EF61D6204975}" srcOrd="0" destOrd="0" presId="urn:microsoft.com/office/officeart/2008/layout/LinedList"/>
    <dgm:cxn modelId="{7094892F-5068-AC47-B25C-3C9A7EE24D1D}" type="presParOf" srcId="{3BF65242-7C3E-FF4F-8C78-D914BDE1F77E}" destId="{C86AF980-C59A-6448-ACA4-9751523054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5F062-0928-7042-B912-9E10758144A9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9A906-AE28-5B4E-A37A-30CBCF6F8147}">
      <dsp:nvSpPr>
        <dsp:cNvPr id="0" name=""/>
        <dsp:cNvSpPr/>
      </dsp:nvSpPr>
      <dsp:spPr>
        <a:xfrm>
          <a:off x="0" y="0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 GUI Tool for making API requests, testing APIs, and assisting with API development</a:t>
          </a:r>
          <a:endParaRPr lang="en-US" sz="2400" kern="1200"/>
        </a:p>
      </dsp:txBody>
      <dsp:txXfrm>
        <a:off x="0" y="0"/>
        <a:ext cx="9625383" cy="855670"/>
      </dsp:txXfrm>
    </dsp:sp>
    <dsp:sp modelId="{5611782E-862A-3545-8AB0-AE16CD938556}">
      <dsp:nvSpPr>
        <dsp:cNvPr id="0" name=""/>
        <dsp:cNvSpPr/>
      </dsp:nvSpPr>
      <dsp:spPr>
        <a:xfrm>
          <a:off x="0" y="855670"/>
          <a:ext cx="962538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66A94-F25B-0A41-92BF-A2353BF8CFE6}">
      <dsp:nvSpPr>
        <dsp:cNvPr id="0" name=""/>
        <dsp:cNvSpPr/>
      </dsp:nvSpPr>
      <dsp:spPr>
        <a:xfrm>
          <a:off x="0" y="855670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Autogenerates code snippets in a variety of languages</a:t>
          </a:r>
          <a:endParaRPr lang="en-US" sz="2400" kern="1200"/>
        </a:p>
      </dsp:txBody>
      <dsp:txXfrm>
        <a:off x="0" y="855670"/>
        <a:ext cx="9625383" cy="855670"/>
      </dsp:txXfrm>
    </dsp:sp>
    <dsp:sp modelId="{388B7094-C6CE-8A45-BC80-220E5FC83727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2511-2484-D544-8917-2E628F8C8634}">
      <dsp:nvSpPr>
        <dsp:cNvPr id="0" name=""/>
        <dsp:cNvSpPr/>
      </dsp:nvSpPr>
      <dsp:spPr>
        <a:xfrm>
          <a:off x="0" y="1711341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Automatically syntax highlights requests and responses</a:t>
          </a:r>
          <a:endParaRPr lang="en-US" sz="2400" kern="1200"/>
        </a:p>
      </dsp:txBody>
      <dsp:txXfrm>
        <a:off x="0" y="1711341"/>
        <a:ext cx="9625383" cy="855670"/>
      </dsp:txXfrm>
    </dsp:sp>
    <dsp:sp modelId="{40C13D44-8008-5F44-9AAA-608D1AECAB4F}">
      <dsp:nvSpPr>
        <dsp:cNvPr id="0" name=""/>
        <dsp:cNvSpPr/>
      </dsp:nvSpPr>
      <dsp:spPr>
        <a:xfrm>
          <a:off x="0" y="2567012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516CF-FE63-6C4F-AF5A-EF61D6204975}">
      <dsp:nvSpPr>
        <dsp:cNvPr id="0" name=""/>
        <dsp:cNvSpPr/>
      </dsp:nvSpPr>
      <dsp:spPr>
        <a:xfrm>
          <a:off x="0" y="2567012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Supports environment variables for secrets and environment specific values</a:t>
          </a:r>
          <a:endParaRPr lang="en-US" sz="2400" kern="1200"/>
        </a:p>
      </dsp:txBody>
      <dsp:txXfrm>
        <a:off x="0" y="2567012"/>
        <a:ext cx="9625383" cy="855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i.github.com/user/repo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github.com/user/repo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github.com/repos/username/repo_nam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D03E-FF55-C84D-82EE-20F9FFA49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4BA2-C043-5B4F-BEBF-98B2ECD02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8986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EFB3-2EED-9F42-96C8-FD7AA71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Responses: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0BBC-E82A-2E42-9B73-1E694976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200: Successful response, typically accompanied by date returned from the API, often from a GET or POST</a:t>
            </a:r>
          </a:p>
          <a:p>
            <a:r>
              <a:rPr lang="en-US" dirty="0"/>
              <a:t>201: Created. Typically returned by POST requests.</a:t>
            </a:r>
          </a:p>
          <a:p>
            <a:r>
              <a:rPr lang="en-US" dirty="0"/>
              <a:t>204: Successful, but no content. Typically returned in response to PATCH, or DELETE requests, where nothing needs to be returned</a:t>
            </a:r>
          </a:p>
        </p:txBody>
      </p:sp>
    </p:spTree>
    <p:extLst>
      <p:ext uri="{BB962C8B-B14F-4D97-AF65-F5344CB8AC3E}">
        <p14:creationId xmlns:p14="http://schemas.microsoft.com/office/powerpoint/2010/main" val="24535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FEF-B2B8-DD47-A5B1-ADE8058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Reponses: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D407-6B78-8C44-8C50-7D96DF3A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400: Bad request. A malformed request was received</a:t>
            </a:r>
          </a:p>
          <a:p>
            <a:r>
              <a:rPr lang="en-US" dirty="0"/>
              <a:t>401: Unauthorized: Client is not authenticated</a:t>
            </a:r>
          </a:p>
          <a:p>
            <a:r>
              <a:rPr lang="en-US" dirty="0"/>
              <a:t>403: Forbidden: Client is authenticated, but not allowed to access resource</a:t>
            </a:r>
          </a:p>
          <a:p>
            <a:r>
              <a:rPr lang="en-US" dirty="0"/>
              <a:t>404: Resource not found</a:t>
            </a:r>
          </a:p>
          <a:p>
            <a:r>
              <a:rPr lang="en-US" dirty="0"/>
              <a:t>405: Method not allowed. Ex. Sending a POST to an endpoint that only accepts GET</a:t>
            </a:r>
          </a:p>
          <a:p>
            <a:r>
              <a:rPr lang="en-US" dirty="0"/>
              <a:t>500: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427872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38FAED-F3F7-1244-8D98-00533415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Postman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936441D-BDB0-4206-9484-EF14F1D2C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55560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38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2B52-570B-6844-A55A-E663FC8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11EE-2649-D04A-A708-5D6DB9B6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provided Postman collection and Postman environment files into postman</a:t>
            </a:r>
          </a:p>
          <a:p>
            <a:r>
              <a:rPr lang="en-US" dirty="0"/>
              <a:t>Edit the environment, and add your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FBD0-335D-8043-BB21-36CD7908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Your First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8E84-2613-9048-B1B2-81173C76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Create a new request in the collection, and enter the URL </a:t>
            </a:r>
            <a:r>
              <a:rPr lang="en-US" sz="1600" dirty="0">
                <a:hlinkClick r:id="rId2"/>
              </a:rPr>
              <a:t>https://api.github.com/user/repos</a:t>
            </a:r>
            <a:endParaRPr lang="en-US" sz="1600" dirty="0"/>
          </a:p>
          <a:p>
            <a:r>
              <a:rPr lang="en-US" sz="1600" dirty="0"/>
              <a:t>This will send a GET request to </a:t>
            </a:r>
            <a:r>
              <a:rPr lang="en-US" sz="1600" dirty="0" err="1"/>
              <a:t>Github</a:t>
            </a:r>
            <a:r>
              <a:rPr lang="en-US" sz="1600" dirty="0"/>
              <a:t>, and retrieve a list of the repositories belonging to the authenticated user</a:t>
            </a:r>
          </a:p>
          <a:p>
            <a:r>
              <a:rPr lang="en-US" sz="1600" dirty="0"/>
              <a:t>What is retrieved is a list of the first 10 of our repositories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874AF-B553-174E-AD28-C5A8E2227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8" b="487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35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B028-6346-CA44-8FAF-CA95BFA0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D755-1DFE-6648-B5BC-152863AF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Oftentimes we want to limit our results, not just blindly return all objects of a certain type</a:t>
            </a:r>
          </a:p>
          <a:p>
            <a:r>
              <a:rPr lang="en-US" dirty="0"/>
              <a:t>Query parameters allow us to specify things like</a:t>
            </a:r>
          </a:p>
          <a:p>
            <a:pPr lvl="1"/>
            <a:r>
              <a:rPr lang="en-US" dirty="0"/>
              <a:t>Number of objects to return</a:t>
            </a:r>
          </a:p>
          <a:p>
            <a:pPr lvl="1"/>
            <a:r>
              <a:rPr lang="en-US" dirty="0"/>
              <a:t>The offset or page number of objects to return</a:t>
            </a:r>
          </a:p>
          <a:p>
            <a:pPr lvl="1"/>
            <a:r>
              <a:rPr lang="en-US" dirty="0"/>
              <a:t>Server defined search filters. This could be something like “is repository private” or “is repository older than X days”</a:t>
            </a:r>
          </a:p>
          <a:p>
            <a:r>
              <a:rPr lang="en-US" dirty="0"/>
              <a:t>Added in a </a:t>
            </a:r>
            <a:r>
              <a:rPr lang="en-US" dirty="0" err="1"/>
              <a:t>url</a:t>
            </a:r>
            <a:r>
              <a:rPr lang="en-US" dirty="0"/>
              <a:t> in the following format:</a:t>
            </a:r>
          </a:p>
          <a:p>
            <a:pPr marL="0" indent="0">
              <a:buNone/>
            </a:pPr>
            <a:r>
              <a:rPr lang="en-US" dirty="0"/>
              <a:t>	http://</a:t>
            </a:r>
            <a:r>
              <a:rPr lang="en-US" dirty="0" err="1"/>
              <a:t>api.com</a:t>
            </a:r>
            <a:r>
              <a:rPr lang="en-US" dirty="0"/>
              <a:t>/object?Key1=Value&amp;Key2=Value2</a:t>
            </a:r>
          </a:p>
        </p:txBody>
      </p:sp>
    </p:spTree>
    <p:extLst>
      <p:ext uri="{BB962C8B-B14F-4D97-AF65-F5344CB8AC3E}">
        <p14:creationId xmlns:p14="http://schemas.microsoft.com/office/powerpoint/2010/main" val="168295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61C1-4007-1A4C-BDCB-443A92C5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3BDA-8077-7345-BB87-3D45FCA2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Let’s limit the number of results we receive from </a:t>
            </a:r>
            <a:r>
              <a:rPr lang="en-US" sz="1600" dirty="0" err="1"/>
              <a:t>github</a:t>
            </a:r>
            <a:endParaRPr lang="en-US" sz="1600" dirty="0"/>
          </a:p>
          <a:p>
            <a:r>
              <a:rPr lang="en-US" sz="1600" dirty="0"/>
              <a:t>Under the URL box, postman has a Query Params field</a:t>
            </a:r>
          </a:p>
          <a:p>
            <a:r>
              <a:rPr lang="en-US" sz="1600" dirty="0"/>
              <a:t>In this, enter ”</a:t>
            </a:r>
            <a:r>
              <a:rPr lang="en-US" sz="1600" dirty="0" err="1"/>
              <a:t>per_page</a:t>
            </a:r>
            <a:r>
              <a:rPr lang="en-US" sz="1600" dirty="0"/>
              <a:t>” for the key, and 5 for the value</a:t>
            </a:r>
          </a:p>
          <a:p>
            <a:r>
              <a:rPr lang="en-US" sz="1600" dirty="0"/>
              <a:t>Send another request</a:t>
            </a:r>
          </a:p>
          <a:p>
            <a:r>
              <a:rPr lang="en-US" sz="1600" dirty="0"/>
              <a:t>Notice we receive far fewer values in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383B1-167E-4F4D-B550-D09F22A8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6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44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7112-38D1-C645-B5DB-B9C72279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8F2F-B4BC-6945-B20E-B2FE4EC6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APIs allow you to create an object on the server</a:t>
            </a:r>
          </a:p>
          <a:p>
            <a:r>
              <a:rPr lang="en-US" dirty="0"/>
              <a:t>This is done with a POST request</a:t>
            </a:r>
          </a:p>
          <a:p>
            <a:r>
              <a:rPr lang="en-US" dirty="0"/>
              <a:t>A post request typically has a body supplied by the user, containing information about the object to be created</a:t>
            </a:r>
          </a:p>
          <a:p>
            <a:r>
              <a:rPr lang="en-US" dirty="0"/>
              <a:t>In most modern APIs, this body is written in JSON</a:t>
            </a:r>
          </a:p>
        </p:txBody>
      </p:sp>
    </p:spTree>
    <p:extLst>
      <p:ext uri="{BB962C8B-B14F-4D97-AF65-F5344CB8AC3E}">
        <p14:creationId xmlns:p14="http://schemas.microsoft.com/office/powerpoint/2010/main" val="191445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A70-746C-0245-A5F1-E1C3095C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313E-6A66-2144-91E9-8055DCC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Let’s create a </a:t>
            </a:r>
            <a:r>
              <a:rPr lang="en-US" sz="1600" dirty="0" err="1"/>
              <a:t>Github</a:t>
            </a:r>
            <a:r>
              <a:rPr lang="en-US" sz="1600" dirty="0"/>
              <a:t> Repository</a:t>
            </a:r>
          </a:p>
          <a:p>
            <a:r>
              <a:rPr lang="en-US" sz="1600" dirty="0"/>
              <a:t>Create a new request, set its type to POST, and point it to </a:t>
            </a:r>
            <a:r>
              <a:rPr lang="en-US" sz="1600" dirty="0">
                <a:hlinkClick r:id="rId2"/>
              </a:rPr>
              <a:t>https://api.github.com/user/repos</a:t>
            </a:r>
            <a:endParaRPr lang="en-US" sz="1600" dirty="0"/>
          </a:p>
          <a:p>
            <a:r>
              <a:rPr lang="en-US" sz="1600" dirty="0"/>
              <a:t>Under the body field, select “RAW”, format it as JSON, and specify a name file of anything you like, as seen in the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7D4E-11E8-5B4E-B4AD-4C116A6B0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97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931E-3B2F-8542-881B-1AEC5CB4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6558-6E8F-9942-BAFF-3CFFF262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Oftentimes, we need to specify a what particular object we want to receive in an API response, or what object we want to update</a:t>
            </a:r>
          </a:p>
          <a:p>
            <a:r>
              <a:rPr lang="en-US" dirty="0"/>
              <a:t>This is where URL parameters come in; these are unique identifiers in the URL that specify where which exact object we are making an API request about</a:t>
            </a:r>
          </a:p>
          <a:p>
            <a:r>
              <a:rPr lang="en-US" dirty="0"/>
              <a:t>In this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api.com</a:t>
            </a:r>
            <a:r>
              <a:rPr lang="en-US" dirty="0"/>
              <a:t>/objects/123</a:t>
            </a:r>
          </a:p>
          <a:p>
            <a:r>
              <a:rPr lang="en-US" dirty="0"/>
              <a:t>The “123” is our URL parameters, which tells the API we are making a request specifically about object 123</a:t>
            </a:r>
          </a:p>
        </p:txBody>
      </p:sp>
    </p:spTree>
    <p:extLst>
      <p:ext uri="{BB962C8B-B14F-4D97-AF65-F5344CB8AC3E}">
        <p14:creationId xmlns:p14="http://schemas.microsoft.com/office/powerpoint/2010/main" val="122211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085B-7C85-194B-8F25-420EC32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API? What’s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EC0F-AC76-3C43-B9B3-95C2E56F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Programing Interface</a:t>
            </a:r>
          </a:p>
          <a:p>
            <a:r>
              <a:rPr lang="en-US" dirty="0"/>
              <a:t>A set of protocols for interacting with a particular software</a:t>
            </a:r>
          </a:p>
          <a:p>
            <a:r>
              <a:rPr lang="en-US" dirty="0"/>
              <a:t>Typically used to programmatically interface with a piece of software, allowing for automation or expansion upon its basic capabilities</a:t>
            </a:r>
          </a:p>
          <a:p>
            <a:r>
              <a:rPr lang="en-US" dirty="0"/>
              <a:t>Although API can refer to any interface created by the developers of any software, it is most commonly used in reference to the method of communicating with webservers over HTTP.</a:t>
            </a:r>
          </a:p>
        </p:txBody>
      </p:sp>
    </p:spTree>
    <p:extLst>
      <p:ext uri="{BB962C8B-B14F-4D97-AF65-F5344CB8AC3E}">
        <p14:creationId xmlns:p14="http://schemas.microsoft.com/office/powerpoint/2010/main" val="136751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1B3B-0CA1-7D4A-A1D7-0A155E4E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CEB9-A092-1A4D-8D02-39D1606E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requests are made to update a particular resource which already exists on the server</a:t>
            </a:r>
          </a:p>
          <a:p>
            <a:r>
              <a:rPr lang="en-US" dirty="0"/>
              <a:t>Typically, a body is specified, but only the fields which are to be updated are included</a:t>
            </a:r>
          </a:p>
        </p:txBody>
      </p:sp>
    </p:spTree>
    <p:extLst>
      <p:ext uri="{BB962C8B-B14F-4D97-AF65-F5344CB8AC3E}">
        <p14:creationId xmlns:p14="http://schemas.microsoft.com/office/powerpoint/2010/main" val="73794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99BF-65B3-6040-89E9-023BFF0A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Updating 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58CE-8054-FC4A-9309-D254C090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Copy the username and repository name from the previous request into a URL in the following format: </a:t>
            </a:r>
          </a:p>
          <a:p>
            <a:pPr marL="0" indent="0">
              <a:buNone/>
            </a:pPr>
            <a:r>
              <a:rPr lang="en-US" sz="1600"/>
              <a:t>	</a:t>
            </a:r>
            <a:r>
              <a:rPr lang="en-US" sz="1600">
                <a:hlinkClick r:id="rId2"/>
              </a:rPr>
              <a:t>https://api.github.com/repos/username/repo_name</a:t>
            </a:r>
            <a:endParaRPr lang="en-US" sz="1600"/>
          </a:p>
          <a:p>
            <a:r>
              <a:rPr lang="en-US" sz="1600"/>
              <a:t>In the body, set a field “private” to true, as seen here</a:t>
            </a:r>
          </a:p>
          <a:p>
            <a:r>
              <a:rPr lang="en-US" sz="1600"/>
              <a:t>Our repo is not private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615C8-9D76-3142-B4C4-C824D74F8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77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C6576-A9DC-EA40-86DC-9A85D6CC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Deleting Our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80A44-503E-5D43-9735-955EA2A4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663339"/>
            <a:ext cx="6391533" cy="35313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FA9F-08FF-874C-AD4C-37B3F781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new request, set its type to DELETE, and copy the URL from the previous request</a:t>
            </a:r>
          </a:p>
          <a:p>
            <a:r>
              <a:rPr lang="en-US" dirty="0">
                <a:solidFill>
                  <a:srgbClr val="FFFFFF"/>
                </a:solidFill>
              </a:rPr>
              <a:t>Time to say goodbye to our repository—this request will delete it</a:t>
            </a:r>
          </a:p>
          <a:p>
            <a:r>
              <a:rPr lang="en-US" dirty="0">
                <a:solidFill>
                  <a:srgbClr val="FFFFFF"/>
                </a:solidFill>
              </a:rPr>
              <a:t>Notice the 204-response code—there’s nothing for the server to return here except for a successful status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274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865B7-BB96-D648-A325-B34DCFE2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Making Requests from a Terminal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9D35D4C-CDFD-214A-8CC2-D46A66F9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430323"/>
            <a:ext cx="6391533" cy="19973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A9ED-6378-804B-A7D8-0222654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a utility called “curl”, which serves as a command line API client</a:t>
            </a:r>
          </a:p>
          <a:p>
            <a:r>
              <a:rPr lang="en-US">
                <a:solidFill>
                  <a:srgbClr val="FFFFFF"/>
                </a:solidFill>
              </a:rPr>
              <a:t>Useful for making API requests in a script</a:t>
            </a:r>
          </a:p>
          <a:p>
            <a:r>
              <a:rPr lang="en-US">
                <a:solidFill>
                  <a:srgbClr val="FFFFFF"/>
                </a:solidFill>
              </a:rPr>
              <a:t>Postman can autogenerate curl requests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266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4E0C-0382-784B-AA6E-2BF69B6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Requests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2EAC-109E-0748-896C-BD83B03D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API requests with python, we will be using the requests library</a:t>
            </a:r>
          </a:p>
          <a:p>
            <a:r>
              <a:rPr lang="en-US" dirty="0"/>
              <a:t>Install (on Unix systems) with ”pip3 install requests”</a:t>
            </a:r>
          </a:p>
        </p:txBody>
      </p:sp>
    </p:spTree>
    <p:extLst>
      <p:ext uri="{BB962C8B-B14F-4D97-AF65-F5344CB8AC3E}">
        <p14:creationId xmlns:p14="http://schemas.microsoft.com/office/powerpoint/2010/main" val="297947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9DDD-3FD7-0349-996D-5BEF4093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Get Request With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DAECC-1659-EB40-9D87-DF2ECC21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1114390"/>
            <a:ext cx="9369041" cy="27404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94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A4C6-3C4F-5F4B-AA51-E52B646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Post Request with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DB5F6-26F6-3D46-88B7-4BF6A89FA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1114390"/>
            <a:ext cx="9369041" cy="27404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81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F485-C4EE-FB42-B5BA-D709E47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F7E7-0DC6-6A43-9B4A-40E03764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</a:p>
          <a:p>
            <a:r>
              <a:rPr lang="en-US" dirty="0"/>
              <a:t>The foundation of all data exchange on the internet</a:t>
            </a:r>
          </a:p>
          <a:p>
            <a:r>
              <a:rPr lang="en-US" dirty="0"/>
              <a:t>Allows for clients to request a “resource” from the server, and for the server to send the resource back to the client</a:t>
            </a:r>
          </a:p>
          <a:p>
            <a:r>
              <a:rPr lang="en-US" dirty="0"/>
              <a:t>Provides a simple framework for how client-server communications should take place, but does not provide a format for what should be within those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75198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1DB8-9C16-1C4E-A34C-88F637E6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517E-C43C-7445-B9FF-5FC0A21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State Transfer</a:t>
            </a:r>
          </a:p>
          <a:p>
            <a:r>
              <a:rPr lang="en-US" dirty="0"/>
              <a:t>An architectural style for developing APIs, currently the most popular and commonly seen</a:t>
            </a:r>
          </a:p>
          <a:p>
            <a:r>
              <a:rPr lang="en-US" dirty="0"/>
              <a:t>Five simple constraints of the REST API System:</a:t>
            </a:r>
          </a:p>
          <a:p>
            <a:pPr lvl="1"/>
            <a:r>
              <a:rPr lang="en-US" dirty="0"/>
              <a:t>Client Server Architecture</a:t>
            </a:r>
          </a:p>
          <a:p>
            <a:pPr lvl="1"/>
            <a:r>
              <a:rPr lang="en-US" dirty="0"/>
              <a:t>Statelessness</a:t>
            </a:r>
          </a:p>
          <a:p>
            <a:pPr lvl="1"/>
            <a:r>
              <a:rPr lang="en-US" dirty="0"/>
              <a:t>Catchability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67256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C7B-EC01-DF42-AAFF-D2798940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305A-99CF-2043-BA70-D2A96208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are typically offered by web applications as an alternative to using a GUI interface</a:t>
            </a:r>
          </a:p>
          <a:p>
            <a:r>
              <a:rPr lang="en-US" dirty="0"/>
              <a:t>Allows for programmatic interactions with a website</a:t>
            </a:r>
          </a:p>
          <a:p>
            <a:r>
              <a:rPr lang="en-US" dirty="0"/>
              <a:t>Offers opportunities to tie completely unrelated web services</a:t>
            </a:r>
          </a:p>
          <a:p>
            <a:pPr lvl="1"/>
            <a:r>
              <a:rPr lang="en-US" dirty="0"/>
              <a:t>Example: Downloading scan reports from one web service to be uploaded to another web service for parsing and analysis</a:t>
            </a:r>
          </a:p>
          <a:p>
            <a:r>
              <a:rPr lang="en-US" dirty="0"/>
              <a:t>Many web services offer the ability to collect data through an API</a:t>
            </a:r>
          </a:p>
        </p:txBody>
      </p:sp>
    </p:spTree>
    <p:extLst>
      <p:ext uri="{BB962C8B-B14F-4D97-AF65-F5344CB8AC3E}">
        <p14:creationId xmlns:p14="http://schemas.microsoft.com/office/powerpoint/2010/main" val="128316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CE40-8227-DD45-A99E-B75F3E00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API Request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2D10B-0D3A-5046-BDFF-6DBD391EA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628448"/>
              </p:ext>
            </p:extLst>
          </p:nvPr>
        </p:nvGraphicFramePr>
        <p:xfrm>
          <a:off x="1109763" y="1961493"/>
          <a:ext cx="6470908" cy="29319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94586">
                  <a:extLst>
                    <a:ext uri="{9D8B030D-6E8A-4147-A177-3AD203B41FA5}">
                      <a16:colId xmlns:a16="http://schemas.microsoft.com/office/drawing/2014/main" val="507137614"/>
                    </a:ext>
                  </a:extLst>
                </a:gridCol>
                <a:gridCol w="2976322">
                  <a:extLst>
                    <a:ext uri="{9D8B030D-6E8A-4147-A177-3AD203B41FA5}">
                      <a16:colId xmlns:a16="http://schemas.microsoft.com/office/drawing/2014/main" val="1701365648"/>
                    </a:ext>
                  </a:extLst>
                </a:gridCol>
              </a:tblGrid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HTTP Request Type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CRUD Operation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2411144085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GET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Read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1957883976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POST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Write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1073523983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PATCH/PUT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Update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4156637103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DELETE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Delete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296135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2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D7EB-EC70-F24E-AD33-041934B5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C17C-0A05-524C-89B7-6E4ED34A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Auth:</a:t>
            </a:r>
          </a:p>
          <a:p>
            <a:pPr lvl="1"/>
            <a:r>
              <a:rPr lang="en-US" dirty="0"/>
              <a:t>Username and password combination</a:t>
            </a:r>
          </a:p>
          <a:p>
            <a:r>
              <a:rPr lang="en-US" dirty="0"/>
              <a:t>Bearer Token Auth:</a:t>
            </a:r>
          </a:p>
          <a:p>
            <a:pPr lvl="1"/>
            <a:r>
              <a:rPr lang="en-US" dirty="0"/>
              <a:t>A single API token or “key” is used for authentication by a user</a:t>
            </a:r>
          </a:p>
          <a:p>
            <a:r>
              <a:rPr lang="en-US" dirty="0"/>
              <a:t>JWT:</a:t>
            </a:r>
          </a:p>
          <a:p>
            <a:pPr lvl="1"/>
            <a:r>
              <a:rPr lang="en-US" dirty="0"/>
              <a:t>JSON Web Token authentication</a:t>
            </a:r>
          </a:p>
          <a:p>
            <a:pPr lvl="1"/>
            <a:r>
              <a:rPr lang="en-US" dirty="0"/>
              <a:t>Generated by the backend API, and given to the user, typically with a relatively low time before expiration. Often a new JWT is required for each session</a:t>
            </a:r>
          </a:p>
        </p:txBody>
      </p:sp>
    </p:spTree>
    <p:extLst>
      <p:ext uri="{BB962C8B-B14F-4D97-AF65-F5344CB8AC3E}">
        <p14:creationId xmlns:p14="http://schemas.microsoft.com/office/powerpoint/2010/main" val="1172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399E-B541-A645-BE57-123D72A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Data Structures - XML</a:t>
            </a:r>
            <a:endParaRPr lang="en-US" dirty="0"/>
          </a:p>
        </p:txBody>
      </p:sp>
      <p:pic>
        <p:nvPicPr>
          <p:cNvPr id="1026" name="Picture 2" descr="Example 1: Read XML File">
            <a:extLst>
              <a:ext uri="{FF2B5EF4-FFF2-40B4-BE49-F238E27FC236}">
                <a16:creationId xmlns:a16="http://schemas.microsoft.com/office/drawing/2014/main" id="{C7375EE5-1E40-3347-A482-F4F23A46E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0" r="2" b="11317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6204-9EAA-F747-AF12-2BA91933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Extensible Markup Language</a:t>
            </a:r>
          </a:p>
          <a:p>
            <a:r>
              <a:rPr lang="en-US" dirty="0"/>
              <a:t>Used by many older APIs</a:t>
            </a:r>
          </a:p>
          <a:p>
            <a:r>
              <a:rPr lang="en-US" dirty="0"/>
              <a:t>Good for a structured response, and when data needs to be able to be easily rendered by a browser</a:t>
            </a:r>
          </a:p>
          <a:p>
            <a:r>
              <a:rPr lang="en-US" dirty="0"/>
              <a:t>Difficult to parse in many languages; not used much anymore due to this</a:t>
            </a:r>
          </a:p>
        </p:txBody>
      </p:sp>
    </p:spTree>
    <p:extLst>
      <p:ext uri="{BB962C8B-B14F-4D97-AF65-F5344CB8AC3E}">
        <p14:creationId xmlns:p14="http://schemas.microsoft.com/office/powerpoint/2010/main" val="133419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DE257-5597-D240-83BC-E365831A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Structures - JSON</a:t>
            </a:r>
          </a:p>
        </p:txBody>
      </p:sp>
      <p:pic>
        <p:nvPicPr>
          <p:cNvPr id="2050" name="Picture 2" descr="Import JSON to Database Tutorial">
            <a:extLst>
              <a:ext uri="{FF2B5EF4-FFF2-40B4-BE49-F238E27FC236}">
                <a16:creationId xmlns:a16="http://schemas.microsoft.com/office/drawing/2014/main" id="{A8FA41DF-DE46-7949-B9F1-2550B903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464951"/>
            <a:ext cx="4828707" cy="39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CB78-B465-9D41-88E5-1DE53903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Script Object Notation</a:t>
            </a:r>
          </a:p>
          <a:p>
            <a:r>
              <a:rPr lang="en-US">
                <a:solidFill>
                  <a:srgbClr val="FFFFFF"/>
                </a:solidFill>
              </a:rPr>
              <a:t>Similar to a dictionary in Python</a:t>
            </a:r>
          </a:p>
          <a:p>
            <a:r>
              <a:rPr lang="en-US">
                <a:solidFill>
                  <a:srgbClr val="FFFFFF"/>
                </a:solidFill>
              </a:rPr>
              <a:t>Most modern APIs make use of this structure</a:t>
            </a:r>
          </a:p>
          <a:p>
            <a:r>
              <a:rPr lang="en-US">
                <a:solidFill>
                  <a:srgbClr val="FFFFFF"/>
                </a:solidFill>
              </a:rPr>
              <a:t>Much easier than XML to interact with in most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03277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1509</TotalTime>
  <Words>1219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The Missing Semester of Your CS Education</vt:lpstr>
      <vt:lpstr>API? What’s an API?</vt:lpstr>
      <vt:lpstr>HTTP</vt:lpstr>
      <vt:lpstr>REST</vt:lpstr>
      <vt:lpstr>Why Use An API</vt:lpstr>
      <vt:lpstr>API Request Types</vt:lpstr>
      <vt:lpstr>API Authentication </vt:lpstr>
      <vt:lpstr>Data Structures - XML</vt:lpstr>
      <vt:lpstr>Data Structures - JSON</vt:lpstr>
      <vt:lpstr>API Responses: Success</vt:lpstr>
      <vt:lpstr>API Reponses: Failure</vt:lpstr>
      <vt:lpstr>Postman</vt:lpstr>
      <vt:lpstr>Getting Started With Postman</vt:lpstr>
      <vt:lpstr>Your First Request</vt:lpstr>
      <vt:lpstr>Query Parameters</vt:lpstr>
      <vt:lpstr>Using Query Parameters</vt:lpstr>
      <vt:lpstr>Creating Objects</vt:lpstr>
      <vt:lpstr>Creating a Repository</vt:lpstr>
      <vt:lpstr>URL Parameters</vt:lpstr>
      <vt:lpstr>PATCH Requests</vt:lpstr>
      <vt:lpstr>Updating Our Repository</vt:lpstr>
      <vt:lpstr>Deleting Our Repository</vt:lpstr>
      <vt:lpstr>Making Requests from a Terminal</vt:lpstr>
      <vt:lpstr>API Requests With Python</vt:lpstr>
      <vt:lpstr>Get Request With Python</vt:lpstr>
      <vt:lpstr>Post Request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45</cp:revision>
  <dcterms:created xsi:type="dcterms:W3CDTF">2021-12-20T00:10:21Z</dcterms:created>
  <dcterms:modified xsi:type="dcterms:W3CDTF">2021-12-21T01:19:38Z</dcterms:modified>
</cp:coreProperties>
</file>