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6"/>
  </p:notesMasterIdLst>
  <p:sldIdLst>
    <p:sldId id="256" r:id="rId2"/>
    <p:sldId id="257" r:id="rId3"/>
    <p:sldId id="268" r:id="rId4"/>
    <p:sldId id="258" r:id="rId5"/>
    <p:sldId id="259" r:id="rId6"/>
    <p:sldId id="260" r:id="rId7"/>
    <p:sldId id="269" r:id="rId8"/>
    <p:sldId id="270" r:id="rId9"/>
    <p:sldId id="271" r:id="rId10"/>
    <p:sldId id="272" r:id="rId11"/>
    <p:sldId id="261" r:id="rId12"/>
    <p:sldId id="267"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5823" autoAdjust="0"/>
  </p:normalViewPr>
  <p:slideViewPr>
    <p:cSldViewPr snapToGrid="0">
      <p:cViewPr varScale="1">
        <p:scale>
          <a:sx n="71" d="100"/>
          <a:sy n="71" d="100"/>
        </p:scale>
        <p:origin x="72"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1BD4A2-1BA6-45D6-B790-3D19DF3052F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0B55FD-9893-4B39-950C-E1576E826179}">
      <dgm:prSet/>
      <dgm:spPr/>
      <dgm:t>
        <a:bodyPr/>
        <a:lstStyle/>
        <a:p>
          <a:r>
            <a:rPr lang="en-US"/>
            <a:t>Additional data </a:t>
          </a:r>
        </a:p>
      </dgm:t>
    </dgm:pt>
    <dgm:pt modelId="{39F1F787-ED4D-4A0E-BC0D-0F552111963C}" type="parTrans" cxnId="{A6440B3E-0FAE-45DF-B9A7-3B1A71045B8A}">
      <dgm:prSet/>
      <dgm:spPr/>
      <dgm:t>
        <a:bodyPr/>
        <a:lstStyle/>
        <a:p>
          <a:endParaRPr lang="en-US"/>
        </a:p>
      </dgm:t>
    </dgm:pt>
    <dgm:pt modelId="{4EAE2780-3D9E-465D-A37F-1E0BBBC33BF5}" type="sibTrans" cxnId="{A6440B3E-0FAE-45DF-B9A7-3B1A71045B8A}">
      <dgm:prSet/>
      <dgm:spPr/>
      <dgm:t>
        <a:bodyPr/>
        <a:lstStyle/>
        <a:p>
          <a:endParaRPr lang="en-US"/>
        </a:p>
      </dgm:t>
    </dgm:pt>
    <dgm:pt modelId="{868A538B-5C47-4983-BD92-25283AD5D45F}">
      <dgm:prSet/>
      <dgm:spPr/>
      <dgm:t>
        <a:bodyPr/>
        <a:lstStyle/>
        <a:p>
          <a:r>
            <a:rPr lang="en-US"/>
            <a:t>Add additional features instead of just overview, possibly add things like movie poster or director/actors </a:t>
          </a:r>
        </a:p>
      </dgm:t>
    </dgm:pt>
    <dgm:pt modelId="{0474B424-B621-457E-93C8-A6B7727A7208}" type="parTrans" cxnId="{1C4EFC73-91DB-4E3D-96FF-AC0737BD5E95}">
      <dgm:prSet/>
      <dgm:spPr/>
      <dgm:t>
        <a:bodyPr/>
        <a:lstStyle/>
        <a:p>
          <a:endParaRPr lang="en-US"/>
        </a:p>
      </dgm:t>
    </dgm:pt>
    <dgm:pt modelId="{6F691887-4611-4F77-ACD3-5BFEFDEBBBD3}" type="sibTrans" cxnId="{1C4EFC73-91DB-4E3D-96FF-AC0737BD5E95}">
      <dgm:prSet/>
      <dgm:spPr/>
      <dgm:t>
        <a:bodyPr/>
        <a:lstStyle/>
        <a:p>
          <a:endParaRPr lang="en-US"/>
        </a:p>
      </dgm:t>
    </dgm:pt>
    <dgm:pt modelId="{21415C06-C918-446B-9C51-D94FD0BF10C8}">
      <dgm:prSet/>
      <dgm:spPr/>
      <dgm:t>
        <a:bodyPr/>
        <a:lstStyle/>
        <a:p>
          <a:r>
            <a:rPr lang="en-US"/>
            <a:t>Longer plot summary</a:t>
          </a:r>
        </a:p>
      </dgm:t>
    </dgm:pt>
    <dgm:pt modelId="{C4A29F58-C803-4298-9CC6-EC9E7CFD9FC3}" type="parTrans" cxnId="{04F06D4B-5602-4316-8EE2-F3E8282B6405}">
      <dgm:prSet/>
      <dgm:spPr/>
      <dgm:t>
        <a:bodyPr/>
        <a:lstStyle/>
        <a:p>
          <a:endParaRPr lang="en-US"/>
        </a:p>
      </dgm:t>
    </dgm:pt>
    <dgm:pt modelId="{70DDC5CE-A93F-47B9-8D2E-0BCAB5938F3F}" type="sibTrans" cxnId="{04F06D4B-5602-4316-8EE2-F3E8282B6405}">
      <dgm:prSet/>
      <dgm:spPr/>
      <dgm:t>
        <a:bodyPr/>
        <a:lstStyle/>
        <a:p>
          <a:endParaRPr lang="en-US"/>
        </a:p>
      </dgm:t>
    </dgm:pt>
    <dgm:pt modelId="{2D478669-E075-44D2-B024-0ECF65062E84}" type="pres">
      <dgm:prSet presAssocID="{9C1BD4A2-1BA6-45D6-B790-3D19DF3052F2}" presName="root" presStyleCnt="0">
        <dgm:presLayoutVars>
          <dgm:dir/>
          <dgm:resizeHandles val="exact"/>
        </dgm:presLayoutVars>
      </dgm:prSet>
      <dgm:spPr/>
    </dgm:pt>
    <dgm:pt modelId="{97E8DF87-2AFA-4C17-84CC-9C560B959CD0}" type="pres">
      <dgm:prSet presAssocID="{DB0B55FD-9893-4B39-950C-E1576E826179}" presName="compNode" presStyleCnt="0"/>
      <dgm:spPr/>
    </dgm:pt>
    <dgm:pt modelId="{DF12CA7C-9CBE-4331-AA71-139C8EE13225}" type="pres">
      <dgm:prSet presAssocID="{DB0B55FD-9893-4B39-950C-E1576E8261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A989BC80-2FD5-4EA1-B444-77081AFB6AD8}" type="pres">
      <dgm:prSet presAssocID="{DB0B55FD-9893-4B39-950C-E1576E826179}" presName="spaceRect" presStyleCnt="0"/>
      <dgm:spPr/>
    </dgm:pt>
    <dgm:pt modelId="{0A13DF77-F9F6-49AF-92F7-51B035D39ED0}" type="pres">
      <dgm:prSet presAssocID="{DB0B55FD-9893-4B39-950C-E1576E826179}" presName="textRect" presStyleLbl="revTx" presStyleIdx="0" presStyleCnt="3">
        <dgm:presLayoutVars>
          <dgm:chMax val="1"/>
          <dgm:chPref val="1"/>
        </dgm:presLayoutVars>
      </dgm:prSet>
      <dgm:spPr/>
    </dgm:pt>
    <dgm:pt modelId="{754D7864-51BA-46FF-ADB8-D2A33AD1AFEF}" type="pres">
      <dgm:prSet presAssocID="{4EAE2780-3D9E-465D-A37F-1E0BBBC33BF5}" presName="sibTrans" presStyleCnt="0"/>
      <dgm:spPr/>
    </dgm:pt>
    <dgm:pt modelId="{A922B8EC-F470-4382-92CE-5A73FBE2F259}" type="pres">
      <dgm:prSet presAssocID="{868A538B-5C47-4983-BD92-25283AD5D45F}" presName="compNode" presStyleCnt="0"/>
      <dgm:spPr/>
    </dgm:pt>
    <dgm:pt modelId="{103D3F46-B65F-4911-9AA8-14591D28A8BC}" type="pres">
      <dgm:prSet presAssocID="{868A538B-5C47-4983-BD92-25283AD5D4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pper board"/>
        </a:ext>
      </dgm:extLst>
    </dgm:pt>
    <dgm:pt modelId="{9BADAB4D-9F99-4926-BF38-6B905703965C}" type="pres">
      <dgm:prSet presAssocID="{868A538B-5C47-4983-BD92-25283AD5D45F}" presName="spaceRect" presStyleCnt="0"/>
      <dgm:spPr/>
    </dgm:pt>
    <dgm:pt modelId="{8ACE8103-7744-4174-BD05-7BC9E2FBA6BA}" type="pres">
      <dgm:prSet presAssocID="{868A538B-5C47-4983-BD92-25283AD5D45F}" presName="textRect" presStyleLbl="revTx" presStyleIdx="1" presStyleCnt="3">
        <dgm:presLayoutVars>
          <dgm:chMax val="1"/>
          <dgm:chPref val="1"/>
        </dgm:presLayoutVars>
      </dgm:prSet>
      <dgm:spPr/>
    </dgm:pt>
    <dgm:pt modelId="{1EF9BEB4-A2C9-46BD-9CBB-1C1C078AB495}" type="pres">
      <dgm:prSet presAssocID="{6F691887-4611-4F77-ACD3-5BFEFDEBBBD3}" presName="sibTrans" presStyleCnt="0"/>
      <dgm:spPr/>
    </dgm:pt>
    <dgm:pt modelId="{DB0459CE-8225-49A3-A7D0-101AA1F3E9AF}" type="pres">
      <dgm:prSet presAssocID="{21415C06-C918-446B-9C51-D94FD0BF10C8}" presName="compNode" presStyleCnt="0"/>
      <dgm:spPr/>
    </dgm:pt>
    <dgm:pt modelId="{B5CB013C-9DF5-40B5-9638-E3D6ACE42A83}" type="pres">
      <dgm:prSet presAssocID="{21415C06-C918-446B-9C51-D94FD0BF10C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52052E95-639C-4CF1-AAE0-8E12C3BBA2D4}" type="pres">
      <dgm:prSet presAssocID="{21415C06-C918-446B-9C51-D94FD0BF10C8}" presName="spaceRect" presStyleCnt="0"/>
      <dgm:spPr/>
    </dgm:pt>
    <dgm:pt modelId="{48A056DB-62B4-456A-886F-45D97BA7E1C6}" type="pres">
      <dgm:prSet presAssocID="{21415C06-C918-446B-9C51-D94FD0BF10C8}" presName="textRect" presStyleLbl="revTx" presStyleIdx="2" presStyleCnt="3">
        <dgm:presLayoutVars>
          <dgm:chMax val="1"/>
          <dgm:chPref val="1"/>
        </dgm:presLayoutVars>
      </dgm:prSet>
      <dgm:spPr/>
    </dgm:pt>
  </dgm:ptLst>
  <dgm:cxnLst>
    <dgm:cxn modelId="{7ABCF939-8A64-4B92-8FC1-224255BDDA33}" type="presOf" srcId="{868A538B-5C47-4983-BD92-25283AD5D45F}" destId="{8ACE8103-7744-4174-BD05-7BC9E2FBA6BA}" srcOrd="0" destOrd="0" presId="urn:microsoft.com/office/officeart/2018/2/layout/IconLabelList"/>
    <dgm:cxn modelId="{1FC9B63B-AD47-4026-9288-8B986A9FF2FB}" type="presOf" srcId="{DB0B55FD-9893-4B39-950C-E1576E826179}" destId="{0A13DF77-F9F6-49AF-92F7-51B035D39ED0}" srcOrd="0" destOrd="0" presId="urn:microsoft.com/office/officeart/2018/2/layout/IconLabelList"/>
    <dgm:cxn modelId="{A6440B3E-0FAE-45DF-B9A7-3B1A71045B8A}" srcId="{9C1BD4A2-1BA6-45D6-B790-3D19DF3052F2}" destId="{DB0B55FD-9893-4B39-950C-E1576E826179}" srcOrd="0" destOrd="0" parTransId="{39F1F787-ED4D-4A0E-BC0D-0F552111963C}" sibTransId="{4EAE2780-3D9E-465D-A37F-1E0BBBC33BF5}"/>
    <dgm:cxn modelId="{3F739F62-8828-4C82-B4A2-513E547E55A5}" type="presOf" srcId="{9C1BD4A2-1BA6-45D6-B790-3D19DF3052F2}" destId="{2D478669-E075-44D2-B024-0ECF65062E84}" srcOrd="0" destOrd="0" presId="urn:microsoft.com/office/officeart/2018/2/layout/IconLabelList"/>
    <dgm:cxn modelId="{04F06D4B-5602-4316-8EE2-F3E8282B6405}" srcId="{9C1BD4A2-1BA6-45D6-B790-3D19DF3052F2}" destId="{21415C06-C918-446B-9C51-D94FD0BF10C8}" srcOrd="2" destOrd="0" parTransId="{C4A29F58-C803-4298-9CC6-EC9E7CFD9FC3}" sibTransId="{70DDC5CE-A93F-47B9-8D2E-0BCAB5938F3F}"/>
    <dgm:cxn modelId="{1C4EFC73-91DB-4E3D-96FF-AC0737BD5E95}" srcId="{9C1BD4A2-1BA6-45D6-B790-3D19DF3052F2}" destId="{868A538B-5C47-4983-BD92-25283AD5D45F}" srcOrd="1" destOrd="0" parTransId="{0474B424-B621-457E-93C8-A6B7727A7208}" sibTransId="{6F691887-4611-4F77-ACD3-5BFEFDEBBBD3}"/>
    <dgm:cxn modelId="{F052DB8C-8D23-41AF-A22F-7740134773B2}" type="presOf" srcId="{21415C06-C918-446B-9C51-D94FD0BF10C8}" destId="{48A056DB-62B4-456A-886F-45D97BA7E1C6}" srcOrd="0" destOrd="0" presId="urn:microsoft.com/office/officeart/2018/2/layout/IconLabelList"/>
    <dgm:cxn modelId="{57B5F0E1-0802-4B76-B54A-AD8182F9EAA2}" type="presParOf" srcId="{2D478669-E075-44D2-B024-0ECF65062E84}" destId="{97E8DF87-2AFA-4C17-84CC-9C560B959CD0}" srcOrd="0" destOrd="0" presId="urn:microsoft.com/office/officeart/2018/2/layout/IconLabelList"/>
    <dgm:cxn modelId="{41BA137D-CC51-4D5D-B2F6-B8A79ACB44C9}" type="presParOf" srcId="{97E8DF87-2AFA-4C17-84CC-9C560B959CD0}" destId="{DF12CA7C-9CBE-4331-AA71-139C8EE13225}" srcOrd="0" destOrd="0" presId="urn:microsoft.com/office/officeart/2018/2/layout/IconLabelList"/>
    <dgm:cxn modelId="{1CB6C173-11D6-488E-A0A4-2B255C55F8DC}" type="presParOf" srcId="{97E8DF87-2AFA-4C17-84CC-9C560B959CD0}" destId="{A989BC80-2FD5-4EA1-B444-77081AFB6AD8}" srcOrd="1" destOrd="0" presId="urn:microsoft.com/office/officeart/2018/2/layout/IconLabelList"/>
    <dgm:cxn modelId="{CBF20B47-2395-4669-866F-16B617966AEC}" type="presParOf" srcId="{97E8DF87-2AFA-4C17-84CC-9C560B959CD0}" destId="{0A13DF77-F9F6-49AF-92F7-51B035D39ED0}" srcOrd="2" destOrd="0" presId="urn:microsoft.com/office/officeart/2018/2/layout/IconLabelList"/>
    <dgm:cxn modelId="{05BD8FE1-6C73-413C-84A3-55A0A170D1F6}" type="presParOf" srcId="{2D478669-E075-44D2-B024-0ECF65062E84}" destId="{754D7864-51BA-46FF-ADB8-D2A33AD1AFEF}" srcOrd="1" destOrd="0" presId="urn:microsoft.com/office/officeart/2018/2/layout/IconLabelList"/>
    <dgm:cxn modelId="{54586F23-7FF5-4D7D-B62B-7DC7C55DF2A7}" type="presParOf" srcId="{2D478669-E075-44D2-B024-0ECF65062E84}" destId="{A922B8EC-F470-4382-92CE-5A73FBE2F259}" srcOrd="2" destOrd="0" presId="urn:microsoft.com/office/officeart/2018/2/layout/IconLabelList"/>
    <dgm:cxn modelId="{22656D46-0EAF-4BBE-8603-4B8E447A19B9}" type="presParOf" srcId="{A922B8EC-F470-4382-92CE-5A73FBE2F259}" destId="{103D3F46-B65F-4911-9AA8-14591D28A8BC}" srcOrd="0" destOrd="0" presId="urn:microsoft.com/office/officeart/2018/2/layout/IconLabelList"/>
    <dgm:cxn modelId="{CF40D4DB-93A1-48D7-834A-D56D34F132CD}" type="presParOf" srcId="{A922B8EC-F470-4382-92CE-5A73FBE2F259}" destId="{9BADAB4D-9F99-4926-BF38-6B905703965C}" srcOrd="1" destOrd="0" presId="urn:microsoft.com/office/officeart/2018/2/layout/IconLabelList"/>
    <dgm:cxn modelId="{2F3F57BE-7FC3-4DD4-B3FA-112D0FECAC9B}" type="presParOf" srcId="{A922B8EC-F470-4382-92CE-5A73FBE2F259}" destId="{8ACE8103-7744-4174-BD05-7BC9E2FBA6BA}" srcOrd="2" destOrd="0" presId="urn:microsoft.com/office/officeart/2018/2/layout/IconLabelList"/>
    <dgm:cxn modelId="{C5F8691E-67FF-493A-A874-40F8BE38880B}" type="presParOf" srcId="{2D478669-E075-44D2-B024-0ECF65062E84}" destId="{1EF9BEB4-A2C9-46BD-9CBB-1C1C078AB495}" srcOrd="3" destOrd="0" presId="urn:microsoft.com/office/officeart/2018/2/layout/IconLabelList"/>
    <dgm:cxn modelId="{F37BCA5F-5827-4FE1-8BA9-D8DE799E3F90}" type="presParOf" srcId="{2D478669-E075-44D2-B024-0ECF65062E84}" destId="{DB0459CE-8225-49A3-A7D0-101AA1F3E9AF}" srcOrd="4" destOrd="0" presId="urn:microsoft.com/office/officeart/2018/2/layout/IconLabelList"/>
    <dgm:cxn modelId="{D39CC797-DCC3-4F51-BBBA-F5E772B075FC}" type="presParOf" srcId="{DB0459CE-8225-49A3-A7D0-101AA1F3E9AF}" destId="{B5CB013C-9DF5-40B5-9638-E3D6ACE42A83}" srcOrd="0" destOrd="0" presId="urn:microsoft.com/office/officeart/2018/2/layout/IconLabelList"/>
    <dgm:cxn modelId="{B9A4DAB1-2BC2-44CC-AA36-9DEF915B38CE}" type="presParOf" srcId="{DB0459CE-8225-49A3-A7D0-101AA1F3E9AF}" destId="{52052E95-639C-4CF1-AAE0-8E12C3BBA2D4}" srcOrd="1" destOrd="0" presId="urn:microsoft.com/office/officeart/2018/2/layout/IconLabelList"/>
    <dgm:cxn modelId="{395CBDCA-F4E5-4B34-821F-E6E1F94806BA}" type="presParOf" srcId="{DB0459CE-8225-49A3-A7D0-101AA1F3E9AF}" destId="{48A056DB-62B4-456A-886F-45D97BA7E1C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12CA7C-9CBE-4331-AA71-139C8EE13225}">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13DF77-F9F6-49AF-92F7-51B035D39ED0}">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Additional data </a:t>
          </a:r>
        </a:p>
      </dsp:txBody>
      <dsp:txXfrm>
        <a:off x="417971" y="2644140"/>
        <a:ext cx="2889450" cy="720000"/>
      </dsp:txXfrm>
    </dsp:sp>
    <dsp:sp modelId="{103D3F46-B65F-4911-9AA8-14591D28A8BC}">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CE8103-7744-4174-BD05-7BC9E2FBA6BA}">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Add additional features instead of just overview, possibly add things like movie poster or director/actors </a:t>
          </a:r>
        </a:p>
      </dsp:txBody>
      <dsp:txXfrm>
        <a:off x="3813075" y="2644140"/>
        <a:ext cx="2889450" cy="720000"/>
      </dsp:txXfrm>
    </dsp:sp>
    <dsp:sp modelId="{B5CB013C-9DF5-40B5-9638-E3D6ACE42A83}">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A056DB-62B4-456A-886F-45D97BA7E1C6}">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Longer plot summary</a:t>
          </a:r>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1D46E6-0AB1-4240-BD01-0FBDC97A7BCB}" type="datetimeFigureOut">
              <a:rPr lang="en-US" smtClean="0"/>
              <a:t>12/20/2022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4A4CA-3147-4505-96B4-AA76D67DD925}" type="slidenum">
              <a:rPr lang="en-US" smtClean="0"/>
              <a:t>‹#›</a:t>
            </a:fld>
            <a:endParaRPr lang="en-US"/>
          </a:p>
        </p:txBody>
      </p:sp>
    </p:spTree>
    <p:extLst>
      <p:ext uri="{BB962C8B-B14F-4D97-AF65-F5344CB8AC3E}">
        <p14:creationId xmlns:p14="http://schemas.microsoft.com/office/powerpoint/2010/main" val="2144559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This dataset was chosen as it was the most numerous. IMDB while does contain many movies, but the summary on it was too short to be used.</a:t>
            </a:r>
            <a:endParaRPr lang="en-US" dirty="0"/>
          </a:p>
        </p:txBody>
      </p:sp>
      <p:sp>
        <p:nvSpPr>
          <p:cNvPr id="4" name="Slide Number Placeholder 3"/>
          <p:cNvSpPr>
            <a:spLocks noGrp="1"/>
          </p:cNvSpPr>
          <p:nvPr>
            <p:ph type="sldNum" sz="quarter" idx="5"/>
          </p:nvPr>
        </p:nvSpPr>
        <p:spPr/>
        <p:txBody>
          <a:bodyPr/>
          <a:lstStyle/>
          <a:p>
            <a:fld id="{4EB4A4CA-3147-4505-96B4-AA76D67DD925}" type="slidenum">
              <a:rPr lang="en-US" smtClean="0"/>
              <a:t>4</a:t>
            </a:fld>
            <a:endParaRPr lang="en-US"/>
          </a:p>
        </p:txBody>
      </p:sp>
    </p:spTree>
    <p:extLst>
      <p:ext uri="{BB962C8B-B14F-4D97-AF65-F5344CB8AC3E}">
        <p14:creationId xmlns:p14="http://schemas.microsoft.com/office/powerpoint/2010/main" val="1272870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In this classification system, the output is the genre. Thus, it is important to distinguish what genre each movie contains. In addition, many movies contain unnecessary words and names that are only useful in limited scope. The first problem was the genre was, while looking like a list, a string. Because of this, the machine understood each genre as a long text and couldn’t separate different genres. As a solution, the strings had to be converted to a list. The second problem was making sure to track what genre each movie contained. Since a movie could have multiple genres or be singular, I had to make sure to track them properly. The solution, create a dummy variable so tracking each genre would be quite simple. The third issue was certain overviews containing too many unnecessary words, mostly proper nouns. The solution was going through each overview and eliminating compound words like “won’t “ or “can’t”. And utilizing </a:t>
            </a:r>
            <a:r>
              <a:rPr lang="en-US" b="0" i="0" dirty="0" err="1">
                <a:solidFill>
                  <a:srgbClr val="C9D1D9"/>
                </a:solidFill>
                <a:effectLst/>
                <a:latin typeface="-apple-system"/>
              </a:rPr>
              <a:t>nltk’s</a:t>
            </a:r>
            <a:r>
              <a:rPr lang="en-US" b="0" i="0" dirty="0">
                <a:solidFill>
                  <a:srgbClr val="C9D1D9"/>
                </a:solidFill>
                <a:effectLst/>
                <a:latin typeface="-apple-system"/>
              </a:rPr>
              <a:t> tagging, I was able to tag words that contain NNP and get rid of them.</a:t>
            </a:r>
            <a:endParaRPr lang="en-US" dirty="0"/>
          </a:p>
        </p:txBody>
      </p:sp>
      <p:sp>
        <p:nvSpPr>
          <p:cNvPr id="4" name="Slide Number Placeholder 3"/>
          <p:cNvSpPr>
            <a:spLocks noGrp="1"/>
          </p:cNvSpPr>
          <p:nvPr>
            <p:ph type="sldNum" sz="quarter" idx="5"/>
          </p:nvPr>
        </p:nvSpPr>
        <p:spPr/>
        <p:txBody>
          <a:bodyPr/>
          <a:lstStyle/>
          <a:p>
            <a:fld id="{4EB4A4CA-3147-4505-96B4-AA76D67DD925}" type="slidenum">
              <a:rPr lang="en-US" smtClean="0"/>
              <a:t>5</a:t>
            </a:fld>
            <a:endParaRPr lang="en-US"/>
          </a:p>
        </p:txBody>
      </p:sp>
    </p:spTree>
    <p:extLst>
      <p:ext uri="{BB962C8B-B14F-4D97-AF65-F5344CB8AC3E}">
        <p14:creationId xmlns:p14="http://schemas.microsoft.com/office/powerpoint/2010/main" val="11637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For EDA I went through many different factors that could lead to predicting movie genres, such as the length of the movie summary for each genre or the connection between each genre. However, these connections were loose and</a:t>
            </a:r>
            <a:endParaRPr lang="en-US" dirty="0"/>
          </a:p>
        </p:txBody>
      </p:sp>
      <p:sp>
        <p:nvSpPr>
          <p:cNvPr id="4" name="Slide Number Placeholder 3"/>
          <p:cNvSpPr>
            <a:spLocks noGrp="1"/>
          </p:cNvSpPr>
          <p:nvPr>
            <p:ph type="sldNum" sz="quarter" idx="5"/>
          </p:nvPr>
        </p:nvSpPr>
        <p:spPr/>
        <p:txBody>
          <a:bodyPr/>
          <a:lstStyle/>
          <a:p>
            <a:fld id="{4EB4A4CA-3147-4505-96B4-AA76D67DD925}" type="slidenum">
              <a:rPr lang="en-US" smtClean="0"/>
              <a:t>6</a:t>
            </a:fld>
            <a:endParaRPr lang="en-US"/>
          </a:p>
        </p:txBody>
      </p:sp>
    </p:spTree>
    <p:extLst>
      <p:ext uri="{BB962C8B-B14F-4D97-AF65-F5344CB8AC3E}">
        <p14:creationId xmlns:p14="http://schemas.microsoft.com/office/powerpoint/2010/main" val="2530928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For modeling, I used </a:t>
            </a:r>
            <a:r>
              <a:rPr lang="en-US" b="0" i="0" dirty="0" err="1">
                <a:solidFill>
                  <a:srgbClr val="C9D1D9"/>
                </a:solidFill>
                <a:effectLst/>
                <a:latin typeface="-apple-system"/>
              </a:rPr>
              <a:t>MultiLabelBinarizera</a:t>
            </a:r>
            <a:r>
              <a:rPr lang="en-US" b="0" i="0" dirty="0">
                <a:solidFill>
                  <a:srgbClr val="C9D1D9"/>
                </a:solidFill>
                <a:effectLst/>
                <a:latin typeface="-apple-system"/>
              </a:rPr>
              <a:t> the output wouldn’t just be one. Since there was more than one label, </a:t>
            </a:r>
            <a:r>
              <a:rPr lang="en-US" b="0" i="0" dirty="0" err="1">
                <a:solidFill>
                  <a:srgbClr val="C9D1D9"/>
                </a:solidFill>
                <a:effectLst/>
                <a:latin typeface="-apple-system"/>
              </a:rPr>
              <a:t>LabelGinarizer</a:t>
            </a:r>
            <a:r>
              <a:rPr lang="en-US" b="0" i="0" dirty="0">
                <a:solidFill>
                  <a:srgbClr val="C9D1D9"/>
                </a:solidFill>
                <a:effectLst/>
                <a:latin typeface="-apple-system"/>
              </a:rPr>
              <a:t> couldn’t be used. In addition, I had to cut down the genre to three most numerous ones, drama, action, and comedy. The reason being, the data wasn’t enough as each summary was too short and there weren’t enough movies.</a:t>
            </a:r>
            <a:endParaRPr lang="en-US" dirty="0"/>
          </a:p>
        </p:txBody>
      </p:sp>
      <p:sp>
        <p:nvSpPr>
          <p:cNvPr id="4" name="Slide Number Placeholder 3"/>
          <p:cNvSpPr>
            <a:spLocks noGrp="1"/>
          </p:cNvSpPr>
          <p:nvPr>
            <p:ph type="sldNum" sz="quarter" idx="5"/>
          </p:nvPr>
        </p:nvSpPr>
        <p:spPr/>
        <p:txBody>
          <a:bodyPr/>
          <a:lstStyle/>
          <a:p>
            <a:fld id="{4EB4A4CA-3147-4505-96B4-AA76D67DD925}" type="slidenum">
              <a:rPr lang="en-US" smtClean="0"/>
              <a:t>11</a:t>
            </a:fld>
            <a:endParaRPr lang="en-US"/>
          </a:p>
        </p:txBody>
      </p:sp>
    </p:spTree>
    <p:extLst>
      <p:ext uri="{BB962C8B-B14F-4D97-AF65-F5344CB8AC3E}">
        <p14:creationId xmlns:p14="http://schemas.microsoft.com/office/powerpoint/2010/main" val="3929216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For the vectorizer, Counter led to better results overall by a bit, except for KNN. Perhaps because of how short each summary was; thus the number of words had more weight.</a:t>
            </a:r>
            <a:endParaRPr lang="en-US" dirty="0"/>
          </a:p>
        </p:txBody>
      </p:sp>
      <p:sp>
        <p:nvSpPr>
          <p:cNvPr id="4" name="Slide Number Placeholder 3"/>
          <p:cNvSpPr>
            <a:spLocks noGrp="1"/>
          </p:cNvSpPr>
          <p:nvPr>
            <p:ph type="sldNum" sz="quarter" idx="5"/>
          </p:nvPr>
        </p:nvSpPr>
        <p:spPr/>
        <p:txBody>
          <a:bodyPr/>
          <a:lstStyle/>
          <a:p>
            <a:fld id="{4EB4A4CA-3147-4505-96B4-AA76D67DD925}" type="slidenum">
              <a:rPr lang="en-US" smtClean="0"/>
              <a:t>12</a:t>
            </a:fld>
            <a:endParaRPr lang="en-US"/>
          </a:p>
        </p:txBody>
      </p:sp>
    </p:spTree>
    <p:extLst>
      <p:ext uri="{BB962C8B-B14F-4D97-AF65-F5344CB8AC3E}">
        <p14:creationId xmlns:p14="http://schemas.microsoft.com/office/powerpoint/2010/main" val="582236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12/20/2022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63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12/20/2022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718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12/20/2022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212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12/20/2022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48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12/20/2022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87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12/20/2022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169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12/20/2022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888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12/20/2022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33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12/20/2022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41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12/20/2022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86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12/20/2022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655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12/20/2022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2194798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33918310-0BC2-D6AE-EC05-1895ED360D29}"/>
              </a:ext>
            </a:extLst>
          </p:cNvPr>
          <p:cNvPicPr>
            <a:picLocks noChangeAspect="1"/>
          </p:cNvPicPr>
          <p:nvPr/>
        </p:nvPicPr>
        <p:blipFill rotWithShape="1">
          <a:blip r:embed="rId2">
            <a:duotone>
              <a:schemeClr val="accent1">
                <a:shade val="45000"/>
                <a:satMod val="135000"/>
              </a:schemeClr>
              <a:prstClr val="white"/>
            </a:duotone>
            <a:alphaModFix amt="35000"/>
          </a:blip>
          <a:srcRect t="20213"/>
          <a:stretch/>
        </p:blipFill>
        <p:spPr>
          <a:xfrm>
            <a:off x="20" y="-8877"/>
            <a:ext cx="12191980" cy="6858000"/>
          </a:xfrm>
          <a:prstGeom prst="rect">
            <a:avLst/>
          </a:prstGeom>
        </p:spPr>
      </p:pic>
      <p:sp>
        <p:nvSpPr>
          <p:cNvPr id="2" name="Title 1">
            <a:extLst>
              <a:ext uri="{FF2B5EF4-FFF2-40B4-BE49-F238E27FC236}">
                <a16:creationId xmlns:a16="http://schemas.microsoft.com/office/drawing/2014/main" id="{0766D0CB-F8E2-4202-958A-2A1BB953F6AE}"/>
              </a:ext>
            </a:extLst>
          </p:cNvPr>
          <p:cNvSpPr>
            <a:spLocks noGrp="1"/>
          </p:cNvSpPr>
          <p:nvPr>
            <p:ph type="ctrTitle"/>
          </p:nvPr>
        </p:nvSpPr>
        <p:spPr>
          <a:xfrm>
            <a:off x="1256275" y="2271449"/>
            <a:ext cx="9679449" cy="2847058"/>
          </a:xfrm>
        </p:spPr>
        <p:txBody>
          <a:bodyPr anchor="b">
            <a:normAutofit/>
          </a:bodyPr>
          <a:lstStyle/>
          <a:p>
            <a:r>
              <a:rPr lang="en-US" sz="7200">
                <a:solidFill>
                  <a:srgbClr val="FFFFFF"/>
                </a:solidFill>
              </a:rPr>
              <a:t>Movie Classification </a:t>
            </a:r>
          </a:p>
        </p:txBody>
      </p:sp>
      <p:sp>
        <p:nvSpPr>
          <p:cNvPr id="3" name="Subtitle 2">
            <a:extLst>
              <a:ext uri="{FF2B5EF4-FFF2-40B4-BE49-F238E27FC236}">
                <a16:creationId xmlns:a16="http://schemas.microsoft.com/office/drawing/2014/main" id="{D33A5BCF-9D3A-4847-A068-7645AF53F576}"/>
              </a:ext>
            </a:extLst>
          </p:cNvPr>
          <p:cNvSpPr>
            <a:spLocks noGrp="1"/>
          </p:cNvSpPr>
          <p:nvPr>
            <p:ph type="subTitle" idx="1"/>
          </p:nvPr>
        </p:nvSpPr>
        <p:spPr>
          <a:xfrm>
            <a:off x="1256275" y="5098254"/>
            <a:ext cx="9679449" cy="750259"/>
          </a:xfrm>
        </p:spPr>
        <p:txBody>
          <a:bodyPr anchor="ctr">
            <a:normAutofit/>
          </a:bodyPr>
          <a:lstStyle/>
          <a:p>
            <a:endParaRPr lang="en-US" sz="2000">
              <a:solidFill>
                <a:srgbClr val="FFFFFF"/>
              </a:solidFill>
            </a:endParaRPr>
          </a:p>
        </p:txBody>
      </p:sp>
      <p:cxnSp>
        <p:nvCxnSpPr>
          <p:cNvPr id="21"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811092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03" name="Straight Connector 410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105" name="Rectangle 410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22F63B63-0B43-4133-A40C-E01908F85A4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462" r="3982"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7" name="Rectangle 410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D4238A91-0BAF-4362-A9CB-3914305B3C7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33170067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3696E-6114-4C6E-AF59-E848EA0104FA}"/>
              </a:ext>
            </a:extLst>
          </p:cNvPr>
          <p:cNvSpPr>
            <a:spLocks noGrp="1"/>
          </p:cNvSpPr>
          <p:nvPr>
            <p:ph type="title"/>
          </p:nvPr>
        </p:nvSpPr>
        <p:spPr/>
        <p:txBody>
          <a:bodyPr/>
          <a:lstStyle/>
          <a:p>
            <a:r>
              <a:rPr lang="en-US"/>
              <a:t>Modeling </a:t>
            </a:r>
            <a:endParaRPr lang="en-US" dirty="0"/>
          </a:p>
        </p:txBody>
      </p:sp>
      <p:pic>
        <p:nvPicPr>
          <p:cNvPr id="9" name="Picture 8">
            <a:extLst>
              <a:ext uri="{FF2B5EF4-FFF2-40B4-BE49-F238E27FC236}">
                <a16:creationId xmlns:a16="http://schemas.microsoft.com/office/drawing/2014/main" id="{382F5E6A-E282-4808-9667-CC4AFAA73DE4}"/>
              </a:ext>
            </a:extLst>
          </p:cNvPr>
          <p:cNvPicPr>
            <a:picLocks noChangeAspect="1"/>
          </p:cNvPicPr>
          <p:nvPr/>
        </p:nvPicPr>
        <p:blipFill>
          <a:blip r:embed="rId3"/>
          <a:stretch>
            <a:fillRect/>
          </a:stretch>
        </p:blipFill>
        <p:spPr>
          <a:xfrm>
            <a:off x="864199" y="2113831"/>
            <a:ext cx="5996747" cy="3888135"/>
          </a:xfrm>
          <a:prstGeom prst="rect">
            <a:avLst/>
          </a:prstGeom>
        </p:spPr>
      </p:pic>
      <p:pic>
        <p:nvPicPr>
          <p:cNvPr id="13" name="Content Placeholder 12">
            <a:extLst>
              <a:ext uri="{FF2B5EF4-FFF2-40B4-BE49-F238E27FC236}">
                <a16:creationId xmlns:a16="http://schemas.microsoft.com/office/drawing/2014/main" id="{BEAEDE1F-5475-421E-ADD5-FDE672617213}"/>
              </a:ext>
            </a:extLst>
          </p:cNvPr>
          <p:cNvPicPr>
            <a:picLocks noGrp="1" noChangeAspect="1"/>
          </p:cNvPicPr>
          <p:nvPr>
            <p:ph idx="1"/>
          </p:nvPr>
        </p:nvPicPr>
        <p:blipFill>
          <a:blip r:embed="rId4"/>
          <a:stretch>
            <a:fillRect/>
          </a:stretch>
        </p:blipFill>
        <p:spPr>
          <a:xfrm>
            <a:off x="6763669" y="2113831"/>
            <a:ext cx="4177930" cy="3644943"/>
          </a:xfrm>
        </p:spPr>
      </p:pic>
    </p:spTree>
    <p:extLst>
      <p:ext uri="{BB962C8B-B14F-4D97-AF65-F5344CB8AC3E}">
        <p14:creationId xmlns:p14="http://schemas.microsoft.com/office/powerpoint/2010/main" val="2825956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6DC4A-FFB2-43A9-9B0D-8E059420E0FE}"/>
              </a:ext>
            </a:extLst>
          </p:cNvPr>
          <p:cNvSpPr>
            <a:spLocks noGrp="1"/>
          </p:cNvSpPr>
          <p:nvPr>
            <p:ph type="title"/>
          </p:nvPr>
        </p:nvSpPr>
        <p:spPr/>
        <p:txBody>
          <a:bodyPr/>
          <a:lstStyle/>
          <a:p>
            <a:r>
              <a:rPr lang="en-US" dirty="0"/>
              <a:t>Counter or TFIDF </a:t>
            </a:r>
          </a:p>
        </p:txBody>
      </p:sp>
      <p:pic>
        <p:nvPicPr>
          <p:cNvPr id="5" name="Content Placeholder 4">
            <a:extLst>
              <a:ext uri="{FF2B5EF4-FFF2-40B4-BE49-F238E27FC236}">
                <a16:creationId xmlns:a16="http://schemas.microsoft.com/office/drawing/2014/main" id="{E4853C53-0EDB-469C-BF4F-A3F07B7D03E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97334" y="1825625"/>
            <a:ext cx="6397331" cy="4351338"/>
          </a:xfrm>
          <a:prstGeom prst="rect">
            <a:avLst/>
          </a:prstGeom>
          <a:noFill/>
          <a:ln>
            <a:noFill/>
          </a:ln>
        </p:spPr>
      </p:pic>
    </p:spTree>
    <p:extLst>
      <p:ext uri="{BB962C8B-B14F-4D97-AF65-F5344CB8AC3E}">
        <p14:creationId xmlns:p14="http://schemas.microsoft.com/office/powerpoint/2010/main" val="827379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FE9421-7999-4A3E-A57A-9D071F00307E}"/>
              </a:ext>
            </a:extLst>
          </p:cNvPr>
          <p:cNvSpPr>
            <a:spLocks noGrp="1"/>
          </p:cNvSpPr>
          <p:nvPr>
            <p:ph type="title"/>
          </p:nvPr>
        </p:nvSpPr>
        <p:spPr>
          <a:xfrm>
            <a:off x="838200" y="698643"/>
            <a:ext cx="5243394" cy="2225532"/>
          </a:xfrm>
        </p:spPr>
        <p:txBody>
          <a:bodyPr vert="horz" lIns="91440" tIns="45720" rIns="91440" bIns="45720" rtlCol="0" anchor="t">
            <a:normAutofit/>
          </a:bodyPr>
          <a:lstStyle/>
          <a:p>
            <a:r>
              <a:rPr lang="en-US" sz="4200" b="1" i="0" kern="1200" cap="all" baseline="0">
                <a:latin typeface="+mj-lt"/>
                <a:ea typeface="+mj-ea"/>
                <a:cs typeface="+mj-cs"/>
              </a:rPr>
              <a:t>Implementation  </a:t>
            </a:r>
          </a:p>
        </p:txBody>
      </p:sp>
      <p:cxnSp>
        <p:nvCxnSpPr>
          <p:cNvPr id="53" name="Straight Connector 4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5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5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24" name="Content Placeholder 23">
            <a:extLst>
              <a:ext uri="{FF2B5EF4-FFF2-40B4-BE49-F238E27FC236}">
                <a16:creationId xmlns:a16="http://schemas.microsoft.com/office/drawing/2014/main" id="{A04F0C78-1621-4195-9B3A-32E5A4FA91AA}"/>
              </a:ext>
            </a:extLst>
          </p:cNvPr>
          <p:cNvPicPr>
            <a:picLocks noGrp="1" noChangeAspect="1"/>
          </p:cNvPicPr>
          <p:nvPr>
            <p:ph idx="1"/>
          </p:nvPr>
        </p:nvPicPr>
        <p:blipFill>
          <a:blip r:embed="rId2"/>
          <a:stretch>
            <a:fillRect/>
          </a:stretch>
        </p:blipFill>
        <p:spPr>
          <a:xfrm>
            <a:off x="1157389" y="2226303"/>
            <a:ext cx="10161465" cy="2008931"/>
          </a:xfrm>
        </p:spPr>
      </p:pic>
    </p:spTree>
    <p:extLst>
      <p:ext uri="{BB962C8B-B14F-4D97-AF65-F5344CB8AC3E}">
        <p14:creationId xmlns:p14="http://schemas.microsoft.com/office/powerpoint/2010/main" val="2980968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0">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ADEAA34-92A5-4F41-B706-B48577866999}"/>
              </a:ext>
            </a:extLst>
          </p:cNvPr>
          <p:cNvSpPr>
            <a:spLocks noGrp="1"/>
          </p:cNvSpPr>
          <p:nvPr>
            <p:ph type="title"/>
          </p:nvPr>
        </p:nvSpPr>
        <p:spPr>
          <a:xfrm>
            <a:off x="838200" y="365125"/>
            <a:ext cx="9804918" cy="1325563"/>
          </a:xfrm>
        </p:spPr>
        <p:txBody>
          <a:bodyPr>
            <a:normAutofit/>
          </a:bodyPr>
          <a:lstStyle/>
          <a:p>
            <a:r>
              <a:rPr lang="en-US">
                <a:solidFill>
                  <a:schemeClr val="bg1"/>
                </a:solidFill>
              </a:rPr>
              <a:t>Areas that could be improved</a:t>
            </a:r>
          </a:p>
        </p:txBody>
      </p:sp>
      <p:cxnSp>
        <p:nvCxnSpPr>
          <p:cNvPr id="24" name="Straight Connector 12">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5"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6"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47344795-0FA2-45E3-B170-3CDCA0ED1193}"/>
              </a:ext>
            </a:extLst>
          </p:cNvPr>
          <p:cNvSpPr txBox="1"/>
          <p:nvPr/>
        </p:nvSpPr>
        <p:spPr>
          <a:xfrm>
            <a:off x="3049524" y="3262622"/>
            <a:ext cx="6099048" cy="369332"/>
          </a:xfrm>
          <a:prstGeom prst="rect">
            <a:avLst/>
          </a:prstGeom>
          <a:noFill/>
        </p:spPr>
        <p:txBody>
          <a:bodyPr wrap="square">
            <a:spAutoFit/>
          </a:bodyPr>
          <a:lstStyle/>
          <a:p>
            <a:endParaRPr lang="en-US" dirty="0"/>
          </a:p>
        </p:txBody>
      </p:sp>
      <p:graphicFrame>
        <p:nvGraphicFramePr>
          <p:cNvPr id="28" name="Content Placeholder 2">
            <a:extLst>
              <a:ext uri="{FF2B5EF4-FFF2-40B4-BE49-F238E27FC236}">
                <a16:creationId xmlns:a16="http://schemas.microsoft.com/office/drawing/2014/main" id="{29DC4465-D8FF-4E3A-B031-1F77AAB57A57}"/>
              </a:ext>
            </a:extLst>
          </p:cNvPr>
          <p:cNvGraphicFramePr>
            <a:graphicFrameLocks noGrp="1"/>
          </p:cNvGraphicFramePr>
          <p:nvPr>
            <p:ph idx="1"/>
            <p:extLst>
              <p:ext uri="{D42A27DB-BD31-4B8C-83A1-F6EECF244321}">
                <p14:modId xmlns:p14="http://schemas.microsoft.com/office/powerpoint/2010/main" val="2334466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2055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DADD7-23AB-415E-82A6-0D1F6E13173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2EB2955-625C-4664-B910-238A9E1061A2}"/>
              </a:ext>
            </a:extLst>
          </p:cNvPr>
          <p:cNvSpPr>
            <a:spLocks noGrp="1"/>
          </p:cNvSpPr>
          <p:nvPr>
            <p:ph idx="1"/>
          </p:nvPr>
        </p:nvSpPr>
        <p:spPr/>
        <p:txBody>
          <a:bodyPr>
            <a:normAutofit/>
          </a:bodyPr>
          <a:lstStyle/>
          <a:p>
            <a:r>
              <a:rPr lang="en-US" dirty="0"/>
              <a:t>The goal of this project is to create a classification system for movies. </a:t>
            </a:r>
          </a:p>
          <a:p>
            <a:r>
              <a:rPr lang="en-US" dirty="0"/>
              <a:t>There are many movies with a myriad of genres. However, a movie does not have one genre since it can be an action and sci-fi or just be an action movie. </a:t>
            </a:r>
          </a:p>
          <a:p>
            <a:r>
              <a:rPr lang="en-US" dirty="0"/>
              <a:t>Thus, classifying movies to fit them neatly into one category isn't easy. </a:t>
            </a:r>
          </a:p>
        </p:txBody>
      </p:sp>
    </p:spTree>
    <p:extLst>
      <p:ext uri="{BB962C8B-B14F-4D97-AF65-F5344CB8AC3E}">
        <p14:creationId xmlns:p14="http://schemas.microsoft.com/office/powerpoint/2010/main" val="22958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45CF0CC2-658D-4A87-9D2E-154B0ABE1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a:extLst>
              <a:ext uri="{FF2B5EF4-FFF2-40B4-BE49-F238E27FC236}">
                <a16:creationId xmlns:a16="http://schemas.microsoft.com/office/drawing/2014/main" id="{796C2CE2-29C3-4EBD-A8BB-82C6CC069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1026" name="Picture 2" descr="What Streaming Service Has the Most Subscribers Globally?">
            <a:extLst>
              <a:ext uri="{FF2B5EF4-FFF2-40B4-BE49-F238E27FC236}">
                <a16:creationId xmlns:a16="http://schemas.microsoft.com/office/drawing/2014/main" id="{FF3DB0BC-FA5A-4718-8DE6-41649C91B65E}"/>
              </a:ext>
            </a:extLst>
          </p:cNvPr>
          <p:cNvPicPr>
            <a:picLocks noChangeAspect="1" noChangeArrowheads="1"/>
          </p:cNvPicPr>
          <p:nvPr/>
        </p:nvPicPr>
        <p:blipFill rotWithShape="1">
          <a:blip r:embed="rId2">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bwMode="auto">
          <a:xfrm>
            <a:off x="20" y="-8877"/>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FF97DC9-FA3D-4882-A8A5-7D1EF808918F}"/>
              </a:ext>
            </a:extLst>
          </p:cNvPr>
          <p:cNvSpPr>
            <a:spLocks noGrp="1"/>
          </p:cNvSpPr>
          <p:nvPr>
            <p:ph type="title"/>
          </p:nvPr>
        </p:nvSpPr>
        <p:spPr>
          <a:xfrm>
            <a:off x="5846617" y="381935"/>
            <a:ext cx="5366040" cy="2344840"/>
          </a:xfrm>
        </p:spPr>
        <p:txBody>
          <a:bodyPr anchor="b">
            <a:normAutofit/>
          </a:bodyPr>
          <a:lstStyle/>
          <a:p>
            <a:r>
              <a:rPr lang="en-US" sz="7200">
                <a:solidFill>
                  <a:srgbClr val="FFFFFF"/>
                </a:solidFill>
              </a:rPr>
              <a:t>Target Audience </a:t>
            </a:r>
          </a:p>
        </p:txBody>
      </p:sp>
      <p:sp>
        <p:nvSpPr>
          <p:cNvPr id="103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03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04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043" name="Straight Connector">
            <a:extLst>
              <a:ext uri="{FF2B5EF4-FFF2-40B4-BE49-F238E27FC236}">
                <a16:creationId xmlns:a16="http://schemas.microsoft.com/office/drawing/2014/main" id="{BF76EB78-6E9D-49A9-ADC5-7BCCD6F1FD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030" name="Content Placeholder 1029">
            <a:extLst>
              <a:ext uri="{FF2B5EF4-FFF2-40B4-BE49-F238E27FC236}">
                <a16:creationId xmlns:a16="http://schemas.microsoft.com/office/drawing/2014/main" id="{BE4CA2C5-9A93-D5EB-621E-F4F1A5951152}"/>
              </a:ext>
            </a:extLst>
          </p:cNvPr>
          <p:cNvSpPr>
            <a:spLocks noGrp="1"/>
          </p:cNvSpPr>
          <p:nvPr>
            <p:ph idx="1"/>
          </p:nvPr>
        </p:nvSpPr>
        <p:spPr>
          <a:xfrm>
            <a:off x="5846617" y="3175552"/>
            <a:ext cx="5366041" cy="2809114"/>
          </a:xfrm>
        </p:spPr>
        <p:txBody>
          <a:bodyPr anchor="t">
            <a:normAutofit/>
          </a:bodyPr>
          <a:lstStyle/>
          <a:p>
            <a:r>
              <a:rPr lang="en-US" dirty="0">
                <a:solidFill>
                  <a:srgbClr val="FFFFFF"/>
                </a:solidFill>
              </a:rPr>
              <a:t>Streaming Services </a:t>
            </a:r>
          </a:p>
          <a:p>
            <a:r>
              <a:rPr lang="en-US" dirty="0">
                <a:solidFill>
                  <a:srgbClr val="FFFFFF"/>
                </a:solidFill>
              </a:rPr>
              <a:t>Movie archivist</a:t>
            </a:r>
          </a:p>
        </p:txBody>
      </p:sp>
    </p:spTree>
    <p:extLst>
      <p:ext uri="{BB962C8B-B14F-4D97-AF65-F5344CB8AC3E}">
        <p14:creationId xmlns:p14="http://schemas.microsoft.com/office/powerpoint/2010/main" val="1074827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A40C8-1832-40ED-BA81-64E6A4236D34}"/>
              </a:ext>
            </a:extLst>
          </p:cNvPr>
          <p:cNvSpPr>
            <a:spLocks noGrp="1"/>
          </p:cNvSpPr>
          <p:nvPr>
            <p:ph type="title"/>
          </p:nvPr>
        </p:nvSpPr>
        <p:spPr/>
        <p:txBody>
          <a:bodyPr/>
          <a:lstStyle/>
          <a:p>
            <a:r>
              <a:rPr lang="en-US" dirty="0"/>
              <a:t>Data</a:t>
            </a:r>
          </a:p>
        </p:txBody>
      </p:sp>
      <p:pic>
        <p:nvPicPr>
          <p:cNvPr id="5" name="Content Placeholder 4">
            <a:extLst>
              <a:ext uri="{FF2B5EF4-FFF2-40B4-BE49-F238E27FC236}">
                <a16:creationId xmlns:a16="http://schemas.microsoft.com/office/drawing/2014/main" id="{9242DFDC-20AA-4082-8C81-8B6B76674DAA}"/>
              </a:ext>
            </a:extLst>
          </p:cNvPr>
          <p:cNvPicPr>
            <a:picLocks noGrp="1" noChangeAspect="1"/>
          </p:cNvPicPr>
          <p:nvPr>
            <p:ph idx="1"/>
          </p:nvPr>
        </p:nvPicPr>
        <p:blipFill>
          <a:blip r:embed="rId3"/>
          <a:stretch>
            <a:fillRect/>
          </a:stretch>
        </p:blipFill>
        <p:spPr>
          <a:xfrm>
            <a:off x="2332076" y="307816"/>
            <a:ext cx="8309029" cy="6550184"/>
          </a:xfrm>
        </p:spPr>
      </p:pic>
    </p:spTree>
    <p:extLst>
      <p:ext uri="{BB962C8B-B14F-4D97-AF65-F5344CB8AC3E}">
        <p14:creationId xmlns:p14="http://schemas.microsoft.com/office/powerpoint/2010/main" val="2127733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2EE1-1ACA-4347-BFBA-EDFA317243EA}"/>
              </a:ext>
            </a:extLst>
          </p:cNvPr>
          <p:cNvSpPr>
            <a:spLocks noGrp="1"/>
          </p:cNvSpPr>
          <p:nvPr>
            <p:ph type="title"/>
          </p:nvPr>
        </p:nvSpPr>
        <p:spPr/>
        <p:txBody>
          <a:bodyPr/>
          <a:lstStyle/>
          <a:p>
            <a:r>
              <a:rPr lang="en-US" dirty="0"/>
              <a:t>Data Wrangling </a:t>
            </a:r>
          </a:p>
        </p:txBody>
      </p:sp>
      <p:pic>
        <p:nvPicPr>
          <p:cNvPr id="5" name="Content Placeholder 4">
            <a:extLst>
              <a:ext uri="{FF2B5EF4-FFF2-40B4-BE49-F238E27FC236}">
                <a16:creationId xmlns:a16="http://schemas.microsoft.com/office/drawing/2014/main" id="{ED72CF3D-5330-4450-9E2B-8453306B62C2}"/>
              </a:ext>
            </a:extLst>
          </p:cNvPr>
          <p:cNvPicPr>
            <a:picLocks noGrp="1" noChangeAspect="1"/>
          </p:cNvPicPr>
          <p:nvPr>
            <p:ph idx="1"/>
          </p:nvPr>
        </p:nvPicPr>
        <p:blipFill>
          <a:blip r:embed="rId3"/>
          <a:stretch>
            <a:fillRect/>
          </a:stretch>
        </p:blipFill>
        <p:spPr>
          <a:xfrm>
            <a:off x="838200" y="2234673"/>
            <a:ext cx="10515600" cy="3533241"/>
          </a:xfrm>
        </p:spPr>
      </p:pic>
    </p:spTree>
    <p:extLst>
      <p:ext uri="{BB962C8B-B14F-4D97-AF65-F5344CB8AC3E}">
        <p14:creationId xmlns:p14="http://schemas.microsoft.com/office/powerpoint/2010/main" val="2206128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701E-3BC1-49DB-ACFF-673DA94D6E93}"/>
              </a:ext>
            </a:extLst>
          </p:cNvPr>
          <p:cNvSpPr>
            <a:spLocks noGrp="1"/>
          </p:cNvSpPr>
          <p:nvPr>
            <p:ph type="title"/>
          </p:nvPr>
        </p:nvSpPr>
        <p:spPr/>
        <p:txBody>
          <a:bodyPr/>
          <a:lstStyle/>
          <a:p>
            <a:r>
              <a:rPr lang="en-US" dirty="0"/>
              <a:t>EDA</a:t>
            </a:r>
          </a:p>
        </p:txBody>
      </p:sp>
      <p:pic>
        <p:nvPicPr>
          <p:cNvPr id="11" name="Content Placeholder 10">
            <a:extLst>
              <a:ext uri="{FF2B5EF4-FFF2-40B4-BE49-F238E27FC236}">
                <a16:creationId xmlns:a16="http://schemas.microsoft.com/office/drawing/2014/main" id="{B29AB4A8-5BEF-48ED-A26C-B9B8F228943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98342" y="0"/>
            <a:ext cx="7082236" cy="6925550"/>
          </a:xfrm>
          <a:prstGeom prst="rect">
            <a:avLst/>
          </a:prstGeom>
          <a:noFill/>
          <a:ln>
            <a:noFill/>
          </a:ln>
        </p:spPr>
      </p:pic>
    </p:spTree>
    <p:extLst>
      <p:ext uri="{BB962C8B-B14F-4D97-AF65-F5344CB8AC3E}">
        <p14:creationId xmlns:p14="http://schemas.microsoft.com/office/powerpoint/2010/main" val="136679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701E-3BC1-49DB-ACFF-673DA94D6E93}"/>
              </a:ext>
            </a:extLst>
          </p:cNvPr>
          <p:cNvSpPr>
            <a:spLocks noGrp="1"/>
          </p:cNvSpPr>
          <p:nvPr>
            <p:ph type="title"/>
          </p:nvPr>
        </p:nvSpPr>
        <p:spPr/>
        <p:txBody>
          <a:bodyPr/>
          <a:lstStyle/>
          <a:p>
            <a:r>
              <a:rPr lang="en-US" dirty="0"/>
              <a:t>EDA</a:t>
            </a:r>
          </a:p>
        </p:txBody>
      </p:sp>
      <p:pic>
        <p:nvPicPr>
          <p:cNvPr id="8" name="Content Placeholder 7">
            <a:extLst>
              <a:ext uri="{FF2B5EF4-FFF2-40B4-BE49-F238E27FC236}">
                <a16:creationId xmlns:a16="http://schemas.microsoft.com/office/drawing/2014/main" id="{2AE95821-1C06-462A-AC26-990827A531F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5170" y="1168974"/>
            <a:ext cx="5378009" cy="4919085"/>
          </a:xfrm>
          <a:prstGeom prst="rect">
            <a:avLst/>
          </a:prstGeom>
          <a:noFill/>
          <a:ln>
            <a:noFill/>
          </a:ln>
        </p:spPr>
      </p:pic>
    </p:spTree>
    <p:extLst>
      <p:ext uri="{BB962C8B-B14F-4D97-AF65-F5344CB8AC3E}">
        <p14:creationId xmlns:p14="http://schemas.microsoft.com/office/powerpoint/2010/main" val="336421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701E-3BC1-49DB-ACFF-673DA94D6E93}"/>
              </a:ext>
            </a:extLst>
          </p:cNvPr>
          <p:cNvSpPr>
            <a:spLocks noGrp="1"/>
          </p:cNvSpPr>
          <p:nvPr>
            <p:ph type="title"/>
          </p:nvPr>
        </p:nvSpPr>
        <p:spPr/>
        <p:txBody>
          <a:bodyPr/>
          <a:lstStyle/>
          <a:p>
            <a:r>
              <a:rPr lang="en-US" dirty="0"/>
              <a:t>EDA</a:t>
            </a:r>
          </a:p>
        </p:txBody>
      </p:sp>
      <p:pic>
        <p:nvPicPr>
          <p:cNvPr id="2051" name="Picture 3">
            <a:extLst>
              <a:ext uri="{FF2B5EF4-FFF2-40B4-BE49-F238E27FC236}">
                <a16:creationId xmlns:a16="http://schemas.microsoft.com/office/drawing/2014/main" id="{F63B6F75-8A36-43C9-8D6A-C0D9120B72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1143" y="1536970"/>
            <a:ext cx="8699904" cy="4666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911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701E-3BC1-49DB-ACFF-673DA94D6E93}"/>
              </a:ext>
            </a:extLst>
          </p:cNvPr>
          <p:cNvSpPr>
            <a:spLocks noGrp="1"/>
          </p:cNvSpPr>
          <p:nvPr>
            <p:ph type="title"/>
          </p:nvPr>
        </p:nvSpPr>
        <p:spPr/>
        <p:txBody>
          <a:bodyPr/>
          <a:lstStyle/>
          <a:p>
            <a:r>
              <a:rPr lang="en-US" dirty="0"/>
              <a:t>EDA</a:t>
            </a:r>
          </a:p>
        </p:txBody>
      </p:sp>
      <p:pic>
        <p:nvPicPr>
          <p:cNvPr id="3074" name="Picture 2">
            <a:extLst>
              <a:ext uri="{FF2B5EF4-FFF2-40B4-BE49-F238E27FC236}">
                <a16:creationId xmlns:a16="http://schemas.microsoft.com/office/drawing/2014/main" id="{4CE6A415-502E-42C9-8B3F-AE42FC9785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4757" y="1445975"/>
            <a:ext cx="9410025" cy="504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084490"/>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TotalTime>
  <Words>490</Words>
  <Application>Microsoft Office PowerPoint</Application>
  <PresentationFormat>Widescreen</PresentationFormat>
  <Paragraphs>31</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Gill Sans Nova</vt:lpstr>
      <vt:lpstr>Univers</vt:lpstr>
      <vt:lpstr>GradientVTI</vt:lpstr>
      <vt:lpstr>Movie Classification </vt:lpstr>
      <vt:lpstr>Objective</vt:lpstr>
      <vt:lpstr>Target Audience </vt:lpstr>
      <vt:lpstr>Data</vt:lpstr>
      <vt:lpstr>Data Wrangling </vt:lpstr>
      <vt:lpstr>EDA</vt:lpstr>
      <vt:lpstr>EDA</vt:lpstr>
      <vt:lpstr>EDA</vt:lpstr>
      <vt:lpstr>EDA</vt:lpstr>
      <vt:lpstr>PowerPoint Presentation</vt:lpstr>
      <vt:lpstr>Modeling </vt:lpstr>
      <vt:lpstr>Counter or TFIDF </vt:lpstr>
      <vt:lpstr>Implementation  </vt:lpstr>
      <vt:lpstr>Areas that could be improved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Classification</dc:title>
  <dc:creator>Back, Sang</dc:creator>
  <cp:lastModifiedBy>Back, Sang</cp:lastModifiedBy>
  <cp:revision>2</cp:revision>
  <dcterms:created xsi:type="dcterms:W3CDTF">2022-12-19T22:47:37Z</dcterms:created>
  <dcterms:modified xsi:type="dcterms:W3CDTF">2022-12-20T16:07:26Z</dcterms:modified>
</cp:coreProperties>
</file>