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60" r:id="rId5"/>
    <p:sldId id="264" r:id="rId6"/>
    <p:sldId id="261" r:id="rId7"/>
    <p:sldId id="259"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ck, Sang" initials="BS" lastIdx="1" clrIdx="0">
    <p:extLst>
      <p:ext uri="{19B8F6BF-5375-455C-9EA6-DF929625EA0E}">
        <p15:presenceInfo xmlns:p15="http://schemas.microsoft.com/office/powerpoint/2012/main" userId="Back, Sa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4" d="100"/>
          <a:sy n="104" d="100"/>
        </p:scale>
        <p:origin x="138"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7-15T13:30:36.585" idx="1">
    <p:pos x="10" y="10"/>
    <p:text/>
    <p:extLst>
      <p:ext uri="{C676402C-5697-4E1C-873F-D02D1690AC5C}">
        <p15:threadingInfo xmlns:p15="http://schemas.microsoft.com/office/powerpoint/2012/main" timeZoneBias="240"/>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0DF90D-74DF-49C7-92C9-A2580313FDF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D7B1441-3ECD-4053-875B-047688074AA5}">
      <dgm:prSet/>
      <dgm:spPr/>
      <dgm:t>
        <a:bodyPr/>
        <a:lstStyle/>
        <a:p>
          <a:pPr>
            <a:defRPr cap="all"/>
          </a:pPr>
          <a:r>
            <a:rPr lang="en-US"/>
            <a:t>Why do people prefer smaller dogs?</a:t>
          </a:r>
        </a:p>
      </dgm:t>
    </dgm:pt>
    <dgm:pt modelId="{F8500AE0-CEFD-438C-A976-08EB3892366C}" type="parTrans" cxnId="{1CD83D76-26E8-4EBA-8CD5-0A689F60570B}">
      <dgm:prSet/>
      <dgm:spPr/>
      <dgm:t>
        <a:bodyPr/>
        <a:lstStyle/>
        <a:p>
          <a:endParaRPr lang="en-US"/>
        </a:p>
      </dgm:t>
    </dgm:pt>
    <dgm:pt modelId="{B23CBA4C-85EB-48C5-AC35-F4C12903E246}" type="sibTrans" cxnId="{1CD83D76-26E8-4EBA-8CD5-0A689F60570B}">
      <dgm:prSet/>
      <dgm:spPr/>
      <dgm:t>
        <a:bodyPr/>
        <a:lstStyle/>
        <a:p>
          <a:endParaRPr lang="en-US"/>
        </a:p>
      </dgm:t>
    </dgm:pt>
    <dgm:pt modelId="{1B2B924D-D552-4CFD-BA3E-088DA641B3B0}">
      <dgm:prSet/>
      <dgm:spPr/>
      <dgm:t>
        <a:bodyPr/>
        <a:lstStyle/>
        <a:p>
          <a:pPr>
            <a:defRPr cap="all"/>
          </a:pPr>
          <a:r>
            <a:rPr lang="en-US"/>
            <a:t>Why pure breed dogs?</a:t>
          </a:r>
        </a:p>
      </dgm:t>
    </dgm:pt>
    <dgm:pt modelId="{5F1A12FF-A5DF-419C-8B67-F4B6429129DB}" type="parTrans" cxnId="{C353AFF6-068B-4132-9508-89DED91438A0}">
      <dgm:prSet/>
      <dgm:spPr/>
      <dgm:t>
        <a:bodyPr/>
        <a:lstStyle/>
        <a:p>
          <a:endParaRPr lang="en-US"/>
        </a:p>
      </dgm:t>
    </dgm:pt>
    <dgm:pt modelId="{F389AF97-588C-4053-B9DB-A5B6EFBBA091}" type="sibTrans" cxnId="{C353AFF6-068B-4132-9508-89DED91438A0}">
      <dgm:prSet/>
      <dgm:spPr/>
      <dgm:t>
        <a:bodyPr/>
        <a:lstStyle/>
        <a:p>
          <a:endParaRPr lang="en-US"/>
        </a:p>
      </dgm:t>
    </dgm:pt>
    <dgm:pt modelId="{F1286954-817C-4D3E-9164-23D48D19A114}" type="pres">
      <dgm:prSet presAssocID="{C70DF90D-74DF-49C7-92C9-A2580313FDF2}" presName="root" presStyleCnt="0">
        <dgm:presLayoutVars>
          <dgm:dir/>
          <dgm:resizeHandles val="exact"/>
        </dgm:presLayoutVars>
      </dgm:prSet>
      <dgm:spPr/>
    </dgm:pt>
    <dgm:pt modelId="{74E2F5D0-43EA-4FF7-8B65-2513AC116452}" type="pres">
      <dgm:prSet presAssocID="{9D7B1441-3ECD-4053-875B-047688074AA5}" presName="compNode" presStyleCnt="0"/>
      <dgm:spPr/>
    </dgm:pt>
    <dgm:pt modelId="{D47E1667-A39D-4ED4-984A-701E6E3990AD}" type="pres">
      <dgm:prSet presAssocID="{9D7B1441-3ECD-4053-875B-047688074AA5}" presName="iconBgRect" presStyleLbl="bgShp" presStyleIdx="0" presStyleCnt="2"/>
      <dgm:spPr/>
    </dgm:pt>
    <dgm:pt modelId="{DB1D85B9-BFD3-474B-BB3B-AF0FDD679CC6}" type="pres">
      <dgm:prSet presAssocID="{9D7B1441-3ECD-4053-875B-047688074AA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g"/>
        </a:ext>
      </dgm:extLst>
    </dgm:pt>
    <dgm:pt modelId="{1180D593-1169-4282-99B3-5F9C9DC8F115}" type="pres">
      <dgm:prSet presAssocID="{9D7B1441-3ECD-4053-875B-047688074AA5}" presName="spaceRect" presStyleCnt="0"/>
      <dgm:spPr/>
    </dgm:pt>
    <dgm:pt modelId="{3FF787DD-6027-46CD-81AC-7038B9F7D8CF}" type="pres">
      <dgm:prSet presAssocID="{9D7B1441-3ECD-4053-875B-047688074AA5}" presName="textRect" presStyleLbl="revTx" presStyleIdx="0" presStyleCnt="2">
        <dgm:presLayoutVars>
          <dgm:chMax val="1"/>
          <dgm:chPref val="1"/>
        </dgm:presLayoutVars>
      </dgm:prSet>
      <dgm:spPr/>
    </dgm:pt>
    <dgm:pt modelId="{9C5AD1A6-69E8-4273-AF7E-F2C0C5F2116A}" type="pres">
      <dgm:prSet presAssocID="{B23CBA4C-85EB-48C5-AC35-F4C12903E246}" presName="sibTrans" presStyleCnt="0"/>
      <dgm:spPr/>
    </dgm:pt>
    <dgm:pt modelId="{81C5A3F5-6993-4A85-BB3B-00D32EA54A85}" type="pres">
      <dgm:prSet presAssocID="{1B2B924D-D552-4CFD-BA3E-088DA641B3B0}" presName="compNode" presStyleCnt="0"/>
      <dgm:spPr/>
    </dgm:pt>
    <dgm:pt modelId="{8B1A6BCB-48D9-4BD2-9DB0-ED6D4F207ADE}" type="pres">
      <dgm:prSet presAssocID="{1B2B924D-D552-4CFD-BA3E-088DA641B3B0}" presName="iconBgRect" presStyleLbl="bgShp" presStyleIdx="1" presStyleCnt="2"/>
      <dgm:spPr/>
    </dgm:pt>
    <dgm:pt modelId="{69EE1C9E-5B10-415A-8EFE-E583C4C0EDC0}" type="pres">
      <dgm:prSet presAssocID="{1B2B924D-D552-4CFD-BA3E-088DA641B3B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ne"/>
        </a:ext>
      </dgm:extLst>
    </dgm:pt>
    <dgm:pt modelId="{1777D880-799F-4498-9400-96B78CA32C40}" type="pres">
      <dgm:prSet presAssocID="{1B2B924D-D552-4CFD-BA3E-088DA641B3B0}" presName="spaceRect" presStyleCnt="0"/>
      <dgm:spPr/>
    </dgm:pt>
    <dgm:pt modelId="{6663EC92-1931-4283-88FC-F85FEB5FE328}" type="pres">
      <dgm:prSet presAssocID="{1B2B924D-D552-4CFD-BA3E-088DA641B3B0}" presName="textRect" presStyleLbl="revTx" presStyleIdx="1" presStyleCnt="2">
        <dgm:presLayoutVars>
          <dgm:chMax val="1"/>
          <dgm:chPref val="1"/>
        </dgm:presLayoutVars>
      </dgm:prSet>
      <dgm:spPr/>
    </dgm:pt>
  </dgm:ptLst>
  <dgm:cxnLst>
    <dgm:cxn modelId="{DD65EF25-67FE-42E9-811A-D20918650F53}" type="presOf" srcId="{C70DF90D-74DF-49C7-92C9-A2580313FDF2}" destId="{F1286954-817C-4D3E-9164-23D48D19A114}" srcOrd="0" destOrd="0" presId="urn:microsoft.com/office/officeart/2018/5/layout/IconCircleLabelList"/>
    <dgm:cxn modelId="{1CD83D76-26E8-4EBA-8CD5-0A689F60570B}" srcId="{C70DF90D-74DF-49C7-92C9-A2580313FDF2}" destId="{9D7B1441-3ECD-4053-875B-047688074AA5}" srcOrd="0" destOrd="0" parTransId="{F8500AE0-CEFD-438C-A976-08EB3892366C}" sibTransId="{B23CBA4C-85EB-48C5-AC35-F4C12903E246}"/>
    <dgm:cxn modelId="{562D58EA-E78B-4660-B15B-C14C1FC71C58}" type="presOf" srcId="{9D7B1441-3ECD-4053-875B-047688074AA5}" destId="{3FF787DD-6027-46CD-81AC-7038B9F7D8CF}" srcOrd="0" destOrd="0" presId="urn:microsoft.com/office/officeart/2018/5/layout/IconCircleLabelList"/>
    <dgm:cxn modelId="{882678EE-D7E5-4AE8-A103-D11E681BCCBC}" type="presOf" srcId="{1B2B924D-D552-4CFD-BA3E-088DA641B3B0}" destId="{6663EC92-1931-4283-88FC-F85FEB5FE328}" srcOrd="0" destOrd="0" presId="urn:microsoft.com/office/officeart/2018/5/layout/IconCircleLabelList"/>
    <dgm:cxn modelId="{C353AFF6-068B-4132-9508-89DED91438A0}" srcId="{C70DF90D-74DF-49C7-92C9-A2580313FDF2}" destId="{1B2B924D-D552-4CFD-BA3E-088DA641B3B0}" srcOrd="1" destOrd="0" parTransId="{5F1A12FF-A5DF-419C-8B67-F4B6429129DB}" sibTransId="{F389AF97-588C-4053-B9DB-A5B6EFBBA091}"/>
    <dgm:cxn modelId="{53DF9654-A17C-423C-BDF0-2799B72B2245}" type="presParOf" srcId="{F1286954-817C-4D3E-9164-23D48D19A114}" destId="{74E2F5D0-43EA-4FF7-8B65-2513AC116452}" srcOrd="0" destOrd="0" presId="urn:microsoft.com/office/officeart/2018/5/layout/IconCircleLabelList"/>
    <dgm:cxn modelId="{56C4969B-9C99-4807-9AD7-996E1C6F4559}" type="presParOf" srcId="{74E2F5D0-43EA-4FF7-8B65-2513AC116452}" destId="{D47E1667-A39D-4ED4-984A-701E6E3990AD}" srcOrd="0" destOrd="0" presId="urn:microsoft.com/office/officeart/2018/5/layout/IconCircleLabelList"/>
    <dgm:cxn modelId="{3215340A-716C-4E60-84CD-E614364366D5}" type="presParOf" srcId="{74E2F5D0-43EA-4FF7-8B65-2513AC116452}" destId="{DB1D85B9-BFD3-474B-BB3B-AF0FDD679CC6}" srcOrd="1" destOrd="0" presId="urn:microsoft.com/office/officeart/2018/5/layout/IconCircleLabelList"/>
    <dgm:cxn modelId="{BF48DDB1-802F-4315-A949-02BEFA517A92}" type="presParOf" srcId="{74E2F5D0-43EA-4FF7-8B65-2513AC116452}" destId="{1180D593-1169-4282-99B3-5F9C9DC8F115}" srcOrd="2" destOrd="0" presId="urn:microsoft.com/office/officeart/2018/5/layout/IconCircleLabelList"/>
    <dgm:cxn modelId="{77963CA6-8913-439D-9CFA-97AAD3458CFC}" type="presParOf" srcId="{74E2F5D0-43EA-4FF7-8B65-2513AC116452}" destId="{3FF787DD-6027-46CD-81AC-7038B9F7D8CF}" srcOrd="3" destOrd="0" presId="urn:microsoft.com/office/officeart/2018/5/layout/IconCircleLabelList"/>
    <dgm:cxn modelId="{54D9A028-235C-4E90-9064-582D2DF933FE}" type="presParOf" srcId="{F1286954-817C-4D3E-9164-23D48D19A114}" destId="{9C5AD1A6-69E8-4273-AF7E-F2C0C5F2116A}" srcOrd="1" destOrd="0" presId="urn:microsoft.com/office/officeart/2018/5/layout/IconCircleLabelList"/>
    <dgm:cxn modelId="{5FEC435B-045C-4AF9-B8B9-FBC7B0E1EE50}" type="presParOf" srcId="{F1286954-817C-4D3E-9164-23D48D19A114}" destId="{81C5A3F5-6993-4A85-BB3B-00D32EA54A85}" srcOrd="2" destOrd="0" presId="urn:microsoft.com/office/officeart/2018/5/layout/IconCircleLabelList"/>
    <dgm:cxn modelId="{218F97F2-4ACE-41D0-8E70-D04B51B294D6}" type="presParOf" srcId="{81C5A3F5-6993-4A85-BB3B-00D32EA54A85}" destId="{8B1A6BCB-48D9-4BD2-9DB0-ED6D4F207ADE}" srcOrd="0" destOrd="0" presId="urn:microsoft.com/office/officeart/2018/5/layout/IconCircleLabelList"/>
    <dgm:cxn modelId="{6B92D628-2982-46F4-A2BF-82A50AFDBE65}" type="presParOf" srcId="{81C5A3F5-6993-4A85-BB3B-00D32EA54A85}" destId="{69EE1C9E-5B10-415A-8EFE-E583C4C0EDC0}" srcOrd="1" destOrd="0" presId="urn:microsoft.com/office/officeart/2018/5/layout/IconCircleLabelList"/>
    <dgm:cxn modelId="{294C6586-ED4E-441C-87A5-AEAAFD08FE66}" type="presParOf" srcId="{81C5A3F5-6993-4A85-BB3B-00D32EA54A85}" destId="{1777D880-799F-4498-9400-96B78CA32C40}" srcOrd="2" destOrd="0" presId="urn:microsoft.com/office/officeart/2018/5/layout/IconCircleLabelList"/>
    <dgm:cxn modelId="{91F8F34F-FE67-4951-9A0A-3BE1DFF3249B}" type="presParOf" srcId="{81C5A3F5-6993-4A85-BB3B-00D32EA54A85}" destId="{6663EC92-1931-4283-88FC-F85FEB5FE328}"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7E1667-A39D-4ED4-984A-701E6E3990AD}">
      <dsp:nvSpPr>
        <dsp:cNvPr id="0" name=""/>
        <dsp:cNvSpPr/>
      </dsp:nvSpPr>
      <dsp:spPr>
        <a:xfrm>
          <a:off x="2538067" y="188280"/>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1D85B9-BFD3-474B-BB3B-AF0FDD679CC6}">
      <dsp:nvSpPr>
        <dsp:cNvPr id="0" name=""/>
        <dsp:cNvSpPr/>
      </dsp:nvSpPr>
      <dsp:spPr>
        <a:xfrm>
          <a:off x="3006067" y="656280"/>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F787DD-6027-46CD-81AC-7038B9F7D8CF}">
      <dsp:nvSpPr>
        <dsp:cNvPr id="0" name=""/>
        <dsp:cNvSpPr/>
      </dsp:nvSpPr>
      <dsp:spPr>
        <a:xfrm>
          <a:off x="1836067" y="306828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en-US" sz="2300" kern="1200"/>
            <a:t>Why do people prefer smaller dogs?</a:t>
          </a:r>
        </a:p>
      </dsp:txBody>
      <dsp:txXfrm>
        <a:off x="1836067" y="3068280"/>
        <a:ext cx="3600000" cy="720000"/>
      </dsp:txXfrm>
    </dsp:sp>
    <dsp:sp modelId="{8B1A6BCB-48D9-4BD2-9DB0-ED6D4F207ADE}">
      <dsp:nvSpPr>
        <dsp:cNvPr id="0" name=""/>
        <dsp:cNvSpPr/>
      </dsp:nvSpPr>
      <dsp:spPr>
        <a:xfrm>
          <a:off x="6768067" y="188280"/>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EE1C9E-5B10-415A-8EFE-E583C4C0EDC0}">
      <dsp:nvSpPr>
        <dsp:cNvPr id="0" name=""/>
        <dsp:cNvSpPr/>
      </dsp:nvSpPr>
      <dsp:spPr>
        <a:xfrm>
          <a:off x="7236067" y="656280"/>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63EC92-1931-4283-88FC-F85FEB5FE328}">
      <dsp:nvSpPr>
        <dsp:cNvPr id="0" name=""/>
        <dsp:cNvSpPr/>
      </dsp:nvSpPr>
      <dsp:spPr>
        <a:xfrm>
          <a:off x="6066067" y="306828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en-US" sz="2300" kern="1200"/>
            <a:t>Why pure breed dogs?</a:t>
          </a:r>
        </a:p>
      </dsp:txBody>
      <dsp:txXfrm>
        <a:off x="6066067" y="3068280"/>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B133A0-99FA-493D-8AB4-19C365A33752}" type="datetimeFigureOut">
              <a:rPr lang="en-US" smtClean="0"/>
              <a:t>7/15/2022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506176-5AA7-4F0C-BC82-07D39F30C312}" type="slidenum">
              <a:rPr lang="en-US" smtClean="0"/>
              <a:t>‹#›</a:t>
            </a:fld>
            <a:endParaRPr lang="en-US"/>
          </a:p>
        </p:txBody>
      </p:sp>
    </p:spTree>
    <p:extLst>
      <p:ext uri="{BB962C8B-B14F-4D97-AF65-F5344CB8AC3E}">
        <p14:creationId xmlns:p14="http://schemas.microsoft.com/office/powerpoint/2010/main" val="1929774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dogs are popular. There are many breeds of dog in Zurich, demonstrating dogs are probably popular here. </a:t>
            </a:r>
          </a:p>
        </p:txBody>
      </p:sp>
      <p:sp>
        <p:nvSpPr>
          <p:cNvPr id="4" name="Slide Number Placeholder 3"/>
          <p:cNvSpPr>
            <a:spLocks noGrp="1"/>
          </p:cNvSpPr>
          <p:nvPr>
            <p:ph type="sldNum" sz="quarter" idx="5"/>
          </p:nvPr>
        </p:nvSpPr>
        <p:spPr/>
        <p:txBody>
          <a:bodyPr/>
          <a:lstStyle/>
          <a:p>
            <a:fld id="{3E506176-5AA7-4F0C-BC82-07D39F30C312}" type="slidenum">
              <a:rPr lang="en-US" smtClean="0"/>
              <a:t>2</a:t>
            </a:fld>
            <a:endParaRPr lang="en-US"/>
          </a:p>
        </p:txBody>
      </p:sp>
    </p:spTree>
    <p:extLst>
      <p:ext uri="{BB962C8B-B14F-4D97-AF65-F5344CB8AC3E}">
        <p14:creationId xmlns:p14="http://schemas.microsoft.com/office/powerpoint/2010/main" val="2046555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matter the age group, people prefer smaller dogs. The reason behind this could be numerous. </a:t>
            </a:r>
          </a:p>
        </p:txBody>
      </p:sp>
      <p:sp>
        <p:nvSpPr>
          <p:cNvPr id="4" name="Slide Number Placeholder 3"/>
          <p:cNvSpPr>
            <a:spLocks noGrp="1"/>
          </p:cNvSpPr>
          <p:nvPr>
            <p:ph type="sldNum" sz="quarter" idx="5"/>
          </p:nvPr>
        </p:nvSpPr>
        <p:spPr/>
        <p:txBody>
          <a:bodyPr/>
          <a:lstStyle/>
          <a:p>
            <a:fld id="{3E506176-5AA7-4F0C-BC82-07D39F30C312}" type="slidenum">
              <a:rPr lang="en-US" smtClean="0"/>
              <a:t>3</a:t>
            </a:fld>
            <a:endParaRPr lang="en-US"/>
          </a:p>
        </p:txBody>
      </p:sp>
    </p:spTree>
    <p:extLst>
      <p:ext uri="{BB962C8B-B14F-4D97-AF65-F5344CB8AC3E}">
        <p14:creationId xmlns:p14="http://schemas.microsoft.com/office/powerpoint/2010/main" val="3251981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Women seem to prefer smaller dogs. </a:t>
            </a:r>
          </a:p>
        </p:txBody>
      </p:sp>
      <p:sp>
        <p:nvSpPr>
          <p:cNvPr id="4" name="Slide Number Placeholder 3"/>
          <p:cNvSpPr>
            <a:spLocks noGrp="1"/>
          </p:cNvSpPr>
          <p:nvPr>
            <p:ph type="sldNum" sz="quarter" idx="5"/>
          </p:nvPr>
        </p:nvSpPr>
        <p:spPr/>
        <p:txBody>
          <a:bodyPr/>
          <a:lstStyle/>
          <a:p>
            <a:fld id="{3E506176-5AA7-4F0C-BC82-07D39F30C312}" type="slidenum">
              <a:rPr lang="en-US" smtClean="0"/>
              <a:t>4</a:t>
            </a:fld>
            <a:endParaRPr lang="en-US"/>
          </a:p>
        </p:txBody>
      </p:sp>
    </p:spTree>
    <p:extLst>
      <p:ext uri="{BB962C8B-B14F-4D97-AF65-F5344CB8AC3E}">
        <p14:creationId xmlns:p14="http://schemas.microsoft.com/office/powerpoint/2010/main" val="3293612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need to think which types of dog’s aren’t popular and why.</a:t>
            </a:r>
          </a:p>
        </p:txBody>
      </p:sp>
      <p:sp>
        <p:nvSpPr>
          <p:cNvPr id="4" name="Slide Number Placeholder 3"/>
          <p:cNvSpPr>
            <a:spLocks noGrp="1"/>
          </p:cNvSpPr>
          <p:nvPr>
            <p:ph type="sldNum" sz="quarter" idx="5"/>
          </p:nvPr>
        </p:nvSpPr>
        <p:spPr/>
        <p:txBody>
          <a:bodyPr/>
          <a:lstStyle/>
          <a:p>
            <a:fld id="{3E506176-5AA7-4F0C-BC82-07D39F30C312}" type="slidenum">
              <a:rPr lang="en-US" smtClean="0"/>
              <a:t>5</a:t>
            </a:fld>
            <a:endParaRPr lang="en-US"/>
          </a:p>
        </p:txBody>
      </p:sp>
    </p:spTree>
    <p:extLst>
      <p:ext uri="{BB962C8B-B14F-4D97-AF65-F5344CB8AC3E}">
        <p14:creationId xmlns:p14="http://schemas.microsoft.com/office/powerpoint/2010/main" val="1737566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whatever reason, mixed dogs are neglected compare to mixed dogs. </a:t>
            </a:r>
          </a:p>
        </p:txBody>
      </p:sp>
      <p:sp>
        <p:nvSpPr>
          <p:cNvPr id="4" name="Slide Number Placeholder 3"/>
          <p:cNvSpPr>
            <a:spLocks noGrp="1"/>
          </p:cNvSpPr>
          <p:nvPr>
            <p:ph type="sldNum" sz="quarter" idx="5"/>
          </p:nvPr>
        </p:nvSpPr>
        <p:spPr/>
        <p:txBody>
          <a:bodyPr/>
          <a:lstStyle/>
          <a:p>
            <a:fld id="{3E506176-5AA7-4F0C-BC82-07D39F30C312}" type="slidenum">
              <a:rPr lang="en-US" smtClean="0"/>
              <a:t>6</a:t>
            </a:fld>
            <a:endParaRPr lang="en-US"/>
          </a:p>
        </p:txBody>
      </p:sp>
    </p:spTree>
    <p:extLst>
      <p:ext uri="{BB962C8B-B14F-4D97-AF65-F5344CB8AC3E}">
        <p14:creationId xmlns:p14="http://schemas.microsoft.com/office/powerpoint/2010/main" val="1887868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seems that it is important to raise awareness that mixed breed dogs are being neglected, especially amongst younger crowd. People in their 20s and 30s are more likely to avoid getting mixed dogs. </a:t>
            </a:r>
          </a:p>
          <a:p>
            <a:endParaRPr lang="en-US" dirty="0"/>
          </a:p>
        </p:txBody>
      </p:sp>
      <p:sp>
        <p:nvSpPr>
          <p:cNvPr id="4" name="Slide Number Placeholder 3"/>
          <p:cNvSpPr>
            <a:spLocks noGrp="1"/>
          </p:cNvSpPr>
          <p:nvPr>
            <p:ph type="sldNum" sz="quarter" idx="5"/>
          </p:nvPr>
        </p:nvSpPr>
        <p:spPr/>
        <p:txBody>
          <a:bodyPr/>
          <a:lstStyle/>
          <a:p>
            <a:fld id="{3E506176-5AA7-4F0C-BC82-07D39F30C312}" type="slidenum">
              <a:rPr lang="en-US" smtClean="0"/>
              <a:t>7</a:t>
            </a:fld>
            <a:endParaRPr lang="en-US"/>
          </a:p>
        </p:txBody>
      </p:sp>
    </p:spTree>
    <p:extLst>
      <p:ext uri="{BB962C8B-B14F-4D97-AF65-F5344CB8AC3E}">
        <p14:creationId xmlns:p14="http://schemas.microsoft.com/office/powerpoint/2010/main" val="1790707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7/15/2022</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573699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7/15/2022</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44886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7/15/2022</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230329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7/15/2022</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273276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7/15/2022</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48119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7/15/2022</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62186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7/15/2022</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77492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7/15/2022</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527830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7/15/2022</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774953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7/15/2022</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267837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7/15/2022</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762006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7/15/2022</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386699623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4" name="Picture 3" descr="Black dog looking up">
            <a:extLst>
              <a:ext uri="{FF2B5EF4-FFF2-40B4-BE49-F238E27FC236}">
                <a16:creationId xmlns:a16="http://schemas.microsoft.com/office/drawing/2014/main" id="{9A9A1E6C-54F7-115B-CE47-8EFD78DE1500}"/>
              </a:ext>
            </a:extLst>
          </p:cNvPr>
          <p:cNvPicPr>
            <a:picLocks noChangeAspect="1"/>
          </p:cNvPicPr>
          <p:nvPr/>
        </p:nvPicPr>
        <p:blipFill rotWithShape="1">
          <a:blip r:embed="rId2"/>
          <a:srcRect t="1275" b="14455"/>
          <a:stretch/>
        </p:blipFill>
        <p:spPr>
          <a:xfrm>
            <a:off x="20" y="10"/>
            <a:ext cx="12191980" cy="6857989"/>
          </a:xfrm>
          <a:prstGeom prst="rect">
            <a:avLst/>
          </a:prstGeom>
        </p:spPr>
      </p:pic>
      <p:grpSp>
        <p:nvGrpSpPr>
          <p:cNvPr id="55" name="Group 54">
            <a:extLst>
              <a:ext uri="{FF2B5EF4-FFF2-40B4-BE49-F238E27FC236}">
                <a16:creationId xmlns:a16="http://schemas.microsoft.com/office/drawing/2014/main" id="{20C61190-C3C6-470C-AD7E-DE1774D3B8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6" name="Straight Connector 55">
              <a:extLst>
                <a:ext uri="{FF2B5EF4-FFF2-40B4-BE49-F238E27FC236}">
                  <a16:creationId xmlns:a16="http://schemas.microsoft.com/office/drawing/2014/main" id="{FBA79076-09E2-42F2-AB53-2AC97BBF9E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6EFE7B6-A678-4080-8095-C35AC6E627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F819F03-C610-41AD-8191-AA9D0505BB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C3F4891-5EFC-4D18-A624-398BDF1CA0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B7416C3-B1E9-4255-96DF-4E177FC3E1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7C17DC8-7DA5-4B05-966A-FB28DD8722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1CE5E79-B59D-401A-BCC0-2D95B96A6C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3BD0973-E146-44AE-8BD5-6659260605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0B00FB7-2DA7-477B-8D71-0F3C3442F1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B9C836F-E0FA-4F43-8595-37B03CFFB7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56D2723-3E4D-48B1-A6D2-1A24F3DA37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E33C010-3B40-4B74-AFED-9A12421E80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75A24DA-3AD1-4146-9C36-1FF666EDB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C312543-C4C1-48AB-A32C-CEBC259771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3B4AB31-8C5A-4150-95D6-D57F6C25CB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D04B4EB-7F4A-4631-8A31-10795C50E1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F7E2406-347A-4008-A837-B169329A8B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3A29D85-8791-40DE-8AC1-55E01EF5FB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456E209-65A9-41F0-95CA-06832E2C62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48FBE92-306C-410A-A46C-78FA64751B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DEEC058-0746-4C6F-B438-432F7C5BB6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05675A2-165F-45F4-B82A-CADDAC635D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7B04075-3949-4CE8-BC5D-8CC7C69B49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2095348-F370-432D-AB24-DF01B3569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0338639-8676-4CBD-A1C3-38D647AC94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8CD5D49-5B76-4AC2-AC0F-021E858B67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F0315B3-012B-4122-9034-0EA1ED049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7F3B018-21CC-4BB8-B439-99AEF58B1F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0B51FB9-22BD-46DF-BE69-B2A00DA04C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6" name="Rectangle 85">
            <a:extLst>
              <a:ext uri="{FF2B5EF4-FFF2-40B4-BE49-F238E27FC236}">
                <a16:creationId xmlns:a16="http://schemas.microsoft.com/office/drawing/2014/main" id="{406D8C29-9DDA-48D0-AF70-905FDB2CE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1775"/>
            <a:ext cx="12191999" cy="5479852"/>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840449-E946-4BEC-83BE-FDD3687DE443}"/>
              </a:ext>
            </a:extLst>
          </p:cNvPr>
          <p:cNvSpPr>
            <a:spLocks noGrp="1"/>
          </p:cNvSpPr>
          <p:nvPr>
            <p:ph type="ctrTitle"/>
          </p:nvPr>
        </p:nvSpPr>
        <p:spPr>
          <a:xfrm>
            <a:off x="1524000" y="728905"/>
            <a:ext cx="9144000" cy="3184274"/>
          </a:xfrm>
        </p:spPr>
        <p:txBody>
          <a:bodyPr>
            <a:normAutofit/>
          </a:bodyPr>
          <a:lstStyle/>
          <a:p>
            <a:r>
              <a:rPr lang="en-US" dirty="0"/>
              <a:t>Unfortunate reality of mixed dogs</a:t>
            </a:r>
          </a:p>
        </p:txBody>
      </p:sp>
      <p:sp>
        <p:nvSpPr>
          <p:cNvPr id="3" name="Subtitle 2">
            <a:extLst>
              <a:ext uri="{FF2B5EF4-FFF2-40B4-BE49-F238E27FC236}">
                <a16:creationId xmlns:a16="http://schemas.microsoft.com/office/drawing/2014/main" id="{026B1BCB-D5CD-44AC-9FA0-653CA929A424}"/>
              </a:ext>
            </a:extLst>
          </p:cNvPr>
          <p:cNvSpPr>
            <a:spLocks noGrp="1"/>
          </p:cNvSpPr>
          <p:nvPr>
            <p:ph type="subTitle" idx="1"/>
          </p:nvPr>
        </p:nvSpPr>
        <p:spPr>
          <a:xfrm>
            <a:off x="1524000" y="4072044"/>
            <a:ext cx="9144000" cy="1495379"/>
          </a:xfrm>
        </p:spPr>
        <p:txBody>
          <a:bodyPr>
            <a:normAutofit/>
          </a:bodyPr>
          <a:lstStyle/>
          <a:p>
            <a:endParaRPr lang="en-US" sz="2200"/>
          </a:p>
        </p:txBody>
      </p:sp>
    </p:spTree>
    <p:extLst>
      <p:ext uri="{BB962C8B-B14F-4D97-AF65-F5344CB8AC3E}">
        <p14:creationId xmlns:p14="http://schemas.microsoft.com/office/powerpoint/2010/main" val="97212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033" name="Group 1032">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34" name="Straight Connector 1033">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5" name="Straight Connector 1034">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6" name="Straight Connector 1035">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7" name="Straight Connector 1036">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8" name="Straight Connector 1037">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9" name="Straight Connector 1038">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0" name="Straight Connector 1039">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1" name="Straight Connector 1040">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2" name="Straight Connector 1041">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8" name="Straight Connector 1047">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0" name="Straight Connector 1049">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1" name="Straight Connector 1050">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2" name="Straight Connector 1051">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3" name="Straight Connector 1052">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4" name="Straight Connector 1053">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5" name="Straight Connector 1054">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6" name="Straight Connector 1055">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7" name="Straight Connector 1056">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8" name="Straight Connector 1057">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9" name="Straight Connector 1058">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0" name="Straight Connector 1059">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1" name="Straight Connector 1060">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2" name="Straight Connector 1061">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064" name="Freeform: Shape 1063">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066" name="Freeform: Shape 1065">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068" name="Rectangle 1067">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070" name="Group 1069">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71" name="Straight Connector 1070">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2" name="Straight Connector 1071">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3" name="Straight Connector 1072">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4" name="Straight Connector 1073">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5" name="Straight Connector 1074">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6" name="Straight Connector 1075">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7" name="Straight Connector 1076">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8" name="Straight Connector 1077">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9" name="Straight Connector 1078">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0" name="Straight Connector 1079">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1" name="Straight Connector 1080">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2" name="Straight Connector 1081">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3" name="Straight Connector 1082">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01" name="Freeform: Shape 1100">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103" name="Group 1102">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04" name="Straight Connector 1103">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2" name="Straight Connector 1121">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3" name="Straight Connector 1122">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4" name="Straight Connector 1123">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5" name="Straight Connector 1124">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6" name="Straight Connector 1125">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8" name="Straight Connector 1127">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34" name="Rectangle 1133">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36" name="Rectangle 1135">
            <a:extLst>
              <a:ext uri="{FF2B5EF4-FFF2-40B4-BE49-F238E27FC236}">
                <a16:creationId xmlns:a16="http://schemas.microsoft.com/office/drawing/2014/main" id="{AF152BFE-7BA8-4007-AD9C-F4DC95E43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38" name="Right Triangle 1137">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0" name="Flowchart: Document 1139">
            <a:extLst>
              <a:ext uri="{FF2B5EF4-FFF2-40B4-BE49-F238E27FC236}">
                <a16:creationId xmlns:a16="http://schemas.microsoft.com/office/drawing/2014/main" id="{B6DE7CCF-F894-44DD-9FA3-8BD0D5CE2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19901" y="1485903"/>
            <a:ext cx="6858000" cy="3886199"/>
          </a:xfrm>
          <a:prstGeom prst="flowChartDocument">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1142" name="Group 1141">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43" name="Straight Connector 1142">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1" name="Straight Connector 1160">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2" name="Straight Connector 1161">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3" name="Straight Connector 1162">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4" name="Straight Connector 1163">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5" name="Straight Connector 1164">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6" name="Straight Connector 1165">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7" name="Straight Connector 1166">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8" name="Straight Connector 1167">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9" name="Straight Connector 1168">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0" name="Straight Connector 1169">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1" name="Straight Connector 1170">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F551D6E-5082-4A00-9B79-1FE73A8F0C44}"/>
              </a:ext>
            </a:extLst>
          </p:cNvPr>
          <p:cNvSpPr>
            <a:spLocks noGrp="1"/>
          </p:cNvSpPr>
          <p:nvPr>
            <p:ph type="title"/>
          </p:nvPr>
        </p:nvSpPr>
        <p:spPr>
          <a:xfrm>
            <a:off x="453142" y="725467"/>
            <a:ext cx="5414255" cy="2784496"/>
          </a:xfrm>
        </p:spPr>
        <p:txBody>
          <a:bodyPr vert="horz" lIns="91440" tIns="45720" rIns="91440" bIns="45720" rtlCol="0" anchor="b">
            <a:normAutofit/>
          </a:bodyPr>
          <a:lstStyle/>
          <a:p>
            <a:r>
              <a:rPr lang="en-US" sz="5000" dirty="0">
                <a:solidFill>
                  <a:schemeClr val="tx2"/>
                </a:solidFill>
              </a:rPr>
              <a:t>The most popular dogs in Zurich</a:t>
            </a:r>
            <a:br>
              <a:rPr lang="en-US" sz="5000" dirty="0">
                <a:solidFill>
                  <a:schemeClr val="tx2"/>
                </a:solidFill>
              </a:rPr>
            </a:br>
            <a:endParaRPr lang="en-US" sz="5000" dirty="0">
              <a:solidFill>
                <a:schemeClr val="tx2"/>
              </a:solidFill>
            </a:endParaRPr>
          </a:p>
        </p:txBody>
      </p:sp>
      <p:pic>
        <p:nvPicPr>
          <p:cNvPr id="1026" name="Picture 2">
            <a:extLst>
              <a:ext uri="{FF2B5EF4-FFF2-40B4-BE49-F238E27FC236}">
                <a16:creationId xmlns:a16="http://schemas.microsoft.com/office/drawing/2014/main" id="{DEC7E2E9-8AF5-49BE-86B2-A988AA3FEFA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89157" y="1200302"/>
            <a:ext cx="5806875" cy="5314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723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05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059" name="Group 205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060" name="Straight Connector 205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090" name="Freeform: Shape 208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092" name="Freeform: Shape 209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094" name="Rectangle 2093">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096" name="Group 2095">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097" name="Straight Connector 2096">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8" name="Straight Connector 2097">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0" name="Straight Connector 2099">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2" name="Straight Connector 2101">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4" name="Straight Connector 2103">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127" name="Freeform: Shape 2126">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2129" name="Group 2128">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130" name="Straight Connector 2129">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1" name="Straight Connector 2130">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2" name="Straight Connector 2131">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3" name="Straight Connector 2132">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4" name="Straight Connector 2133">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5" name="Straight Connector 2134">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6" name="Straight Connector 2135">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7" name="Straight Connector 2136">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8" name="Straight Connector 2137">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9" name="Straight Connector 2138">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0" name="Straight Connector 2139">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1" name="Straight Connector 2140">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2" name="Straight Connector 2141">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3" name="Straight Connector 2142">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4" name="Straight Connector 2143">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5" name="Straight Connector 2144">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6" name="Straight Connector 2145">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7" name="Straight Connector 2146">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8" name="Straight Connector 2147">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9" name="Straight Connector 2148">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0" name="Straight Connector 2149">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1" name="Straight Connector 2150">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2" name="Straight Connector 2151">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3" name="Straight Connector 2152">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4" name="Straight Connector 2153">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5" name="Straight Connector 2154">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6" name="Straight Connector 2155">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7" name="Straight Connector 2156">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8" name="Straight Connector 2157">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160" name="Rectangle 2159">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62" name="Rectangle 2161">
            <a:extLst>
              <a:ext uri="{FF2B5EF4-FFF2-40B4-BE49-F238E27FC236}">
                <a16:creationId xmlns:a16="http://schemas.microsoft.com/office/drawing/2014/main" id="{4A929113-1368-4B1B-9C6F-140F47CB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64" name="Right Triangle 2163">
            <a:extLst>
              <a:ext uri="{FF2B5EF4-FFF2-40B4-BE49-F238E27FC236}">
                <a16:creationId xmlns:a16="http://schemas.microsoft.com/office/drawing/2014/main" id="{C24346C5-B1C8-4C83-846B-122A3B4B2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0" y="1555699"/>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6" name="Freeform: Shape 2165">
            <a:extLst>
              <a:ext uri="{FF2B5EF4-FFF2-40B4-BE49-F238E27FC236}">
                <a16:creationId xmlns:a16="http://schemas.microsoft.com/office/drawing/2014/main" id="{0B6C48B2-8296-4312-8901-93BB7735D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5" y="4554328"/>
            <a:ext cx="12197917"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2168" name="Group 2167">
            <a:extLst>
              <a:ext uri="{FF2B5EF4-FFF2-40B4-BE49-F238E27FC236}">
                <a16:creationId xmlns:a16="http://schemas.microsoft.com/office/drawing/2014/main" id="{90F28F7A-4F2F-4C1B-AF1C-A6E7C79532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169" name="Straight Connector 2168">
              <a:extLst>
                <a:ext uri="{FF2B5EF4-FFF2-40B4-BE49-F238E27FC236}">
                  <a16:creationId xmlns:a16="http://schemas.microsoft.com/office/drawing/2014/main" id="{B23CC870-B5E9-475F-A625-9E862A629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0" name="Straight Connector 2169">
              <a:extLst>
                <a:ext uri="{FF2B5EF4-FFF2-40B4-BE49-F238E27FC236}">
                  <a16:creationId xmlns:a16="http://schemas.microsoft.com/office/drawing/2014/main" id="{42A6B08C-017D-4B4D-95EC-4BB83C554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1" name="Straight Connector 2170">
              <a:extLst>
                <a:ext uri="{FF2B5EF4-FFF2-40B4-BE49-F238E27FC236}">
                  <a16:creationId xmlns:a16="http://schemas.microsoft.com/office/drawing/2014/main" id="{94599402-E1B8-4E3B-A56D-68606FC1EF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2" name="Straight Connector 2171">
              <a:extLst>
                <a:ext uri="{FF2B5EF4-FFF2-40B4-BE49-F238E27FC236}">
                  <a16:creationId xmlns:a16="http://schemas.microsoft.com/office/drawing/2014/main" id="{B720C48A-E9A0-4B85-A954-39375E099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3" name="Straight Connector 2172">
              <a:extLst>
                <a:ext uri="{FF2B5EF4-FFF2-40B4-BE49-F238E27FC236}">
                  <a16:creationId xmlns:a16="http://schemas.microsoft.com/office/drawing/2014/main" id="{B0E26956-FF2A-412E-ACC4-29CCD02599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4" name="Straight Connector 2173">
              <a:extLst>
                <a:ext uri="{FF2B5EF4-FFF2-40B4-BE49-F238E27FC236}">
                  <a16:creationId xmlns:a16="http://schemas.microsoft.com/office/drawing/2014/main" id="{FB31E652-49AC-4108-85B8-75122A48A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5" name="Straight Connector 2174">
              <a:extLst>
                <a:ext uri="{FF2B5EF4-FFF2-40B4-BE49-F238E27FC236}">
                  <a16:creationId xmlns:a16="http://schemas.microsoft.com/office/drawing/2014/main" id="{DC1DB29F-0624-4035-B188-640616D5DE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6" name="Straight Connector 2175">
              <a:extLst>
                <a:ext uri="{FF2B5EF4-FFF2-40B4-BE49-F238E27FC236}">
                  <a16:creationId xmlns:a16="http://schemas.microsoft.com/office/drawing/2014/main" id="{1D27221C-2427-4C99-89DC-1A38A54058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7" name="Straight Connector 2176">
              <a:extLst>
                <a:ext uri="{FF2B5EF4-FFF2-40B4-BE49-F238E27FC236}">
                  <a16:creationId xmlns:a16="http://schemas.microsoft.com/office/drawing/2014/main" id="{2DBF1D76-8076-4BAE-B627-F1861C9E08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8" name="Straight Connector 2177">
              <a:extLst>
                <a:ext uri="{FF2B5EF4-FFF2-40B4-BE49-F238E27FC236}">
                  <a16:creationId xmlns:a16="http://schemas.microsoft.com/office/drawing/2014/main" id="{8E930E41-FC2F-4319-9C28-32C278430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9" name="Straight Connector 2178">
              <a:extLst>
                <a:ext uri="{FF2B5EF4-FFF2-40B4-BE49-F238E27FC236}">
                  <a16:creationId xmlns:a16="http://schemas.microsoft.com/office/drawing/2014/main" id="{C0936C1B-0C10-464B-85C8-345095AAB3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0" name="Straight Connector 2179">
              <a:extLst>
                <a:ext uri="{FF2B5EF4-FFF2-40B4-BE49-F238E27FC236}">
                  <a16:creationId xmlns:a16="http://schemas.microsoft.com/office/drawing/2014/main" id="{DB90EC61-FD0C-434A-9D1B-A20035C214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1" name="Straight Connector 2180">
              <a:extLst>
                <a:ext uri="{FF2B5EF4-FFF2-40B4-BE49-F238E27FC236}">
                  <a16:creationId xmlns:a16="http://schemas.microsoft.com/office/drawing/2014/main" id="{A5F5CC56-1FDA-4D3E-9C6E-8E996026C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2" name="Straight Connector 2181">
              <a:extLst>
                <a:ext uri="{FF2B5EF4-FFF2-40B4-BE49-F238E27FC236}">
                  <a16:creationId xmlns:a16="http://schemas.microsoft.com/office/drawing/2014/main" id="{272B8FB2-B735-480F-9A88-48AADB2227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3" name="Straight Connector 2182">
              <a:extLst>
                <a:ext uri="{FF2B5EF4-FFF2-40B4-BE49-F238E27FC236}">
                  <a16:creationId xmlns:a16="http://schemas.microsoft.com/office/drawing/2014/main" id="{85B46C1B-4FC4-4E24-AC43-07940BE1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4" name="Straight Connector 2183">
              <a:extLst>
                <a:ext uri="{FF2B5EF4-FFF2-40B4-BE49-F238E27FC236}">
                  <a16:creationId xmlns:a16="http://schemas.microsoft.com/office/drawing/2014/main" id="{C34915AF-0AE3-4EDD-8681-4C3F2C592B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5" name="Straight Connector 2184">
              <a:extLst>
                <a:ext uri="{FF2B5EF4-FFF2-40B4-BE49-F238E27FC236}">
                  <a16:creationId xmlns:a16="http://schemas.microsoft.com/office/drawing/2014/main" id="{5C35A3F3-714E-4F69-9BDF-8ED284EF29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6" name="Straight Connector 2185">
              <a:extLst>
                <a:ext uri="{FF2B5EF4-FFF2-40B4-BE49-F238E27FC236}">
                  <a16:creationId xmlns:a16="http://schemas.microsoft.com/office/drawing/2014/main" id="{03D561AC-B0B1-47EB-BE05-209F5612B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7" name="Straight Connector 2186">
              <a:extLst>
                <a:ext uri="{FF2B5EF4-FFF2-40B4-BE49-F238E27FC236}">
                  <a16:creationId xmlns:a16="http://schemas.microsoft.com/office/drawing/2014/main" id="{D3508E52-4FD9-4E6D-AFEA-69A88ED26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8" name="Straight Connector 2187">
              <a:extLst>
                <a:ext uri="{FF2B5EF4-FFF2-40B4-BE49-F238E27FC236}">
                  <a16:creationId xmlns:a16="http://schemas.microsoft.com/office/drawing/2014/main" id="{C69DDE76-16F7-472F-B6D7-84AE8FFF31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9" name="Straight Connector 2188">
              <a:extLst>
                <a:ext uri="{FF2B5EF4-FFF2-40B4-BE49-F238E27FC236}">
                  <a16:creationId xmlns:a16="http://schemas.microsoft.com/office/drawing/2014/main" id="{B2D87BEF-8844-4A3E-B130-B7D26740C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0" name="Straight Connector 2189">
              <a:extLst>
                <a:ext uri="{FF2B5EF4-FFF2-40B4-BE49-F238E27FC236}">
                  <a16:creationId xmlns:a16="http://schemas.microsoft.com/office/drawing/2014/main" id="{BB381129-2089-4EAA-AE6C-2BAA96BC8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1" name="Straight Connector 2190">
              <a:extLst>
                <a:ext uri="{FF2B5EF4-FFF2-40B4-BE49-F238E27FC236}">
                  <a16:creationId xmlns:a16="http://schemas.microsoft.com/office/drawing/2014/main" id="{5B69BF7A-FA63-4706-8066-DF15018E66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2" name="Straight Connector 2191">
              <a:extLst>
                <a:ext uri="{FF2B5EF4-FFF2-40B4-BE49-F238E27FC236}">
                  <a16:creationId xmlns:a16="http://schemas.microsoft.com/office/drawing/2014/main" id="{6A3ECB71-0CCD-403F-B14B-ABC48D78C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3" name="Straight Connector 2192">
              <a:extLst>
                <a:ext uri="{FF2B5EF4-FFF2-40B4-BE49-F238E27FC236}">
                  <a16:creationId xmlns:a16="http://schemas.microsoft.com/office/drawing/2014/main" id="{D9095BBA-0FE1-49E5-89F7-22125BAF8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4" name="Straight Connector 2193">
              <a:extLst>
                <a:ext uri="{FF2B5EF4-FFF2-40B4-BE49-F238E27FC236}">
                  <a16:creationId xmlns:a16="http://schemas.microsoft.com/office/drawing/2014/main" id="{B55351D8-6F27-4B82-968B-581B177CB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5" name="Straight Connector 2194">
              <a:extLst>
                <a:ext uri="{FF2B5EF4-FFF2-40B4-BE49-F238E27FC236}">
                  <a16:creationId xmlns:a16="http://schemas.microsoft.com/office/drawing/2014/main" id="{351025A5-EB5A-4057-A85E-69AF0E6BE6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6" name="Straight Connector 2195">
              <a:extLst>
                <a:ext uri="{FF2B5EF4-FFF2-40B4-BE49-F238E27FC236}">
                  <a16:creationId xmlns:a16="http://schemas.microsoft.com/office/drawing/2014/main" id="{5030318B-EEB9-4D92-BC50-D11510989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7" name="Straight Connector 2196">
              <a:extLst>
                <a:ext uri="{FF2B5EF4-FFF2-40B4-BE49-F238E27FC236}">
                  <a16:creationId xmlns:a16="http://schemas.microsoft.com/office/drawing/2014/main" id="{417FC0E3-7CC7-4188-BC7A-7E8FB55649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E7B0DF6-3A63-4922-9712-BB116D80B5C9}"/>
              </a:ext>
            </a:extLst>
          </p:cNvPr>
          <p:cNvSpPr>
            <a:spLocks noGrp="1"/>
          </p:cNvSpPr>
          <p:nvPr>
            <p:ph type="title"/>
          </p:nvPr>
        </p:nvSpPr>
        <p:spPr>
          <a:xfrm>
            <a:off x="145960" y="-475403"/>
            <a:ext cx="7509544" cy="2574923"/>
          </a:xfrm>
        </p:spPr>
        <p:txBody>
          <a:bodyPr vert="horz" lIns="91440" tIns="45720" rIns="91440" bIns="45720" rtlCol="0" anchor="ctr">
            <a:normAutofit/>
          </a:bodyPr>
          <a:lstStyle/>
          <a:p>
            <a:r>
              <a:rPr lang="en-US" sz="5400" dirty="0">
                <a:solidFill>
                  <a:schemeClr val="tx2"/>
                </a:solidFill>
              </a:rPr>
              <a:t>People prefer smaller dogs (by age) </a:t>
            </a:r>
          </a:p>
        </p:txBody>
      </p:sp>
      <p:pic>
        <p:nvPicPr>
          <p:cNvPr id="2052" name="Picture 4">
            <a:extLst>
              <a:ext uri="{FF2B5EF4-FFF2-40B4-BE49-F238E27FC236}">
                <a16:creationId xmlns:a16="http://schemas.microsoft.com/office/drawing/2014/main" id="{833B24CB-E32D-42EC-B8D2-9AE535C8978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99735" y="1787265"/>
            <a:ext cx="9662387" cy="5237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113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1" name="Rectangle 3080">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083" name="Group 3082">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084" name="Straight Connector 3083">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5" name="Straight Connector 3084">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6" name="Straight Connector 3085">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7" name="Straight Connector 3086">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8" name="Straight Connector 3087">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9" name="Straight Connector 3088">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90" name="Straight Connector 3089">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91" name="Straight Connector 3090">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92" name="Straight Connector 3091">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93" name="Straight Connector 3092">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94" name="Straight Connector 3093">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95" name="Straight Connector 3094">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96" name="Straight Connector 3095">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97" name="Straight Connector 3096">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98" name="Straight Connector 3097">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99" name="Straight Connector 3098">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0" name="Straight Connector 3099">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1" name="Straight Connector 3100">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2" name="Straight Connector 3101">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3" name="Straight Connector 3102">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4" name="Straight Connector 3103">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5" name="Straight Connector 3104">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6" name="Straight Connector 3105">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7" name="Straight Connector 3106">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8" name="Straight Connector 3107">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9" name="Straight Connector 3108">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10" name="Straight Connector 3109">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11" name="Straight Connector 3110">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12" name="Straight Connector 3111">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114" name="Freeform: Shape 3113">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116" name="Freeform: Shape 3115">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118" name="Rectangle 3117">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120" name="Group 3119">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121" name="Straight Connector 3120">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2" name="Straight Connector 3121">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3" name="Straight Connector 3122">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4" name="Straight Connector 3123">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5" name="Straight Connector 3124">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6" name="Straight Connector 3125">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7" name="Straight Connector 3126">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8" name="Straight Connector 3127">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9" name="Straight Connector 3128">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30" name="Straight Connector 3129">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31" name="Straight Connector 3130">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32" name="Straight Connector 3131">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33" name="Straight Connector 3132">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34" name="Straight Connector 3133">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35" name="Straight Connector 3134">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36" name="Straight Connector 3135">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37" name="Straight Connector 3136">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38" name="Straight Connector 3137">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39" name="Straight Connector 3138">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40" name="Straight Connector 3139">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41" name="Straight Connector 3140">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42" name="Straight Connector 3141">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43" name="Straight Connector 3142">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44" name="Straight Connector 3143">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45" name="Straight Connector 3144">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46" name="Straight Connector 3145">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47" name="Straight Connector 3146">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48" name="Straight Connector 3147">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49" name="Straight Connector 3148">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151" name="Freeform: Shape 3150">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3153" name="Group 3152">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154" name="Straight Connector 3153">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55" name="Straight Connector 3154">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56" name="Straight Connector 3155">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57" name="Straight Connector 3156">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58" name="Straight Connector 3157">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59" name="Straight Connector 3158">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60" name="Straight Connector 3159">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61" name="Straight Connector 3160">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62" name="Straight Connector 3161">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63" name="Straight Connector 3162">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64" name="Straight Connector 3163">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65" name="Straight Connector 3164">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66" name="Straight Connector 3165">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67" name="Straight Connector 3166">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68" name="Straight Connector 3167">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69" name="Straight Connector 3168">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0" name="Straight Connector 3169">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1" name="Straight Connector 3170">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2" name="Straight Connector 3171">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3" name="Straight Connector 3172">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4" name="Straight Connector 3173">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5" name="Straight Connector 3174">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6" name="Straight Connector 3175">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7" name="Straight Connector 3176">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8" name="Straight Connector 3177">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9" name="Straight Connector 3178">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80" name="Straight Connector 3179">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81" name="Straight Connector 3180">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82" name="Straight Connector 3181">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3184" name="Rectangle 3183">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186" name="Rectangle 3185">
            <a:extLst>
              <a:ext uri="{FF2B5EF4-FFF2-40B4-BE49-F238E27FC236}">
                <a16:creationId xmlns:a16="http://schemas.microsoft.com/office/drawing/2014/main" id="{4A929113-1368-4B1B-9C6F-140F47CB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188" name="Right Triangle 3187">
            <a:extLst>
              <a:ext uri="{FF2B5EF4-FFF2-40B4-BE49-F238E27FC236}">
                <a16:creationId xmlns:a16="http://schemas.microsoft.com/office/drawing/2014/main" id="{C24346C5-B1C8-4C83-846B-122A3B4B2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0" y="1555699"/>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0" name="Freeform: Shape 3189">
            <a:extLst>
              <a:ext uri="{FF2B5EF4-FFF2-40B4-BE49-F238E27FC236}">
                <a16:creationId xmlns:a16="http://schemas.microsoft.com/office/drawing/2014/main" id="{0B6C48B2-8296-4312-8901-93BB7735D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5" y="4554328"/>
            <a:ext cx="12197917"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3192" name="Group 3191">
            <a:extLst>
              <a:ext uri="{FF2B5EF4-FFF2-40B4-BE49-F238E27FC236}">
                <a16:creationId xmlns:a16="http://schemas.microsoft.com/office/drawing/2014/main" id="{90F28F7A-4F2F-4C1B-AF1C-A6E7C79532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193" name="Straight Connector 3192">
              <a:extLst>
                <a:ext uri="{FF2B5EF4-FFF2-40B4-BE49-F238E27FC236}">
                  <a16:creationId xmlns:a16="http://schemas.microsoft.com/office/drawing/2014/main" id="{B23CC870-B5E9-475F-A625-9E862A629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94" name="Straight Connector 3193">
              <a:extLst>
                <a:ext uri="{FF2B5EF4-FFF2-40B4-BE49-F238E27FC236}">
                  <a16:creationId xmlns:a16="http://schemas.microsoft.com/office/drawing/2014/main" id="{42A6B08C-017D-4B4D-95EC-4BB83C554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95" name="Straight Connector 3194">
              <a:extLst>
                <a:ext uri="{FF2B5EF4-FFF2-40B4-BE49-F238E27FC236}">
                  <a16:creationId xmlns:a16="http://schemas.microsoft.com/office/drawing/2014/main" id="{94599402-E1B8-4E3B-A56D-68606FC1EF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96" name="Straight Connector 3195">
              <a:extLst>
                <a:ext uri="{FF2B5EF4-FFF2-40B4-BE49-F238E27FC236}">
                  <a16:creationId xmlns:a16="http://schemas.microsoft.com/office/drawing/2014/main" id="{B720C48A-E9A0-4B85-A954-39375E099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97" name="Straight Connector 3196">
              <a:extLst>
                <a:ext uri="{FF2B5EF4-FFF2-40B4-BE49-F238E27FC236}">
                  <a16:creationId xmlns:a16="http://schemas.microsoft.com/office/drawing/2014/main" id="{B0E26956-FF2A-412E-ACC4-29CCD02599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98" name="Straight Connector 3197">
              <a:extLst>
                <a:ext uri="{FF2B5EF4-FFF2-40B4-BE49-F238E27FC236}">
                  <a16:creationId xmlns:a16="http://schemas.microsoft.com/office/drawing/2014/main" id="{FB31E652-49AC-4108-85B8-75122A48A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99" name="Straight Connector 3198">
              <a:extLst>
                <a:ext uri="{FF2B5EF4-FFF2-40B4-BE49-F238E27FC236}">
                  <a16:creationId xmlns:a16="http://schemas.microsoft.com/office/drawing/2014/main" id="{DC1DB29F-0624-4035-B188-640616D5DE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00" name="Straight Connector 3199">
              <a:extLst>
                <a:ext uri="{FF2B5EF4-FFF2-40B4-BE49-F238E27FC236}">
                  <a16:creationId xmlns:a16="http://schemas.microsoft.com/office/drawing/2014/main" id="{1D27221C-2427-4C99-89DC-1A38A54058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01" name="Straight Connector 3200">
              <a:extLst>
                <a:ext uri="{FF2B5EF4-FFF2-40B4-BE49-F238E27FC236}">
                  <a16:creationId xmlns:a16="http://schemas.microsoft.com/office/drawing/2014/main" id="{2DBF1D76-8076-4BAE-B627-F1861C9E08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02" name="Straight Connector 3201">
              <a:extLst>
                <a:ext uri="{FF2B5EF4-FFF2-40B4-BE49-F238E27FC236}">
                  <a16:creationId xmlns:a16="http://schemas.microsoft.com/office/drawing/2014/main" id="{8E930E41-FC2F-4319-9C28-32C278430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03" name="Straight Connector 3202">
              <a:extLst>
                <a:ext uri="{FF2B5EF4-FFF2-40B4-BE49-F238E27FC236}">
                  <a16:creationId xmlns:a16="http://schemas.microsoft.com/office/drawing/2014/main" id="{C0936C1B-0C10-464B-85C8-345095AAB3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04" name="Straight Connector 3203">
              <a:extLst>
                <a:ext uri="{FF2B5EF4-FFF2-40B4-BE49-F238E27FC236}">
                  <a16:creationId xmlns:a16="http://schemas.microsoft.com/office/drawing/2014/main" id="{DB90EC61-FD0C-434A-9D1B-A20035C214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05" name="Straight Connector 3204">
              <a:extLst>
                <a:ext uri="{FF2B5EF4-FFF2-40B4-BE49-F238E27FC236}">
                  <a16:creationId xmlns:a16="http://schemas.microsoft.com/office/drawing/2014/main" id="{A5F5CC56-1FDA-4D3E-9C6E-8E996026C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06" name="Straight Connector 3205">
              <a:extLst>
                <a:ext uri="{FF2B5EF4-FFF2-40B4-BE49-F238E27FC236}">
                  <a16:creationId xmlns:a16="http://schemas.microsoft.com/office/drawing/2014/main" id="{272B8FB2-B735-480F-9A88-48AADB2227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07" name="Straight Connector 3206">
              <a:extLst>
                <a:ext uri="{FF2B5EF4-FFF2-40B4-BE49-F238E27FC236}">
                  <a16:creationId xmlns:a16="http://schemas.microsoft.com/office/drawing/2014/main" id="{85B46C1B-4FC4-4E24-AC43-07940BE1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08" name="Straight Connector 3207">
              <a:extLst>
                <a:ext uri="{FF2B5EF4-FFF2-40B4-BE49-F238E27FC236}">
                  <a16:creationId xmlns:a16="http://schemas.microsoft.com/office/drawing/2014/main" id="{C34915AF-0AE3-4EDD-8681-4C3F2C592B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09" name="Straight Connector 3208">
              <a:extLst>
                <a:ext uri="{FF2B5EF4-FFF2-40B4-BE49-F238E27FC236}">
                  <a16:creationId xmlns:a16="http://schemas.microsoft.com/office/drawing/2014/main" id="{5C35A3F3-714E-4F69-9BDF-8ED284EF29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10" name="Straight Connector 3209">
              <a:extLst>
                <a:ext uri="{FF2B5EF4-FFF2-40B4-BE49-F238E27FC236}">
                  <a16:creationId xmlns:a16="http://schemas.microsoft.com/office/drawing/2014/main" id="{03D561AC-B0B1-47EB-BE05-209F5612B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11" name="Straight Connector 3210">
              <a:extLst>
                <a:ext uri="{FF2B5EF4-FFF2-40B4-BE49-F238E27FC236}">
                  <a16:creationId xmlns:a16="http://schemas.microsoft.com/office/drawing/2014/main" id="{D3508E52-4FD9-4E6D-AFEA-69A88ED26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12" name="Straight Connector 3211">
              <a:extLst>
                <a:ext uri="{FF2B5EF4-FFF2-40B4-BE49-F238E27FC236}">
                  <a16:creationId xmlns:a16="http://schemas.microsoft.com/office/drawing/2014/main" id="{C69DDE76-16F7-472F-B6D7-84AE8FFF31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13" name="Straight Connector 3212">
              <a:extLst>
                <a:ext uri="{FF2B5EF4-FFF2-40B4-BE49-F238E27FC236}">
                  <a16:creationId xmlns:a16="http://schemas.microsoft.com/office/drawing/2014/main" id="{B2D87BEF-8844-4A3E-B130-B7D26740C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14" name="Straight Connector 3213">
              <a:extLst>
                <a:ext uri="{FF2B5EF4-FFF2-40B4-BE49-F238E27FC236}">
                  <a16:creationId xmlns:a16="http://schemas.microsoft.com/office/drawing/2014/main" id="{BB381129-2089-4EAA-AE6C-2BAA96BC8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15" name="Straight Connector 3214">
              <a:extLst>
                <a:ext uri="{FF2B5EF4-FFF2-40B4-BE49-F238E27FC236}">
                  <a16:creationId xmlns:a16="http://schemas.microsoft.com/office/drawing/2014/main" id="{5B69BF7A-FA63-4706-8066-DF15018E66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16" name="Straight Connector 3215">
              <a:extLst>
                <a:ext uri="{FF2B5EF4-FFF2-40B4-BE49-F238E27FC236}">
                  <a16:creationId xmlns:a16="http://schemas.microsoft.com/office/drawing/2014/main" id="{6A3ECB71-0CCD-403F-B14B-ABC48D78C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17" name="Straight Connector 3216">
              <a:extLst>
                <a:ext uri="{FF2B5EF4-FFF2-40B4-BE49-F238E27FC236}">
                  <a16:creationId xmlns:a16="http://schemas.microsoft.com/office/drawing/2014/main" id="{D9095BBA-0FE1-49E5-89F7-22125BAF8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18" name="Straight Connector 3217">
              <a:extLst>
                <a:ext uri="{FF2B5EF4-FFF2-40B4-BE49-F238E27FC236}">
                  <a16:creationId xmlns:a16="http://schemas.microsoft.com/office/drawing/2014/main" id="{B55351D8-6F27-4B82-968B-581B177CB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19" name="Straight Connector 3218">
              <a:extLst>
                <a:ext uri="{FF2B5EF4-FFF2-40B4-BE49-F238E27FC236}">
                  <a16:creationId xmlns:a16="http://schemas.microsoft.com/office/drawing/2014/main" id="{351025A5-EB5A-4057-A85E-69AF0E6BE6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20" name="Straight Connector 3219">
              <a:extLst>
                <a:ext uri="{FF2B5EF4-FFF2-40B4-BE49-F238E27FC236}">
                  <a16:creationId xmlns:a16="http://schemas.microsoft.com/office/drawing/2014/main" id="{5030318B-EEB9-4D92-BC50-D11510989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21" name="Straight Connector 3220">
              <a:extLst>
                <a:ext uri="{FF2B5EF4-FFF2-40B4-BE49-F238E27FC236}">
                  <a16:creationId xmlns:a16="http://schemas.microsoft.com/office/drawing/2014/main" id="{417FC0E3-7CC7-4188-BC7A-7E8FB55649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F551D6E-5082-4A00-9B79-1FE73A8F0C44}"/>
              </a:ext>
            </a:extLst>
          </p:cNvPr>
          <p:cNvSpPr>
            <a:spLocks noGrp="1"/>
          </p:cNvSpPr>
          <p:nvPr>
            <p:ph type="title"/>
          </p:nvPr>
        </p:nvSpPr>
        <p:spPr>
          <a:xfrm>
            <a:off x="453141" y="168275"/>
            <a:ext cx="7334057" cy="2574923"/>
          </a:xfrm>
        </p:spPr>
        <p:txBody>
          <a:bodyPr vert="horz" lIns="91440" tIns="45720" rIns="91440" bIns="45720" rtlCol="0" anchor="ctr">
            <a:normAutofit/>
          </a:bodyPr>
          <a:lstStyle/>
          <a:p>
            <a:r>
              <a:rPr lang="en-US" sz="5400" dirty="0">
                <a:solidFill>
                  <a:schemeClr val="tx2"/>
                </a:solidFill>
              </a:rPr>
              <a:t>People prefer smaller dogs ((by sex) </a:t>
            </a:r>
          </a:p>
        </p:txBody>
      </p:sp>
      <p:pic>
        <p:nvPicPr>
          <p:cNvPr id="3076" name="Picture 4">
            <a:extLst>
              <a:ext uri="{FF2B5EF4-FFF2-40B4-BE49-F238E27FC236}">
                <a16:creationId xmlns:a16="http://schemas.microsoft.com/office/drawing/2014/main" id="{0ACF27C4-D2F6-47D6-B217-8FFEF6F5461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31328" y="2405301"/>
            <a:ext cx="7855299" cy="426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8519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 name="Rectangle 15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4" name="Group 15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 name="Straight Connector 15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85" name="Freeform: Shape 18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87" name="Freeform: Shape 18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89" name="Freeform: Shape 188">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91" name="Group 190">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2" name="Straight Connector 191">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22" name="Rectangle 221">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148" name="Picture 147" descr="Lightbulb idea concept">
            <a:extLst>
              <a:ext uri="{FF2B5EF4-FFF2-40B4-BE49-F238E27FC236}">
                <a16:creationId xmlns:a16="http://schemas.microsoft.com/office/drawing/2014/main" id="{3E37AA5C-63F4-B555-CB04-E2182B023159}"/>
              </a:ext>
            </a:extLst>
          </p:cNvPr>
          <p:cNvPicPr>
            <a:picLocks noChangeAspect="1"/>
          </p:cNvPicPr>
          <p:nvPr/>
        </p:nvPicPr>
        <p:blipFill rotWithShape="1">
          <a:blip r:embed="rId3"/>
          <a:srcRect b="15730"/>
          <a:stretch/>
        </p:blipFill>
        <p:spPr>
          <a:xfrm>
            <a:off x="20" y="10"/>
            <a:ext cx="12191980" cy="6857989"/>
          </a:xfrm>
          <a:prstGeom prst="rect">
            <a:avLst/>
          </a:prstGeom>
        </p:spPr>
      </p:pic>
      <p:grpSp>
        <p:nvGrpSpPr>
          <p:cNvPr id="224" name="Group 223">
            <a:extLst>
              <a:ext uri="{FF2B5EF4-FFF2-40B4-BE49-F238E27FC236}">
                <a16:creationId xmlns:a16="http://schemas.microsoft.com/office/drawing/2014/main" id="{20C61190-C3C6-470C-AD7E-DE1774D3B8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25" name="Straight Connector 224">
              <a:extLst>
                <a:ext uri="{FF2B5EF4-FFF2-40B4-BE49-F238E27FC236}">
                  <a16:creationId xmlns:a16="http://schemas.microsoft.com/office/drawing/2014/main" id="{FBA79076-09E2-42F2-AB53-2AC97BBF9E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56EFE7B6-A678-4080-8095-C35AC6E627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4F819F03-C610-41AD-8191-AA9D0505BB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1C3F4891-5EFC-4D18-A624-398BDF1CA0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B7416C3-B1E9-4255-96DF-4E177FC3E1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27C17DC8-7DA5-4B05-966A-FB28DD8722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C1CE5E79-B59D-401A-BCC0-2D95B96A6C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03BD0973-E146-44AE-8BD5-6659260605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0B00FB7-2DA7-477B-8D71-0F3C3442F1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EB9C836F-E0FA-4F43-8595-37B03CFFB7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256D2723-3E4D-48B1-A6D2-1A24F3DA37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FE33C010-3B40-4B74-AFED-9A12421E80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B75A24DA-3AD1-4146-9C36-1FF666EDB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AC312543-C4C1-48AB-A32C-CEBC259771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A3B4AB31-8C5A-4150-95D6-D57F6C25CB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D04B4EB-7F4A-4631-8A31-10795C50E1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F7E2406-347A-4008-A837-B169329A8B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83A29D85-8791-40DE-8AC1-55E01EF5FB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5456E209-65A9-41F0-95CA-06832E2C62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248FBE92-306C-410A-A46C-78FA64751B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BDEEC058-0746-4C6F-B438-432F7C5BB6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405675A2-165F-45F4-B82A-CADDAC635D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A7B04075-3949-4CE8-BC5D-8CC7C69B49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52095348-F370-432D-AB24-DF01B3569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80338639-8676-4CBD-A1C3-38D647AC94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48CD5D49-5B76-4AC2-AC0F-021E858B67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7F0315B3-012B-4122-9034-0EA1ED049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A7F3B018-21CC-4BB8-B439-99AEF58B1F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C0B51FB9-22BD-46DF-BE69-B2A00DA04C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55" name="Rectangle 254">
            <a:extLst>
              <a:ext uri="{FF2B5EF4-FFF2-40B4-BE49-F238E27FC236}">
                <a16:creationId xmlns:a16="http://schemas.microsoft.com/office/drawing/2014/main" id="{406D8C29-9DDA-48D0-AF70-905FDB2CE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1775"/>
            <a:ext cx="12191999" cy="5479852"/>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D69991-7A4C-4427-BA17-F79DA9222C73}"/>
              </a:ext>
            </a:extLst>
          </p:cNvPr>
          <p:cNvSpPr>
            <a:spLocks noGrp="1"/>
          </p:cNvSpPr>
          <p:nvPr>
            <p:ph type="title"/>
          </p:nvPr>
        </p:nvSpPr>
        <p:spPr>
          <a:xfrm>
            <a:off x="1524000" y="728905"/>
            <a:ext cx="9144000" cy="3184274"/>
          </a:xfrm>
        </p:spPr>
        <p:txBody>
          <a:bodyPr vert="horz" lIns="91440" tIns="45720" rIns="91440" bIns="45720" rtlCol="0" anchor="b">
            <a:normAutofit/>
          </a:bodyPr>
          <a:lstStyle/>
          <a:p>
            <a:pPr algn="ctr"/>
            <a:r>
              <a:rPr lang="en-US" sz="5400" dirty="0"/>
              <a:t>Let’s flip the idea. </a:t>
            </a:r>
            <a:br>
              <a:rPr lang="en-US" sz="5400" dirty="0"/>
            </a:br>
            <a:endParaRPr lang="en-US" sz="5400" dirty="0"/>
          </a:p>
        </p:txBody>
      </p:sp>
    </p:spTree>
    <p:extLst>
      <p:ext uri="{BB962C8B-B14F-4D97-AF65-F5344CB8AC3E}">
        <p14:creationId xmlns:p14="http://schemas.microsoft.com/office/powerpoint/2010/main" val="294742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105" name="Group 4104">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106" name="Straight Connector 4105">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07" name="Straight Connector 4106">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08" name="Straight Connector 4107">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09" name="Straight Connector 4108">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10" name="Straight Connector 4109">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11" name="Straight Connector 4110">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12" name="Straight Connector 4111">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13" name="Straight Connector 4112">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14" name="Straight Connector 4113">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15" name="Straight Connector 4114">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16" name="Straight Connector 4115">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17" name="Straight Connector 4116">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18" name="Straight Connector 4117">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19" name="Straight Connector 4118">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20" name="Straight Connector 4119">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21" name="Straight Connector 4120">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22" name="Straight Connector 4121">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23" name="Straight Connector 4122">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24" name="Straight Connector 4123">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25" name="Straight Connector 4124">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26" name="Straight Connector 4125">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27" name="Straight Connector 4126">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28" name="Straight Connector 4127">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29" name="Straight Connector 4128">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30" name="Straight Connector 4129">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31" name="Straight Connector 4130">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32" name="Straight Connector 4131">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33" name="Straight Connector 4132">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34" name="Straight Connector 4133">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136" name="Freeform: Shape 4135">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138" name="Freeform: Shape 4137">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140" name="Rectangle 4139">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142" name="Group 4141">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143" name="Straight Connector 4142">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44" name="Straight Connector 4143">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45" name="Straight Connector 4144">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46" name="Straight Connector 4145">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47" name="Straight Connector 4146">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48" name="Straight Connector 4147">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49" name="Straight Connector 4148">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50" name="Straight Connector 4149">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51" name="Straight Connector 4150">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52" name="Straight Connector 4151">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53" name="Straight Connector 4152">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54" name="Straight Connector 4153">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55" name="Straight Connector 4154">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56" name="Straight Connector 4155">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57" name="Straight Connector 4156">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58" name="Straight Connector 4157">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59" name="Straight Connector 4158">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161" name="Freeform: Shape 4160">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4163" name="Group 4162">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164" name="Straight Connector 4163">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65" name="Straight Connector 4164">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66" name="Straight Connector 4165">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67" name="Straight Connector 4166">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68" name="Straight Connector 4167">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69" name="Straight Connector 4168">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70" name="Straight Connector 4169">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71" name="Straight Connector 4170">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72" name="Straight Connector 4171">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73" name="Straight Connector 4172">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74" name="Straight Connector 4173">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75" name="Straight Connector 4174">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76" name="Straight Connector 4175">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77" name="Straight Connector 4176">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78" name="Straight Connector 4177">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79" name="Straight Connector 4178">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80" name="Straight Connector 4179">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81" name="Straight Connector 4180">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82" name="Straight Connector 4181">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83" name="Straight Connector 4182">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84" name="Straight Connector 4183">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85" name="Straight Connector 4184">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86" name="Straight Connector 4185">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87" name="Straight Connector 4186">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88" name="Straight Connector 4187">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89" name="Straight Connector 4188">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90" name="Straight Connector 4189">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91" name="Straight Connector 4190">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92" name="Straight Connector 4191">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4194" name="Rectangle 4193">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196" name="Rectangle 4195">
            <a:extLst>
              <a:ext uri="{FF2B5EF4-FFF2-40B4-BE49-F238E27FC236}">
                <a16:creationId xmlns:a16="http://schemas.microsoft.com/office/drawing/2014/main" id="{4A929113-1368-4B1B-9C6F-140F47CB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198" name="Right Triangle 4197">
            <a:extLst>
              <a:ext uri="{FF2B5EF4-FFF2-40B4-BE49-F238E27FC236}">
                <a16:creationId xmlns:a16="http://schemas.microsoft.com/office/drawing/2014/main" id="{C24346C5-B1C8-4C83-846B-122A3B4B2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0" y="1555699"/>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0" name="Freeform: Shape 4199">
            <a:extLst>
              <a:ext uri="{FF2B5EF4-FFF2-40B4-BE49-F238E27FC236}">
                <a16:creationId xmlns:a16="http://schemas.microsoft.com/office/drawing/2014/main" id="{0B6C48B2-8296-4312-8901-93BB7735D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5" y="4554328"/>
            <a:ext cx="12197917"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4202" name="Group 4201">
            <a:extLst>
              <a:ext uri="{FF2B5EF4-FFF2-40B4-BE49-F238E27FC236}">
                <a16:creationId xmlns:a16="http://schemas.microsoft.com/office/drawing/2014/main" id="{90F28F7A-4F2F-4C1B-AF1C-A6E7C79532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203" name="Straight Connector 4202">
              <a:extLst>
                <a:ext uri="{FF2B5EF4-FFF2-40B4-BE49-F238E27FC236}">
                  <a16:creationId xmlns:a16="http://schemas.microsoft.com/office/drawing/2014/main" id="{B23CC870-B5E9-475F-A625-9E862A629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04" name="Straight Connector 4203">
              <a:extLst>
                <a:ext uri="{FF2B5EF4-FFF2-40B4-BE49-F238E27FC236}">
                  <a16:creationId xmlns:a16="http://schemas.microsoft.com/office/drawing/2014/main" id="{42A6B08C-017D-4B4D-95EC-4BB83C554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05" name="Straight Connector 4204">
              <a:extLst>
                <a:ext uri="{FF2B5EF4-FFF2-40B4-BE49-F238E27FC236}">
                  <a16:creationId xmlns:a16="http://schemas.microsoft.com/office/drawing/2014/main" id="{94599402-E1B8-4E3B-A56D-68606FC1EF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06" name="Straight Connector 4205">
              <a:extLst>
                <a:ext uri="{FF2B5EF4-FFF2-40B4-BE49-F238E27FC236}">
                  <a16:creationId xmlns:a16="http://schemas.microsoft.com/office/drawing/2014/main" id="{B720C48A-E9A0-4B85-A954-39375E099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07" name="Straight Connector 4206">
              <a:extLst>
                <a:ext uri="{FF2B5EF4-FFF2-40B4-BE49-F238E27FC236}">
                  <a16:creationId xmlns:a16="http://schemas.microsoft.com/office/drawing/2014/main" id="{B0E26956-FF2A-412E-ACC4-29CCD02599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08" name="Straight Connector 4207">
              <a:extLst>
                <a:ext uri="{FF2B5EF4-FFF2-40B4-BE49-F238E27FC236}">
                  <a16:creationId xmlns:a16="http://schemas.microsoft.com/office/drawing/2014/main" id="{FB31E652-49AC-4108-85B8-75122A48A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09" name="Straight Connector 4208">
              <a:extLst>
                <a:ext uri="{FF2B5EF4-FFF2-40B4-BE49-F238E27FC236}">
                  <a16:creationId xmlns:a16="http://schemas.microsoft.com/office/drawing/2014/main" id="{DC1DB29F-0624-4035-B188-640616D5DE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10" name="Straight Connector 4209">
              <a:extLst>
                <a:ext uri="{FF2B5EF4-FFF2-40B4-BE49-F238E27FC236}">
                  <a16:creationId xmlns:a16="http://schemas.microsoft.com/office/drawing/2014/main" id="{1D27221C-2427-4C99-89DC-1A38A54058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11" name="Straight Connector 4210">
              <a:extLst>
                <a:ext uri="{FF2B5EF4-FFF2-40B4-BE49-F238E27FC236}">
                  <a16:creationId xmlns:a16="http://schemas.microsoft.com/office/drawing/2014/main" id="{2DBF1D76-8076-4BAE-B627-F1861C9E08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12" name="Straight Connector 4211">
              <a:extLst>
                <a:ext uri="{FF2B5EF4-FFF2-40B4-BE49-F238E27FC236}">
                  <a16:creationId xmlns:a16="http://schemas.microsoft.com/office/drawing/2014/main" id="{8E930E41-FC2F-4319-9C28-32C278430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13" name="Straight Connector 4212">
              <a:extLst>
                <a:ext uri="{FF2B5EF4-FFF2-40B4-BE49-F238E27FC236}">
                  <a16:creationId xmlns:a16="http://schemas.microsoft.com/office/drawing/2014/main" id="{C0936C1B-0C10-464B-85C8-345095AAB3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14" name="Straight Connector 4213">
              <a:extLst>
                <a:ext uri="{FF2B5EF4-FFF2-40B4-BE49-F238E27FC236}">
                  <a16:creationId xmlns:a16="http://schemas.microsoft.com/office/drawing/2014/main" id="{DB90EC61-FD0C-434A-9D1B-A20035C214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15" name="Straight Connector 4214">
              <a:extLst>
                <a:ext uri="{FF2B5EF4-FFF2-40B4-BE49-F238E27FC236}">
                  <a16:creationId xmlns:a16="http://schemas.microsoft.com/office/drawing/2014/main" id="{A5F5CC56-1FDA-4D3E-9C6E-8E996026C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16" name="Straight Connector 4215">
              <a:extLst>
                <a:ext uri="{FF2B5EF4-FFF2-40B4-BE49-F238E27FC236}">
                  <a16:creationId xmlns:a16="http://schemas.microsoft.com/office/drawing/2014/main" id="{272B8FB2-B735-480F-9A88-48AADB2227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17" name="Straight Connector 4216">
              <a:extLst>
                <a:ext uri="{FF2B5EF4-FFF2-40B4-BE49-F238E27FC236}">
                  <a16:creationId xmlns:a16="http://schemas.microsoft.com/office/drawing/2014/main" id="{85B46C1B-4FC4-4E24-AC43-07940BE1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18" name="Straight Connector 4217">
              <a:extLst>
                <a:ext uri="{FF2B5EF4-FFF2-40B4-BE49-F238E27FC236}">
                  <a16:creationId xmlns:a16="http://schemas.microsoft.com/office/drawing/2014/main" id="{C34915AF-0AE3-4EDD-8681-4C3F2C592B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19" name="Straight Connector 4218">
              <a:extLst>
                <a:ext uri="{FF2B5EF4-FFF2-40B4-BE49-F238E27FC236}">
                  <a16:creationId xmlns:a16="http://schemas.microsoft.com/office/drawing/2014/main" id="{5C35A3F3-714E-4F69-9BDF-8ED284EF29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20" name="Straight Connector 4219">
              <a:extLst>
                <a:ext uri="{FF2B5EF4-FFF2-40B4-BE49-F238E27FC236}">
                  <a16:creationId xmlns:a16="http://schemas.microsoft.com/office/drawing/2014/main" id="{03D561AC-B0B1-47EB-BE05-209F5612B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21" name="Straight Connector 4220">
              <a:extLst>
                <a:ext uri="{FF2B5EF4-FFF2-40B4-BE49-F238E27FC236}">
                  <a16:creationId xmlns:a16="http://schemas.microsoft.com/office/drawing/2014/main" id="{D3508E52-4FD9-4E6D-AFEA-69A88ED26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22" name="Straight Connector 4221">
              <a:extLst>
                <a:ext uri="{FF2B5EF4-FFF2-40B4-BE49-F238E27FC236}">
                  <a16:creationId xmlns:a16="http://schemas.microsoft.com/office/drawing/2014/main" id="{C69DDE76-16F7-472F-B6D7-84AE8FFF31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23" name="Straight Connector 4222">
              <a:extLst>
                <a:ext uri="{FF2B5EF4-FFF2-40B4-BE49-F238E27FC236}">
                  <a16:creationId xmlns:a16="http://schemas.microsoft.com/office/drawing/2014/main" id="{B2D87BEF-8844-4A3E-B130-B7D26740C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24" name="Straight Connector 4223">
              <a:extLst>
                <a:ext uri="{FF2B5EF4-FFF2-40B4-BE49-F238E27FC236}">
                  <a16:creationId xmlns:a16="http://schemas.microsoft.com/office/drawing/2014/main" id="{BB381129-2089-4EAA-AE6C-2BAA96BC8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25" name="Straight Connector 4224">
              <a:extLst>
                <a:ext uri="{FF2B5EF4-FFF2-40B4-BE49-F238E27FC236}">
                  <a16:creationId xmlns:a16="http://schemas.microsoft.com/office/drawing/2014/main" id="{5B69BF7A-FA63-4706-8066-DF15018E66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26" name="Straight Connector 4225">
              <a:extLst>
                <a:ext uri="{FF2B5EF4-FFF2-40B4-BE49-F238E27FC236}">
                  <a16:creationId xmlns:a16="http://schemas.microsoft.com/office/drawing/2014/main" id="{6A3ECB71-0CCD-403F-B14B-ABC48D78C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27" name="Straight Connector 4226">
              <a:extLst>
                <a:ext uri="{FF2B5EF4-FFF2-40B4-BE49-F238E27FC236}">
                  <a16:creationId xmlns:a16="http://schemas.microsoft.com/office/drawing/2014/main" id="{D9095BBA-0FE1-49E5-89F7-22125BAF8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28" name="Straight Connector 4227">
              <a:extLst>
                <a:ext uri="{FF2B5EF4-FFF2-40B4-BE49-F238E27FC236}">
                  <a16:creationId xmlns:a16="http://schemas.microsoft.com/office/drawing/2014/main" id="{B55351D8-6F27-4B82-968B-581B177CB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29" name="Straight Connector 4228">
              <a:extLst>
                <a:ext uri="{FF2B5EF4-FFF2-40B4-BE49-F238E27FC236}">
                  <a16:creationId xmlns:a16="http://schemas.microsoft.com/office/drawing/2014/main" id="{351025A5-EB5A-4057-A85E-69AF0E6BE6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30" name="Straight Connector 4229">
              <a:extLst>
                <a:ext uri="{FF2B5EF4-FFF2-40B4-BE49-F238E27FC236}">
                  <a16:creationId xmlns:a16="http://schemas.microsoft.com/office/drawing/2014/main" id="{5030318B-EEB9-4D92-BC50-D11510989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31" name="Straight Connector 4230">
              <a:extLst>
                <a:ext uri="{FF2B5EF4-FFF2-40B4-BE49-F238E27FC236}">
                  <a16:creationId xmlns:a16="http://schemas.microsoft.com/office/drawing/2014/main" id="{417FC0E3-7CC7-4188-BC7A-7E8FB55649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F551D6E-5082-4A00-9B79-1FE73A8F0C44}"/>
              </a:ext>
            </a:extLst>
          </p:cNvPr>
          <p:cNvSpPr>
            <a:spLocks noGrp="1"/>
          </p:cNvSpPr>
          <p:nvPr>
            <p:ph type="title"/>
          </p:nvPr>
        </p:nvSpPr>
        <p:spPr>
          <a:xfrm>
            <a:off x="145959" y="-337316"/>
            <a:ext cx="7215353" cy="1987865"/>
          </a:xfrm>
        </p:spPr>
        <p:txBody>
          <a:bodyPr vert="horz" lIns="91440" tIns="45720" rIns="91440" bIns="45720" rtlCol="0" anchor="ctr">
            <a:normAutofit/>
          </a:bodyPr>
          <a:lstStyle/>
          <a:p>
            <a:r>
              <a:rPr lang="en-US" sz="5400" dirty="0">
                <a:solidFill>
                  <a:schemeClr val="tx2"/>
                </a:solidFill>
              </a:rPr>
              <a:t>Mixed dogs are neglected</a:t>
            </a:r>
          </a:p>
        </p:txBody>
      </p:sp>
      <p:pic>
        <p:nvPicPr>
          <p:cNvPr id="4098" name="Picture 2">
            <a:extLst>
              <a:ext uri="{FF2B5EF4-FFF2-40B4-BE49-F238E27FC236}">
                <a16:creationId xmlns:a16="http://schemas.microsoft.com/office/drawing/2014/main" id="{9A79F3DD-FA9F-443D-8F94-4A6A79B8F33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0479" y="728906"/>
            <a:ext cx="8539695" cy="6161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088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8" name="Rectangle 5127">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130" name="Group 5129">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131" name="Straight Connector 5130">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32" name="Straight Connector 5131">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33" name="Straight Connector 5132">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34" name="Straight Connector 5133">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35" name="Straight Connector 5134">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36" name="Straight Connector 5135">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37" name="Straight Connector 5136">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38" name="Straight Connector 5137">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39" name="Straight Connector 5138">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40" name="Straight Connector 5139">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41" name="Straight Connector 5140">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42" name="Straight Connector 5141">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43" name="Straight Connector 5142">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44" name="Straight Connector 5143">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45" name="Straight Connector 5144">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46" name="Straight Connector 5145">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47" name="Straight Connector 5146">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48" name="Straight Connector 5147">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49" name="Straight Connector 5148">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50" name="Straight Connector 5149">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51" name="Straight Connector 5150">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52" name="Straight Connector 5151">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53" name="Straight Connector 5152">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54" name="Straight Connector 5153">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55" name="Straight Connector 5154">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56" name="Straight Connector 5155">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57" name="Straight Connector 5156">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58" name="Straight Connector 5157">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59" name="Straight Connector 5158">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161" name="Freeform: Shape 5160">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163" name="Freeform: Shape 5162">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165" name="Rectangle 5164">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167" name="Group 5166">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168" name="Straight Connector 5167">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69" name="Straight Connector 5168">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70" name="Straight Connector 5169">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71" name="Straight Connector 5170">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72" name="Straight Connector 5171">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73" name="Straight Connector 5172">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74" name="Straight Connector 5173">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75" name="Straight Connector 5174">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76" name="Straight Connector 5175">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77" name="Straight Connector 5176">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78" name="Straight Connector 5177">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79" name="Straight Connector 5178">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80" name="Straight Connector 5179">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81" name="Straight Connector 5180">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82" name="Straight Connector 5181">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83" name="Straight Connector 5182">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84" name="Straight Connector 5183">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85" name="Straight Connector 5184">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86" name="Straight Connector 5185">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87" name="Straight Connector 5186">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88" name="Straight Connector 5187">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89" name="Straight Connector 5188">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90" name="Straight Connector 5189">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91" name="Straight Connector 5190">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92" name="Straight Connector 5191">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93" name="Straight Connector 5192">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94" name="Straight Connector 5193">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95" name="Straight Connector 5194">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96" name="Straight Connector 5195">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198" name="Freeform: Shape 5197">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5200" name="Group 5199">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01" name="Straight Connector 5200">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02" name="Straight Connector 5201">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03" name="Straight Connector 5202">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04" name="Straight Connector 5203">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05" name="Straight Connector 5204">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06" name="Straight Connector 5205">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07" name="Straight Connector 5206">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08" name="Straight Connector 5207">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09" name="Straight Connector 5208">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10" name="Straight Connector 5209">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11" name="Straight Connector 5210">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12" name="Straight Connector 5211">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13" name="Straight Connector 5212">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14" name="Straight Connector 5213">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15" name="Straight Connector 5214">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16" name="Straight Connector 5215">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17" name="Straight Connector 5216">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18" name="Straight Connector 5217">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19" name="Straight Connector 5218">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20" name="Straight Connector 5219">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21" name="Straight Connector 5220">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22" name="Straight Connector 5221">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23" name="Straight Connector 5222">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24" name="Straight Connector 5223">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25" name="Straight Connector 5224">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26" name="Straight Connector 5225">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27" name="Straight Connector 5226">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28" name="Straight Connector 5227">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29" name="Straight Connector 5228">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5231" name="Rectangle 5230">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33" name="Rectangle 5232">
            <a:extLst>
              <a:ext uri="{FF2B5EF4-FFF2-40B4-BE49-F238E27FC236}">
                <a16:creationId xmlns:a16="http://schemas.microsoft.com/office/drawing/2014/main" id="{AF152BFE-7BA8-4007-AD9C-F4DC95E43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35" name="Right Triangle 5234">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7" name="Flowchart: Document 5236">
            <a:extLst>
              <a:ext uri="{FF2B5EF4-FFF2-40B4-BE49-F238E27FC236}">
                <a16:creationId xmlns:a16="http://schemas.microsoft.com/office/drawing/2014/main" id="{B6DE7CCF-F894-44DD-9FA3-8BD0D5CE2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19901" y="1485903"/>
            <a:ext cx="6858000" cy="3886199"/>
          </a:xfrm>
          <a:prstGeom prst="flowChartDocument">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5239" name="Group 5238">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40" name="Straight Connector 5239">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41" name="Straight Connector 5240">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42" name="Straight Connector 5241">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43" name="Straight Connector 5242">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44" name="Straight Connector 5243">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45" name="Straight Connector 5244">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46" name="Straight Connector 5245">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47" name="Straight Connector 5246">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48" name="Straight Connector 5247">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49" name="Straight Connector 5248">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50" name="Straight Connector 5249">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51" name="Straight Connector 5250">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52" name="Straight Connector 5251">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53" name="Straight Connector 5252">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54" name="Straight Connector 5253">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55" name="Straight Connector 5254">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56" name="Straight Connector 5255">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57" name="Straight Connector 5256">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58" name="Straight Connector 5257">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59" name="Straight Connector 5258">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60" name="Straight Connector 5259">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61" name="Straight Connector 5260">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62" name="Straight Connector 5261">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63" name="Straight Connector 5262">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64" name="Straight Connector 5263">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65" name="Straight Connector 5264">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66" name="Straight Connector 5265">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67" name="Straight Connector 5266">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68" name="Straight Connector 5267">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9DB315B-5339-46E9-ADC9-52A5E1472492}"/>
              </a:ext>
            </a:extLst>
          </p:cNvPr>
          <p:cNvSpPr>
            <a:spLocks noGrp="1"/>
          </p:cNvSpPr>
          <p:nvPr>
            <p:ph type="title"/>
          </p:nvPr>
        </p:nvSpPr>
        <p:spPr>
          <a:xfrm>
            <a:off x="453142" y="725467"/>
            <a:ext cx="3945443" cy="2784496"/>
          </a:xfrm>
        </p:spPr>
        <p:txBody>
          <a:bodyPr vert="horz" lIns="91440" tIns="45720" rIns="91440" bIns="45720" rtlCol="0" anchor="b">
            <a:normAutofit fontScale="90000"/>
          </a:bodyPr>
          <a:lstStyle/>
          <a:p>
            <a:r>
              <a:rPr lang="en-US" sz="5400" dirty="0">
                <a:solidFill>
                  <a:schemeClr val="tx2"/>
                </a:solidFill>
              </a:rPr>
              <a:t>Younger people prefer pure breed. </a:t>
            </a:r>
          </a:p>
        </p:txBody>
      </p:sp>
      <p:pic>
        <p:nvPicPr>
          <p:cNvPr id="5123" name="Picture 3">
            <a:extLst>
              <a:ext uri="{FF2B5EF4-FFF2-40B4-BE49-F238E27FC236}">
                <a16:creationId xmlns:a16="http://schemas.microsoft.com/office/drawing/2014/main" id="{F749F755-4BF9-4117-B010-7D08FC25FAA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97192" y="1773241"/>
            <a:ext cx="7163285" cy="4913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7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3" name="Rectangle 52">
            <a:extLst>
              <a:ext uri="{FF2B5EF4-FFF2-40B4-BE49-F238E27FC236}">
                <a16:creationId xmlns:a16="http://schemas.microsoft.com/office/drawing/2014/main" id="{5B62175A-9061-4508-B024-671E2C3C3A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5" name="Right Triangle 54">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214827" cy="6858000"/>
            <a:chOff x="-6214" y="-1"/>
            <a:chExt cx="12214827" cy="6858000"/>
          </a:xfrm>
        </p:grpSpPr>
        <p:cxnSp>
          <p:nvCxnSpPr>
            <p:cNvPr id="58" name="Straight Connector 57">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8" name="Rectangle 87">
            <a:extLst>
              <a:ext uri="{FF2B5EF4-FFF2-40B4-BE49-F238E27FC236}">
                <a16:creationId xmlns:a16="http://schemas.microsoft.com/office/drawing/2014/main" id="{7D7F7755-C305-4B28-8A86-8EA889812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0342F6BD-3C66-4D09-B6AD-5674118E1B2A}"/>
              </a:ext>
            </a:extLst>
          </p:cNvPr>
          <p:cNvSpPr>
            <a:spLocks noGrp="1"/>
          </p:cNvSpPr>
          <p:nvPr>
            <p:ph type="title"/>
          </p:nvPr>
        </p:nvSpPr>
        <p:spPr>
          <a:xfrm>
            <a:off x="304804" y="339991"/>
            <a:ext cx="11502142" cy="1499851"/>
          </a:xfrm>
        </p:spPr>
        <p:txBody>
          <a:bodyPr>
            <a:normAutofit/>
          </a:bodyPr>
          <a:lstStyle/>
          <a:p>
            <a:pPr algn="ctr"/>
            <a:r>
              <a:rPr lang="en-US">
                <a:solidFill>
                  <a:schemeClr val="tx2">
                    <a:alpha val="80000"/>
                  </a:schemeClr>
                </a:solidFill>
              </a:rPr>
              <a:t>Questions we need to ask</a:t>
            </a:r>
            <a:br>
              <a:rPr lang="en-US">
                <a:solidFill>
                  <a:schemeClr val="tx2">
                    <a:alpha val="80000"/>
                  </a:schemeClr>
                </a:solidFill>
              </a:rPr>
            </a:br>
            <a:endParaRPr lang="en-US">
              <a:solidFill>
                <a:schemeClr val="tx2">
                  <a:alpha val="80000"/>
                </a:schemeClr>
              </a:solidFill>
            </a:endParaRPr>
          </a:p>
        </p:txBody>
      </p:sp>
      <p:graphicFrame>
        <p:nvGraphicFramePr>
          <p:cNvPr id="47" name="Content Placeholder 2">
            <a:extLst>
              <a:ext uri="{FF2B5EF4-FFF2-40B4-BE49-F238E27FC236}">
                <a16:creationId xmlns:a16="http://schemas.microsoft.com/office/drawing/2014/main" id="{87718ED0-28DA-6B80-EC3D-7880D4A04F15}"/>
              </a:ext>
            </a:extLst>
          </p:cNvPr>
          <p:cNvGraphicFramePr>
            <a:graphicFrameLocks noGrp="1"/>
          </p:cNvGraphicFramePr>
          <p:nvPr>
            <p:ph idx="1"/>
            <p:extLst>
              <p:ext uri="{D42A27DB-BD31-4B8C-83A1-F6EECF244321}">
                <p14:modId xmlns:p14="http://schemas.microsoft.com/office/powerpoint/2010/main" val="1194401268"/>
              </p:ext>
            </p:extLst>
          </p:nvPr>
        </p:nvGraphicFramePr>
        <p:xfrm>
          <a:off x="304804" y="2057416"/>
          <a:ext cx="11502135" cy="3976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8958240"/>
      </p:ext>
    </p:extLst>
  </p:cSld>
  <p:clrMapOvr>
    <a:masterClrMapping/>
  </p:clrMapOvr>
</p:sld>
</file>

<file path=ppt/theme/theme1.xml><?xml version="1.0" encoding="utf-8"?>
<a:theme xmlns:a="http://schemas.openxmlformats.org/drawingml/2006/main" name="SineVTI">
  <a:themeElements>
    <a:clrScheme name="AnalogousFromRegularSeedLeftStep">
      <a:dk1>
        <a:srgbClr val="000000"/>
      </a:dk1>
      <a:lt1>
        <a:srgbClr val="FFFFFF"/>
      </a:lt1>
      <a:dk2>
        <a:srgbClr val="1B252F"/>
      </a:dk2>
      <a:lt2>
        <a:srgbClr val="F0F2F3"/>
      </a:lt2>
      <a:accent1>
        <a:srgbClr val="C3764D"/>
      </a:accent1>
      <a:accent2>
        <a:srgbClr val="B13B43"/>
      </a:accent2>
      <a:accent3>
        <a:srgbClr val="C34D86"/>
      </a:accent3>
      <a:accent4>
        <a:srgbClr val="B13BA5"/>
      </a:accent4>
      <a:accent5>
        <a:srgbClr val="9E4DC3"/>
      </a:accent5>
      <a:accent6>
        <a:srgbClr val="5C3DB2"/>
      </a:accent6>
      <a:hlink>
        <a:srgbClr val="3F92BF"/>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179</Words>
  <Application>Microsoft Office PowerPoint</Application>
  <PresentationFormat>Widescreen</PresentationFormat>
  <Paragraphs>22</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Avenir Next LT Pro</vt:lpstr>
      <vt:lpstr>Calibri</vt:lpstr>
      <vt:lpstr>Posterama</vt:lpstr>
      <vt:lpstr>SineVTI</vt:lpstr>
      <vt:lpstr>Unfortunate reality of mixed dogs</vt:lpstr>
      <vt:lpstr>The most popular dogs in Zurich </vt:lpstr>
      <vt:lpstr>People prefer smaller dogs (by age) </vt:lpstr>
      <vt:lpstr>People prefer smaller dogs ((by sex) </vt:lpstr>
      <vt:lpstr>Let’s flip the idea.  </vt:lpstr>
      <vt:lpstr>Mixed dogs are neglected</vt:lpstr>
      <vt:lpstr>Younger people prefer pure breed. </vt:lpstr>
      <vt:lpstr>Questions we need to ask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Unfortunate reality of mixed dogs</dc:title>
  <dc:creator>Back, Sang</dc:creator>
  <cp:lastModifiedBy>Back, Sang</cp:lastModifiedBy>
  <cp:revision>5</cp:revision>
  <dcterms:created xsi:type="dcterms:W3CDTF">2022-07-15T17:24:48Z</dcterms:created>
  <dcterms:modified xsi:type="dcterms:W3CDTF">2022-07-15T17:57:01Z</dcterms:modified>
</cp:coreProperties>
</file>