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  <p:sldId id="268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A7385-7081-4313-ABAF-2E3284D30ECA}" type="doc">
      <dgm:prSet loTypeId="urn:microsoft.com/office/officeart/2005/8/layout/funnel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B3A0D2-CEFA-4E8C-968E-7EE66A10AB11}">
      <dgm:prSet phldrT="[Text]"/>
      <dgm:spPr/>
      <dgm:t>
        <a:bodyPr/>
        <a:lstStyle/>
        <a:p>
          <a:r>
            <a:rPr lang="en-US" dirty="0"/>
            <a:t>Scenario 2</a:t>
          </a:r>
        </a:p>
      </dgm:t>
    </dgm:pt>
    <dgm:pt modelId="{8E47585C-409D-4356-B8B7-0CBEE615C718}" type="parTrans" cxnId="{CE8730E3-9B68-43DB-8DD8-7544618EE2FF}">
      <dgm:prSet/>
      <dgm:spPr/>
      <dgm:t>
        <a:bodyPr/>
        <a:lstStyle/>
        <a:p>
          <a:endParaRPr lang="en-US"/>
        </a:p>
      </dgm:t>
    </dgm:pt>
    <dgm:pt modelId="{0B5698F0-56F6-40EA-9D4B-73E97F6F41D5}" type="sibTrans" cxnId="{CE8730E3-9B68-43DB-8DD8-7544618EE2FF}">
      <dgm:prSet/>
      <dgm:spPr/>
      <dgm:t>
        <a:bodyPr/>
        <a:lstStyle/>
        <a:p>
          <a:endParaRPr lang="en-US"/>
        </a:p>
      </dgm:t>
    </dgm:pt>
    <dgm:pt modelId="{95FD9D30-E7FA-49A4-9714-828A606B8154}">
      <dgm:prSet phldrT="[Text]" custT="1"/>
      <dgm:spPr/>
      <dgm:t>
        <a:bodyPr/>
        <a:lstStyle/>
        <a:p>
          <a:r>
            <a:rPr lang="en-US" sz="4400" dirty="0"/>
            <a:t>Solution</a:t>
          </a:r>
        </a:p>
      </dgm:t>
    </dgm:pt>
    <dgm:pt modelId="{F9182F48-99A1-45C3-8663-8B29C7315CDC}" type="parTrans" cxnId="{B2CDA510-558C-496E-8218-E5546CE89B4F}">
      <dgm:prSet/>
      <dgm:spPr/>
      <dgm:t>
        <a:bodyPr/>
        <a:lstStyle/>
        <a:p>
          <a:endParaRPr lang="en-US"/>
        </a:p>
      </dgm:t>
    </dgm:pt>
    <dgm:pt modelId="{78B21C6A-1CE3-4019-A7A5-203317810B3C}" type="sibTrans" cxnId="{B2CDA510-558C-496E-8218-E5546CE89B4F}">
      <dgm:prSet/>
      <dgm:spPr/>
      <dgm:t>
        <a:bodyPr/>
        <a:lstStyle/>
        <a:p>
          <a:endParaRPr lang="en-US"/>
        </a:p>
      </dgm:t>
    </dgm:pt>
    <dgm:pt modelId="{B13B990D-D5A7-45FD-BCFC-1314A5BFE0AE}">
      <dgm:prSet phldrT="[Text]"/>
      <dgm:spPr/>
      <dgm:t>
        <a:bodyPr/>
        <a:lstStyle/>
        <a:p>
          <a:r>
            <a:rPr lang="en-US" dirty="0"/>
            <a:t>Scneario1</a:t>
          </a:r>
        </a:p>
      </dgm:t>
    </dgm:pt>
    <dgm:pt modelId="{47E4125A-E10A-4540-A119-3CE39BCB6BF2}" type="sibTrans" cxnId="{D6EDBAA9-1C3B-46EB-8F01-A583387CC514}">
      <dgm:prSet/>
      <dgm:spPr/>
      <dgm:t>
        <a:bodyPr/>
        <a:lstStyle/>
        <a:p>
          <a:endParaRPr lang="en-US"/>
        </a:p>
      </dgm:t>
    </dgm:pt>
    <dgm:pt modelId="{8F8EE77E-35B2-4652-8D2C-84A31D652364}" type="parTrans" cxnId="{D6EDBAA9-1C3B-46EB-8F01-A583387CC514}">
      <dgm:prSet/>
      <dgm:spPr/>
      <dgm:t>
        <a:bodyPr/>
        <a:lstStyle/>
        <a:p>
          <a:endParaRPr lang="en-US"/>
        </a:p>
      </dgm:t>
    </dgm:pt>
    <dgm:pt modelId="{DEE1B0D1-59BE-422E-88B3-5ABB207F57E8}" type="pres">
      <dgm:prSet presAssocID="{676A7385-7081-4313-ABAF-2E3284D30ECA}" presName="Name0" presStyleCnt="0">
        <dgm:presLayoutVars>
          <dgm:chMax val="4"/>
          <dgm:resizeHandles val="exact"/>
        </dgm:presLayoutVars>
      </dgm:prSet>
      <dgm:spPr/>
    </dgm:pt>
    <dgm:pt modelId="{F8C02921-4536-47E4-B0D6-067588C91775}" type="pres">
      <dgm:prSet presAssocID="{676A7385-7081-4313-ABAF-2E3284D30ECA}" presName="ellipse" presStyleLbl="trBgShp" presStyleIdx="0" presStyleCnt="1"/>
      <dgm:spPr/>
    </dgm:pt>
    <dgm:pt modelId="{A370AF03-13FB-47CE-8438-4F235750E2AB}" type="pres">
      <dgm:prSet presAssocID="{676A7385-7081-4313-ABAF-2E3284D30ECA}" presName="arrow1" presStyleLbl="fgShp" presStyleIdx="0" presStyleCnt="1"/>
      <dgm:spPr/>
    </dgm:pt>
    <dgm:pt modelId="{7AF55547-D692-485F-8CE3-B553B03E0295}" type="pres">
      <dgm:prSet presAssocID="{676A7385-7081-4313-ABAF-2E3284D30ECA}" presName="rectangle" presStyleLbl="revTx" presStyleIdx="0" presStyleCnt="1" custScaleX="134007" custScaleY="167370">
        <dgm:presLayoutVars>
          <dgm:bulletEnabled val="1"/>
        </dgm:presLayoutVars>
      </dgm:prSet>
      <dgm:spPr/>
    </dgm:pt>
    <dgm:pt modelId="{C09F4368-5FF6-47DC-9CE4-D40953CF4E2A}" type="pres">
      <dgm:prSet presAssocID="{4EB3A0D2-CEFA-4E8C-968E-7EE66A10AB11}" presName="item1" presStyleLbl="node1" presStyleIdx="0" presStyleCnt="2">
        <dgm:presLayoutVars>
          <dgm:bulletEnabled val="1"/>
        </dgm:presLayoutVars>
      </dgm:prSet>
      <dgm:spPr/>
    </dgm:pt>
    <dgm:pt modelId="{0979EB85-39B2-400E-BE1D-C658FF36C95F}" type="pres">
      <dgm:prSet presAssocID="{95FD9D30-E7FA-49A4-9714-828A606B8154}" presName="item2" presStyleLbl="node1" presStyleIdx="1" presStyleCnt="2">
        <dgm:presLayoutVars>
          <dgm:bulletEnabled val="1"/>
        </dgm:presLayoutVars>
      </dgm:prSet>
      <dgm:spPr/>
    </dgm:pt>
    <dgm:pt modelId="{43DCCAD4-59AD-4A12-B656-B968585D5DEC}" type="pres">
      <dgm:prSet presAssocID="{676A7385-7081-4313-ABAF-2E3284D30ECA}" presName="funnel" presStyleLbl="trAlignAcc1" presStyleIdx="0" presStyleCnt="1" custLinFactNeighborX="0" custLinFactNeighborY="7585"/>
      <dgm:spPr/>
    </dgm:pt>
  </dgm:ptLst>
  <dgm:cxnLst>
    <dgm:cxn modelId="{4EB1EA0A-B73B-463F-A8F1-CF83A5357832}" type="presOf" srcId="{95FD9D30-E7FA-49A4-9714-828A606B8154}" destId="{7AF55547-D692-485F-8CE3-B553B03E0295}" srcOrd="0" destOrd="0" presId="urn:microsoft.com/office/officeart/2005/8/layout/funnel1"/>
    <dgm:cxn modelId="{061A710E-B292-40EC-9D68-B4770DE7CE88}" type="presOf" srcId="{4EB3A0D2-CEFA-4E8C-968E-7EE66A10AB11}" destId="{C09F4368-5FF6-47DC-9CE4-D40953CF4E2A}" srcOrd="0" destOrd="0" presId="urn:microsoft.com/office/officeart/2005/8/layout/funnel1"/>
    <dgm:cxn modelId="{B2CDA510-558C-496E-8218-E5546CE89B4F}" srcId="{676A7385-7081-4313-ABAF-2E3284D30ECA}" destId="{95FD9D30-E7FA-49A4-9714-828A606B8154}" srcOrd="2" destOrd="0" parTransId="{F9182F48-99A1-45C3-8663-8B29C7315CDC}" sibTransId="{78B21C6A-1CE3-4019-A7A5-203317810B3C}"/>
    <dgm:cxn modelId="{C2A2EE56-D730-41B0-AA37-57157E4BD247}" type="presOf" srcId="{B13B990D-D5A7-45FD-BCFC-1314A5BFE0AE}" destId="{0979EB85-39B2-400E-BE1D-C658FF36C95F}" srcOrd="0" destOrd="0" presId="urn:microsoft.com/office/officeart/2005/8/layout/funnel1"/>
    <dgm:cxn modelId="{FA7772A0-CC3E-49E5-833A-69F70293D3E7}" type="presOf" srcId="{676A7385-7081-4313-ABAF-2E3284D30ECA}" destId="{DEE1B0D1-59BE-422E-88B3-5ABB207F57E8}" srcOrd="0" destOrd="0" presId="urn:microsoft.com/office/officeart/2005/8/layout/funnel1"/>
    <dgm:cxn modelId="{D6EDBAA9-1C3B-46EB-8F01-A583387CC514}" srcId="{676A7385-7081-4313-ABAF-2E3284D30ECA}" destId="{B13B990D-D5A7-45FD-BCFC-1314A5BFE0AE}" srcOrd="0" destOrd="0" parTransId="{8F8EE77E-35B2-4652-8D2C-84A31D652364}" sibTransId="{47E4125A-E10A-4540-A119-3CE39BCB6BF2}"/>
    <dgm:cxn modelId="{CE8730E3-9B68-43DB-8DD8-7544618EE2FF}" srcId="{676A7385-7081-4313-ABAF-2E3284D30ECA}" destId="{4EB3A0D2-CEFA-4E8C-968E-7EE66A10AB11}" srcOrd="1" destOrd="0" parTransId="{8E47585C-409D-4356-B8B7-0CBEE615C718}" sibTransId="{0B5698F0-56F6-40EA-9D4B-73E97F6F41D5}"/>
    <dgm:cxn modelId="{56CDDFCD-0BC0-4C80-B1D1-102AC7FE50AD}" type="presParOf" srcId="{DEE1B0D1-59BE-422E-88B3-5ABB207F57E8}" destId="{F8C02921-4536-47E4-B0D6-067588C91775}" srcOrd="0" destOrd="0" presId="urn:microsoft.com/office/officeart/2005/8/layout/funnel1"/>
    <dgm:cxn modelId="{85F501DD-22E2-4954-B1F4-41F6B8614DE2}" type="presParOf" srcId="{DEE1B0D1-59BE-422E-88B3-5ABB207F57E8}" destId="{A370AF03-13FB-47CE-8438-4F235750E2AB}" srcOrd="1" destOrd="0" presId="urn:microsoft.com/office/officeart/2005/8/layout/funnel1"/>
    <dgm:cxn modelId="{AFCFD5C1-DD7A-4415-9B8C-EE1D22054E5A}" type="presParOf" srcId="{DEE1B0D1-59BE-422E-88B3-5ABB207F57E8}" destId="{7AF55547-D692-485F-8CE3-B553B03E0295}" srcOrd="2" destOrd="0" presId="urn:microsoft.com/office/officeart/2005/8/layout/funnel1"/>
    <dgm:cxn modelId="{8405F13A-2B65-452D-ABB6-3A936B258012}" type="presParOf" srcId="{DEE1B0D1-59BE-422E-88B3-5ABB207F57E8}" destId="{C09F4368-5FF6-47DC-9CE4-D40953CF4E2A}" srcOrd="3" destOrd="0" presId="urn:microsoft.com/office/officeart/2005/8/layout/funnel1"/>
    <dgm:cxn modelId="{0E35CEAF-1B44-4629-90B3-5412B1D10134}" type="presParOf" srcId="{DEE1B0D1-59BE-422E-88B3-5ABB207F57E8}" destId="{0979EB85-39B2-400E-BE1D-C658FF36C95F}" srcOrd="4" destOrd="0" presId="urn:microsoft.com/office/officeart/2005/8/layout/funnel1"/>
    <dgm:cxn modelId="{FBBC92DC-6C57-4132-BAB7-B5A7CCB0174C}" type="presParOf" srcId="{DEE1B0D1-59BE-422E-88B3-5ABB207F57E8}" destId="{43DCCAD4-59AD-4A12-B656-B968585D5DEC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B75D-4857-4E67-949F-FCEFFC310C9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607D35E4-6DD4-4EAE-A1E2-20645A1B7A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Increase vertical drop by 150 feet and additional chairs could support ticket price increase of  $2.07.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This change would increase the revenue by about $3.62 million per season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In addition, with current facility the resort should be able to charge around $93.93.</a:t>
          </a:r>
        </a:p>
      </dgm:t>
    </dgm:pt>
    <dgm:pt modelId="{7B2A1169-9C0A-4AAB-8761-7E1BDB1C3C2C}" type="parTrans" cxnId="{B9B773D1-B175-49EE-A84D-FF082DACDE9A}">
      <dgm:prSet/>
      <dgm:spPr/>
      <dgm:t>
        <a:bodyPr/>
        <a:lstStyle/>
        <a:p>
          <a:endParaRPr lang="en-US"/>
        </a:p>
      </dgm:t>
    </dgm:pt>
    <dgm:pt modelId="{F0FC7618-8558-4AC4-9E91-C39A73011F8A}" type="sibTrans" cxnId="{B9B773D1-B175-49EE-A84D-FF082DACDE9A}">
      <dgm:prSet/>
      <dgm:spPr/>
      <dgm:t>
        <a:bodyPr/>
        <a:lstStyle/>
        <a:p>
          <a:endParaRPr lang="en-US"/>
        </a:p>
      </dgm:t>
    </dgm:pt>
    <dgm:pt modelId="{79308D65-9D56-4432-B21E-998D7BBFD6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Close five lanes that are being used the least. Bring down ticket costs at most efficient rate.</a:t>
          </a:r>
        </a:p>
      </dgm:t>
    </dgm:pt>
    <dgm:pt modelId="{772F1EB0-6BEF-4B04-9166-586506FBC838}" type="parTrans" cxnId="{0C682CEA-A3AC-4EDF-B69B-D7F19A0B43A8}">
      <dgm:prSet/>
      <dgm:spPr/>
      <dgm:t>
        <a:bodyPr/>
        <a:lstStyle/>
        <a:p>
          <a:endParaRPr lang="en-US"/>
        </a:p>
      </dgm:t>
    </dgm:pt>
    <dgm:pt modelId="{B7446639-900E-4E21-9330-C860E59D0B5C}" type="sibTrans" cxnId="{0C682CEA-A3AC-4EDF-B69B-D7F19A0B43A8}">
      <dgm:prSet/>
      <dgm:spPr/>
      <dgm:t>
        <a:bodyPr/>
        <a:lstStyle/>
        <a:p>
          <a:endParaRPr lang="en-US"/>
        </a:p>
      </dgm:t>
    </dgm:pt>
    <dgm:pt modelId="{59DCA3EF-AF6A-4C24-AFF9-35A731971AB6}" type="pres">
      <dgm:prSet presAssocID="{2B72B75D-4857-4E67-949F-FCEFFC310C94}" presName="root" presStyleCnt="0">
        <dgm:presLayoutVars>
          <dgm:dir/>
          <dgm:resizeHandles val="exact"/>
        </dgm:presLayoutVars>
      </dgm:prSet>
      <dgm:spPr/>
    </dgm:pt>
    <dgm:pt modelId="{76AAB265-C78C-4C2C-BA54-4535E756AD16}" type="pres">
      <dgm:prSet presAssocID="{607D35E4-6DD4-4EAE-A1E2-20645A1B7A40}" presName="compNode" presStyleCnt="0"/>
      <dgm:spPr/>
    </dgm:pt>
    <dgm:pt modelId="{8E8832EE-3FBA-47B3-8C25-FABCFF82F0A9}" type="pres">
      <dgm:prSet presAssocID="{607D35E4-6DD4-4EAE-A1E2-20645A1B7A4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F4D7016-3C40-4AC8-A44F-41E27FA040A9}" type="pres">
      <dgm:prSet presAssocID="{607D35E4-6DD4-4EAE-A1E2-20645A1B7A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426730-6198-4FAD-A6CE-BC07BAA5CDAC}" type="pres">
      <dgm:prSet presAssocID="{607D35E4-6DD4-4EAE-A1E2-20645A1B7A40}" presName="spaceRect" presStyleCnt="0"/>
      <dgm:spPr/>
    </dgm:pt>
    <dgm:pt modelId="{E7C201C2-C00E-45B0-AB86-FD808D03EEFB}" type="pres">
      <dgm:prSet presAssocID="{607D35E4-6DD4-4EAE-A1E2-20645A1B7A40}" presName="textRect" presStyleLbl="revTx" presStyleIdx="0" presStyleCnt="2" custScaleX="191206" custScaleY="119545">
        <dgm:presLayoutVars>
          <dgm:chMax val="1"/>
          <dgm:chPref val="1"/>
        </dgm:presLayoutVars>
      </dgm:prSet>
      <dgm:spPr/>
    </dgm:pt>
    <dgm:pt modelId="{8AB364EB-BC3B-4F61-BF00-BE52A7E9131C}" type="pres">
      <dgm:prSet presAssocID="{F0FC7618-8558-4AC4-9E91-C39A73011F8A}" presName="sibTrans" presStyleCnt="0"/>
      <dgm:spPr/>
    </dgm:pt>
    <dgm:pt modelId="{2582A040-3D5F-4438-AECC-0959245AE4CF}" type="pres">
      <dgm:prSet presAssocID="{79308D65-9D56-4432-B21E-998D7BBFD652}" presName="compNode" presStyleCnt="0"/>
      <dgm:spPr/>
    </dgm:pt>
    <dgm:pt modelId="{DF1A7CCA-421B-43F2-BCC1-BD6EB923C628}" type="pres">
      <dgm:prSet presAssocID="{79308D65-9D56-4432-B21E-998D7BBFD65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880E348-D54E-4AAE-809A-C34E38343E61}" type="pres">
      <dgm:prSet presAssocID="{79308D65-9D56-4432-B21E-998D7BBFD6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BDF4CB64-C4EC-4FD8-858A-3354D9E61E2C}" type="pres">
      <dgm:prSet presAssocID="{79308D65-9D56-4432-B21E-998D7BBFD652}" presName="spaceRect" presStyleCnt="0"/>
      <dgm:spPr/>
    </dgm:pt>
    <dgm:pt modelId="{8F7B7BB4-B641-471F-82D8-5BC514C40A4E}" type="pres">
      <dgm:prSet presAssocID="{79308D65-9D56-4432-B21E-998D7BBFD65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91C42A-DFC5-49DA-BC30-4FF9C3E06E22}" type="presOf" srcId="{79308D65-9D56-4432-B21E-998D7BBFD652}" destId="{8F7B7BB4-B641-471F-82D8-5BC514C40A4E}" srcOrd="0" destOrd="0" presId="urn:microsoft.com/office/officeart/2018/5/layout/IconLeafLabelList"/>
    <dgm:cxn modelId="{C3EEFD7C-2965-4209-94C6-85C072FCB0C0}" type="presOf" srcId="{607D35E4-6DD4-4EAE-A1E2-20645A1B7A40}" destId="{E7C201C2-C00E-45B0-AB86-FD808D03EEFB}" srcOrd="0" destOrd="0" presId="urn:microsoft.com/office/officeart/2018/5/layout/IconLeafLabelList"/>
    <dgm:cxn modelId="{FD10EFAD-3BE6-4194-93AA-2ECBAB6BF5B6}" type="presOf" srcId="{2B72B75D-4857-4E67-949F-FCEFFC310C94}" destId="{59DCA3EF-AF6A-4C24-AFF9-35A731971AB6}" srcOrd="0" destOrd="0" presId="urn:microsoft.com/office/officeart/2018/5/layout/IconLeafLabelList"/>
    <dgm:cxn modelId="{B9B773D1-B175-49EE-A84D-FF082DACDE9A}" srcId="{2B72B75D-4857-4E67-949F-FCEFFC310C94}" destId="{607D35E4-6DD4-4EAE-A1E2-20645A1B7A40}" srcOrd="0" destOrd="0" parTransId="{7B2A1169-9C0A-4AAB-8761-7E1BDB1C3C2C}" sibTransId="{F0FC7618-8558-4AC4-9E91-C39A73011F8A}"/>
    <dgm:cxn modelId="{0C682CEA-A3AC-4EDF-B69B-D7F19A0B43A8}" srcId="{2B72B75D-4857-4E67-949F-FCEFFC310C94}" destId="{79308D65-9D56-4432-B21E-998D7BBFD652}" srcOrd="1" destOrd="0" parTransId="{772F1EB0-6BEF-4B04-9166-586506FBC838}" sibTransId="{B7446639-900E-4E21-9330-C860E59D0B5C}"/>
    <dgm:cxn modelId="{474EA47B-9ADB-4E54-977E-18B77EE92ACA}" type="presParOf" srcId="{59DCA3EF-AF6A-4C24-AFF9-35A731971AB6}" destId="{76AAB265-C78C-4C2C-BA54-4535E756AD16}" srcOrd="0" destOrd="0" presId="urn:microsoft.com/office/officeart/2018/5/layout/IconLeafLabelList"/>
    <dgm:cxn modelId="{1C86DBEA-63FA-4FDE-BA86-8A3A928F25F3}" type="presParOf" srcId="{76AAB265-C78C-4C2C-BA54-4535E756AD16}" destId="{8E8832EE-3FBA-47B3-8C25-FABCFF82F0A9}" srcOrd="0" destOrd="0" presId="urn:microsoft.com/office/officeart/2018/5/layout/IconLeafLabelList"/>
    <dgm:cxn modelId="{2AAF4D12-C7B8-4CBB-9D62-F947663B2A91}" type="presParOf" srcId="{76AAB265-C78C-4C2C-BA54-4535E756AD16}" destId="{EF4D7016-3C40-4AC8-A44F-41E27FA040A9}" srcOrd="1" destOrd="0" presId="urn:microsoft.com/office/officeart/2018/5/layout/IconLeafLabelList"/>
    <dgm:cxn modelId="{856D023F-31B3-4EF5-A6DE-86DD0BB261F5}" type="presParOf" srcId="{76AAB265-C78C-4C2C-BA54-4535E756AD16}" destId="{E2426730-6198-4FAD-A6CE-BC07BAA5CDAC}" srcOrd="2" destOrd="0" presId="urn:microsoft.com/office/officeart/2018/5/layout/IconLeafLabelList"/>
    <dgm:cxn modelId="{E01DBE0B-EA08-401F-95A1-D306ADCFD06C}" type="presParOf" srcId="{76AAB265-C78C-4C2C-BA54-4535E756AD16}" destId="{E7C201C2-C00E-45B0-AB86-FD808D03EEFB}" srcOrd="3" destOrd="0" presId="urn:microsoft.com/office/officeart/2018/5/layout/IconLeafLabelList"/>
    <dgm:cxn modelId="{A0FCD01B-DFAE-47D4-9A64-1A61262C8A71}" type="presParOf" srcId="{59DCA3EF-AF6A-4C24-AFF9-35A731971AB6}" destId="{8AB364EB-BC3B-4F61-BF00-BE52A7E9131C}" srcOrd="1" destOrd="0" presId="urn:microsoft.com/office/officeart/2018/5/layout/IconLeafLabelList"/>
    <dgm:cxn modelId="{75339E51-3B35-4A8A-9E71-42623923C68C}" type="presParOf" srcId="{59DCA3EF-AF6A-4C24-AFF9-35A731971AB6}" destId="{2582A040-3D5F-4438-AECC-0959245AE4CF}" srcOrd="2" destOrd="0" presId="urn:microsoft.com/office/officeart/2018/5/layout/IconLeafLabelList"/>
    <dgm:cxn modelId="{B5192B61-82F3-4939-873C-FBE9099DAB40}" type="presParOf" srcId="{2582A040-3D5F-4438-AECC-0959245AE4CF}" destId="{DF1A7CCA-421B-43F2-BCC1-BD6EB923C628}" srcOrd="0" destOrd="0" presId="urn:microsoft.com/office/officeart/2018/5/layout/IconLeafLabelList"/>
    <dgm:cxn modelId="{0F99E77B-0AC9-43A0-A610-D6FCD518E32F}" type="presParOf" srcId="{2582A040-3D5F-4438-AECC-0959245AE4CF}" destId="{F880E348-D54E-4AAE-809A-C34E38343E61}" srcOrd="1" destOrd="0" presId="urn:microsoft.com/office/officeart/2018/5/layout/IconLeafLabelList"/>
    <dgm:cxn modelId="{729D40F2-5BEE-4E95-BD21-225C3A4AB841}" type="presParOf" srcId="{2582A040-3D5F-4438-AECC-0959245AE4CF}" destId="{BDF4CB64-C4EC-4FD8-858A-3354D9E61E2C}" srcOrd="2" destOrd="0" presId="urn:microsoft.com/office/officeart/2018/5/layout/IconLeafLabelList"/>
    <dgm:cxn modelId="{B6950F1E-ED31-4B98-9BDF-6CE73FF026D4}" type="presParOf" srcId="{2582A040-3D5F-4438-AECC-0959245AE4CF}" destId="{8F7B7BB4-B641-471F-82D8-5BC514C40A4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02921-4536-47E4-B0D6-067588C91775}">
      <dsp:nvSpPr>
        <dsp:cNvPr id="0" name=""/>
        <dsp:cNvSpPr/>
      </dsp:nvSpPr>
      <dsp:spPr>
        <a:xfrm>
          <a:off x="761222" y="278247"/>
          <a:ext cx="2781803" cy="966083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0AF03-13FB-47CE-8438-4F235750E2AB}">
      <dsp:nvSpPr>
        <dsp:cNvPr id="0" name=""/>
        <dsp:cNvSpPr/>
      </dsp:nvSpPr>
      <dsp:spPr>
        <a:xfrm>
          <a:off x="1886881" y="2643858"/>
          <a:ext cx="539109" cy="34502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55547-D692-485F-8CE3-B553B03E0295}">
      <dsp:nvSpPr>
        <dsp:cNvPr id="0" name=""/>
        <dsp:cNvSpPr/>
      </dsp:nvSpPr>
      <dsp:spPr>
        <a:xfrm>
          <a:off x="422570" y="2701963"/>
          <a:ext cx="3467731" cy="108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Solution</a:t>
          </a:r>
        </a:p>
      </dsp:txBody>
      <dsp:txXfrm>
        <a:off x="422570" y="2701963"/>
        <a:ext cx="3467731" cy="1082768"/>
      </dsp:txXfrm>
    </dsp:sp>
    <dsp:sp modelId="{C09F4368-5FF6-47DC-9CE4-D40953CF4E2A}">
      <dsp:nvSpPr>
        <dsp:cNvPr id="0" name=""/>
        <dsp:cNvSpPr/>
      </dsp:nvSpPr>
      <dsp:spPr>
        <a:xfrm>
          <a:off x="1772590" y="1318944"/>
          <a:ext cx="970396" cy="9703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Scenario 2</a:t>
          </a:r>
        </a:p>
      </dsp:txBody>
      <dsp:txXfrm>
        <a:off x="1914701" y="1461055"/>
        <a:ext cx="686174" cy="686174"/>
      </dsp:txXfrm>
    </dsp:sp>
    <dsp:sp modelId="{0979EB85-39B2-400E-BE1D-C658FF36C95F}">
      <dsp:nvSpPr>
        <dsp:cNvPr id="0" name=""/>
        <dsp:cNvSpPr/>
      </dsp:nvSpPr>
      <dsp:spPr>
        <a:xfrm>
          <a:off x="1078218" y="590931"/>
          <a:ext cx="970396" cy="97039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Scneario1</a:t>
          </a:r>
        </a:p>
      </dsp:txBody>
      <dsp:txXfrm>
        <a:off x="1220329" y="733042"/>
        <a:ext cx="686174" cy="686174"/>
      </dsp:txXfrm>
    </dsp:sp>
    <dsp:sp modelId="{43DCCAD4-59AD-4A12-B656-B968585D5DEC}">
      <dsp:nvSpPr>
        <dsp:cNvPr id="0" name=""/>
        <dsp:cNvSpPr/>
      </dsp:nvSpPr>
      <dsp:spPr>
        <a:xfrm>
          <a:off x="646930" y="342837"/>
          <a:ext cx="3019011" cy="241520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32EE-3FBA-47B3-8C25-FABCFF82F0A9}">
      <dsp:nvSpPr>
        <dsp:cNvPr id="0" name=""/>
        <dsp:cNvSpPr/>
      </dsp:nvSpPr>
      <dsp:spPr>
        <a:xfrm>
          <a:off x="1339050" y="1034837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D7016-3C40-4AC8-A44F-41E27FA040A9}">
      <dsp:nvSpPr>
        <dsp:cNvPr id="0" name=""/>
        <dsp:cNvSpPr/>
      </dsp:nvSpPr>
      <dsp:spPr>
        <a:xfrm>
          <a:off x="1594987" y="1290775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201C2-C00E-45B0-AB86-FD808D03EEFB}">
      <dsp:nvSpPr>
        <dsp:cNvPr id="0" name=""/>
        <dsp:cNvSpPr/>
      </dsp:nvSpPr>
      <dsp:spPr>
        <a:xfrm>
          <a:off x="57334" y="2513548"/>
          <a:ext cx="3764368" cy="11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Increase vertical drop by 150 feet and additional chairs could support ticket price increase of  $2.07.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This change would increase the revenue by about $3.62 million per season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 addition, with current facility the resort should be able to charge around $93.93.</a:t>
          </a:r>
        </a:p>
      </dsp:txBody>
      <dsp:txXfrm>
        <a:off x="57334" y="2513548"/>
        <a:ext cx="3764368" cy="1177890"/>
      </dsp:txXfrm>
    </dsp:sp>
    <dsp:sp modelId="{DF1A7CCA-421B-43F2-BCC1-BD6EB923C628}">
      <dsp:nvSpPr>
        <dsp:cNvPr id="0" name=""/>
        <dsp:cNvSpPr/>
      </dsp:nvSpPr>
      <dsp:spPr>
        <a:xfrm>
          <a:off x="4550140" y="1082982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0E348-D54E-4AAE-809A-C34E38343E61}">
      <dsp:nvSpPr>
        <dsp:cNvPr id="0" name=""/>
        <dsp:cNvSpPr/>
      </dsp:nvSpPr>
      <dsp:spPr>
        <a:xfrm>
          <a:off x="4806077" y="1338919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B7BB4-B641-471F-82D8-5BC514C40A4E}">
      <dsp:nvSpPr>
        <dsp:cNvPr id="0" name=""/>
        <dsp:cNvSpPr/>
      </dsp:nvSpPr>
      <dsp:spPr>
        <a:xfrm>
          <a:off x="4166234" y="2657982"/>
          <a:ext cx="1968750" cy="98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Close five lanes that are being used the least. Bring down ticket costs at most efficient rate.</a:t>
          </a:r>
        </a:p>
      </dsp:txBody>
      <dsp:txXfrm>
        <a:off x="4166234" y="2657982"/>
        <a:ext cx="1968750" cy="985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F53E-543E-48AB-890E-4227CE91A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D8BA3-F8E5-484B-B3F2-89900CBC0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F60C-2BA6-4E6C-8123-B63E3528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63EA-2795-4EF8-ACD9-ACDFA225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C6E2-91AE-4AB5-9303-5F87ABE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A715-9E25-4382-805A-1959D356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C7A8-F54B-4026-B0EA-193A417CF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88E3-4AF6-486E-BD2A-38973A4D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AEE3-611E-4DE3-84D3-10F3F6F6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6470-B13B-4A2A-9270-9527B3B9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01D3B-D542-4DDD-BDB3-376E49A00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3A0F7-8498-4F92-94FA-A0D74C26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0E0B-9FB6-40EC-9234-7B1B0A4F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B2DB-94A5-4782-AF38-D9EE629E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9925-83FE-4A39-898B-3E0C7766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3388-6700-4970-BB3C-B379C559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A9B2F-6D6A-4061-A0EC-56963FF3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C0C4-7E53-4926-9897-1AEFB03D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AF1E-4224-417C-BAF4-9CC78147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5CDF-69F7-4927-A14E-1528FEBA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9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1877-F839-4745-8BA3-44169221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7957-8731-4FE8-9DE2-9A7AB974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A6E2-4A0C-40E3-97C0-35157165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E063-2B62-4B7E-8EEA-7D6F47FE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78C31-D244-4F69-9EFF-F39AC15F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4319-9D4C-412A-97BD-566D820D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3289-DBEF-4264-BC30-F73D5BDB7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A8D65-425C-44FA-9A5D-617A40065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4F737-EF09-4B87-B160-554D49F0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7B277-F58F-4153-93FD-E3EA0F3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47D86-BACA-4679-BE5E-A0173AB2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37BD-9E2C-4AFF-A234-E9843100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F6969-4FB8-4CCF-BD89-AB1DFAD55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0455D-4146-4107-B5A8-2C8073DD4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8F9CD-A1D3-49EC-8DE5-2EA32662C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414FA-8312-4258-95C7-1455394FA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D52C4-BB7E-4966-97FC-5BB1D47F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9C05B-C4D9-49F5-9038-652BBB49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4435E-F449-4A99-9CE7-CF76326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1E96-0F7F-40E8-8AA9-D2D9F9D8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6060C-6936-4BB3-A78D-DF528EAE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D0E57-F9F5-4FF6-893D-7CFBB880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03770-2A66-4B57-A3B2-DCCACC6D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54CF0-2C06-426A-B5F7-584A85D2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6BE10-8DE7-416B-9051-388CBEB6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7E723-E1FA-496F-9533-3BA86A7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4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002C-B5DC-4C89-BA23-027D77CD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5BD8-618D-4179-B691-774E73E1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D0927-900C-4DE8-9189-8FAFEE68B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885CE-D5F5-4271-B558-3B9F51BB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F9BEF-9EC5-4BD2-85F0-F30535D0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C61AA-9864-4662-9E32-CB2F3E4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5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0081-62E8-4EB8-9262-0C49DD18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5931A-FADD-42D2-A660-F6C3C0322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54183-39B3-42D1-A4B4-DC0ED7089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8A8E3-144D-4F7E-97F8-1EFFD2BD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D7D80-5B16-4E70-9916-2BE68473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B3B16-35C3-490C-808C-1FC55D7A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F84DD-0115-4B6F-A3EC-9324D069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CF2D8-FB7B-46C7-9107-4F2D2D27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1EF26-3753-4011-9AC6-9880D3446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3C8B-96D4-4564-8309-D0A8A08D0B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7C90-C07F-471E-B1F7-73E94A5EF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432D-6373-4F98-B041-BFBAC2762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44B4-B93B-482E-B87C-CCFEB774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8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D5BD9299-96A7-08ED-0F56-6C65736EB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DB1F0-BA0F-4812-B89C-A745F7CE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350A7-1533-4D07-838A-8A31DC4CC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1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table and bench">
            <a:extLst>
              <a:ext uri="{FF2B5EF4-FFF2-40B4-BE49-F238E27FC236}">
                <a16:creationId xmlns:a16="http://schemas.microsoft.com/office/drawing/2014/main" id="{5B51AA79-DDF9-6258-06DA-464D759D0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5" t="9091" r="1480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470BB-5735-4813-B12B-ACE91213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Problem Identification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744D-D2A4-4742-8F1A-6108201E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Big Mountain Resort is a resort replete with many top facilities, leading in many categories. </a:t>
            </a:r>
          </a:p>
          <a:p>
            <a:r>
              <a:rPr lang="en-US" sz="16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Thus, to reflect more to its actual value, the resort is planning to expand itself by installing additional chairs.</a:t>
            </a:r>
          </a:p>
          <a:p>
            <a:r>
              <a:rPr lang="en-US" sz="16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This installation will cost Big Mountain Resort over $1.53 million over one season</a:t>
            </a:r>
          </a:p>
          <a:p>
            <a:r>
              <a:rPr lang="en-US" sz="16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To offset this cost, 4 scenarios were considered.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9731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house on the mountains">
            <a:extLst>
              <a:ext uri="{FF2B5EF4-FFF2-40B4-BE49-F238E27FC236}">
                <a16:creationId xmlns:a16="http://schemas.microsoft.com/office/drawing/2014/main" id="{B4955C88-AF8E-2F85-E3C5-5C9D0C59B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2" r="23585" b="316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594C0-41DA-4FF8-8217-1E808DB5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207245"/>
            <a:ext cx="4784769" cy="1508634"/>
          </a:xfrm>
        </p:spPr>
        <p:txBody>
          <a:bodyPr anchor="b">
            <a:normAutofit/>
          </a:bodyPr>
          <a:lstStyle/>
          <a:p>
            <a:r>
              <a:rPr lang="en-US" sz="4000" dirty="0"/>
              <a:t>Recommendations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D35F5216-7CDC-4A19-8056-9EF6CC5DB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543864"/>
              </p:ext>
            </p:extLst>
          </p:nvPr>
        </p:nvGraphicFramePr>
        <p:xfrm>
          <a:off x="92035" y="2279443"/>
          <a:ext cx="4312873" cy="394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023D00D-CB76-499E-BBC6-97E1B0B023D7}"/>
              </a:ext>
            </a:extLst>
          </p:cNvPr>
          <p:cNvSpPr txBox="1">
            <a:spLocks/>
          </p:cNvSpPr>
          <p:nvPr/>
        </p:nvSpPr>
        <p:spPr>
          <a:xfrm>
            <a:off x="4988114" y="2358921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We recommend a combination of the first and second scenarios. 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The combination will bring the revenue that reflects the proper value of the Big Mountain Resort.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671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Wooden house on the mountains">
            <a:extLst>
              <a:ext uri="{FF2B5EF4-FFF2-40B4-BE49-F238E27FC236}">
                <a16:creationId xmlns:a16="http://schemas.microsoft.com/office/drawing/2014/main" id="{449DBA49-70AD-4485-990F-EC10D7FBA6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5931" b="94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4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B37BD-DE1C-49CF-8C13-5DA98CC2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Recommendations</a:t>
            </a:r>
          </a:p>
        </p:txBody>
      </p:sp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0DEC4C-EA33-971A-DF35-B82F1EBC3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76333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543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3A87-D133-4DBA-8559-CC8CB627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81792B71-511B-F4BA-8F59-4BC60EF5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If Big Mountain closes two lanes, the overall ticket prices would go down by about 20 cents.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 effect of closing three lanes on equals to about 40 cents.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Therefore, closing five lanes would be the most prudent in this case.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When looking at six lanes or more being closed equals around 80 cents per ticket. Thus, it might be too drastic.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DFF415-E7E5-4506-83B4-67B0A05F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802158"/>
            <a:ext cx="6019331" cy="32504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63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518C-2948-4164-84A2-046C020D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EC31ABF4-F45F-1628-345F-5058EBAD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most important facilities are </a:t>
            </a:r>
            <a:r>
              <a:rPr lang="en-US" sz="2000" dirty="0" err="1"/>
              <a:t>fastQuad</a:t>
            </a:r>
            <a:r>
              <a:rPr lang="en-US" sz="2000" dirty="0"/>
              <a:t> shits, runs, snow making area, and vertical drops.</a:t>
            </a:r>
          </a:p>
          <a:p>
            <a:r>
              <a:rPr lang="en-US" sz="2000" dirty="0"/>
              <a:t>Additional expansions of these features should help support ticket price increases.</a:t>
            </a:r>
          </a:p>
          <a:p>
            <a:endParaRPr lang="en-US" sz="2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9598BB3-7086-4467-921C-D231D876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012121"/>
            <a:ext cx="6019331" cy="48305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B196-4AA6-47A6-89C8-D60C4D75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Room for growth 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5900BC1D-3274-306A-1E7F-2256ACA2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There are resorts that have more vertical drop than Big Mountain Resort.</a:t>
            </a:r>
          </a:p>
          <a:p>
            <a:r>
              <a:rPr lang="en-US" sz="2000" dirty="0"/>
              <a:t>Thus, increasing vertical drop could help compete with other resorts.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41E75B4-8558-45A4-9AF4-0DCBE12B7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772061"/>
            <a:ext cx="6019331" cy="33106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95C4-6D68-4D03-9579-5EA75EC6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Summary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A7DF-7C0A-408B-B847-B2D58E5A6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Big Mount Resort has the capacity to increase ticket prices.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For recommendation, increase the ticket price to match its potential, around $93.98.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Increase vertical drop by 150 feet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with additional chairs. This would increase ticket prices to about $2.07. </a:t>
            </a:r>
            <a:endParaRPr lang="en-US" sz="20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Close at least five lanes to bring down the operating costs in the most efficient way.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If around five lanes were closed, it would support 40 cents decrease in ticket prices. </a:t>
            </a:r>
          </a:p>
        </p:txBody>
      </p:sp>
      <p:pic>
        <p:nvPicPr>
          <p:cNvPr id="5" name="Picture 4" descr="A highway with a snow-capped mountain view ahead">
            <a:extLst>
              <a:ext uri="{FF2B5EF4-FFF2-40B4-BE49-F238E27FC236}">
                <a16:creationId xmlns:a16="http://schemas.microsoft.com/office/drawing/2014/main" id="{11CDDDD9-F206-9969-5F80-A62AB7423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7" r="25216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2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384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Big Mountain Resort</vt:lpstr>
      <vt:lpstr>Problem Identification </vt:lpstr>
      <vt:lpstr>Recommendations </vt:lpstr>
      <vt:lpstr>Recommendations</vt:lpstr>
      <vt:lpstr>Modeling</vt:lpstr>
      <vt:lpstr>Modeling</vt:lpstr>
      <vt:lpstr>Room for growth </vt:lpstr>
      <vt:lpstr>Summary and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Back, Sang</dc:creator>
  <cp:lastModifiedBy>Back, Sang</cp:lastModifiedBy>
  <cp:revision>8</cp:revision>
  <dcterms:created xsi:type="dcterms:W3CDTF">2022-04-14T19:30:11Z</dcterms:created>
  <dcterms:modified xsi:type="dcterms:W3CDTF">2022-04-16T00:42:54Z</dcterms:modified>
</cp:coreProperties>
</file>