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8AB1-E8A6-F216-A864-4EB5A7581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A1C7C-C2D4-2C9F-AFCC-DF687DC88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6103-A950-E878-6856-40367D55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6F2B1-7FFC-837B-19DE-A31A62FA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E5916-DD9A-589B-E011-38549CE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8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D87B5-EE68-41DF-A12B-4271654E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B32C7-5DC6-0493-3D04-356EA7BD4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9CDAA-BFCB-0EAE-7887-25C4791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9AB30-713D-1961-F31C-9A3E8EFB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B4E0B-02F8-9FC5-253A-C9F83094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9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7B3C59-1E83-8D26-E845-BE27D7FCF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7567F-3977-22F1-AEE7-44F146C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67ADE-49A8-462D-61C3-39EA1A34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8BEC0-C945-D805-37D2-C4F257B6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F8B4C-6963-47F1-E545-1734BB14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13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0715F-D843-39D2-AC3D-31CC0E29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793B0-4C66-8D36-2863-2DE0C627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D6B48-1DAC-EC13-FE4F-91E0E5F3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EE497-EB88-A655-65B3-9EAB171B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B7206-C10F-3603-D2AA-BC4FD68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2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906B-9AF2-38BD-721E-4A2F701C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1E968-EDEA-C4B0-9573-E7BC8623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851B7-045E-AE45-6FB3-E00B5362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DFC6-DD0E-BEB2-09F8-3B2167D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D224F-633F-B9CF-BC62-765681D5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9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B349-9851-6725-11F3-0215334A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79E67-EB4D-0DE1-BE68-818DEF84C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68F54-CF43-ACDD-6FA5-80FD5F07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CCE97-26EA-2287-7E53-AC16946B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EB001-C05A-2D48-E2DF-649813F1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48EE4-BB4C-BF9B-C555-BA32275A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4EB0-A8AD-DCA2-145B-45F2BEE7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F4363-3BEE-807C-7616-30A93C2C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B13FE-6807-7504-A7A1-1B637C63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603BD-FBAF-4C62-3251-E68A654B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A3191-16D9-6A88-6819-080B62A50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E32FF-A431-3349-C6E1-E5CD3CB0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5F93E1-A7B3-769D-E967-006C9027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AC6B3-6B7E-62B9-CA18-770D0679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80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D3402-7344-0E5A-457F-0CE42620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B6692-3B3F-28AD-3531-9B499A9D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89C4E6-4E29-7FCD-A0B9-439C71C3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928325-16EA-52CF-F282-517A7B39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34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9828B-D9BC-411D-B0D9-D2066F91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1F1C5B-D120-2091-9E2F-273B7CF6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2954B-7B44-3996-3057-99F5747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7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2523-7218-FED3-40E7-0F7303C5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A056-276A-9E70-2816-31A8D9E5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F9AA7-315F-CA07-B0E4-0CBF4D05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15497-2488-D8F3-F194-3CED391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9F752-B80D-DA7E-4A2B-B30F5CB1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002DC-FFBF-B47C-FE09-0258F54F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3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78321-409D-1865-150D-71DE6FA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9EF3F0-152A-C4DA-8F51-FD086D853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016C0-66BD-82B9-93BB-B8790EAC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AB170-891A-D243-6D5E-64E9E4B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5FA27-2B57-11DC-80C7-31A6F466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D17C2-2F61-4583-50AD-656C494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3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AF91-B6BE-6C00-4BBC-16EEAEA7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95C63-D1DD-68B2-66CD-CD9D6D33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651F2-2B5A-A420-3574-6A63BF485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55E9-3729-F04B-967C-416AFB5125C4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5E55A-0CDB-45F8-72C5-80F5684A9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A8B85-8A93-EA15-BA04-0D96028A8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593C-650B-274C-8BBA-C7C44B91B8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50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B15C98-A7FC-C4D0-0380-F6150A1EB1C9}"/>
              </a:ext>
            </a:extLst>
          </p:cNvPr>
          <p:cNvSpPr/>
          <p:nvPr/>
        </p:nvSpPr>
        <p:spPr>
          <a:xfrm>
            <a:off x="305652" y="369708"/>
            <a:ext cx="194356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Investor buy 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0EA9FC-61B9-E860-F333-655F61323989}"/>
                  </a:ext>
                </a:extLst>
              </p:cNvPr>
              <p:cNvSpPr/>
              <p:nvPr/>
            </p:nvSpPr>
            <p:spPr>
              <a:xfrm>
                <a:off x="4515045" y="105104"/>
                <a:ext cx="2348210" cy="753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B price up,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/>
                  <a:t>up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0EA9FC-61B9-E860-F333-655F61323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45" y="105104"/>
                <a:ext cx="2348210" cy="753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5FB54DB-10F9-E8F6-6420-662D60D3EAB5}"/>
              </a:ext>
            </a:extLst>
          </p:cNvPr>
          <p:cNvSpPr txBox="1"/>
          <p:nvPr/>
        </p:nvSpPr>
        <p:spPr>
          <a:xfrm>
            <a:off x="2571483" y="41773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Bonding curve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B08E99-7644-E118-38ED-4567D608EF0C}"/>
              </a:ext>
            </a:extLst>
          </p:cNvPr>
          <p:cNvSpPr/>
          <p:nvPr/>
        </p:nvSpPr>
        <p:spPr>
          <a:xfrm>
            <a:off x="2406975" y="858439"/>
            <a:ext cx="194356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amount down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29BBB0F-CDD3-4D7F-56F2-C30D6EA536D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249213" y="542703"/>
            <a:ext cx="157762" cy="48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874DAE0-87F1-2AA3-2F7F-E2EB48807C31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4350536" y="481772"/>
            <a:ext cx="164509" cy="54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939E54A-6ADC-D5B7-94D6-A0DD4B0367A1}"/>
              </a:ext>
            </a:extLst>
          </p:cNvPr>
          <p:cNvSpPr txBox="1"/>
          <p:nvPr/>
        </p:nvSpPr>
        <p:spPr>
          <a:xfrm>
            <a:off x="5028454" y="846058"/>
            <a:ext cx="14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Price shock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79B8DDD-D761-8050-A9E3-811E1B30962C}"/>
                  </a:ext>
                </a:extLst>
              </p:cNvPr>
              <p:cNvSpPr/>
              <p:nvPr/>
            </p:nvSpPr>
            <p:spPr>
              <a:xfrm>
                <a:off x="7299861" y="105104"/>
                <a:ext cx="2250564" cy="74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dirty="0"/>
                  <a:t>. unchanged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79B8DDD-D761-8050-A9E3-811E1B309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61" y="105104"/>
                <a:ext cx="2250564" cy="740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0CACC5-AC34-2DF6-29A4-BE30CEFE9F0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6863255" y="475581"/>
            <a:ext cx="436606" cy="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D35436C-BEFD-3F59-6CDB-A221F291CA3A}"/>
              </a:ext>
            </a:extLst>
          </p:cNvPr>
          <p:cNvSpPr/>
          <p:nvPr/>
        </p:nvSpPr>
        <p:spPr>
          <a:xfrm>
            <a:off x="5142932" y="1856921"/>
            <a:ext cx="194356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 B for A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542A855-1754-EE45-715A-E8662F2D64E9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6114713" y="846057"/>
            <a:ext cx="2310430" cy="101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649714E-F935-D579-8211-CD3906EBAED9}"/>
                  </a:ext>
                </a:extLst>
              </p:cNvPr>
              <p:cNvSpPr/>
              <p:nvPr/>
            </p:nvSpPr>
            <p:spPr>
              <a:xfrm>
                <a:off x="9871310" y="1856921"/>
                <a:ext cx="1943561" cy="420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Can not bid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649714E-F935-D579-8211-CD3906EBA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10" y="1856921"/>
                <a:ext cx="1943561" cy="420413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09D2113-3F47-7BFE-8EC3-D07526D402C0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8425143" y="846057"/>
            <a:ext cx="2417948" cy="101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6CF4110-95FB-ADC2-BF61-3A69BC30A5AE}"/>
              </a:ext>
            </a:extLst>
          </p:cNvPr>
          <p:cNvSpPr txBox="1"/>
          <p:nvPr/>
        </p:nvSpPr>
        <p:spPr>
          <a:xfrm>
            <a:off x="6159809" y="1097385"/>
            <a:ext cx="14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arbitragers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6561B9-943F-21F6-5DAE-94903A3772C1}"/>
              </a:ext>
            </a:extLst>
          </p:cNvPr>
          <p:cNvSpPr txBox="1"/>
          <p:nvPr/>
        </p:nvSpPr>
        <p:spPr>
          <a:xfrm>
            <a:off x="9243422" y="1019762"/>
            <a:ext cx="22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Liquidity providers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6B48F6-DD3D-212F-BDC6-0CA5031E3842}"/>
                  </a:ext>
                </a:extLst>
              </p:cNvPr>
              <p:cNvSpPr/>
              <p:nvPr/>
            </p:nvSpPr>
            <p:spPr>
              <a:xfrm>
                <a:off x="5142932" y="2593114"/>
                <a:ext cx="194356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Profit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b="0" dirty="0"/>
                  <a:t> rent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6B48F6-DD3D-212F-BDC6-0CA5031E3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32" y="2593114"/>
                <a:ext cx="1943561" cy="345989"/>
              </a:xfrm>
              <a:prstGeom prst="rect">
                <a:avLst/>
              </a:prstGeom>
              <a:blipFill>
                <a:blip r:embed="rId5"/>
                <a:stretch>
                  <a:fillRect t="-6897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B0863C3-504F-3009-BB6C-9C4FAD8EFA94}"/>
                  </a:ext>
                </a:extLst>
              </p:cNvPr>
              <p:cNvSpPr/>
              <p:nvPr/>
            </p:nvSpPr>
            <p:spPr>
              <a:xfrm>
                <a:off x="9871310" y="2633695"/>
                <a:ext cx="1943561" cy="1160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zh-CN" b="0" dirty="0"/>
                  <a:t> trade off between loss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en-US" altLang="zh-CN" b="0" dirty="0"/>
              </a:p>
              <a:p>
                <a:pPr algn="ctr"/>
                <a:endParaRPr kumimoji="1" lang="en-US" altLang="zh-CN" b="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B0863C3-504F-3009-BB6C-9C4FAD8EF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10" y="2633695"/>
                <a:ext cx="1943561" cy="1160539"/>
              </a:xfrm>
              <a:prstGeom prst="rect">
                <a:avLst/>
              </a:prstGeom>
              <a:blipFill>
                <a:blip r:embed="rId6"/>
                <a:stretch>
                  <a:fillRect t="-2128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95774C8-4028-7ABF-F7AF-13221A6F383A}"/>
              </a:ext>
            </a:extLst>
          </p:cNvPr>
          <p:cNvCxnSpPr>
            <a:stCxn id="28" idx="2"/>
            <a:endCxn id="36" idx="0"/>
          </p:cNvCxnSpPr>
          <p:nvPr/>
        </p:nvCxnSpPr>
        <p:spPr>
          <a:xfrm>
            <a:off x="6114713" y="2202910"/>
            <a:ext cx="0" cy="3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4DE815A-11A0-4A92-13E7-D3F490181A86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10843091" y="2277334"/>
            <a:ext cx="0" cy="35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EAC7816D-FDC1-8F1F-CD87-59F0336750E6}"/>
              </a:ext>
            </a:extLst>
          </p:cNvPr>
          <p:cNvSpPr/>
          <p:nvPr/>
        </p:nvSpPr>
        <p:spPr>
          <a:xfrm>
            <a:off x="787459" y="3472263"/>
            <a:ext cx="2722179" cy="1773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Solution: </a:t>
            </a:r>
          </a:p>
          <a:p>
            <a:pPr algn="ctr"/>
            <a:r>
              <a:rPr kumimoji="1" lang="en-US" altLang="zh-CN" dirty="0"/>
              <a:t>1 frequent batch auction</a:t>
            </a:r>
          </a:p>
          <a:p>
            <a:pPr algn="ctr"/>
            <a:r>
              <a:rPr kumimoji="1" lang="en-US" altLang="zh-CN" dirty="0"/>
              <a:t>2 pricing function design</a:t>
            </a:r>
          </a:p>
          <a:p>
            <a:pPr algn="ctr"/>
            <a:r>
              <a:rPr kumimoji="1" lang="en-US" altLang="zh-CN" dirty="0"/>
              <a:t>3 arbitragers </a:t>
            </a:r>
            <a:r>
              <a:rPr kumimoji="1" lang="en-US" altLang="zh-CN" dirty="0" err="1"/>
              <a:t>indentification</a:t>
            </a:r>
            <a:r>
              <a:rPr kumimoji="1" lang="en-US" altLang="zh-CN" dirty="0"/>
              <a:t> for opportunity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F62798B-EB83-148B-49C2-7908A401D706}"/>
              </a:ext>
            </a:extLst>
          </p:cNvPr>
          <p:cNvSpPr/>
          <p:nvPr/>
        </p:nvSpPr>
        <p:spPr>
          <a:xfrm>
            <a:off x="463414" y="5653572"/>
            <a:ext cx="194356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 trade B for 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E0FBA61-D8E3-29BA-C591-DAC1C5F331AC}"/>
                  </a:ext>
                </a:extLst>
              </p:cNvPr>
              <p:cNvSpPr/>
              <p:nvPr/>
            </p:nvSpPr>
            <p:spPr>
              <a:xfrm>
                <a:off x="4672807" y="5388968"/>
                <a:ext cx="2348210" cy="753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dirty="0"/>
                  <a:t>. down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E0FBA61-D8E3-29BA-C591-DAC1C5F33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807" y="5388968"/>
                <a:ext cx="2348210" cy="7533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FF5F90A2-2A4B-89F0-CB16-9FDC9B7D49AD}"/>
              </a:ext>
            </a:extLst>
          </p:cNvPr>
          <p:cNvSpPr txBox="1"/>
          <p:nvPr/>
        </p:nvSpPr>
        <p:spPr>
          <a:xfrm>
            <a:off x="2729245" y="570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Bonding curve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86292D-F3D4-3548-A792-E2F1BD92EAD2}"/>
              </a:ext>
            </a:extLst>
          </p:cNvPr>
          <p:cNvSpPr/>
          <p:nvPr/>
        </p:nvSpPr>
        <p:spPr>
          <a:xfrm>
            <a:off x="2564737" y="6142303"/>
            <a:ext cx="1943561" cy="53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 amount up</a:t>
            </a:r>
          </a:p>
          <a:p>
            <a:pPr algn="ctr"/>
            <a:r>
              <a:rPr kumimoji="1" lang="en-US" altLang="zh-CN" dirty="0"/>
              <a:t>A </a:t>
            </a:r>
            <a:r>
              <a:rPr kumimoji="1" lang="en-US" altLang="zh-CN" dirty="0" err="1"/>
              <a:t>ampunt</a:t>
            </a:r>
            <a:r>
              <a:rPr kumimoji="1" lang="en-US" altLang="zh-CN" dirty="0"/>
              <a:t> down</a:t>
            </a:r>
            <a:endParaRPr kumimoji="1"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3D2080C-03F2-571E-E0AC-7C6BD6342BE4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406975" y="5826567"/>
            <a:ext cx="157762" cy="58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BD33E3C1-D289-020A-F6D1-44014993D5EC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4508298" y="5765636"/>
            <a:ext cx="164509" cy="6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C041034-3F9D-817E-416C-7525367DE6DD}"/>
              </a:ext>
            </a:extLst>
          </p:cNvPr>
          <p:cNvSpPr txBox="1"/>
          <p:nvPr/>
        </p:nvSpPr>
        <p:spPr>
          <a:xfrm>
            <a:off x="5186216" y="6129922"/>
            <a:ext cx="14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Price shock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203939A-7B5C-6FF5-3A93-3623022B1BC0}"/>
                  </a:ext>
                </a:extLst>
              </p:cNvPr>
              <p:cNvSpPr/>
              <p:nvPr/>
            </p:nvSpPr>
            <p:spPr>
              <a:xfrm>
                <a:off x="7457623" y="5388968"/>
                <a:ext cx="2250564" cy="74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/>
                  <a:t> unchanged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203939A-7B5C-6FF5-3A93-3623022B1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623" y="5388968"/>
                <a:ext cx="2250564" cy="740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51347B6-7FDA-34EB-4468-634A4DD8B695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 flipV="1">
            <a:off x="7021017" y="5759445"/>
            <a:ext cx="436606" cy="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1F26690-7AC8-111E-5D10-C7DFA3B14BCD}"/>
              </a:ext>
            </a:extLst>
          </p:cNvPr>
          <p:cNvSpPr/>
          <p:nvPr/>
        </p:nvSpPr>
        <p:spPr>
          <a:xfrm>
            <a:off x="5124219" y="4431395"/>
            <a:ext cx="194356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 A for B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926F8A4-30AC-D927-E13F-8260BC33EFA0}"/>
              </a:ext>
            </a:extLst>
          </p:cNvPr>
          <p:cNvSpPr txBox="1"/>
          <p:nvPr/>
        </p:nvSpPr>
        <p:spPr>
          <a:xfrm>
            <a:off x="386361" y="858698"/>
            <a:ext cx="16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Outside AMM</a:t>
            </a:r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123B69F-B6B4-F215-559F-A488091E9388}"/>
              </a:ext>
            </a:extLst>
          </p:cNvPr>
          <p:cNvSpPr txBox="1"/>
          <p:nvPr/>
        </p:nvSpPr>
        <p:spPr>
          <a:xfrm>
            <a:off x="591205" y="6129922"/>
            <a:ext cx="14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Inside AMM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BB2C965-B349-30D9-620D-6B170F4C2EBF}"/>
              </a:ext>
            </a:extLst>
          </p:cNvPr>
          <p:cNvSpPr txBox="1"/>
          <p:nvPr/>
        </p:nvSpPr>
        <p:spPr>
          <a:xfrm>
            <a:off x="9650274" y="319746"/>
            <a:ext cx="16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inside AMM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902C56C-8DF1-CA91-217E-8EDA0F1C7A2B}"/>
              </a:ext>
            </a:extLst>
          </p:cNvPr>
          <p:cNvSpPr txBox="1"/>
          <p:nvPr/>
        </p:nvSpPr>
        <p:spPr>
          <a:xfrm>
            <a:off x="9778916" y="5524842"/>
            <a:ext cx="16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Outside AMM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36F342E-2597-7A35-95A9-521810641535}"/>
                  </a:ext>
                </a:extLst>
              </p:cNvPr>
              <p:cNvSpPr/>
              <p:nvPr/>
            </p:nvSpPr>
            <p:spPr>
              <a:xfrm>
                <a:off x="5142932" y="3767370"/>
                <a:ext cx="194356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36F342E-2597-7A35-95A9-521810641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32" y="3767370"/>
                <a:ext cx="1943561" cy="345989"/>
              </a:xfrm>
              <a:prstGeom prst="rect">
                <a:avLst/>
              </a:prstGeom>
              <a:blipFill>
                <a:blip r:embed="rId9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EDC2A33-1B79-559B-5BDC-537F30965F6A}"/>
                  </a:ext>
                </a:extLst>
              </p:cNvPr>
              <p:cNvSpPr/>
              <p:nvPr/>
            </p:nvSpPr>
            <p:spPr>
              <a:xfrm>
                <a:off x="9871309" y="4394182"/>
                <a:ext cx="1943561" cy="420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Can not bid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EDC2A33-1B79-559B-5BDC-537F30965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09" y="4394182"/>
                <a:ext cx="1943561" cy="420413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FA046219-D849-88A2-D801-8DCA283ECF58}"/>
              </a:ext>
            </a:extLst>
          </p:cNvPr>
          <p:cNvCxnSpPr>
            <a:stCxn id="70" idx="0"/>
            <a:endCxn id="72" idx="2"/>
          </p:cNvCxnSpPr>
          <p:nvPr/>
        </p:nvCxnSpPr>
        <p:spPr>
          <a:xfrm flipH="1" flipV="1">
            <a:off x="6096000" y="4777384"/>
            <a:ext cx="2486905" cy="61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802E9AA5-2258-65A2-D33C-098C944F929D}"/>
              </a:ext>
            </a:extLst>
          </p:cNvPr>
          <p:cNvCxnSpPr>
            <a:stCxn id="70" idx="0"/>
            <a:endCxn id="91" idx="2"/>
          </p:cNvCxnSpPr>
          <p:nvPr/>
        </p:nvCxnSpPr>
        <p:spPr>
          <a:xfrm flipV="1">
            <a:off x="8582905" y="4814595"/>
            <a:ext cx="2260185" cy="57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C768614-04A8-C6C6-8B76-CDE02225B748}"/>
              </a:ext>
            </a:extLst>
          </p:cNvPr>
          <p:cNvCxnSpPr>
            <a:stCxn id="72" idx="0"/>
            <a:endCxn id="90" idx="2"/>
          </p:cNvCxnSpPr>
          <p:nvPr/>
        </p:nvCxnSpPr>
        <p:spPr>
          <a:xfrm flipV="1">
            <a:off x="6096000" y="4113359"/>
            <a:ext cx="18713" cy="31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9097CD14-4FD3-AA3B-BBA6-CEE132D55A69}"/>
              </a:ext>
            </a:extLst>
          </p:cNvPr>
          <p:cNvCxnSpPr>
            <a:stCxn id="90" idx="0"/>
            <a:endCxn id="36" idx="2"/>
          </p:cNvCxnSpPr>
          <p:nvPr/>
        </p:nvCxnSpPr>
        <p:spPr>
          <a:xfrm flipV="1">
            <a:off x="6114713" y="2939103"/>
            <a:ext cx="0" cy="82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AF98EC80-8EE1-1B69-5887-12EBA916DB79}"/>
              </a:ext>
            </a:extLst>
          </p:cNvPr>
          <p:cNvCxnSpPr>
            <a:stCxn id="91" idx="0"/>
            <a:endCxn id="37" idx="2"/>
          </p:cNvCxnSpPr>
          <p:nvPr/>
        </p:nvCxnSpPr>
        <p:spPr>
          <a:xfrm flipV="1">
            <a:off x="10843090" y="3794234"/>
            <a:ext cx="1" cy="5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D4A0D2B-0EEE-B796-C6D6-BBCC3F0334F8}"/>
              </a:ext>
            </a:extLst>
          </p:cNvPr>
          <p:cNvSpPr txBox="1"/>
          <p:nvPr/>
        </p:nvSpPr>
        <p:spPr>
          <a:xfrm>
            <a:off x="6608984" y="4846642"/>
            <a:ext cx="14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arbitragers</a:t>
            </a:r>
            <a:endParaRPr kumimoji="1"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0B7F238-A410-2B4B-1DD4-9E0310464347}"/>
              </a:ext>
            </a:extLst>
          </p:cNvPr>
          <p:cNvSpPr txBox="1"/>
          <p:nvPr/>
        </p:nvSpPr>
        <p:spPr>
          <a:xfrm>
            <a:off x="9250775" y="4844223"/>
            <a:ext cx="22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Liquidity providers</a:t>
            </a:r>
            <a:endParaRPr kumimoji="1"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77B4312-228E-1A52-DD83-01CAA3746C40}"/>
              </a:ext>
            </a:extLst>
          </p:cNvPr>
          <p:cNvSpPr/>
          <p:nvPr/>
        </p:nvSpPr>
        <p:spPr>
          <a:xfrm>
            <a:off x="516534" y="1466717"/>
            <a:ext cx="2722179" cy="1254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/>
              <a:t>mechanism</a:t>
            </a:r>
            <a:endParaRPr kumimoji="1"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31F07C98-9801-BCF8-57B2-736358FFB53B}"/>
                  </a:ext>
                </a:extLst>
              </p:cNvPr>
              <p:cNvSpPr/>
              <p:nvPr/>
            </p:nvSpPr>
            <p:spPr>
              <a:xfrm>
                <a:off x="7453362" y="2684338"/>
                <a:ext cx="194356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31F07C98-9801-BCF8-57B2-736358FFB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2" y="2684338"/>
                <a:ext cx="1943561" cy="345989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矩形 105">
            <a:extLst>
              <a:ext uri="{FF2B5EF4-FFF2-40B4-BE49-F238E27FC236}">
                <a16:creationId xmlns:a16="http://schemas.microsoft.com/office/drawing/2014/main" id="{1FD1AE89-0346-9B54-3341-2820681AF0D0}"/>
              </a:ext>
            </a:extLst>
          </p:cNvPr>
          <p:cNvSpPr/>
          <p:nvPr/>
        </p:nvSpPr>
        <p:spPr>
          <a:xfrm>
            <a:off x="7460658" y="3387655"/>
            <a:ext cx="194356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Liquidity freeze</a:t>
            </a:r>
            <a:endParaRPr kumimoji="1" lang="zh-CN" altLang="en-US" dirty="0"/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E91E87-F6B8-6515-DCB6-CDB5AA7134E3}"/>
              </a:ext>
            </a:extLst>
          </p:cNvPr>
          <p:cNvCxnSpPr>
            <a:stCxn id="37" idx="1"/>
            <a:endCxn id="105" idx="3"/>
          </p:cNvCxnSpPr>
          <p:nvPr/>
        </p:nvCxnSpPr>
        <p:spPr>
          <a:xfrm flipH="1" flipV="1">
            <a:off x="9396923" y="2857333"/>
            <a:ext cx="474387" cy="35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D8968C6-49CE-8869-892A-0845DEF5A5AB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>
            <a:off x="8425143" y="3030327"/>
            <a:ext cx="7296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CA1572C9-7D6B-3661-1472-C1C19390ABEA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-357352" y="4358883"/>
            <a:ext cx="114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57BFAA-EF64-A349-8237-A5DC3ED99063}"/>
              </a:ext>
            </a:extLst>
          </p:cNvPr>
          <p:cNvSpPr/>
          <p:nvPr/>
        </p:nvSpPr>
        <p:spPr>
          <a:xfrm>
            <a:off x="393481" y="1466192"/>
            <a:ext cx="2984938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Pricing function design(for liquidity providers)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C277D55-505D-4168-CAA4-B1488F657195}"/>
                  </a:ext>
                </a:extLst>
              </p:cNvPr>
              <p:cNvSpPr/>
              <p:nvPr/>
            </p:nvSpPr>
            <p:spPr>
              <a:xfrm>
                <a:off x="4088524" y="336330"/>
                <a:ext cx="2743200" cy="662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Large derivatives(large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dirty="0"/>
                  <a:t>)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C277D55-505D-4168-CAA4-B1488F657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24" y="336330"/>
                <a:ext cx="2743200" cy="662152"/>
              </a:xfrm>
              <a:prstGeom prst="rect">
                <a:avLst/>
              </a:prstGeom>
              <a:blipFill>
                <a:blip r:embed="rId2"/>
                <a:stretch>
                  <a:fillRect l="-1376" r="-3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31AE50-1CC1-64DD-FF48-DB11F1897057}"/>
                  </a:ext>
                </a:extLst>
              </p:cNvPr>
              <p:cNvSpPr/>
              <p:nvPr/>
            </p:nvSpPr>
            <p:spPr>
              <a:xfrm>
                <a:off x="7740870" y="336330"/>
                <a:ext cx="2984938" cy="662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Little trade,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en-US" altLang="zh-CN" dirty="0"/>
                  <a:t> small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31AE50-1CC1-64DD-FF48-DB11F1897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870" y="336330"/>
                <a:ext cx="2984938" cy="662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8701CC-1317-F052-2253-EFCB278040D9}"/>
                  </a:ext>
                </a:extLst>
              </p:cNvPr>
              <p:cNvSpPr/>
              <p:nvPr/>
            </p:nvSpPr>
            <p:spPr>
              <a:xfrm>
                <a:off x="4088524" y="1466192"/>
                <a:ext cx="2743200" cy="662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small derivatives(small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dirty="0"/>
                  <a:t>)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8701CC-1317-F052-2253-EFCB27804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24" y="1466192"/>
                <a:ext cx="2743200" cy="662152"/>
              </a:xfrm>
              <a:prstGeom prst="rect">
                <a:avLst/>
              </a:prstGeom>
              <a:blipFill>
                <a:blip r:embed="rId4"/>
                <a:stretch>
                  <a:fillRect l="-459" r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493559-164A-1788-B4A2-6613FB2A9A47}"/>
                  </a:ext>
                </a:extLst>
              </p:cNvPr>
              <p:cNvSpPr/>
              <p:nvPr/>
            </p:nvSpPr>
            <p:spPr>
              <a:xfrm>
                <a:off x="7740870" y="1466192"/>
                <a:ext cx="2984938" cy="662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Arbitragers take 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493559-164A-1788-B4A2-6613FB2A9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870" y="1466192"/>
                <a:ext cx="2984938" cy="662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A33B99E7-FE60-2383-59C4-7334E81FE89B}"/>
              </a:ext>
            </a:extLst>
          </p:cNvPr>
          <p:cNvSpPr/>
          <p:nvPr/>
        </p:nvSpPr>
        <p:spPr>
          <a:xfrm>
            <a:off x="4046482" y="2330668"/>
            <a:ext cx="2827283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Optimization of convex function 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1012F-8C71-0F06-C6DA-74E4A7A58E6B}"/>
              </a:ext>
            </a:extLst>
          </p:cNvPr>
          <p:cNvSpPr/>
          <p:nvPr/>
        </p:nvSpPr>
        <p:spPr>
          <a:xfrm>
            <a:off x="393481" y="5780689"/>
            <a:ext cx="2984938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Arbitrage(for arbitragers)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FA8145-69B8-205B-C08D-4EAF494298B9}"/>
              </a:ext>
            </a:extLst>
          </p:cNvPr>
          <p:cNvSpPr/>
          <p:nvPr/>
        </p:nvSpPr>
        <p:spPr>
          <a:xfrm>
            <a:off x="4030608" y="4952738"/>
            <a:ext cx="2827283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Invariance relation + bonding curve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AA573A-20F5-9CA1-A89B-04658190CB93}"/>
                  </a:ext>
                </a:extLst>
              </p:cNvPr>
              <p:cNvSpPr/>
              <p:nvPr/>
            </p:nvSpPr>
            <p:spPr>
              <a:xfrm>
                <a:off x="4004440" y="5780689"/>
                <a:ext cx="3736430" cy="662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AA573A-20F5-9CA1-A89B-04658190C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40" y="5780689"/>
                <a:ext cx="3736430" cy="6621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8C7F9B2D-8216-C56F-B49A-9F5E3613E0AC}"/>
              </a:ext>
            </a:extLst>
          </p:cNvPr>
          <p:cNvSpPr/>
          <p:nvPr/>
        </p:nvSpPr>
        <p:spPr>
          <a:xfrm>
            <a:off x="4004440" y="4020205"/>
            <a:ext cx="2827283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Snipping problem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6F63CE-A42F-7457-A374-BB1320EAA856}"/>
              </a:ext>
            </a:extLst>
          </p:cNvPr>
          <p:cNvSpPr/>
          <p:nvPr/>
        </p:nvSpPr>
        <p:spPr>
          <a:xfrm>
            <a:off x="7078388" y="4020205"/>
            <a:ext cx="1681765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Frequent batch option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45D1D27-41A1-045A-479C-00513A1B1B9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378419" y="667406"/>
            <a:ext cx="710105" cy="112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5900514-5BAA-B632-C207-66BE333FC73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378419" y="1797268"/>
            <a:ext cx="710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F75DB3E-D9C4-727E-50AA-8D5B91C7B12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378419" y="1797268"/>
            <a:ext cx="668063" cy="86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08A1916-12C7-A994-2D51-17282F263E33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3378419" y="1797268"/>
            <a:ext cx="626021" cy="255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7D170BA-FED5-F747-DAF0-7BBB436BF9C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31724" y="667406"/>
            <a:ext cx="90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1343F34-DED5-D14F-95C0-8E259542A7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831724" y="1797268"/>
            <a:ext cx="90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DB0568E-95DA-2E10-443B-7ACD44B3D8E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326898" y="4351281"/>
            <a:ext cx="75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6776100-C302-6925-7146-F3FB001A74C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378419" y="5283814"/>
            <a:ext cx="652189" cy="82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5307715-D692-FDE2-65CC-7E36D3A7599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378419" y="6111765"/>
            <a:ext cx="626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828ADD1-6FDC-AC66-1E55-3CCE48C59E7B}"/>
              </a:ext>
            </a:extLst>
          </p:cNvPr>
          <p:cNvSpPr/>
          <p:nvPr/>
        </p:nvSpPr>
        <p:spPr>
          <a:xfrm>
            <a:off x="7740870" y="2329354"/>
            <a:ext cx="2827283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Socially optimal pricing curve</a:t>
            </a:r>
            <a:endParaRPr kumimoji="1"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85FC312-9798-4217-9D26-BB58F0E35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2194" y="3916416"/>
            <a:ext cx="3063985" cy="2734797"/>
          </a:xfrm>
          <a:prstGeom prst="rect">
            <a:avLst/>
          </a:prstGeom>
        </p:spPr>
      </p:pic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D9923D6-FDB9-6D1A-597C-DDF9E83A6027}"/>
              </a:ext>
            </a:extLst>
          </p:cNvPr>
          <p:cNvCxnSpPr>
            <a:stCxn id="36" idx="3"/>
            <a:endCxn id="37" idx="0"/>
          </p:cNvCxnSpPr>
          <p:nvPr/>
        </p:nvCxnSpPr>
        <p:spPr>
          <a:xfrm flipH="1">
            <a:off x="10334187" y="2660430"/>
            <a:ext cx="233966" cy="12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105A4FA-734A-29E2-CDB9-6EF6A9564BFD}"/>
              </a:ext>
            </a:extLst>
          </p:cNvPr>
          <p:cNvSpPr/>
          <p:nvPr/>
        </p:nvSpPr>
        <p:spPr>
          <a:xfrm>
            <a:off x="415157" y="2726267"/>
            <a:ext cx="2921221" cy="1414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Solution: </a:t>
            </a:r>
          </a:p>
          <a:p>
            <a:pPr algn="ctr"/>
            <a:r>
              <a:rPr kumimoji="1" lang="en-US" altLang="zh-CN" dirty="0"/>
              <a:t>1 frequent batch auction</a:t>
            </a:r>
          </a:p>
          <a:p>
            <a:pPr algn="ctr"/>
            <a:r>
              <a:rPr kumimoji="1" lang="en-US" altLang="zh-CN" dirty="0"/>
              <a:t>2 pricing function design</a:t>
            </a:r>
          </a:p>
          <a:p>
            <a:pPr algn="ctr"/>
            <a:r>
              <a:rPr kumimoji="1" lang="en-US" altLang="zh-CN" dirty="0"/>
              <a:t>3 arbitragers </a:t>
            </a:r>
            <a:r>
              <a:rPr kumimoji="1" lang="en-US" altLang="zh-CN" dirty="0" err="1"/>
              <a:t>indentification</a:t>
            </a:r>
            <a:r>
              <a:rPr kumimoji="1" lang="en-US" altLang="zh-CN" dirty="0"/>
              <a:t> for opportunity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C1C5A08-20FB-6E29-DF0A-A242EB6D1B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-578069" y="3429000"/>
            <a:ext cx="993226" cy="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E5638CB-595A-2464-053D-38C6CF24D162}"/>
              </a:ext>
            </a:extLst>
          </p:cNvPr>
          <p:cNvSpPr/>
          <p:nvPr/>
        </p:nvSpPr>
        <p:spPr>
          <a:xfrm>
            <a:off x="4046482" y="3129453"/>
            <a:ext cx="2827283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F1B580C-6864-83C6-C6BD-649661EAE04A}"/>
              </a:ext>
            </a:extLst>
          </p:cNvPr>
          <p:cNvCxnSpPr>
            <a:stCxn id="4" idx="3"/>
            <a:endCxn id="53" idx="1"/>
          </p:cNvCxnSpPr>
          <p:nvPr/>
        </p:nvCxnSpPr>
        <p:spPr>
          <a:xfrm>
            <a:off x="3378419" y="1797268"/>
            <a:ext cx="668063" cy="166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0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0E0896-25A6-64E2-3FE8-9151F9ED9827}"/>
              </a:ext>
            </a:extLst>
          </p:cNvPr>
          <p:cNvSpPr/>
          <p:nvPr/>
        </p:nvSpPr>
        <p:spPr>
          <a:xfrm>
            <a:off x="168167" y="131379"/>
            <a:ext cx="714704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Investor</a:t>
            </a:r>
            <a:endParaRPr kumimoji="1" lang="zh-CN" altLang="en-US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AF0AFE-F3C6-7693-E36C-73EF8AD04348}"/>
              </a:ext>
            </a:extLst>
          </p:cNvPr>
          <p:cNvSpPr/>
          <p:nvPr/>
        </p:nvSpPr>
        <p:spPr>
          <a:xfrm>
            <a:off x="1103584" y="131379"/>
            <a:ext cx="7147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Invest A</a:t>
            </a:r>
            <a:endParaRPr kumimoji="1" lang="zh-CN" altLang="en-US" sz="105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7DA79E9-FE1D-1167-C558-FA077A60891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82871" y="283779"/>
            <a:ext cx="220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8D5A25C-4E75-2857-4174-CB1AFDABF1C0}"/>
              </a:ext>
            </a:extLst>
          </p:cNvPr>
          <p:cNvSpPr/>
          <p:nvPr/>
        </p:nvSpPr>
        <p:spPr>
          <a:xfrm>
            <a:off x="1066797" y="609600"/>
            <a:ext cx="751491" cy="30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Invest B</a:t>
            </a:r>
            <a:endParaRPr kumimoji="1" lang="zh-CN" altLang="en-US" sz="105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2D6A125-A8A1-74FB-D21E-C601FD4FA73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882871" y="283779"/>
            <a:ext cx="183926" cy="47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A16488F-FE43-118A-09E9-5AD5EBD3B784}"/>
              </a:ext>
            </a:extLst>
          </p:cNvPr>
          <p:cNvSpPr/>
          <p:nvPr/>
        </p:nvSpPr>
        <p:spPr>
          <a:xfrm>
            <a:off x="2002215" y="131379"/>
            <a:ext cx="814558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280D60-1F8B-E99A-53DE-72A65E5AAA8C}"/>
              </a:ext>
            </a:extLst>
          </p:cNvPr>
          <p:cNvSpPr/>
          <p:nvPr/>
        </p:nvSpPr>
        <p:spPr>
          <a:xfrm>
            <a:off x="3000700" y="157655"/>
            <a:ext cx="919659" cy="2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B for A</a:t>
            </a:r>
            <a:endParaRPr kumimoji="1"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7E71EA-1C84-1B23-9EE1-A391C35E7462}"/>
              </a:ext>
            </a:extLst>
          </p:cNvPr>
          <p:cNvSpPr/>
          <p:nvPr/>
        </p:nvSpPr>
        <p:spPr>
          <a:xfrm>
            <a:off x="2002215" y="646376"/>
            <a:ext cx="814558" cy="2680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E47ADA-B1AF-0954-F43D-8DDAE0F8D4A8}"/>
              </a:ext>
            </a:extLst>
          </p:cNvPr>
          <p:cNvSpPr/>
          <p:nvPr/>
        </p:nvSpPr>
        <p:spPr>
          <a:xfrm>
            <a:off x="3000700" y="609600"/>
            <a:ext cx="919659" cy="30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A for B</a:t>
            </a:r>
            <a:endParaRPr kumimoji="1"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FEB7F9-7F47-8576-D3F7-89074D1F2DB5}"/>
              </a:ext>
            </a:extLst>
          </p:cNvPr>
          <p:cNvSpPr/>
          <p:nvPr/>
        </p:nvSpPr>
        <p:spPr>
          <a:xfrm>
            <a:off x="4125305" y="157655"/>
            <a:ext cx="1245481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Liquidity providers</a:t>
            </a:r>
            <a:endParaRPr kumimoji="1" lang="zh-CN" altLang="en-US" sz="105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54AD84-C230-A24F-B85E-511146BDB562}"/>
              </a:ext>
            </a:extLst>
          </p:cNvPr>
          <p:cNvSpPr/>
          <p:nvPr/>
        </p:nvSpPr>
        <p:spPr>
          <a:xfrm>
            <a:off x="4125305" y="609601"/>
            <a:ext cx="1245481" cy="304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Liquidity providers</a:t>
            </a:r>
            <a:endParaRPr kumimoji="1" lang="zh-CN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0DD1D2-4C12-99F6-60F6-00E4282F2111}"/>
                  </a:ext>
                </a:extLst>
              </p:cNvPr>
              <p:cNvSpPr/>
              <p:nvPr/>
            </p:nvSpPr>
            <p:spPr>
              <a:xfrm>
                <a:off x="5512670" y="157655"/>
                <a:ext cx="199171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Can not bid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zh-CN" sz="1050" dirty="0"/>
                  <a:t> ,liquidity freeze</a:t>
                </a:r>
                <a:endParaRPr kumimoji="1" lang="zh-CN" altLang="en-US" sz="1050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0DD1D2-4C12-99F6-60F6-00E4282F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670" y="157655"/>
                <a:ext cx="1991716" cy="304800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E9133785-538A-6852-A903-27E803A22724}"/>
              </a:ext>
            </a:extLst>
          </p:cNvPr>
          <p:cNvSpPr/>
          <p:nvPr/>
        </p:nvSpPr>
        <p:spPr>
          <a:xfrm>
            <a:off x="5538935" y="1093084"/>
            <a:ext cx="1960185" cy="30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Small convexity</a:t>
            </a:r>
            <a:endParaRPr kumimoji="1" lang="zh-CN" altLang="en-US" sz="105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F40D53-B607-59D9-B897-F13D00594300}"/>
              </a:ext>
            </a:extLst>
          </p:cNvPr>
          <p:cNvSpPr/>
          <p:nvPr/>
        </p:nvSpPr>
        <p:spPr>
          <a:xfrm>
            <a:off x="5538936" y="627983"/>
            <a:ext cx="19601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Large convexity</a:t>
            </a:r>
            <a:endParaRPr kumimoji="1" lang="zh-CN" altLang="en-US" sz="105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EA76056-A77B-C7D3-98F4-B1CF31FCC2A5}"/>
              </a:ext>
            </a:extLst>
          </p:cNvPr>
          <p:cNvSpPr/>
          <p:nvPr/>
        </p:nvSpPr>
        <p:spPr>
          <a:xfrm>
            <a:off x="5538934" y="1615971"/>
            <a:ext cx="1960183" cy="30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Reserve function</a:t>
            </a:r>
            <a:endParaRPr kumimoji="1" lang="zh-CN" altLang="en-US" sz="105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4D7AC2E-B542-EABA-D86C-68DB4D15390E}"/>
              </a:ext>
            </a:extLst>
          </p:cNvPr>
          <p:cNvSpPr/>
          <p:nvPr/>
        </p:nvSpPr>
        <p:spPr>
          <a:xfrm>
            <a:off x="7685669" y="609590"/>
            <a:ext cx="919659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227BCB-6DB5-B953-D13B-5526B18CADEE}"/>
              </a:ext>
            </a:extLst>
          </p:cNvPr>
          <p:cNvSpPr/>
          <p:nvPr/>
        </p:nvSpPr>
        <p:spPr>
          <a:xfrm>
            <a:off x="7685670" y="1140364"/>
            <a:ext cx="927547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en-US" altLang="zh-CN" sz="1050" b="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70551FC-1FE3-71C8-C5A2-1AC8C92488B7}"/>
              </a:ext>
            </a:extLst>
          </p:cNvPr>
          <p:cNvSpPr/>
          <p:nvPr/>
        </p:nvSpPr>
        <p:spPr>
          <a:xfrm>
            <a:off x="7685670" y="1615961"/>
            <a:ext cx="919658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597192D-1A6C-FB89-F803-1E35E201E749}"/>
              </a:ext>
            </a:extLst>
          </p:cNvPr>
          <p:cNvSpPr/>
          <p:nvPr/>
        </p:nvSpPr>
        <p:spPr>
          <a:xfrm>
            <a:off x="8802420" y="627981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Do not trade</a:t>
            </a:r>
            <a:endParaRPr kumimoji="1" lang="zh-CN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2AA9BC9-0951-5948-D6DA-59D8398C8C52}"/>
                  </a:ext>
                </a:extLst>
              </p:cNvPr>
              <p:cNvSpPr/>
              <p:nvPr/>
            </p:nvSpPr>
            <p:spPr>
              <a:xfrm>
                <a:off x="8799767" y="1158755"/>
                <a:ext cx="1011583" cy="3048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Get profit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kumimoji="1" lang="zh-CN" altLang="en-US" sz="1050" dirty="0"/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2AA9BC9-0951-5948-D6DA-59D8398C8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767" y="1158755"/>
                <a:ext cx="1011583" cy="304801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FD0811FA-F02C-8423-FFCC-3B1A79DB1D65}"/>
              </a:ext>
            </a:extLst>
          </p:cNvPr>
          <p:cNvSpPr/>
          <p:nvPr/>
        </p:nvSpPr>
        <p:spPr>
          <a:xfrm>
            <a:off x="8799767" y="1629101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A for B</a:t>
            </a:r>
            <a:endParaRPr kumimoji="1" lang="zh-CN" altLang="en-US" sz="105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C6B3F43-A522-1891-E01F-7A1A1FF7982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1818288" y="283779"/>
            <a:ext cx="18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CDE28ED-1E26-8565-F10F-0AE486D6AAB8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1818288" y="761995"/>
            <a:ext cx="183927" cy="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9BE1785F-9212-6867-E233-C79C5D8922B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816773" y="283779"/>
            <a:ext cx="183927" cy="1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77E9C4C-7027-E3F5-3A9D-C7FE0C16573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816773" y="761995"/>
            <a:ext cx="183927" cy="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F4221B7-CAAD-63BA-3235-D87DBDDCB2FE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3920359" y="296917"/>
            <a:ext cx="204946" cy="1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E0F13640-22E1-9214-5EEE-AEDD89525865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3920359" y="761995"/>
            <a:ext cx="2049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D98FCD9-9837-D090-F33D-78F6138771E0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>
            <a:off x="5370786" y="310055"/>
            <a:ext cx="14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7104136F-9462-03A3-7011-E6DBF707C45E}"/>
              </a:ext>
            </a:extLst>
          </p:cNvPr>
          <p:cNvCxnSpPr>
            <a:stCxn id="21" idx="3"/>
            <a:endCxn id="48" idx="1"/>
          </p:cNvCxnSpPr>
          <p:nvPr/>
        </p:nvCxnSpPr>
        <p:spPr>
          <a:xfrm>
            <a:off x="5370786" y="310055"/>
            <a:ext cx="168150" cy="47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3975C7DA-71D6-12DF-1FCE-C13A66C4B115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>
            <a:off x="5370786" y="310055"/>
            <a:ext cx="168149" cy="9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B41B8-49D5-5C94-9B24-09B4BCF26F0F}"/>
              </a:ext>
            </a:extLst>
          </p:cNvPr>
          <p:cNvCxnSpPr>
            <a:stCxn id="21" idx="3"/>
            <a:endCxn id="49" idx="1"/>
          </p:cNvCxnSpPr>
          <p:nvPr/>
        </p:nvCxnSpPr>
        <p:spPr>
          <a:xfrm>
            <a:off x="5370786" y="310055"/>
            <a:ext cx="168148" cy="14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D95873AD-D163-E825-F652-12613594D55B}"/>
              </a:ext>
            </a:extLst>
          </p:cNvPr>
          <p:cNvCxnSpPr>
            <a:endCxn id="50" idx="1"/>
          </p:cNvCxnSpPr>
          <p:nvPr/>
        </p:nvCxnSpPr>
        <p:spPr>
          <a:xfrm flipV="1">
            <a:off x="7517519" y="761990"/>
            <a:ext cx="168150" cy="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BF66BFE-D90D-C4FD-E33A-1335C3EE9565}"/>
              </a:ext>
            </a:extLst>
          </p:cNvPr>
          <p:cNvCxnSpPr>
            <a:stCxn id="34" idx="3"/>
            <a:endCxn id="51" idx="1"/>
          </p:cNvCxnSpPr>
          <p:nvPr/>
        </p:nvCxnSpPr>
        <p:spPr>
          <a:xfrm>
            <a:off x="7499120" y="1245479"/>
            <a:ext cx="186550" cy="4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0CA96A7-7D57-C512-770D-1A9E791EADE8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 flipV="1">
            <a:off x="7499117" y="1768361"/>
            <a:ext cx="18655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76D7F4-3AF6-BE2A-26E4-BE4471F617B6}"/>
              </a:ext>
            </a:extLst>
          </p:cNvPr>
          <p:cNvCxnSpPr>
            <a:stCxn id="50" idx="3"/>
            <a:endCxn id="53" idx="1"/>
          </p:cNvCxnSpPr>
          <p:nvPr/>
        </p:nvCxnSpPr>
        <p:spPr>
          <a:xfrm>
            <a:off x="8605328" y="761990"/>
            <a:ext cx="197092" cy="1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8BBDE035-CD22-9664-4406-9810E2075D46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8613217" y="1292764"/>
            <a:ext cx="186550" cy="1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9BC79FE-AF8E-C37E-D46B-524F60F45DE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>
            <a:off x="8605328" y="1768361"/>
            <a:ext cx="194439" cy="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5FF0F5FD-6600-122D-C0CE-C5BF4513BBBA}"/>
              </a:ext>
            </a:extLst>
          </p:cNvPr>
          <p:cNvSpPr/>
          <p:nvPr/>
        </p:nvSpPr>
        <p:spPr>
          <a:xfrm>
            <a:off x="8799766" y="2138866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B for A</a:t>
            </a:r>
            <a:endParaRPr kumimoji="1" lang="zh-CN" altLang="en-US" sz="1050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DC68DCB-87A2-963B-E430-D3C40B62C12D}"/>
              </a:ext>
            </a:extLst>
          </p:cNvPr>
          <p:cNvCxnSpPr>
            <a:stCxn id="52" idx="3"/>
            <a:endCxn id="90" idx="1"/>
          </p:cNvCxnSpPr>
          <p:nvPr/>
        </p:nvCxnSpPr>
        <p:spPr>
          <a:xfrm>
            <a:off x="8605328" y="1768361"/>
            <a:ext cx="194438" cy="52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4BC1CB42-2A6B-19B4-1FF2-C1074B431C31}"/>
              </a:ext>
            </a:extLst>
          </p:cNvPr>
          <p:cNvSpPr/>
          <p:nvPr/>
        </p:nvSpPr>
        <p:spPr>
          <a:xfrm>
            <a:off x="10005789" y="1629102"/>
            <a:ext cx="919658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A63747D-06DF-8385-C0C9-658BFC1895EC}"/>
              </a:ext>
            </a:extLst>
          </p:cNvPr>
          <p:cNvSpPr/>
          <p:nvPr/>
        </p:nvSpPr>
        <p:spPr>
          <a:xfrm>
            <a:off x="10005787" y="2159876"/>
            <a:ext cx="919658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F27E893-32E2-5292-6555-CB106FD7E414}"/>
              </a:ext>
            </a:extLst>
          </p:cNvPr>
          <p:cNvSpPr/>
          <p:nvPr/>
        </p:nvSpPr>
        <p:spPr>
          <a:xfrm>
            <a:off x="11096222" y="1622530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B for A</a:t>
            </a:r>
            <a:endParaRPr kumimoji="1" lang="zh-CN" altLang="en-US" sz="105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299A9C6-15E2-47BF-3F0C-F5EE3FD52A87}"/>
              </a:ext>
            </a:extLst>
          </p:cNvPr>
          <p:cNvSpPr/>
          <p:nvPr/>
        </p:nvSpPr>
        <p:spPr>
          <a:xfrm>
            <a:off x="11096222" y="2159876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A for B</a:t>
            </a:r>
            <a:endParaRPr kumimoji="1" lang="zh-CN" altLang="en-US" sz="1050" dirty="0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3A39702-9E63-ADF4-492D-1E532B1797B5}"/>
              </a:ext>
            </a:extLst>
          </p:cNvPr>
          <p:cNvCxnSpPr>
            <a:stCxn id="55" idx="3"/>
            <a:endCxn id="93" idx="1"/>
          </p:cNvCxnSpPr>
          <p:nvPr/>
        </p:nvCxnSpPr>
        <p:spPr>
          <a:xfrm>
            <a:off x="9811350" y="1781502"/>
            <a:ext cx="194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E799BDA-1140-DE2B-C1DF-225805CE2DD6}"/>
              </a:ext>
            </a:extLst>
          </p:cNvPr>
          <p:cNvCxnSpPr>
            <a:stCxn id="90" idx="3"/>
            <a:endCxn id="94" idx="1"/>
          </p:cNvCxnSpPr>
          <p:nvPr/>
        </p:nvCxnSpPr>
        <p:spPr>
          <a:xfrm>
            <a:off x="9811349" y="2291267"/>
            <a:ext cx="194438" cy="2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EE3CB815-523E-C359-00F9-65F7537B333E}"/>
              </a:ext>
            </a:extLst>
          </p:cNvPr>
          <p:cNvCxnSpPr>
            <a:stCxn id="93" idx="3"/>
            <a:endCxn id="95" idx="1"/>
          </p:cNvCxnSpPr>
          <p:nvPr/>
        </p:nvCxnSpPr>
        <p:spPr>
          <a:xfrm flipV="1">
            <a:off x="10925447" y="1774931"/>
            <a:ext cx="170775" cy="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AC2B06F3-FA24-C9C4-C0A4-267CC21475C2}"/>
              </a:ext>
            </a:extLst>
          </p:cNvPr>
          <p:cNvCxnSpPr>
            <a:stCxn id="94" idx="3"/>
            <a:endCxn id="96" idx="1"/>
          </p:cNvCxnSpPr>
          <p:nvPr/>
        </p:nvCxnSpPr>
        <p:spPr>
          <a:xfrm>
            <a:off x="10925445" y="2312276"/>
            <a:ext cx="170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A757367E-C1D8-168A-CA7F-ECFF43A0978E}"/>
                  </a:ext>
                </a:extLst>
              </p:cNvPr>
              <p:cNvSpPr/>
              <p:nvPr/>
            </p:nvSpPr>
            <p:spPr>
              <a:xfrm>
                <a:off x="5507401" y="2995450"/>
                <a:ext cx="199171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Can not bid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zh-CN" sz="1050" dirty="0"/>
                  <a:t> ,liquidity freeze</a:t>
                </a:r>
                <a:endParaRPr kumimoji="1" lang="zh-CN" altLang="en-US" sz="1050" dirty="0"/>
              </a:p>
            </p:txBody>
          </p:sp>
        </mc:Choice>
        <mc:Fallback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A757367E-C1D8-168A-CA7F-ECFF43A09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401" y="2995450"/>
                <a:ext cx="1991716" cy="3048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>
            <a:extLst>
              <a:ext uri="{FF2B5EF4-FFF2-40B4-BE49-F238E27FC236}">
                <a16:creationId xmlns:a16="http://schemas.microsoft.com/office/drawing/2014/main" id="{B1B25361-81C7-656A-31E5-B43746C65DAC}"/>
              </a:ext>
            </a:extLst>
          </p:cNvPr>
          <p:cNvSpPr/>
          <p:nvPr/>
        </p:nvSpPr>
        <p:spPr>
          <a:xfrm>
            <a:off x="5533666" y="3930879"/>
            <a:ext cx="1960185" cy="30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Small convexity</a:t>
            </a:r>
            <a:endParaRPr kumimoji="1" lang="zh-CN" altLang="en-US" sz="105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D6BFE20-6655-5C50-39EF-8C409041BADD}"/>
              </a:ext>
            </a:extLst>
          </p:cNvPr>
          <p:cNvSpPr/>
          <p:nvPr/>
        </p:nvSpPr>
        <p:spPr>
          <a:xfrm>
            <a:off x="5533667" y="3465778"/>
            <a:ext cx="19601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Large convexity</a:t>
            </a:r>
            <a:endParaRPr kumimoji="1" lang="zh-CN" altLang="en-US" sz="105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656FBEA-734D-C95E-4EB9-C062C22258BF}"/>
              </a:ext>
            </a:extLst>
          </p:cNvPr>
          <p:cNvSpPr/>
          <p:nvPr/>
        </p:nvSpPr>
        <p:spPr>
          <a:xfrm>
            <a:off x="5533665" y="4453766"/>
            <a:ext cx="1960183" cy="30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Reserve function</a:t>
            </a:r>
            <a:endParaRPr kumimoji="1" lang="zh-CN" altLang="en-US" sz="105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B70DDF8-9917-A334-9232-748DA19A4AF3}"/>
              </a:ext>
            </a:extLst>
          </p:cNvPr>
          <p:cNvSpPr/>
          <p:nvPr/>
        </p:nvSpPr>
        <p:spPr>
          <a:xfrm>
            <a:off x="7680400" y="3447385"/>
            <a:ext cx="919659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435C4FB-0AAC-2910-F265-74102A2EF9A1}"/>
              </a:ext>
            </a:extLst>
          </p:cNvPr>
          <p:cNvSpPr/>
          <p:nvPr/>
        </p:nvSpPr>
        <p:spPr>
          <a:xfrm>
            <a:off x="7680401" y="3978159"/>
            <a:ext cx="927547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en-US" altLang="zh-CN" sz="1050" b="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64324D8-01F4-7101-375E-94243014C18C}"/>
              </a:ext>
            </a:extLst>
          </p:cNvPr>
          <p:cNvSpPr/>
          <p:nvPr/>
        </p:nvSpPr>
        <p:spPr>
          <a:xfrm>
            <a:off x="7680401" y="4453756"/>
            <a:ext cx="919658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5B1EC71-4534-7E7A-6272-8C5E5C712D19}"/>
              </a:ext>
            </a:extLst>
          </p:cNvPr>
          <p:cNvSpPr/>
          <p:nvPr/>
        </p:nvSpPr>
        <p:spPr>
          <a:xfrm>
            <a:off x="8797151" y="3465776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Do not trade</a:t>
            </a:r>
            <a:endParaRPr kumimoji="1" lang="zh-CN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844EB8EF-5EB1-587B-3689-6F2C883064C3}"/>
                  </a:ext>
                </a:extLst>
              </p:cNvPr>
              <p:cNvSpPr/>
              <p:nvPr/>
            </p:nvSpPr>
            <p:spPr>
              <a:xfrm>
                <a:off x="8794498" y="3996550"/>
                <a:ext cx="1011583" cy="3048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Get profit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kumimoji="1" lang="zh-CN" altLang="en-US" sz="1050" dirty="0"/>
              </a:p>
            </p:txBody>
          </p:sp>
        </mc:Choice>
        <mc:Fallback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844EB8EF-5EB1-587B-3689-6F2C88306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498" y="3996550"/>
                <a:ext cx="1011583" cy="304801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>
            <a:extLst>
              <a:ext uri="{FF2B5EF4-FFF2-40B4-BE49-F238E27FC236}">
                <a16:creationId xmlns:a16="http://schemas.microsoft.com/office/drawing/2014/main" id="{73F6ECF8-3867-35E1-CAFE-AE94AF7FA831}"/>
              </a:ext>
            </a:extLst>
          </p:cNvPr>
          <p:cNvSpPr/>
          <p:nvPr/>
        </p:nvSpPr>
        <p:spPr>
          <a:xfrm>
            <a:off x="8794498" y="4466896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A for B</a:t>
            </a:r>
            <a:endParaRPr kumimoji="1" lang="zh-CN" altLang="en-US" sz="1050" dirty="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CE4287A-4DBD-88E4-2BE0-7D8AFC430FB8}"/>
              </a:ext>
            </a:extLst>
          </p:cNvPr>
          <p:cNvCxnSpPr>
            <a:endCxn id="110" idx="1"/>
          </p:cNvCxnSpPr>
          <p:nvPr/>
        </p:nvCxnSpPr>
        <p:spPr>
          <a:xfrm flipV="1">
            <a:off x="7512250" y="3599785"/>
            <a:ext cx="168150" cy="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8665A5FF-12C5-F875-CFA5-F433D50CB686}"/>
              </a:ext>
            </a:extLst>
          </p:cNvPr>
          <p:cNvCxnSpPr>
            <a:stCxn id="107" idx="3"/>
            <a:endCxn id="111" idx="1"/>
          </p:cNvCxnSpPr>
          <p:nvPr/>
        </p:nvCxnSpPr>
        <p:spPr>
          <a:xfrm>
            <a:off x="7493851" y="4083274"/>
            <a:ext cx="186550" cy="4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5F986EAD-CF3F-7CDA-44C1-B930E18F19DE}"/>
              </a:ext>
            </a:extLst>
          </p:cNvPr>
          <p:cNvCxnSpPr>
            <a:stCxn id="109" idx="3"/>
            <a:endCxn id="112" idx="1"/>
          </p:cNvCxnSpPr>
          <p:nvPr/>
        </p:nvCxnSpPr>
        <p:spPr>
          <a:xfrm flipV="1">
            <a:off x="7493848" y="4606156"/>
            <a:ext cx="18655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95E517E6-A6C4-34C4-8BC3-3B5F3912705E}"/>
              </a:ext>
            </a:extLst>
          </p:cNvPr>
          <p:cNvCxnSpPr>
            <a:stCxn id="110" idx="3"/>
            <a:endCxn id="113" idx="1"/>
          </p:cNvCxnSpPr>
          <p:nvPr/>
        </p:nvCxnSpPr>
        <p:spPr>
          <a:xfrm>
            <a:off x="8600059" y="3599785"/>
            <a:ext cx="197092" cy="1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9C8737A3-4420-6BDD-1094-0A9E81EF21CE}"/>
              </a:ext>
            </a:extLst>
          </p:cNvPr>
          <p:cNvCxnSpPr>
            <a:stCxn id="111" idx="3"/>
            <a:endCxn id="114" idx="1"/>
          </p:cNvCxnSpPr>
          <p:nvPr/>
        </p:nvCxnSpPr>
        <p:spPr>
          <a:xfrm>
            <a:off x="8607948" y="4130559"/>
            <a:ext cx="186550" cy="1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4F762899-38AE-2C96-2122-B84A00AA336C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8600059" y="4606156"/>
            <a:ext cx="194439" cy="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AB2C817A-5424-A058-A355-2F1C003EA93F}"/>
              </a:ext>
            </a:extLst>
          </p:cNvPr>
          <p:cNvSpPr/>
          <p:nvPr/>
        </p:nvSpPr>
        <p:spPr>
          <a:xfrm>
            <a:off x="8794497" y="4976661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B for A</a:t>
            </a:r>
            <a:endParaRPr kumimoji="1" lang="zh-CN" altLang="en-US" sz="1050" dirty="0"/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CAD2532E-21EA-8E15-82BE-A686AD4CBE0E}"/>
              </a:ext>
            </a:extLst>
          </p:cNvPr>
          <p:cNvCxnSpPr>
            <a:stCxn id="112" idx="3"/>
            <a:endCxn id="122" idx="1"/>
          </p:cNvCxnSpPr>
          <p:nvPr/>
        </p:nvCxnSpPr>
        <p:spPr>
          <a:xfrm>
            <a:off x="8600059" y="4606156"/>
            <a:ext cx="194438" cy="52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65A15172-2A88-14A9-72C2-D4315112F46B}"/>
              </a:ext>
            </a:extLst>
          </p:cNvPr>
          <p:cNvSpPr/>
          <p:nvPr/>
        </p:nvSpPr>
        <p:spPr>
          <a:xfrm>
            <a:off x="10000520" y="4466897"/>
            <a:ext cx="919658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954F401-4375-78C5-738E-85D3BA737A44}"/>
              </a:ext>
            </a:extLst>
          </p:cNvPr>
          <p:cNvSpPr/>
          <p:nvPr/>
        </p:nvSpPr>
        <p:spPr>
          <a:xfrm>
            <a:off x="10000518" y="4997671"/>
            <a:ext cx="919658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arbitragers</a:t>
            </a:r>
            <a:endParaRPr kumimoji="1" lang="zh-CN" altLang="en-US" sz="105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C67B122-F886-7134-081E-D8206FC401AA}"/>
              </a:ext>
            </a:extLst>
          </p:cNvPr>
          <p:cNvSpPr/>
          <p:nvPr/>
        </p:nvSpPr>
        <p:spPr>
          <a:xfrm>
            <a:off x="11090953" y="4460325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B for A</a:t>
            </a:r>
            <a:endParaRPr kumimoji="1" lang="zh-CN" altLang="en-US" sz="105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55F5F33-A79B-E363-70C6-1ED5FCEE952B}"/>
              </a:ext>
            </a:extLst>
          </p:cNvPr>
          <p:cNvSpPr/>
          <p:nvPr/>
        </p:nvSpPr>
        <p:spPr>
          <a:xfrm>
            <a:off x="11090953" y="4997671"/>
            <a:ext cx="1011583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Use A for B</a:t>
            </a:r>
            <a:endParaRPr kumimoji="1" lang="zh-CN" altLang="en-US" sz="1050" dirty="0"/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247800F0-E334-7041-1859-40B9C422BCE4}"/>
              </a:ext>
            </a:extLst>
          </p:cNvPr>
          <p:cNvCxnSpPr>
            <a:stCxn id="115" idx="3"/>
            <a:endCxn id="124" idx="1"/>
          </p:cNvCxnSpPr>
          <p:nvPr/>
        </p:nvCxnSpPr>
        <p:spPr>
          <a:xfrm>
            <a:off x="9806081" y="4619297"/>
            <a:ext cx="194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7C0DF7C0-5FBE-4440-B51D-59D5DF8A49FB}"/>
              </a:ext>
            </a:extLst>
          </p:cNvPr>
          <p:cNvCxnSpPr>
            <a:stCxn id="122" idx="3"/>
            <a:endCxn id="125" idx="1"/>
          </p:cNvCxnSpPr>
          <p:nvPr/>
        </p:nvCxnSpPr>
        <p:spPr>
          <a:xfrm>
            <a:off x="9806080" y="5129062"/>
            <a:ext cx="194438" cy="2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E2361B4B-3884-DAFA-09BB-4AD31AAD42F2}"/>
              </a:ext>
            </a:extLst>
          </p:cNvPr>
          <p:cNvCxnSpPr>
            <a:stCxn id="124" idx="3"/>
            <a:endCxn id="126" idx="1"/>
          </p:cNvCxnSpPr>
          <p:nvPr/>
        </p:nvCxnSpPr>
        <p:spPr>
          <a:xfrm flipV="1">
            <a:off x="10920178" y="4612726"/>
            <a:ext cx="170775" cy="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1E4B7799-9B30-E408-27C1-769D9C162824}"/>
              </a:ext>
            </a:extLst>
          </p:cNvPr>
          <p:cNvCxnSpPr>
            <a:stCxn id="125" idx="3"/>
            <a:endCxn id="127" idx="1"/>
          </p:cNvCxnSpPr>
          <p:nvPr/>
        </p:nvCxnSpPr>
        <p:spPr>
          <a:xfrm>
            <a:off x="10920176" y="5150071"/>
            <a:ext cx="170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17ACA53D-9CC2-6964-ED69-87164522DE04}"/>
              </a:ext>
            </a:extLst>
          </p:cNvPr>
          <p:cNvCxnSpPr>
            <a:stCxn id="22" idx="2"/>
            <a:endCxn id="106" idx="1"/>
          </p:cNvCxnSpPr>
          <p:nvPr/>
        </p:nvCxnSpPr>
        <p:spPr>
          <a:xfrm>
            <a:off x="4748046" y="914391"/>
            <a:ext cx="759355" cy="223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0E9623AB-AECE-4B5A-9CF5-CB5474928D40}"/>
              </a:ext>
            </a:extLst>
          </p:cNvPr>
          <p:cNvCxnSpPr>
            <a:stCxn id="22" idx="2"/>
            <a:endCxn id="108" idx="1"/>
          </p:cNvCxnSpPr>
          <p:nvPr/>
        </p:nvCxnSpPr>
        <p:spPr>
          <a:xfrm>
            <a:off x="4748046" y="914391"/>
            <a:ext cx="785621" cy="270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C320C37B-4365-8E38-0318-261C7CF7BF4E}"/>
              </a:ext>
            </a:extLst>
          </p:cNvPr>
          <p:cNvCxnSpPr>
            <a:stCxn id="22" idx="2"/>
            <a:endCxn id="107" idx="1"/>
          </p:cNvCxnSpPr>
          <p:nvPr/>
        </p:nvCxnSpPr>
        <p:spPr>
          <a:xfrm>
            <a:off x="4748046" y="914391"/>
            <a:ext cx="785620" cy="316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D3AEA5B8-EBA9-2FE3-23E4-E64C403C86EF}"/>
              </a:ext>
            </a:extLst>
          </p:cNvPr>
          <p:cNvCxnSpPr>
            <a:stCxn id="22" idx="2"/>
            <a:endCxn id="109" idx="1"/>
          </p:cNvCxnSpPr>
          <p:nvPr/>
        </p:nvCxnSpPr>
        <p:spPr>
          <a:xfrm>
            <a:off x="4748046" y="914391"/>
            <a:ext cx="785619" cy="36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4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296</Words>
  <Application>Microsoft Macintosh PowerPoint</Application>
  <PresentationFormat>宽屏</PresentationFormat>
  <Paragraphs>91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Xinyuan</dc:creator>
  <cp:lastModifiedBy>Song Xinyuan</cp:lastModifiedBy>
  <cp:revision>3</cp:revision>
  <dcterms:created xsi:type="dcterms:W3CDTF">2023-07-02T06:02:16Z</dcterms:created>
  <dcterms:modified xsi:type="dcterms:W3CDTF">2023-07-05T11:13:03Z</dcterms:modified>
</cp:coreProperties>
</file>