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4" r:id="rId6"/>
    <p:sldId id="263" r:id="rId7"/>
    <p:sldId id="271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8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C3836"/>
    <a:srgbClr val="FFFFFF"/>
    <a:srgbClr val="FF7C80"/>
    <a:srgbClr val="FF5050"/>
    <a:srgbClr val="B12020"/>
    <a:srgbClr val="00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4" autoAdjust="0"/>
    <p:restoredTop sz="83019" autoAdjust="0"/>
  </p:normalViewPr>
  <p:slideViewPr>
    <p:cSldViewPr snapToGrid="0" snapToObjects="1">
      <p:cViewPr>
        <p:scale>
          <a:sx n="79" d="100"/>
          <a:sy n="79" d="100"/>
        </p:scale>
        <p:origin x="472" y="99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3601E-5FCC-684C-92C2-A9D1823A7179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352B-5A45-C641-80AD-809BA380F1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1352B-5A45-C641-80AD-809BA380F1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29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0770"/>
            <a:ext cx="8229600" cy="67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302" y="6356350"/>
            <a:ext cx="74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BE3F-FE47-DB46-BB79-EAC174ADAF35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Bell MT"/>
                <a:cs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90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EBA-683F-B44C-A647-A4FB58DC87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759" y="-17638"/>
            <a:ext cx="9144000" cy="546759"/>
          </a:xfrm>
          <a:prstGeom prst="rect">
            <a:avLst/>
          </a:prstGeom>
          <a:solidFill>
            <a:srgbClr val="B1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u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" y="6264361"/>
            <a:ext cx="1316995" cy="55117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2" y="-23516"/>
            <a:ext cx="2230032" cy="63670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554872" y="6352143"/>
            <a:ext cx="502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Bell MT"/>
                <a:cs typeface="Bell MT"/>
              </a:rPr>
              <a:t>Department of Electrical &amp; Computer Engineering </a:t>
            </a:r>
          </a:p>
        </p:txBody>
      </p:sp>
    </p:spTree>
    <p:extLst>
      <p:ext uri="{BB962C8B-B14F-4D97-AF65-F5344CB8AC3E}">
        <p14:creationId xmlns:p14="http://schemas.microsoft.com/office/powerpoint/2010/main" val="37797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914400" indent="-4572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B12020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B12020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062" y="4419601"/>
            <a:ext cx="8175039" cy="128270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Adaptive </a:t>
            </a:r>
            <a:r>
              <a:rPr lang="en-US" sz="2200" dirty="0" smtClean="0">
                <a:solidFill>
                  <a:schemeClr val="tx1"/>
                </a:solidFill>
              </a:rPr>
              <a:t>and Secure Computing Systems (ASCS) </a:t>
            </a:r>
            <a:r>
              <a:rPr lang="en-US" sz="2200" dirty="0" smtClean="0">
                <a:solidFill>
                  <a:schemeClr val="tx1"/>
                </a:solidFill>
              </a:rPr>
              <a:t>Laboratory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Team Lead: </a:t>
            </a:r>
            <a:r>
              <a:rPr lang="en-US" sz="2200" dirty="0" err="1" smtClean="0">
                <a:solidFill>
                  <a:schemeClr val="tx1"/>
                </a:solidFill>
              </a:rPr>
              <a:t>Mihailo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Isakov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Project Advisor: Prof. Michel A. </a:t>
            </a:r>
            <a:r>
              <a:rPr lang="en-US" sz="2200" dirty="0" err="1" smtClean="0">
                <a:solidFill>
                  <a:schemeClr val="tx1"/>
                </a:solidFill>
              </a:rPr>
              <a:t>Kinsy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352418"/>
            <a:ext cx="7772400" cy="12235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61442"/>
            <a:ext cx="7772400" cy="51071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Browser-Based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RISC-V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Emulator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701" y="4860646"/>
            <a:ext cx="344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blue line moved an instruction down! 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2342396" y="2373174"/>
            <a:ext cx="1168247" cy="24874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00550" y="4866067"/>
            <a:ext cx="3575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blue line shows the  current instruction. It has not been executed yet.</a:t>
            </a:r>
          </a:p>
        </p:txBody>
      </p:sp>
    </p:spTree>
    <p:extLst>
      <p:ext uri="{BB962C8B-B14F-4D97-AF65-F5344CB8AC3E}">
        <p14:creationId xmlns:p14="http://schemas.microsoft.com/office/powerpoint/2010/main" val="25403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8996" y="2890672"/>
            <a:ext cx="244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Six clicks later…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686300" y="2139950"/>
            <a:ext cx="2992910" cy="75072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409" y="4846638"/>
            <a:ext cx="34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When an instruction changes a register, that register turns red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26052" y="2588079"/>
            <a:ext cx="271052" cy="22585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6382" y="5235697"/>
            <a:ext cx="459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sp</a:t>
            </a:r>
            <a:r>
              <a:rPr lang="en-US" sz="2400" b="1" dirty="0" smtClean="0"/>
              <a:t>, zero, 1536</a:t>
            </a:r>
          </a:p>
          <a:p>
            <a:pPr algn="ctr"/>
            <a:r>
              <a:rPr lang="en-US" sz="2400" dirty="0" smtClean="0"/>
              <a:t>This instruction was just executed.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4163787" y="2726871"/>
            <a:ext cx="2227804" cy="250882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31824" y="4972845"/>
            <a:ext cx="5680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the instruction is encoded can be viewed in the instruction breakdown pane.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45193" y="4180115"/>
            <a:ext cx="2671536" cy="571500"/>
          </a:xfrm>
          <a:prstGeom prst="round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and User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93" y="4972845"/>
            <a:ext cx="8053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Some of the instructions have a grey, and some have a white background.</a:t>
            </a:r>
          </a:p>
          <a:p>
            <a:pPr algn="ctr"/>
            <a:r>
              <a:rPr lang="en-US" sz="2000" dirty="0" smtClean="0"/>
              <a:t>The grey instructions are kernel instructions – they setup the values of the registers, and put the emulator in an infinite loop once the user program has finished.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698671" y="2297170"/>
            <a:ext cx="302079" cy="1009366"/>
          </a:xfrm>
          <a:prstGeom prst="rightBrace">
            <a:avLst/>
          </a:prstGeom>
          <a:ln w="571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706835" y="3458936"/>
            <a:ext cx="293915" cy="1211036"/>
          </a:xfrm>
          <a:prstGeom prst="rightBrace">
            <a:avLst/>
          </a:prstGeom>
          <a:ln w="571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6307" y="2478687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Kernel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Instructions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9978" y="389272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User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Instructions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and User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93" y="4972845"/>
            <a:ext cx="8053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white instructions are provided by the user. </a:t>
            </a:r>
            <a:endParaRPr lang="en-US" sz="2000" dirty="0"/>
          </a:p>
          <a:p>
            <a:pPr algn="ctr"/>
            <a:r>
              <a:rPr lang="en-US" sz="2000" dirty="0" smtClean="0"/>
              <a:t>When you upload an assembly program to the emulator, it is wrapped in the kernel (grey instructions).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9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95" r="32868" b="30429"/>
          <a:stretch/>
        </p:blipFill>
        <p:spPr>
          <a:xfrm>
            <a:off x="326576" y="1543050"/>
            <a:ext cx="3910692" cy="4465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5603" y="3893307"/>
            <a:ext cx="4012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These are breakpoints.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Right-clicking on an instruction opens a menu that allows placing a breakpoint.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633107" y="4604657"/>
            <a:ext cx="1122496" cy="734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33107" y="4678137"/>
            <a:ext cx="1122496" cy="2612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1"/>
          </p:cNvCxnSpPr>
          <p:nvPr/>
        </p:nvCxnSpPr>
        <p:spPr>
          <a:xfrm flipH="1">
            <a:off x="3633107" y="3306800"/>
            <a:ext cx="1567543" cy="9054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0650" y="3075967"/>
            <a:ext cx="289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 pointer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9308" y="2077620"/>
            <a:ext cx="401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program stops when it hits a breakpoint.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5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 bug? Have an issue? Want a feature / RISC-V extension? </a:t>
            </a:r>
          </a:p>
          <a:p>
            <a:pPr lvl="1"/>
            <a:r>
              <a:rPr lang="en-US" dirty="0" smtClean="0"/>
              <a:t>Send an email 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briscv.feedback@gmail.com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Thanks!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BRISC-V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BRISC-V Emulator let’s you:</a:t>
            </a:r>
          </a:p>
          <a:p>
            <a:pPr lvl="1"/>
            <a:r>
              <a:rPr lang="en-US" dirty="0" smtClean="0"/>
              <a:t>Run RISC-V assembly code in the browser</a:t>
            </a:r>
          </a:p>
          <a:p>
            <a:pPr lvl="1"/>
            <a:r>
              <a:rPr lang="en-US" dirty="0"/>
              <a:t>Run code until completion or until it hits a breakpoint </a:t>
            </a:r>
            <a:endParaRPr lang="en-US" dirty="0" smtClean="0"/>
          </a:p>
          <a:p>
            <a:pPr lvl="1"/>
            <a:r>
              <a:rPr lang="en-US" dirty="0" smtClean="0"/>
              <a:t>Step through it instruction-by-instruction</a:t>
            </a:r>
          </a:p>
          <a:p>
            <a:pPr lvl="1"/>
            <a:r>
              <a:rPr lang="en-US" dirty="0" smtClean="0"/>
              <a:t>Debug hand-written assembly </a:t>
            </a:r>
          </a:p>
          <a:p>
            <a:pPr lvl="1"/>
            <a:r>
              <a:rPr lang="en-US" dirty="0" smtClean="0"/>
              <a:t>View the state of memory and registers at each step</a:t>
            </a:r>
          </a:p>
          <a:p>
            <a:pPr lvl="1"/>
            <a:r>
              <a:rPr lang="en-US" dirty="0" smtClean="0"/>
              <a:t>View how each instruction is constructed – registers, </a:t>
            </a:r>
            <a:r>
              <a:rPr lang="en-US" dirty="0" err="1" smtClean="0"/>
              <a:t>immediates</a:t>
            </a:r>
            <a:r>
              <a:rPr lang="en-US" dirty="0" smtClean="0"/>
              <a:t>, opcodes, etc.</a:t>
            </a:r>
          </a:p>
        </p:txBody>
      </p:sp>
    </p:spTree>
    <p:extLst>
      <p:ext uri="{BB962C8B-B14F-4D97-AF65-F5344CB8AC3E}">
        <p14:creationId xmlns:p14="http://schemas.microsoft.com/office/powerpoint/2010/main" val="42828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BRISC-V Emulator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496"/>
          <a:stretch/>
        </p:blipFill>
        <p:spPr>
          <a:xfrm>
            <a:off x="457200" y="2505918"/>
            <a:ext cx="8229600" cy="31381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ascslab.org/research/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briscv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/emulator/emulator.html</a:t>
            </a:r>
          </a:p>
        </p:txBody>
      </p:sp>
      <p:cxnSp>
        <p:nvCxnSpPr>
          <p:cNvPr id="7" name="Straight Arrow Connector 6"/>
          <p:cNvCxnSpPr>
            <a:stCxn id="9" idx="0"/>
          </p:cNvCxnSpPr>
          <p:nvPr/>
        </p:nvCxnSpPr>
        <p:spPr>
          <a:xfrm flipV="1">
            <a:off x="3665482" y="3090671"/>
            <a:ext cx="480850" cy="4702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2451" y="3560903"/>
            <a:ext cx="12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code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4146332" y="3090671"/>
            <a:ext cx="291661" cy="8395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3301" y="3930235"/>
            <a:ext cx="12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code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H="1" flipV="1">
            <a:off x="4690242" y="3090671"/>
            <a:ext cx="890752" cy="8395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7181" y="3930235"/>
            <a:ext cx="19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through code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5037083" y="3011215"/>
            <a:ext cx="1523342" cy="5496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4054" y="3560903"/>
            <a:ext cx="183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Restart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BRISC-V Emulator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496"/>
          <a:stretch/>
        </p:blipFill>
        <p:spPr>
          <a:xfrm>
            <a:off x="457200" y="2505918"/>
            <a:ext cx="8229600" cy="31381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have valid RISC-V assembly code to start with?</a:t>
            </a:r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7433443" y="2751083"/>
            <a:ext cx="811923" cy="10845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7644" y="3835642"/>
            <a:ext cx="137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provided some!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Manual &amp;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75" r="26628"/>
          <a:stretch/>
        </p:blipFill>
        <p:spPr>
          <a:xfrm>
            <a:off x="1594946" y="1710046"/>
            <a:ext cx="5927027" cy="410723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r="89112"/>
          <a:stretch/>
        </p:blipFill>
        <p:spPr>
          <a:xfrm>
            <a:off x="911770" y="1710047"/>
            <a:ext cx="1350111" cy="41072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88282"/>
          <a:stretch/>
        </p:blipFill>
        <p:spPr>
          <a:xfrm>
            <a:off x="7031422" y="1710045"/>
            <a:ext cx="1453052" cy="410723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1781504" y="4349103"/>
            <a:ext cx="748794" cy="4159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906" y="3748938"/>
            <a:ext cx="137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code snippets!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1781504" y="4145240"/>
            <a:ext cx="748794" cy="2038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1781504" y="4349103"/>
            <a:ext cx="748794" cy="3253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9947" y="4986281"/>
            <a:ext cx="1371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tutorial!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645168" y="5401780"/>
            <a:ext cx="664779" cy="767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71086" y="4970399"/>
            <a:ext cx="279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RISC-V Instruction Set </a:t>
            </a:r>
            <a:r>
              <a:rPr lang="en-US" sz="2400" dirty="0"/>
              <a:t>c</a:t>
            </a:r>
            <a:r>
              <a:rPr lang="en-US" sz="2400" dirty="0" smtClean="0"/>
              <a:t>heat sheet further down! 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35772" y="5570563"/>
            <a:ext cx="2048335" cy="5391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800" kern="1200">
                <a:solidFill>
                  <a:srgbClr val="B12020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679" y="4935982"/>
            <a:ext cx="344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Load an assembly file (</a:t>
            </a:r>
            <a:r>
              <a:rPr lang="en-US" sz="2400" dirty="0" err="1" smtClean="0"/>
              <a:t>gcd.s</a:t>
            </a:r>
            <a:r>
              <a:rPr lang="en-US" sz="2400" dirty="0" smtClean="0"/>
              <a:t> for example)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4245429" y="2147208"/>
            <a:ext cx="294945" cy="27887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20" y="4958127"/>
            <a:ext cx="34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Pane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2183" y="4958127"/>
            <a:ext cx="34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 Pane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99389" y="4958127"/>
            <a:ext cx="34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 Pane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44979" y="2212521"/>
            <a:ext cx="2506435" cy="2008415"/>
          </a:xfrm>
          <a:prstGeom prst="roundRect">
            <a:avLst/>
          </a:prstGeom>
          <a:noFill/>
          <a:ln w="38100">
            <a:prstDash val="lgDash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55521" y="2212521"/>
            <a:ext cx="2412032" cy="2439391"/>
          </a:xfrm>
          <a:prstGeom prst="roundRect">
            <a:avLst/>
          </a:prstGeom>
          <a:noFill/>
          <a:ln w="38100">
            <a:prstDash val="lgDash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76258" y="2208663"/>
            <a:ext cx="2412032" cy="2439391"/>
          </a:xfrm>
          <a:prstGeom prst="roundRect">
            <a:avLst/>
          </a:prstGeom>
          <a:noFill/>
          <a:ln w="38100">
            <a:prstDash val="lgDash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Emulator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93" y="1600200"/>
            <a:ext cx="8053613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5522" y="4855116"/>
            <a:ext cx="344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Click the step button to run an instruction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4669217" y="2143125"/>
            <a:ext cx="0" cy="27119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AtonementTraining</Template>
  <TotalTime>16122</TotalTime>
  <Words>382</Words>
  <Application>Microsoft Macintosh PowerPoint</Application>
  <PresentationFormat>On-screen Show (4:3)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Avenir Book</vt:lpstr>
      <vt:lpstr>Bell MT</vt:lpstr>
      <vt:lpstr>Calibri</vt:lpstr>
      <vt:lpstr>Tahoma</vt:lpstr>
      <vt:lpstr>Wingdings</vt:lpstr>
      <vt:lpstr>Arial</vt:lpstr>
      <vt:lpstr>Office Theme</vt:lpstr>
      <vt:lpstr>A Browser-Based RISC-V Emulator</vt:lpstr>
      <vt:lpstr>BRISC-V Emulator</vt:lpstr>
      <vt:lpstr>BRISC-V Emulator Website</vt:lpstr>
      <vt:lpstr>BRISC-V Emulator Website</vt:lpstr>
      <vt:lpstr>Manual &amp; Examples</vt:lpstr>
      <vt:lpstr>Using the Emulator</vt:lpstr>
      <vt:lpstr>Using the Emulator</vt:lpstr>
      <vt:lpstr>Using the Emulator</vt:lpstr>
      <vt:lpstr>Using the Emulator</vt:lpstr>
      <vt:lpstr>Using the Emulator</vt:lpstr>
      <vt:lpstr>Using the Emulator</vt:lpstr>
      <vt:lpstr>Using the Emulator</vt:lpstr>
      <vt:lpstr>Using the Emulator</vt:lpstr>
      <vt:lpstr>Kernel and User Instructions</vt:lpstr>
      <vt:lpstr>Kernel and User Instructions</vt:lpstr>
      <vt:lpstr>Breakpoints</vt:lpstr>
      <vt:lpstr>Bugs &amp; Features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Staleness in Neural Network Training</dc:title>
  <dc:creator>Isakov, Mihailo</dc:creator>
  <cp:lastModifiedBy>Microsoft Office User</cp:lastModifiedBy>
  <cp:revision>193</cp:revision>
  <cp:lastPrinted>2017-05-19T19:54:41Z</cp:lastPrinted>
  <dcterms:created xsi:type="dcterms:W3CDTF">2017-11-03T18:05:03Z</dcterms:created>
  <dcterms:modified xsi:type="dcterms:W3CDTF">2018-11-03T02:22:51Z</dcterms:modified>
</cp:coreProperties>
</file>