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4" r:id="rId2"/>
  </p:sldMasterIdLst>
  <p:notesMasterIdLst>
    <p:notesMasterId r:id="rId12"/>
  </p:notesMasterIdLst>
  <p:sldIdLst>
    <p:sldId id="263" r:id="rId3"/>
    <p:sldId id="282" r:id="rId4"/>
    <p:sldId id="270" r:id="rId5"/>
    <p:sldId id="278" r:id="rId6"/>
    <p:sldId id="279" r:id="rId7"/>
    <p:sldId id="265" r:id="rId8"/>
    <p:sldId id="280" r:id="rId9"/>
    <p:sldId id="281" r:id="rId10"/>
    <p:sldId id="27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490"/>
    <a:srgbClr val="3E4057"/>
    <a:srgbClr val="FE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8" autoAdjust="0"/>
    <p:restoredTop sz="94706" autoAdjust="0"/>
  </p:normalViewPr>
  <p:slideViewPr>
    <p:cSldViewPr showGuides="1">
      <p:cViewPr varScale="1">
        <p:scale>
          <a:sx n="104" d="100"/>
          <a:sy n="104" d="100"/>
        </p:scale>
        <p:origin x="200" y="360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9D074-2320-B644-8AE3-FA8F898BC08A}" type="datetimeFigureOut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E891F-855B-184B-AE40-6CD3B187B7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61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7A72-D36E-0F43-9C03-86A92E67AF1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CAB0-111C-3449-B2B3-593591191F54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F30A6-7345-634B-80CD-397489FC2052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4259-C8C1-D14A-9994-9F6C986E5F33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AEAC-11B5-7B4F-BE6A-3413E1F10D2E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055B-24AE-BF4A-8693-EE8C355B7E3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3F8C-B49D-FE4D-8B5C-AC4A4D28883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B8EB-DBB8-934E-95BB-01144898F9A8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8069-3716-8F41-9AB8-84592C464092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4CD0-1580-8A49-ADA6-F36C2F655F36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D8F2-7273-6348-ACF5-05C62B25D52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2851-B8E8-784F-ABC7-B2D8BA9CE179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89CB-E25A-FA45-8BA5-481CF53B311F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B825-C178-004D-9DA0-A251B769BADB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7043-C64E-3E4A-9E3F-EC574990E926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B9B1-86B0-9C47-A183-D633BAAAC35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CE84-3C88-2049-AEC9-1777E6716B60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A68F-CB97-4E4C-A191-CB293DB45D65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1A7A7-71DD-0646-862F-6324304EE56A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475C-5722-A847-85C9-DAA817F43BD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A40D-4CD5-5F42-A882-08931289B258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3477-F801-0240-88AA-1A083D177491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8B723-7869-7546-8432-75D50DA3BB73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B70B-6F6B-8D45-9E06-4EEB55351607}" type="datetime1">
              <a:rPr kumimoji="1" lang="ja-JP" altLang="en-US" smtClean="0"/>
              <a:t>2016/4/22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 smtClean="0"/>
              <a:t>TypeScript </a:t>
            </a:r>
            <a:r>
              <a:rPr kumimoji="1" lang="en-US" altLang="ja-JP" sz="4800" smtClean="0"/>
              <a:t>+ </a:t>
            </a:r>
            <a:r>
              <a:rPr kumimoji="1" lang="en-US" altLang="ja-JP" sz="6000" smtClean="0"/>
              <a:t>Mixin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272808" cy="1752600"/>
          </a:xfrm>
        </p:spPr>
        <p:txBody>
          <a:bodyPr>
            <a:normAutofit/>
          </a:bodyPr>
          <a:lstStyle/>
          <a:p>
            <a:pPr algn="r"/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開発部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プロジェクトセクション</a:t>
            </a:r>
            <a:endParaRPr lang="en-US" altLang="ja-JP" sz="2000" dirty="0" smtClean="0">
              <a:latin typeface="Meiryo" charset="-128"/>
              <a:ea typeface="Meiryo" charset="-128"/>
              <a:cs typeface="Meiryo" charset="-128"/>
            </a:endParaRPr>
          </a:p>
          <a:p>
            <a:pPr algn="r"/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窪田</a:t>
            </a:r>
            <a:r>
              <a:rPr lang="en-US" altLang="ja-JP" sz="2000" dirty="0" smtClean="0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 sz="2000" dirty="0" smtClean="0">
                <a:latin typeface="Meiryo" charset="-128"/>
                <a:ea typeface="Meiryo" charset="-128"/>
                <a:cs typeface="Meiryo" charset="-128"/>
              </a:rPr>
              <a:t>光</a:t>
            </a:r>
            <a:endParaRPr kumimoji="1" lang="ja-JP" altLang="en-US" sz="2000" dirty="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80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Mixin </a:t>
            </a:r>
            <a:r>
              <a:rPr lang="ja-JP" altLang="en-US" sz="2800" smtClean="0"/>
              <a:t>の</a:t>
            </a:r>
            <a:r>
              <a:rPr lang="en-US" altLang="ja-JP" sz="2800" smtClean="0"/>
              <a:t> </a:t>
            </a:r>
            <a:r>
              <a:rPr lang="ja-JP" altLang="en-US" smtClean="0"/>
              <a:t>概要</a:t>
            </a:r>
            <a:endParaRPr kumimoji="1" lang="ja-JP" altLang="en-US"/>
          </a:p>
        </p:txBody>
      </p:sp>
      <p:sp>
        <p:nvSpPr>
          <p:cNvPr id="54" name="スライド番号プレースホルダー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457200" y="3068960"/>
            <a:ext cx="8229600" cy="1070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クラス群の</a:t>
            </a:r>
            <a:r>
              <a:rPr lang="ja-JP" altLang="en-US" sz="2400" smtClean="0">
                <a:solidFill>
                  <a:srgbClr val="32B490"/>
                </a:solidFill>
              </a:rPr>
              <a:t>構造をシンプルに</a:t>
            </a:r>
            <a:r>
              <a:rPr lang="ja-JP" altLang="en-US" sz="2400" smtClean="0"/>
              <a:t>保ったまま</a:t>
            </a:r>
            <a:endParaRPr lang="en-US" altLang="ja-JP" sz="240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複数の異なる実装を取り入れる</a:t>
            </a:r>
            <a:r>
              <a:rPr lang="ja-JP" altLang="en-US" sz="2400" smtClean="0"/>
              <a:t>方法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712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単一継承</a:t>
            </a:r>
            <a:endParaRPr kumimoji="1" lang="ja-JP" altLang="en-US"/>
          </a:p>
        </p:txBody>
      </p:sp>
      <p:sp>
        <p:nvSpPr>
          <p:cNvPr id="54" name="スライド番号プレースホルダー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53" name="図形グループ 52"/>
          <p:cNvGrpSpPr/>
          <p:nvPr/>
        </p:nvGrpSpPr>
        <p:grpSpPr>
          <a:xfrm>
            <a:off x="4239207" y="3573016"/>
            <a:ext cx="4447593" cy="2329712"/>
            <a:chOff x="4239207" y="1417638"/>
            <a:chExt cx="4447593" cy="2329712"/>
          </a:xfrm>
        </p:grpSpPr>
        <p:sp>
          <p:nvSpPr>
            <p:cNvPr id="5" name="角丸四角形 4"/>
            <p:cNvSpPr/>
            <p:nvPr/>
          </p:nvSpPr>
          <p:spPr>
            <a:xfrm>
              <a:off x="5899359" y="1417638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A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41" name="直線矢印コネクタ 40"/>
            <p:cNvCxnSpPr>
              <a:stCxn id="5" idx="2"/>
              <a:endCxn id="20" idx="0"/>
            </p:cNvCxnSpPr>
            <p:nvPr/>
          </p:nvCxnSpPr>
          <p:spPr>
            <a:xfrm flipH="1">
              <a:off x="5652120" y="1762380"/>
              <a:ext cx="823303" cy="647743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角丸四角形 19"/>
            <p:cNvSpPr/>
            <p:nvPr/>
          </p:nvSpPr>
          <p:spPr>
            <a:xfrm>
              <a:off x="5076056" y="2410123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B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6804248" y="2410123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C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24" name="直線矢印コネクタ 23"/>
            <p:cNvCxnSpPr>
              <a:stCxn id="5" idx="2"/>
              <a:endCxn id="22" idx="0"/>
            </p:cNvCxnSpPr>
            <p:nvPr/>
          </p:nvCxnSpPr>
          <p:spPr>
            <a:xfrm>
              <a:off x="6475423" y="1762380"/>
              <a:ext cx="904889" cy="647743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角丸四角形 26"/>
            <p:cNvSpPr/>
            <p:nvPr/>
          </p:nvSpPr>
          <p:spPr>
            <a:xfrm>
              <a:off x="4239207" y="3402608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D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5809759" y="3388137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E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7534672" y="3376800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F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30" name="直線矢印コネクタ 29"/>
            <p:cNvCxnSpPr>
              <a:stCxn id="20" idx="2"/>
              <a:endCxn id="27" idx="0"/>
            </p:cNvCxnSpPr>
            <p:nvPr/>
          </p:nvCxnSpPr>
          <p:spPr>
            <a:xfrm flipH="1">
              <a:off x="4815271" y="2754865"/>
              <a:ext cx="836849" cy="647743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>
              <a:stCxn id="20" idx="2"/>
              <a:endCxn id="28" idx="0"/>
            </p:cNvCxnSpPr>
            <p:nvPr/>
          </p:nvCxnSpPr>
          <p:spPr>
            <a:xfrm>
              <a:off x="5652120" y="2754865"/>
              <a:ext cx="733703" cy="633272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22" idx="2"/>
              <a:endCxn id="29" idx="0"/>
            </p:cNvCxnSpPr>
            <p:nvPr/>
          </p:nvCxnSpPr>
          <p:spPr>
            <a:xfrm>
              <a:off x="7380312" y="2754865"/>
              <a:ext cx="730424" cy="621935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ただ</a:t>
            </a:r>
            <a:r>
              <a:rPr lang="en-US" altLang="ja-JP" sz="2400" smtClean="0">
                <a:solidFill>
                  <a:srgbClr val="32B490"/>
                </a:solidFill>
              </a:rPr>
              <a:t>1</a:t>
            </a:r>
            <a:r>
              <a:rPr lang="ja-JP" altLang="en-US" sz="2400" smtClean="0">
                <a:solidFill>
                  <a:srgbClr val="32B490"/>
                </a:solidFill>
              </a:rPr>
              <a:t>つ</a:t>
            </a:r>
            <a:r>
              <a:rPr lang="ja-JP" altLang="en-US" sz="2400" smtClean="0"/>
              <a:t>のクラスからのみ機能を継承</a:t>
            </a:r>
            <a:endParaRPr lang="en-US" altLang="ja-JP" sz="2400" dirty="0"/>
          </a:p>
        </p:txBody>
      </p:sp>
      <p:sp>
        <p:nvSpPr>
          <p:cNvPr id="5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387428"/>
            <a:ext cx="8229600" cy="3777875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400" smtClean="0"/>
              <a:t>継承は木構造で表現できる</a:t>
            </a:r>
            <a:endParaRPr kumimoji="1" lang="en-US" altLang="ja-JP" sz="2400" smtClean="0"/>
          </a:p>
          <a:p>
            <a:pPr>
              <a:lnSpc>
                <a:spcPct val="200000"/>
              </a:lnSpc>
            </a:pPr>
            <a:r>
              <a:rPr kumimoji="1" lang="ja-JP" altLang="en-US" sz="2400" smtClean="0"/>
              <a:t>階層の深さは問わない</a:t>
            </a:r>
            <a:endParaRPr kumimoji="1" lang="en-US" altLang="ja-JP" sz="2400" smtClean="0"/>
          </a:p>
          <a:p>
            <a:pPr>
              <a:lnSpc>
                <a:spcPct val="200000"/>
              </a:lnSpc>
            </a:pPr>
            <a:r>
              <a:rPr lang="ja-JP" altLang="en-US" sz="2400" smtClean="0"/>
              <a:t>サブクラスの数は任意</a:t>
            </a:r>
            <a:endParaRPr lang="en-US" altLang="ja-JP" sz="2400" smtClean="0"/>
          </a:p>
          <a:p>
            <a:pPr>
              <a:lnSpc>
                <a:spcPct val="200000"/>
              </a:lnSpc>
            </a:pPr>
            <a:r>
              <a:rPr lang="ja-JP" altLang="en-US" sz="2400" smtClean="0">
                <a:solidFill>
                  <a:srgbClr val="32B490"/>
                </a:solidFill>
              </a:rPr>
              <a:t>継承の構成が明確</a:t>
            </a:r>
            <a:endParaRPr kumimoji="1" lang="en-US" altLang="ja-JP" sz="2400" smtClean="0">
              <a:solidFill>
                <a:srgbClr val="32B4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多重</a:t>
            </a:r>
            <a:r>
              <a:rPr lang="ja-JP" altLang="en-US" smtClean="0"/>
              <a:t>継承</a:t>
            </a:r>
            <a:endParaRPr kumimoji="1" lang="ja-JP" altLang="en-US"/>
          </a:p>
        </p:txBody>
      </p:sp>
      <p:sp>
        <p:nvSpPr>
          <p:cNvPr id="54" name="スライド番号プレースホルダー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53" name="図形グループ 52"/>
          <p:cNvGrpSpPr/>
          <p:nvPr/>
        </p:nvGrpSpPr>
        <p:grpSpPr>
          <a:xfrm>
            <a:off x="4239207" y="3573016"/>
            <a:ext cx="4447593" cy="2329712"/>
            <a:chOff x="4239207" y="1417638"/>
            <a:chExt cx="4447593" cy="2329712"/>
          </a:xfrm>
        </p:grpSpPr>
        <p:sp>
          <p:nvSpPr>
            <p:cNvPr id="5" name="角丸四角形 4"/>
            <p:cNvSpPr/>
            <p:nvPr/>
          </p:nvSpPr>
          <p:spPr>
            <a:xfrm>
              <a:off x="5899359" y="1417638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A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41" name="直線矢印コネクタ 40"/>
            <p:cNvCxnSpPr>
              <a:stCxn id="5" idx="2"/>
              <a:endCxn id="20" idx="0"/>
            </p:cNvCxnSpPr>
            <p:nvPr/>
          </p:nvCxnSpPr>
          <p:spPr>
            <a:xfrm flipH="1">
              <a:off x="5652120" y="1762380"/>
              <a:ext cx="823303" cy="647743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角丸四角形 19"/>
            <p:cNvSpPr/>
            <p:nvPr/>
          </p:nvSpPr>
          <p:spPr>
            <a:xfrm>
              <a:off x="5076056" y="2410123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B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6804248" y="2410123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C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24" name="直線矢印コネクタ 23"/>
            <p:cNvCxnSpPr>
              <a:stCxn id="5" idx="2"/>
              <a:endCxn id="22" idx="0"/>
            </p:cNvCxnSpPr>
            <p:nvPr/>
          </p:nvCxnSpPr>
          <p:spPr>
            <a:xfrm>
              <a:off x="6475423" y="1762380"/>
              <a:ext cx="904889" cy="647743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角丸四角形 26"/>
            <p:cNvSpPr/>
            <p:nvPr/>
          </p:nvSpPr>
          <p:spPr>
            <a:xfrm>
              <a:off x="4239207" y="3402608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D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5809759" y="3388137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E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9" name="角丸四角形 28"/>
            <p:cNvSpPr/>
            <p:nvPr/>
          </p:nvSpPr>
          <p:spPr>
            <a:xfrm>
              <a:off x="7534672" y="3376800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F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30" name="直線矢印コネクタ 29"/>
            <p:cNvCxnSpPr>
              <a:stCxn id="20" idx="2"/>
              <a:endCxn id="27" idx="0"/>
            </p:cNvCxnSpPr>
            <p:nvPr/>
          </p:nvCxnSpPr>
          <p:spPr>
            <a:xfrm flipH="1">
              <a:off x="4815271" y="2754865"/>
              <a:ext cx="836849" cy="647743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>
              <a:stCxn id="20" idx="2"/>
              <a:endCxn id="28" idx="0"/>
            </p:cNvCxnSpPr>
            <p:nvPr/>
          </p:nvCxnSpPr>
          <p:spPr>
            <a:xfrm>
              <a:off x="5652120" y="2754865"/>
              <a:ext cx="733703" cy="633272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22" idx="2"/>
              <a:endCxn id="29" idx="0"/>
            </p:cNvCxnSpPr>
            <p:nvPr/>
          </p:nvCxnSpPr>
          <p:spPr>
            <a:xfrm>
              <a:off x="7380312" y="2754865"/>
              <a:ext cx="730424" cy="621935"/>
            </a:xfrm>
            <a:prstGeom prst="straightConnector1">
              <a:avLst/>
            </a:prstGeom>
            <a:ln w="38100">
              <a:solidFill>
                <a:srgbClr val="3E40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複数</a:t>
            </a:r>
            <a:r>
              <a:rPr lang="ja-JP" altLang="en-US" sz="2400" smtClean="0"/>
              <a:t>のクラスから機能を継承</a:t>
            </a:r>
            <a:endParaRPr lang="en-US" altLang="ja-JP" sz="2400" dirty="0"/>
          </a:p>
        </p:txBody>
      </p:sp>
      <p:sp>
        <p:nvSpPr>
          <p:cNvPr id="5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387428"/>
            <a:ext cx="8229600" cy="3633860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400" smtClean="0">
                <a:solidFill>
                  <a:srgbClr val="32B490"/>
                </a:solidFill>
              </a:rPr>
              <a:t>複数</a:t>
            </a:r>
            <a:r>
              <a:rPr kumimoji="1" lang="ja-JP" altLang="en-US" sz="2400" smtClean="0"/>
              <a:t>の</a:t>
            </a:r>
            <a:r>
              <a:rPr kumimoji="1" lang="ja-JP" altLang="en-US" sz="2400" smtClean="0">
                <a:solidFill>
                  <a:srgbClr val="32B490"/>
                </a:solidFill>
              </a:rPr>
              <a:t>異なる性質</a:t>
            </a:r>
            <a:r>
              <a:rPr kumimoji="1" lang="ja-JP" altLang="en-US" sz="2400" smtClean="0"/>
              <a:t>のクラスから機能を継承できる</a:t>
            </a:r>
            <a:endParaRPr kumimoji="1" lang="en-US" altLang="ja-JP" sz="2400" smtClean="0"/>
          </a:p>
          <a:p>
            <a:pPr>
              <a:lnSpc>
                <a:spcPct val="200000"/>
              </a:lnSpc>
            </a:pPr>
            <a:r>
              <a:rPr lang="ja-JP" altLang="en-US" sz="2400" smtClean="0"/>
              <a:t>構成が複雑化</a:t>
            </a:r>
            <a:endParaRPr lang="en-US" altLang="ja-JP" sz="2400" smtClean="0"/>
          </a:p>
          <a:p>
            <a:pPr>
              <a:lnSpc>
                <a:spcPct val="200000"/>
              </a:lnSpc>
            </a:pPr>
            <a:r>
              <a:rPr lang="ja-JP" altLang="en-US" sz="2400" smtClean="0"/>
              <a:t>クラスの優先順位が不明</a:t>
            </a:r>
            <a:endParaRPr lang="en-US" altLang="ja-JP" sz="2400" smtClean="0"/>
          </a:p>
          <a:p>
            <a:pPr>
              <a:lnSpc>
                <a:spcPct val="200000"/>
              </a:lnSpc>
            </a:pPr>
            <a:r>
              <a:rPr kumimoji="1" lang="ja-JP" altLang="en-US" sz="2400" smtClean="0"/>
              <a:t>名前の衝突</a:t>
            </a:r>
            <a:endParaRPr kumimoji="1" lang="en-US" altLang="ja-JP" sz="2400" smtClean="0"/>
          </a:p>
        </p:txBody>
      </p:sp>
      <p:cxnSp>
        <p:nvCxnSpPr>
          <p:cNvPr id="18" name="直線矢印コネクタ 17"/>
          <p:cNvCxnSpPr>
            <a:stCxn id="22" idx="2"/>
            <a:endCxn id="28" idx="0"/>
          </p:cNvCxnSpPr>
          <p:nvPr/>
        </p:nvCxnSpPr>
        <p:spPr>
          <a:xfrm flipH="1">
            <a:off x="6385823" y="4910243"/>
            <a:ext cx="994489" cy="6332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457201" y="6010002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ja-JP">
                <a:latin typeface="Meiryo" charset="-128"/>
                <a:ea typeface="Meiryo" charset="-128"/>
                <a:cs typeface="Meiryo" charset="-128"/>
              </a:rPr>
              <a:t>※ TypeScript </a:t>
            </a:r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では</a:t>
            </a:r>
            <a:r>
              <a:rPr lang="en-US" altLang="ja-JP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多重継承</a:t>
            </a:r>
            <a:r>
              <a:rPr lang="en-US" altLang="ja-JP">
                <a:latin typeface="Meiryo" charset="-128"/>
                <a:ea typeface="Meiryo" charset="-128"/>
                <a:cs typeface="Meiryo" charset="-128"/>
              </a:rPr>
              <a:t> </a:t>
            </a:r>
            <a:r>
              <a:rPr lang="ja-JP" altLang="en-US">
                <a:latin typeface="Meiryo" charset="-128"/>
                <a:ea typeface="Meiryo" charset="-128"/>
                <a:cs typeface="Meiryo" charset="-128"/>
              </a:rPr>
              <a:t>はサポートされていない</a:t>
            </a:r>
            <a:endParaRPr lang="en-US" altLang="ja-JP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49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Mixin </a:t>
            </a:r>
            <a:r>
              <a:rPr lang="ja-JP" altLang="en-US" sz="2800"/>
              <a:t>の</a:t>
            </a:r>
            <a:r>
              <a:rPr lang="en-US" altLang="ja-JP" sz="2800"/>
              <a:t> </a:t>
            </a:r>
            <a:r>
              <a:rPr lang="ja-JP" altLang="en-US" smtClean="0"/>
              <a:t>詳細</a:t>
            </a:r>
            <a:endParaRPr kumimoji="1" lang="ja-JP" altLang="en-US"/>
          </a:p>
        </p:txBody>
      </p:sp>
      <p:sp>
        <p:nvSpPr>
          <p:cNvPr id="55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実装のみ</a:t>
            </a:r>
            <a:r>
              <a:rPr lang="ja-JP" altLang="en-US" sz="2400" smtClean="0"/>
              <a:t>を多重継承できる機能</a:t>
            </a:r>
            <a:endParaRPr lang="en-US" altLang="ja-JP" sz="2400" dirty="0"/>
          </a:p>
        </p:txBody>
      </p:sp>
      <p:sp>
        <p:nvSpPr>
          <p:cNvPr id="5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065908"/>
          </a:xfrm>
        </p:spPr>
        <p:txBody>
          <a:bodyPr anchor="t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ja-JP" altLang="en-US" sz="2400">
                <a:solidFill>
                  <a:srgbClr val="32B490"/>
                </a:solidFill>
              </a:rPr>
              <a:t>構成を単純に保ったまま</a:t>
            </a:r>
            <a:r>
              <a:rPr lang="ja-JP" altLang="en-US" sz="2400"/>
              <a:t>多重継承を</a:t>
            </a:r>
            <a:r>
              <a:rPr lang="ja-JP" altLang="en-US" sz="2400"/>
              <a:t>行う</a:t>
            </a:r>
            <a:r>
              <a:rPr lang="ja-JP" altLang="en-US" sz="2400" smtClean="0"/>
              <a:t>方法</a:t>
            </a:r>
            <a:endParaRPr lang="en-US" altLang="ja-JP" sz="2400" smtClean="0"/>
          </a:p>
          <a:p>
            <a:pPr>
              <a:lnSpc>
                <a:spcPct val="200000"/>
              </a:lnSpc>
            </a:pPr>
            <a:r>
              <a:rPr lang="en-US" altLang="ja-JP" sz="2400" smtClean="0"/>
              <a:t>Mixin </a:t>
            </a:r>
            <a:r>
              <a:rPr lang="ja-JP" altLang="en-US" sz="2400"/>
              <a:t>クラス</a:t>
            </a:r>
            <a:r>
              <a:rPr lang="ja-JP" altLang="en-US" sz="2400" smtClean="0"/>
              <a:t>は</a:t>
            </a:r>
            <a:r>
              <a:rPr lang="ja-JP" altLang="en-US" sz="2400" smtClean="0">
                <a:solidFill>
                  <a:srgbClr val="32B490"/>
                </a:solidFill>
              </a:rPr>
              <a:t>抽象クラス</a:t>
            </a:r>
            <a:endParaRPr lang="en-US" altLang="ja-JP" sz="2400" smtClean="0">
              <a:solidFill>
                <a:srgbClr val="32B490"/>
              </a:solidFill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400" smtClean="0">
                <a:solidFill>
                  <a:srgbClr val="32B490"/>
                </a:solidFill>
              </a:rPr>
              <a:t>属性</a:t>
            </a:r>
            <a:r>
              <a:rPr kumimoji="1" lang="ja-JP" altLang="en-US" sz="2400" smtClean="0"/>
              <a:t>は単一継承</a:t>
            </a:r>
            <a:endParaRPr kumimoji="1" lang="en-US" altLang="ja-JP" sz="2400" smtClean="0"/>
          </a:p>
          <a:p>
            <a:pPr>
              <a:lnSpc>
                <a:spcPct val="200000"/>
              </a:lnSpc>
            </a:pPr>
            <a:r>
              <a:rPr lang="ja-JP" altLang="en-US" sz="2400" smtClean="0">
                <a:solidFill>
                  <a:srgbClr val="32B490"/>
                </a:solidFill>
              </a:rPr>
              <a:t>実装</a:t>
            </a:r>
            <a:r>
              <a:rPr lang="ja-JP" altLang="en-US" sz="2400" smtClean="0"/>
              <a:t>は多重継承</a:t>
            </a:r>
            <a:endParaRPr lang="en-US" altLang="ja-JP" sz="2400" smtClean="0"/>
          </a:p>
          <a:p>
            <a:pPr>
              <a:lnSpc>
                <a:spcPct val="200000"/>
              </a:lnSpc>
            </a:pPr>
            <a:r>
              <a:rPr lang="en-US" altLang="ja-JP" sz="2400" smtClean="0"/>
              <a:t>1</a:t>
            </a:r>
            <a:r>
              <a:rPr lang="ja-JP" altLang="en-US" sz="2400" smtClean="0"/>
              <a:t>つのクラスに複数の実装を混ぜる</a:t>
            </a:r>
            <a:endParaRPr lang="en-US" altLang="ja-JP" sz="2000"/>
          </a:p>
          <a:p>
            <a:pPr marL="0" indent="0">
              <a:buNone/>
            </a:pPr>
            <a:r>
              <a:rPr lang="ja-JP" altLang="en-US" sz="2000"/>
              <a:t>　</a:t>
            </a:r>
            <a:r>
              <a:rPr lang="en-US" altLang="ja-JP" sz="2000"/>
              <a:t> </a:t>
            </a:r>
            <a:r>
              <a:rPr lang="ja-JP" altLang="en-US" sz="2000" smtClean="0">
                <a:solidFill>
                  <a:srgbClr val="32B490"/>
                </a:solidFill>
              </a:rPr>
              <a:t>→</a:t>
            </a:r>
            <a:r>
              <a:rPr lang="en-US" altLang="ja-JP" sz="2000" smtClean="0">
                <a:solidFill>
                  <a:srgbClr val="32B490"/>
                </a:solidFill>
              </a:rPr>
              <a:t> Mix-in</a:t>
            </a:r>
            <a:endParaRPr lang="en-US" altLang="ja-JP" sz="2400" smtClean="0">
              <a:solidFill>
                <a:srgbClr val="32B490"/>
              </a:solidFill>
            </a:endParaRPr>
          </a:p>
        </p:txBody>
      </p:sp>
      <p:grpSp>
        <p:nvGrpSpPr>
          <p:cNvPr id="67" name="図形グループ 66"/>
          <p:cNvGrpSpPr/>
          <p:nvPr/>
        </p:nvGrpSpPr>
        <p:grpSpPr>
          <a:xfrm>
            <a:off x="5364088" y="3300820"/>
            <a:ext cx="3619588" cy="2907025"/>
            <a:chOff x="5364088" y="3300820"/>
            <a:chExt cx="3619588" cy="2907025"/>
          </a:xfrm>
        </p:grpSpPr>
        <p:grpSp>
          <p:nvGrpSpPr>
            <p:cNvPr id="33" name="図形グループ 32"/>
            <p:cNvGrpSpPr/>
            <p:nvPr/>
          </p:nvGrpSpPr>
          <p:grpSpPr>
            <a:xfrm>
              <a:off x="5364088" y="3300820"/>
              <a:ext cx="3150196" cy="2018012"/>
              <a:chOff x="5507871" y="4248011"/>
              <a:chExt cx="3150196" cy="2018012"/>
            </a:xfrm>
          </p:grpSpPr>
          <p:sp>
            <p:nvSpPr>
              <p:cNvPr id="5" name="角丸四角形 4"/>
              <p:cNvSpPr/>
              <p:nvPr/>
            </p:nvSpPr>
            <p:spPr>
              <a:xfrm>
                <a:off x="6506905" y="4248011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3E40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クラス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A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cxnSp>
            <p:nvCxnSpPr>
              <p:cNvPr id="41" name="直線矢印コネクタ 40"/>
              <p:cNvCxnSpPr>
                <a:stCxn id="5" idx="2"/>
                <a:endCxn id="20" idx="0"/>
              </p:cNvCxnSpPr>
              <p:nvPr/>
            </p:nvCxnSpPr>
            <p:spPr>
              <a:xfrm>
                <a:off x="7082969" y="4592753"/>
                <a:ext cx="0" cy="1328528"/>
              </a:xfrm>
              <a:prstGeom prst="straightConnector1">
                <a:avLst/>
              </a:prstGeom>
              <a:ln w="38100">
                <a:solidFill>
                  <a:srgbClr val="3E40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角丸四角形 19"/>
              <p:cNvSpPr/>
              <p:nvPr/>
            </p:nvSpPr>
            <p:spPr>
              <a:xfrm>
                <a:off x="6506905" y="5921281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3E40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クラス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B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>
              <a:xfrm>
                <a:off x="5507871" y="4998209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Mixin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C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cxnSp>
            <p:nvCxnSpPr>
              <p:cNvPr id="18" name="直線矢印コネクタ 17"/>
              <p:cNvCxnSpPr>
                <a:stCxn id="28" idx="2"/>
                <a:endCxn id="20" idx="0"/>
              </p:cNvCxnSpPr>
              <p:nvPr/>
            </p:nvCxnSpPr>
            <p:spPr>
              <a:xfrm>
                <a:off x="6083935" y="5342951"/>
                <a:ext cx="999034" cy="57833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角丸四角形 30"/>
              <p:cNvSpPr/>
              <p:nvPr/>
            </p:nvSpPr>
            <p:spPr>
              <a:xfrm>
                <a:off x="7505939" y="4998209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Mixin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D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cxnSp>
            <p:nvCxnSpPr>
              <p:cNvPr id="32" name="直線矢印コネクタ 31"/>
              <p:cNvCxnSpPr>
                <a:stCxn id="31" idx="2"/>
                <a:endCxn id="20" idx="0"/>
              </p:cNvCxnSpPr>
              <p:nvPr/>
            </p:nvCxnSpPr>
            <p:spPr>
              <a:xfrm flipH="1">
                <a:off x="7082969" y="5342951"/>
                <a:ext cx="999034" cy="57833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直線矢印コネクタ 34"/>
            <p:cNvCxnSpPr/>
            <p:nvPr/>
          </p:nvCxnSpPr>
          <p:spPr>
            <a:xfrm flipH="1">
              <a:off x="6939186" y="3645562"/>
              <a:ext cx="999034" cy="31558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線コネクタ 39"/>
            <p:cNvCxnSpPr/>
            <p:nvPr/>
          </p:nvCxnSpPr>
          <p:spPr>
            <a:xfrm rot="5400000" flipH="1" flipV="1">
              <a:off x="6751673" y="5185604"/>
              <a:ext cx="1393485" cy="361302"/>
            </a:xfrm>
            <a:prstGeom prst="curvedConnector3">
              <a:avLst>
                <a:gd name="adj1" fmla="val 1459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曲線コネクタ 50"/>
            <p:cNvCxnSpPr/>
            <p:nvPr/>
          </p:nvCxnSpPr>
          <p:spPr>
            <a:xfrm rot="16200000" flipV="1">
              <a:off x="5484591" y="5298280"/>
              <a:ext cx="1468418" cy="61016"/>
            </a:xfrm>
            <a:prstGeom prst="curvedConnector3">
              <a:avLst>
                <a:gd name="adj1" fmla="val -329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コンテンツ プレースホルダー 2"/>
            <p:cNvSpPr txBox="1">
              <a:spLocks/>
            </p:cNvSpPr>
            <p:nvPr/>
          </p:nvSpPr>
          <p:spPr>
            <a:xfrm>
              <a:off x="7809812" y="3500938"/>
              <a:ext cx="1173864" cy="2858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sz="2400" smtClean="0"/>
                <a:t>単一継承</a:t>
              </a:r>
              <a:endParaRPr lang="en-US" altLang="ja-JP" sz="2400" dirty="0"/>
            </a:p>
          </p:txBody>
        </p:sp>
        <p:sp>
          <p:nvSpPr>
            <p:cNvPr id="62" name="コンテンツ プレースホルダー 2"/>
            <p:cNvSpPr txBox="1">
              <a:spLocks/>
            </p:cNvSpPr>
            <p:nvPr/>
          </p:nvSpPr>
          <p:spPr>
            <a:xfrm>
              <a:off x="6188292" y="5922044"/>
              <a:ext cx="1173864" cy="2858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sz="2400" smtClean="0"/>
                <a:t>多重継承</a:t>
              </a:r>
              <a:endParaRPr lang="en-US" altLang="ja-JP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75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Mixins </a:t>
            </a:r>
            <a:r>
              <a:rPr lang="en-US" altLang="ja-JP" sz="2800" smtClean="0"/>
              <a:t>on </a:t>
            </a:r>
            <a:r>
              <a:rPr lang="en-US" altLang="ja-JP" sz="3600" smtClean="0"/>
              <a:t>TypeScript</a:t>
            </a:r>
            <a:endParaRPr kumimoji="1" lang="ja-JP" altLang="en-US" sz="5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323528" y="2387424"/>
            <a:ext cx="8363272" cy="3477878"/>
            <a:chOff x="708448" y="2387427"/>
            <a:chExt cx="7978352" cy="121229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121229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MixinB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hello()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alert(”Hello!”);</a:t>
              </a:r>
              <a:endParaRPr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}</a:t>
              </a:r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kumimoji="1"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MixinC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bye()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alert(“Bye!”);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  <a:endParaRPr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08448" y="2387427"/>
              <a:ext cx="479176" cy="121229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smtClean="0"/>
              <a:t>Mixin </a:t>
            </a:r>
            <a:r>
              <a:rPr lang="ja-JP" altLang="en-US" sz="2400" smtClean="0"/>
              <a:t>クラス</a:t>
            </a:r>
            <a:r>
              <a:rPr lang="en-US" altLang="ja-JP" sz="2400" smtClean="0"/>
              <a:t> </a:t>
            </a:r>
            <a:r>
              <a:rPr lang="ja-JP" altLang="en-US" sz="2400" smtClean="0"/>
              <a:t>の準備</a:t>
            </a:r>
            <a:endParaRPr lang="en-US" altLang="ja-JP" sz="2400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6635907" y="6250375"/>
            <a:ext cx="2133600" cy="365125"/>
          </a:xfrm>
        </p:spPr>
        <p:txBody>
          <a:bodyPr/>
          <a:lstStyle/>
          <a:p>
            <a:fld id="{2397F2D1-65A3-45EE-8E20-32FB97FA5EAD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11" name="図形グループ 10"/>
          <p:cNvGrpSpPr/>
          <p:nvPr/>
        </p:nvGrpSpPr>
        <p:grpSpPr>
          <a:xfrm>
            <a:off x="5364088" y="3492454"/>
            <a:ext cx="3150196" cy="1267814"/>
            <a:chOff x="5507871" y="4998209"/>
            <a:chExt cx="3150196" cy="1267814"/>
          </a:xfrm>
        </p:grpSpPr>
        <p:sp>
          <p:nvSpPr>
            <p:cNvPr id="14" name="角丸四角形 13"/>
            <p:cNvSpPr/>
            <p:nvPr/>
          </p:nvSpPr>
          <p:spPr>
            <a:xfrm>
              <a:off x="6506905" y="5921281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A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5507871" y="4998209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Mixin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B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>
              <a:off x="6083935" y="5342951"/>
              <a:ext cx="999034" cy="5783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角丸四角形 16"/>
            <p:cNvSpPr/>
            <p:nvPr/>
          </p:nvSpPr>
          <p:spPr>
            <a:xfrm>
              <a:off x="7505939" y="4998209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Mixin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C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18" name="直線矢印コネクタ 17"/>
            <p:cNvCxnSpPr/>
            <p:nvPr/>
          </p:nvCxnSpPr>
          <p:spPr>
            <a:xfrm flipH="1">
              <a:off x="7082969" y="5342951"/>
              <a:ext cx="999034" cy="5783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対角する 2 つの角を丸めた四角形 18"/>
          <p:cNvSpPr/>
          <p:nvPr/>
        </p:nvSpPr>
        <p:spPr>
          <a:xfrm>
            <a:off x="7308304" y="2215667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9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77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Mixins </a:t>
            </a:r>
            <a:r>
              <a:rPr lang="en-US" altLang="ja-JP" sz="2800" smtClean="0"/>
              <a:t>on </a:t>
            </a:r>
            <a:r>
              <a:rPr lang="en-US" altLang="ja-JP" sz="3600" smtClean="0"/>
              <a:t>TypeScript</a:t>
            </a:r>
            <a:endParaRPr kumimoji="1" lang="ja-JP" altLang="en-US" sz="5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323528" y="2387424"/>
            <a:ext cx="8363272" cy="4093431"/>
            <a:chOff x="708448" y="2387427"/>
            <a:chExt cx="7978352" cy="1426858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187624" y="2387428"/>
              <a:ext cx="7499176" cy="14268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A </a:t>
              </a:r>
              <a:r>
                <a:rPr lang="en-US" altLang="ja-JP" sz="2000" b="1" smtClean="0">
                  <a:solidFill>
                    <a:schemeClr val="accent6">
                      <a:lumMod val="75000"/>
                    </a:schemeClr>
                  </a:solidFill>
                  <a:latin typeface="Andale Mono" charset="0"/>
                  <a:ea typeface="Andale Mono" charset="0"/>
                  <a:cs typeface="Andale Mono" charset="0"/>
                </a:rPr>
                <a:t>implements MixinB, MixinC 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// MixinB, MixinC </a:t>
              </a:r>
              <a:r>
                <a:rPr lang="ja-JP" altLang="en-US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のメンバを宣言</a:t>
              </a:r>
              <a:endParaRPr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hello:() =&gt; void;</a:t>
              </a:r>
            </a:p>
            <a:p>
              <a:r>
                <a:rPr lang="en-US" altLang="ja-JP" sz="20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bye:() =&gt; void;</a:t>
              </a:r>
              <a:endParaRPr kumimoji="1" lang="en-US" altLang="ja-JP" sz="20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// </a:t>
              </a:r>
              <a:r>
                <a:rPr kumimoji="1" lang="ja-JP" altLang="en-US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メンバの実装をバインディング</a:t>
              </a:r>
              <a:endParaRPr kumimoji="1"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A.prototype[“hello”] = MixinB.prototype[“hello”];</a:t>
              </a:r>
            </a:p>
            <a:p>
              <a:r>
                <a:rPr lang="en-US" altLang="ja-JP" sz="20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.prototype[“bye”] = MixinC.prototype[“bye”];</a:t>
              </a:r>
            </a:p>
            <a:p>
              <a:endParaRPr kumimoji="1" lang="en-US" altLang="ja-JP" sz="20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var </a:t>
              </a:r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a: A = new A;</a:t>
              </a:r>
            </a:p>
            <a:p>
              <a:r>
                <a:rPr kumimoji="1"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a.hello();</a:t>
              </a:r>
            </a:p>
            <a:p>
              <a:r>
                <a:rPr lang="en-US" altLang="ja-JP" sz="20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a.bye();</a:t>
              </a:r>
              <a:endParaRPr kumimoji="1" lang="en-US" altLang="ja-JP" sz="2000" b="1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08448" y="2387427"/>
              <a:ext cx="479176" cy="14268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16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17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18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19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20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21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22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23</a:t>
              </a:r>
            </a:p>
            <a:p>
              <a:r>
                <a:rPr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24</a:t>
              </a:r>
            </a:p>
            <a:p>
              <a:r>
                <a:rPr kumimoji="1" lang="en-US" altLang="ja-JP" sz="20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25</a:t>
              </a:r>
              <a:endParaRPr kumimoji="1" lang="en-US" altLang="ja-JP" sz="20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57200" y="1600201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クラスに実装を取り込み</a:t>
            </a:r>
            <a:endParaRPr lang="en-US" altLang="ja-JP" sz="2400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6635907" y="6250375"/>
            <a:ext cx="2133600" cy="365125"/>
          </a:xfrm>
        </p:spPr>
        <p:txBody>
          <a:bodyPr/>
          <a:lstStyle/>
          <a:p>
            <a:fld id="{2397F2D1-65A3-45EE-8E20-32FB97FA5EAD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19" name="図形グループ 18"/>
          <p:cNvGrpSpPr/>
          <p:nvPr/>
        </p:nvGrpSpPr>
        <p:grpSpPr>
          <a:xfrm>
            <a:off x="5364088" y="3200100"/>
            <a:ext cx="3150196" cy="1267814"/>
            <a:chOff x="5507871" y="4998209"/>
            <a:chExt cx="3150196" cy="1267814"/>
          </a:xfrm>
        </p:grpSpPr>
        <p:sp>
          <p:nvSpPr>
            <p:cNvPr id="20" name="角丸四角形 19"/>
            <p:cNvSpPr/>
            <p:nvPr/>
          </p:nvSpPr>
          <p:spPr>
            <a:xfrm>
              <a:off x="6506905" y="5921281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3E4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クラス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A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5507871" y="4998209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Mixin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B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22" name="直線矢印コネクタ 21"/>
            <p:cNvCxnSpPr/>
            <p:nvPr/>
          </p:nvCxnSpPr>
          <p:spPr>
            <a:xfrm>
              <a:off x="6083935" y="5342951"/>
              <a:ext cx="999034" cy="5783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角丸四角形 22"/>
            <p:cNvSpPr/>
            <p:nvPr/>
          </p:nvSpPr>
          <p:spPr>
            <a:xfrm>
              <a:off x="7505939" y="4998209"/>
              <a:ext cx="1152128" cy="3447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Mixin</a:t>
              </a:r>
              <a:r>
                <a:rPr kumimoji="1" lang="en-US" altLang="ja-JP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rPr>
                <a:t> C</a:t>
              </a:r>
              <a:endParaRPr lang="en-US" altLang="ja-JP" sz="1100" smtClean="0">
                <a:solidFill>
                  <a:srgbClr val="3E4057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24" name="直線矢印コネクタ 23"/>
            <p:cNvCxnSpPr/>
            <p:nvPr/>
          </p:nvCxnSpPr>
          <p:spPr>
            <a:xfrm flipH="1">
              <a:off x="7082969" y="5342951"/>
              <a:ext cx="999034" cy="5783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対角する 2 つの角を丸めた四角形 24"/>
          <p:cNvSpPr/>
          <p:nvPr/>
        </p:nvSpPr>
        <p:spPr>
          <a:xfrm>
            <a:off x="7308304" y="2221564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9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6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Mixins </a:t>
            </a:r>
            <a:r>
              <a:rPr lang="en-US" altLang="ja-JP" sz="2800" smtClean="0"/>
              <a:t>on </a:t>
            </a:r>
            <a:r>
              <a:rPr lang="en-US" altLang="ja-JP" sz="3600" smtClean="0"/>
              <a:t>TypeScript</a:t>
            </a:r>
            <a:endParaRPr kumimoji="1" lang="ja-JP" altLang="en-US" sz="5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1550607" y="1340768"/>
            <a:ext cx="5616724" cy="5112566"/>
            <a:chOff x="1819927" y="2387427"/>
            <a:chExt cx="5404748" cy="1469516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2229908" y="2387427"/>
              <a:ext cx="4994767" cy="1469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MixinB</a:t>
              </a:r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hello() </a:t>
              </a:r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	</a:t>
              </a:r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alert(”Hello!”);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}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13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</a:t>
              </a:r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MixinC</a:t>
              </a:r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 {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public bye()</a:t>
              </a:r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	</a:t>
              </a:r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alert(“Bye!”);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}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13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class A implements MixinB, MixinC </a:t>
              </a:r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{</a:t>
              </a:r>
            </a:p>
            <a:p>
              <a:r>
                <a:rPr lang="en-US" altLang="ja-JP" sz="130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// MixinB, MixinC </a:t>
              </a:r>
              <a:r>
                <a:rPr lang="ja-JP" altLang="en-US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のメンバを宣言</a:t>
              </a:r>
              <a:endParaRPr lang="en-US" altLang="ja-JP" sz="13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kumimoji="1"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hello:() =&gt; void;</a:t>
              </a:r>
            </a:p>
            <a:p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bye:() =&gt; void;</a:t>
              </a:r>
              <a:endParaRPr kumimoji="1" lang="en-US" altLang="ja-JP" sz="1300" b="1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}</a:t>
              </a:r>
            </a:p>
            <a:p>
              <a:endParaRPr lang="en-US" altLang="ja-JP" sz="13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// </a:t>
              </a:r>
              <a:r>
                <a:rPr kumimoji="1" lang="ja-JP" altLang="en-US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メンバの実装をバインディング</a:t>
              </a:r>
              <a:endParaRPr kumimoji="1" lang="en-US" altLang="ja-JP" sz="13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A.prototype[“hello”] = MixinB.prototype[“hello”];</a:t>
              </a:r>
            </a:p>
            <a:p>
              <a:r>
                <a:rPr lang="en-US" altLang="ja-JP" sz="1300" b="1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</a:t>
              </a:r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.prototype[“bye”] = MixinC.prototype[“bye”];</a:t>
              </a:r>
            </a:p>
            <a:p>
              <a:endParaRPr kumimoji="1" lang="en-US" altLang="ja-JP" sz="130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var </a:t>
              </a:r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a: A = new A;</a:t>
              </a:r>
            </a:p>
            <a:p>
              <a:r>
                <a:rPr kumimoji="1"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a.hello();</a:t>
              </a:r>
            </a:p>
            <a:p>
              <a:r>
                <a:rPr lang="en-US" altLang="ja-JP" sz="1300" b="1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a.bye();</a:t>
              </a:r>
              <a:endParaRPr kumimoji="1" lang="en-US" altLang="ja-JP" sz="1300" b="1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819927" y="2387427"/>
              <a:ext cx="419839" cy="146951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3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4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5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6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7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8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9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10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11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12</a:t>
              </a:r>
              <a:endParaRPr kumimoji="1" lang="en-US" altLang="ja-JP" sz="13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13</a:t>
              </a:r>
              <a:endParaRPr kumimoji="1" lang="en-US" altLang="ja-JP" sz="13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14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15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16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17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18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19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20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21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22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23</a:t>
              </a:r>
            </a:p>
            <a:p>
              <a:r>
                <a:rPr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24</a:t>
              </a:r>
            </a:p>
            <a:p>
              <a:r>
                <a:rPr kumimoji="1" lang="en-US" altLang="ja-JP" sz="1300" smtClean="0">
                  <a:solidFill>
                    <a:srgbClr val="3E4057"/>
                  </a:solidFill>
                  <a:latin typeface="Andale Mono" charset="0"/>
                  <a:ea typeface="Andale Mono" charset="0"/>
                  <a:cs typeface="Andale Mono" charset="0"/>
                </a:rPr>
                <a:t>25</a:t>
              </a:r>
              <a:endParaRPr kumimoji="1" lang="en-US" altLang="ja-JP" sz="1300" smtClean="0">
                <a:solidFill>
                  <a:srgbClr val="3E4057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6635907" y="6250375"/>
            <a:ext cx="2133600" cy="365125"/>
          </a:xfrm>
        </p:spPr>
        <p:txBody>
          <a:bodyPr/>
          <a:lstStyle/>
          <a:p>
            <a:fld id="{2397F2D1-65A3-45EE-8E20-32FB97FA5EA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4" name="対角する 2 つの角を丸めた四角形 13"/>
          <p:cNvSpPr/>
          <p:nvPr/>
        </p:nvSpPr>
        <p:spPr>
          <a:xfrm>
            <a:off x="5787021" y="1204730"/>
            <a:ext cx="1378496" cy="432048"/>
          </a:xfrm>
          <a:prstGeom prst="round2DiagRect">
            <a:avLst>
              <a:gd name="adj1" fmla="val 41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smtClean="0">
                <a:latin typeface="Meiryo" charset="-128"/>
                <a:ea typeface="Meiryo" charset="-128"/>
                <a:cs typeface="Meiryo" charset="-128"/>
              </a:rPr>
              <a:t>Sample 9</a:t>
            </a:r>
            <a:endParaRPr kumimoji="1" lang="ja-JP" altLang="en-US" sz="1400"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99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3881" y="3137853"/>
            <a:ext cx="4468310" cy="298092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smtClean="0"/>
              <a:t>クラスの</a:t>
            </a:r>
            <a:r>
              <a:rPr lang="ja-JP" altLang="en-US" sz="2400" smtClean="0">
                <a:solidFill>
                  <a:srgbClr val="32B490"/>
                </a:solidFill>
              </a:rPr>
              <a:t>属性は単一継承</a:t>
            </a:r>
            <a:endParaRPr lang="en-US" altLang="ja-JP" sz="2400"/>
          </a:p>
          <a:p>
            <a:pPr>
              <a:lnSpc>
                <a:spcPct val="150000"/>
              </a:lnSpc>
            </a:pPr>
            <a:r>
              <a:rPr lang="ja-JP" altLang="en-US" sz="2400" smtClean="0">
                <a:solidFill>
                  <a:srgbClr val="32B490"/>
                </a:solidFill>
              </a:rPr>
              <a:t>実装は多重継承</a:t>
            </a:r>
            <a:endParaRPr lang="en-US" altLang="ja-JP" sz="2000" smtClean="0">
              <a:solidFill>
                <a:srgbClr val="32B49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2400" smtClean="0"/>
              <a:t>Mixin </a:t>
            </a:r>
            <a:r>
              <a:rPr lang="ja-JP" altLang="en-US" sz="2400" smtClean="0"/>
              <a:t>クラスは抽象クラス</a:t>
            </a:r>
            <a:endParaRPr lang="en-US" altLang="ja-JP" sz="240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smtClean="0"/>
              <a:t>まとめ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1986535"/>
            <a:ext cx="8229600" cy="1070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ja-JP" sz="2400" smtClean="0"/>
              <a:t>Mixin </a:t>
            </a:r>
            <a:r>
              <a:rPr lang="ja-JP" altLang="en-US" sz="2400" smtClean="0"/>
              <a:t>を利用すると</a:t>
            </a:r>
            <a:endParaRPr lang="en-US" altLang="ja-JP" sz="240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/>
              <a:t>クラス群の</a:t>
            </a:r>
            <a:r>
              <a:rPr lang="ja-JP" altLang="en-US" sz="2400" smtClean="0">
                <a:solidFill>
                  <a:srgbClr val="32B490"/>
                </a:solidFill>
              </a:rPr>
              <a:t>構造をシンプルに</a:t>
            </a:r>
            <a:r>
              <a:rPr lang="ja-JP" altLang="en-US" sz="2400" smtClean="0"/>
              <a:t>保ったまま</a:t>
            </a:r>
            <a:endParaRPr lang="en-US" altLang="ja-JP" sz="240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smtClean="0">
                <a:solidFill>
                  <a:srgbClr val="32B490"/>
                </a:solidFill>
              </a:rPr>
              <a:t>複数の異なる実装を取り入れる</a:t>
            </a:r>
            <a:r>
              <a:rPr lang="ja-JP" altLang="en-US" sz="2400" smtClean="0"/>
              <a:t>ことができる</a:t>
            </a:r>
            <a:endParaRPr lang="en-US" altLang="ja-JP" sz="2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5220072" y="3619311"/>
            <a:ext cx="3619588" cy="2907025"/>
            <a:chOff x="5364088" y="3300820"/>
            <a:chExt cx="3619588" cy="2907025"/>
          </a:xfrm>
        </p:grpSpPr>
        <p:grpSp>
          <p:nvGrpSpPr>
            <p:cNvPr id="7" name="図形グループ 6"/>
            <p:cNvGrpSpPr/>
            <p:nvPr/>
          </p:nvGrpSpPr>
          <p:grpSpPr>
            <a:xfrm>
              <a:off x="5364088" y="3300820"/>
              <a:ext cx="3150196" cy="2018012"/>
              <a:chOff x="5507871" y="4248011"/>
              <a:chExt cx="3150196" cy="2018012"/>
            </a:xfrm>
          </p:grpSpPr>
          <p:sp>
            <p:nvSpPr>
              <p:cNvPr id="14" name="角丸四角形 13"/>
              <p:cNvSpPr/>
              <p:nvPr/>
            </p:nvSpPr>
            <p:spPr>
              <a:xfrm>
                <a:off x="6506905" y="4248011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3E40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クラス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A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cxnSp>
            <p:nvCxnSpPr>
              <p:cNvPr id="15" name="直線矢印コネクタ 14"/>
              <p:cNvCxnSpPr>
                <a:stCxn id="10" idx="2"/>
              </p:cNvCxnSpPr>
              <p:nvPr/>
            </p:nvCxnSpPr>
            <p:spPr>
              <a:xfrm>
                <a:off x="7082969" y="4592753"/>
                <a:ext cx="0" cy="1328528"/>
              </a:xfrm>
              <a:prstGeom prst="straightConnector1">
                <a:avLst/>
              </a:prstGeom>
              <a:ln w="38100">
                <a:solidFill>
                  <a:srgbClr val="3E40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角丸四角形 15"/>
              <p:cNvSpPr/>
              <p:nvPr/>
            </p:nvSpPr>
            <p:spPr>
              <a:xfrm>
                <a:off x="6506905" y="5921281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3E40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クラス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B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17" name="角丸四角形 16"/>
              <p:cNvSpPr/>
              <p:nvPr/>
            </p:nvSpPr>
            <p:spPr>
              <a:xfrm>
                <a:off x="5507871" y="4998209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Mixin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C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cxnSp>
            <p:nvCxnSpPr>
              <p:cNvPr id="18" name="直線矢印コネクタ 17"/>
              <p:cNvCxnSpPr/>
              <p:nvPr/>
            </p:nvCxnSpPr>
            <p:spPr>
              <a:xfrm>
                <a:off x="6083935" y="5342951"/>
                <a:ext cx="999034" cy="57833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角丸四角形 18"/>
              <p:cNvSpPr/>
              <p:nvPr/>
            </p:nvSpPr>
            <p:spPr>
              <a:xfrm>
                <a:off x="7505939" y="4998209"/>
                <a:ext cx="1152128" cy="3447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Mixin</a:t>
                </a:r>
                <a:r>
                  <a:rPr kumimoji="1" lang="en-US" altLang="ja-JP" smtClean="0">
                    <a:solidFill>
                      <a:srgbClr val="3E4057"/>
                    </a:solidFill>
                    <a:latin typeface="Meiryo" charset="-128"/>
                    <a:ea typeface="Meiryo" charset="-128"/>
                    <a:cs typeface="Meiryo" charset="-128"/>
                  </a:rPr>
                  <a:t> D</a:t>
                </a:r>
                <a:endParaRPr lang="en-US" altLang="ja-JP" sz="1100" smtClean="0">
                  <a:solidFill>
                    <a:srgbClr val="3E4057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cxnSp>
            <p:nvCxnSpPr>
              <p:cNvPr id="20" name="直線矢印コネクタ 19"/>
              <p:cNvCxnSpPr/>
              <p:nvPr/>
            </p:nvCxnSpPr>
            <p:spPr>
              <a:xfrm flipH="1">
                <a:off x="7082969" y="5342951"/>
                <a:ext cx="999034" cy="57833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線矢印コネクタ 8"/>
            <p:cNvCxnSpPr/>
            <p:nvPr/>
          </p:nvCxnSpPr>
          <p:spPr>
            <a:xfrm flipH="1">
              <a:off x="6939186" y="3645562"/>
              <a:ext cx="999034" cy="31558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曲線コネクタ 9"/>
            <p:cNvCxnSpPr/>
            <p:nvPr/>
          </p:nvCxnSpPr>
          <p:spPr>
            <a:xfrm rot="5400000" flipH="1" flipV="1">
              <a:off x="6751673" y="5185604"/>
              <a:ext cx="1393485" cy="361302"/>
            </a:xfrm>
            <a:prstGeom prst="curvedConnector3">
              <a:avLst>
                <a:gd name="adj1" fmla="val 1459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曲線コネクタ 10"/>
            <p:cNvCxnSpPr/>
            <p:nvPr/>
          </p:nvCxnSpPr>
          <p:spPr>
            <a:xfrm rot="16200000" flipV="1">
              <a:off x="5484591" y="5298280"/>
              <a:ext cx="1468418" cy="61016"/>
            </a:xfrm>
            <a:prstGeom prst="curvedConnector3">
              <a:avLst>
                <a:gd name="adj1" fmla="val -329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コンテンツ プレースホルダー 2"/>
            <p:cNvSpPr txBox="1">
              <a:spLocks/>
            </p:cNvSpPr>
            <p:nvPr/>
          </p:nvSpPr>
          <p:spPr>
            <a:xfrm>
              <a:off x="7809812" y="3500938"/>
              <a:ext cx="1173864" cy="2858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sz="2400" smtClean="0"/>
                <a:t>単一継承</a:t>
              </a:r>
              <a:endParaRPr lang="en-US" altLang="ja-JP" sz="2400" dirty="0"/>
            </a:p>
          </p:txBody>
        </p:sp>
        <p:sp>
          <p:nvSpPr>
            <p:cNvPr id="13" name="コンテンツ プレースホルダー 2"/>
            <p:cNvSpPr txBox="1">
              <a:spLocks/>
            </p:cNvSpPr>
            <p:nvPr/>
          </p:nvSpPr>
          <p:spPr>
            <a:xfrm>
              <a:off x="6188292" y="5922044"/>
              <a:ext cx="1173864" cy="2858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 kern="1200">
                  <a:solidFill>
                    <a:srgbClr val="3E4057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ja-JP" altLang="en-US" sz="2400" smtClean="0"/>
                <a:t>多重継承</a:t>
              </a:r>
              <a:endParaRPr lang="en-US" altLang="ja-JP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65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334</Words>
  <Application>Microsoft Macintosh PowerPoint</Application>
  <PresentationFormat>画面に合わせる (4:3)</PresentationFormat>
  <Paragraphs>177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Andale Mono</vt:lpstr>
      <vt:lpstr>Calibri</vt:lpstr>
      <vt:lpstr>Meiryo</vt:lpstr>
      <vt:lpstr>ＭＳ Ｐゴシック</vt:lpstr>
      <vt:lpstr>Yu Gothic</vt:lpstr>
      <vt:lpstr>メイリオ</vt:lpstr>
      <vt:lpstr>Arial</vt:lpstr>
      <vt:lpstr>1_Office ​​テーマ</vt:lpstr>
      <vt:lpstr>2_Office ​​テーマ</vt:lpstr>
      <vt:lpstr>TypeScript + Mixin</vt:lpstr>
      <vt:lpstr>Mixin の 概要</vt:lpstr>
      <vt:lpstr>単一継承</vt:lpstr>
      <vt:lpstr>多重継承</vt:lpstr>
      <vt:lpstr>Mixin の 詳細</vt:lpstr>
      <vt:lpstr>Mixins on TypeScript</vt:lpstr>
      <vt:lpstr>Mixins on TypeScript</vt:lpstr>
      <vt:lpstr>Mixins on TypeScript</vt:lpstr>
      <vt:lpstr>まとめ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窪田光</cp:lastModifiedBy>
  <cp:revision>169</cp:revision>
  <cp:lastPrinted>2014-09-23T04:56:28Z</cp:lastPrinted>
  <dcterms:created xsi:type="dcterms:W3CDTF">2014-08-31T11:33:13Z</dcterms:created>
  <dcterms:modified xsi:type="dcterms:W3CDTF">2016-04-22T02:16:59Z</dcterms:modified>
</cp:coreProperties>
</file>