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17"/>
  </p:notesMasterIdLst>
  <p:sldIdLst>
    <p:sldId id="263" r:id="rId3"/>
    <p:sldId id="270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490"/>
    <a:srgbClr val="3E4057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3298" autoAdjust="0"/>
  </p:normalViewPr>
  <p:slideViewPr>
    <p:cSldViewPr showGuides="1">
      <p:cViewPr varScale="1">
        <p:scale>
          <a:sx n="64" d="100"/>
          <a:sy n="64" d="100"/>
        </p:scale>
        <p:origin x="704" y="176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D074-2320-B644-8AE3-FA8F898BC08A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E891F-855B-184B-AE40-6CD3B187B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6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891F-855B-184B-AE40-6CD3B187B74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891F-855B-184B-AE40-6CD3B187B74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83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891F-855B-184B-AE40-6CD3B187B74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1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891F-855B-184B-AE40-6CD3B187B74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4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7A72-D36E-0F43-9C03-86A92E67AF1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CAB0-111C-3449-B2B3-593591191F54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30A6-7345-634B-80CD-397489FC205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59-C8C1-D14A-9994-9F6C986E5F3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AEAC-11B5-7B4F-BE6A-3413E1F10D2E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55B-24AE-BF4A-8693-EE8C355B7E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F8C-B49D-FE4D-8B5C-AC4A4D2888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B8EB-DBB8-934E-95BB-01144898F9A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069-3716-8F41-9AB8-84592C46409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4CD0-1580-8A49-ADA6-F36C2F655F3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8F2-7273-6348-ACF5-05C62B25D52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851-B8E8-784F-ABC7-B2D8BA9CE179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89CB-E25A-FA45-8BA5-481CF53B311F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B825-C178-004D-9DA0-A251B769BADB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7043-C64E-3E4A-9E3F-EC574990E92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B9B1-86B0-9C47-A183-D633BAAAC35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CE84-3C88-2049-AEC9-1777E6716B60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A68F-CB97-4E4C-A191-CB293DB45D65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A7A7-71DD-0646-862F-6324304EE56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475C-5722-A847-85C9-DAA817F43BD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A40D-4CD5-5F42-A882-08931289B25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477-F801-0240-88AA-1A083D177491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8B723-7869-7546-8432-75D50DA3BB7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B70B-6F6B-8D45-9E06-4EEB5535160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TypeScript + </a:t>
            </a:r>
            <a:r>
              <a:rPr kumimoji="1" lang="en-US" altLang="ja-JP" sz="6000" dirty="0" smtClean="0"/>
              <a:t>Generics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開発部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プロジェクトセクション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窪田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光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0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4708984"/>
            <a:chOff x="705224" y="2387427"/>
            <a:chExt cx="7981576" cy="164142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79512" y="1417638"/>
            <a:ext cx="8640960" cy="3163490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5822" y="1928726"/>
            <a:ext cx="7860978" cy="21483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en-US" altLang="ja-JP" sz="2800" smtClean="0">
                <a:solidFill>
                  <a:srgbClr val="0070C0"/>
                </a:solidFill>
              </a:rPr>
              <a:t>T</a:t>
            </a:r>
            <a:r>
              <a:rPr lang="en-US" altLang="ja-JP" sz="2800" smtClean="0"/>
              <a:t> </a:t>
            </a:r>
            <a:r>
              <a:rPr lang="ja-JP" altLang="en-US" sz="2800" smtClean="0"/>
              <a:t>は未知の型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en-US" altLang="ja-JP" sz="2800" smtClean="0"/>
              <a:t>arg </a:t>
            </a:r>
            <a:r>
              <a:rPr lang="ja-JP" altLang="en-US" sz="2800" smtClean="0"/>
              <a:t>が</a:t>
            </a:r>
            <a:r>
              <a:rPr lang="en-US" altLang="ja-JP" sz="2800" smtClean="0"/>
              <a:t> greet() </a:t>
            </a:r>
            <a:r>
              <a:rPr lang="ja-JP" altLang="en-US" sz="2800" smtClean="0"/>
              <a:t>を持つかは不明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・コンパイルの時点でチェック</a:t>
            </a:r>
            <a:endParaRPr lang="en-US" altLang="ja-JP" sz="2800"/>
          </a:p>
        </p:txBody>
      </p:sp>
      <p:sp>
        <p:nvSpPr>
          <p:cNvPr id="9" name="角丸四角形 8"/>
          <p:cNvSpPr/>
          <p:nvPr/>
        </p:nvSpPr>
        <p:spPr>
          <a:xfrm>
            <a:off x="181270" y="5589240"/>
            <a:ext cx="8640960" cy="815687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20148" y="5711448"/>
            <a:ext cx="8366652" cy="554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80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88674" y="2509208"/>
            <a:ext cx="8366652" cy="1323443"/>
            <a:chOff x="705224" y="2387427"/>
            <a:chExt cx="7981576" cy="46131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461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var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any_arg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=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any_arg.greet();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461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</p:txBody>
        </p:sp>
      </p:grp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再び</a:t>
            </a:r>
            <a:r>
              <a:rPr lang="en-US" altLang="ja-JP" sz="2400" b="1" smtClean="0"/>
              <a:t> </a:t>
            </a:r>
            <a:r>
              <a:rPr lang="en-US" altLang="ja-JP" sz="2400" smtClean="0">
                <a:solidFill>
                  <a:srgbClr val="32B490"/>
                </a:solidFill>
              </a:rPr>
              <a:t>any</a:t>
            </a:r>
            <a:r>
              <a:rPr lang="ja-JP" altLang="en-US" sz="2400">
                <a:solidFill>
                  <a:srgbClr val="32B490"/>
                </a:solidFill>
              </a:rPr>
              <a:t>型</a:t>
            </a:r>
            <a:r>
              <a:rPr lang="en-US" altLang="ja-JP" sz="2400">
                <a:solidFill>
                  <a:srgbClr val="32B490"/>
                </a:solidFill>
              </a:rPr>
              <a:t> </a:t>
            </a:r>
            <a:r>
              <a:rPr lang="ja-JP" altLang="en-US" sz="2400"/>
              <a:t>を導入すれば解決できそう</a:t>
            </a:r>
            <a:r>
              <a:rPr lang="en-US" altLang="ja-JP" sz="2400"/>
              <a:t>…</a:t>
            </a:r>
            <a:r>
              <a:rPr lang="ja-JP" altLang="en-US" sz="2400" smtClean="0"/>
              <a:t>？</a:t>
            </a:r>
            <a:endParaRPr lang="en-US" altLang="ja-JP" sz="240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88674" y="4136991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コンパイルは通る</a:t>
            </a:r>
            <a:endParaRPr lang="en-US" altLang="ja-JP" sz="2400" smtClean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smtClean="0"/>
              <a:t>しかし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>
                <a:solidFill>
                  <a:srgbClr val="32B490"/>
                </a:solidFill>
              </a:rPr>
              <a:t>型チェックは行われない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対角する 2 つの角を丸めた四角形 8"/>
          <p:cNvSpPr/>
          <p:nvPr/>
        </p:nvSpPr>
        <p:spPr>
          <a:xfrm>
            <a:off x="7376830" y="2377540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7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1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5016762"/>
            <a:chOff x="705224" y="2387427"/>
            <a:chExt cx="7981576" cy="174870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 </a:t>
              </a:r>
              <a:r>
                <a:rPr kumimoji="1"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extends 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&gt;(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T)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79512" y="2483292"/>
            <a:ext cx="8640960" cy="2097835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5822" y="2375239"/>
            <a:ext cx="7860978" cy="21483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ja-JP" altLang="en-US" sz="2800" smtClean="0">
                <a:solidFill>
                  <a:srgbClr val="0070C0"/>
                </a:solidFill>
              </a:rPr>
              <a:t>型変数</a:t>
            </a:r>
            <a:r>
              <a:rPr lang="ja-JP" altLang="en-US" sz="2800" smtClean="0"/>
              <a:t>に補足的な情報を付加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ja-JP" sz="2800" smtClean="0"/>
              <a:t>	</a:t>
            </a:r>
            <a:r>
              <a:rPr lang="ja-JP" altLang="en-US" sz="2800" smtClean="0"/>
              <a:t>→</a:t>
            </a:r>
            <a:r>
              <a:rPr lang="en-US" altLang="ja-JP" sz="2800" smtClean="0"/>
              <a:t> </a:t>
            </a:r>
            <a:r>
              <a:rPr lang="ja-JP" altLang="en-US" sz="2800" smtClean="0"/>
              <a:t>制約を設ける</a:t>
            </a:r>
            <a:endParaRPr lang="en-US" altLang="ja-JP" sz="2800"/>
          </a:p>
        </p:txBody>
      </p:sp>
      <p:sp>
        <p:nvSpPr>
          <p:cNvPr id="9" name="角丸四角形 8"/>
          <p:cNvSpPr/>
          <p:nvPr/>
        </p:nvSpPr>
        <p:spPr>
          <a:xfrm>
            <a:off x="181270" y="5589240"/>
            <a:ext cx="8640960" cy="815687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20148" y="5711448"/>
            <a:ext cx="8366652" cy="554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800" smtClean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320148" y="5565679"/>
            <a:ext cx="8366652" cy="72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greeterInterface</a:t>
            </a:r>
            <a:r>
              <a:rPr lang="en-US" altLang="ja-JP" sz="2800" smtClean="0"/>
              <a:t> </a:t>
            </a:r>
            <a:r>
              <a:rPr lang="ja-JP" altLang="en-US" sz="2800" smtClean="0"/>
              <a:t>を継承した</a:t>
            </a:r>
            <a:r>
              <a:rPr lang="en-US" altLang="ja-JP" sz="2800" smtClean="0"/>
              <a:t> </a:t>
            </a:r>
            <a:r>
              <a:rPr lang="en-US" altLang="ja-JP" sz="2800" smtClean="0">
                <a:solidFill>
                  <a:srgbClr val="0070C0"/>
                </a:solidFill>
              </a:rPr>
              <a:t>T</a:t>
            </a:r>
            <a:endParaRPr lang="en-US" altLang="ja-JP" sz="2800">
              <a:solidFill>
                <a:srgbClr val="0070C0"/>
              </a:solidFill>
            </a:endParaRPr>
          </a:p>
        </p:txBody>
      </p:sp>
      <p:cxnSp>
        <p:nvCxnSpPr>
          <p:cNvPr id="6" name="曲線コネクタ 5"/>
          <p:cNvCxnSpPr/>
          <p:nvPr/>
        </p:nvCxnSpPr>
        <p:spPr>
          <a:xfrm rot="16200000" flipH="1">
            <a:off x="4608007" y="2672917"/>
            <a:ext cx="2736301" cy="1080118"/>
          </a:xfrm>
          <a:prstGeom prst="curvedConnector3">
            <a:avLst>
              <a:gd name="adj1" fmla="val 116"/>
            </a:avLst>
          </a:prstGeom>
          <a:ln w="317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8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5016762"/>
            <a:chOff x="705224" y="2387427"/>
            <a:chExt cx="7981576" cy="174870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 </a:t>
              </a:r>
              <a:r>
                <a:rPr kumimoji="1"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extends greeterInterface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対角する 2 つの角を丸めた四角形 6"/>
          <p:cNvSpPr/>
          <p:nvPr/>
        </p:nvSpPr>
        <p:spPr>
          <a:xfrm>
            <a:off x="7308304" y="1414239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8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89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smtClean="0"/>
              <a:t>クラス</a:t>
            </a:r>
            <a:r>
              <a:rPr lang="ja-JP" altLang="en-US" sz="2400"/>
              <a:t>や関数、インターフェースなどの</a:t>
            </a:r>
            <a:r>
              <a:rPr lang="ja-JP" altLang="en-US" sz="2400">
                <a:solidFill>
                  <a:srgbClr val="32B490"/>
                </a:solidFill>
              </a:rPr>
              <a:t>型定義を変数化</a:t>
            </a:r>
            <a:endParaRPr lang="en-US" altLang="ja-JP" sz="240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/>
              <a:t>オブジェクト指向の</a:t>
            </a:r>
            <a:r>
              <a:rPr lang="ja-JP" altLang="en-US" sz="2400">
                <a:solidFill>
                  <a:srgbClr val="32B490"/>
                </a:solidFill>
              </a:rPr>
              <a:t>多態性</a:t>
            </a:r>
            <a:r>
              <a:rPr lang="ja-JP" altLang="en-US" sz="2400"/>
              <a:t>を実現</a:t>
            </a:r>
            <a:endParaRPr lang="en-US" altLang="ja-JP" sz="2400"/>
          </a:p>
          <a:p>
            <a:pPr>
              <a:lnSpc>
                <a:spcPct val="150000"/>
              </a:lnSpc>
            </a:pPr>
            <a:r>
              <a:rPr lang="ja-JP" altLang="en-US" sz="2400" smtClean="0"/>
              <a:t>コンパイル</a:t>
            </a:r>
            <a:r>
              <a:rPr lang="ja-JP" altLang="en-US" sz="2400"/>
              <a:t>時の型チェックが</a:t>
            </a:r>
            <a:r>
              <a:rPr lang="ja-JP" altLang="en-US" sz="2400" smtClean="0"/>
              <a:t>可能</a:t>
            </a:r>
            <a:endParaRPr lang="en-US" altLang="ja-JP" sz="2400" smtClean="0"/>
          </a:p>
          <a:p>
            <a:pPr>
              <a:lnSpc>
                <a:spcPct val="150000"/>
              </a:lnSpc>
            </a:pPr>
            <a:r>
              <a:rPr lang="en-US" altLang="ja-JP" sz="2400"/>
              <a:t>Generics </a:t>
            </a:r>
            <a:r>
              <a:rPr lang="ja-JP" altLang="en-US" sz="2400"/>
              <a:t>の考え方は</a:t>
            </a:r>
            <a:r>
              <a:rPr lang="en-US" altLang="ja-JP" sz="2400"/>
              <a:t> TypeScript </a:t>
            </a:r>
            <a:r>
              <a:rPr lang="ja-JP" altLang="en-US" sz="2400"/>
              <a:t>特有のものではない</a:t>
            </a:r>
            <a:endParaRPr lang="en-US" altLang="ja-JP" sz="2400"/>
          </a:p>
          <a:p>
            <a:pPr lvl="1">
              <a:lnSpc>
                <a:spcPct val="150000"/>
              </a:lnSpc>
            </a:pPr>
            <a:r>
              <a:rPr lang="en-US" altLang="ja-JP" sz="2000">
                <a:solidFill>
                  <a:srgbClr val="32B490"/>
                </a:solidFill>
              </a:rPr>
              <a:t>C++, C#, </a:t>
            </a:r>
            <a:r>
              <a:rPr lang="en-US" altLang="ja-JP" sz="2000" smtClean="0">
                <a:solidFill>
                  <a:srgbClr val="32B490"/>
                </a:solidFill>
              </a:rPr>
              <a:t>Java </a:t>
            </a:r>
            <a:r>
              <a:rPr lang="ja-JP" altLang="en-US" sz="2000">
                <a:solidFill>
                  <a:srgbClr val="32B490"/>
                </a:solidFill>
              </a:rPr>
              <a:t>など</a:t>
            </a:r>
            <a:endParaRPr lang="en-US" altLang="ja-JP" sz="200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smtClean="0"/>
              <a:t>実際の開発では、クラス</a:t>
            </a:r>
            <a:r>
              <a:rPr lang="ja-JP" altLang="en-US" sz="2400" smtClean="0"/>
              <a:t>やメソッド、インターフェース</a:t>
            </a:r>
            <a:r>
              <a:rPr lang="ja-JP" altLang="en-US" sz="2400" smtClean="0"/>
              <a:t>に</a:t>
            </a:r>
            <a:r>
              <a:rPr lang="en-US" altLang="ja-JP" sz="2400" smtClean="0"/>
              <a:t> Generics </a:t>
            </a:r>
            <a:r>
              <a:rPr lang="ja-JP" altLang="en-US" sz="2400" smtClean="0"/>
              <a:t>をよく用いる</a:t>
            </a:r>
            <a:endParaRPr lang="en-US" altLang="ja-JP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smtClean="0"/>
              <a:t>まとめ</a:t>
            </a:r>
            <a:r>
              <a:rPr lang="en-US" altLang="ja-JP" smtClean="0"/>
              <a:t>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の</a:t>
            </a:r>
            <a:r>
              <a:rPr lang="en-US" altLang="ja-JP" smtClean="0"/>
              <a:t> </a:t>
            </a:r>
            <a:r>
              <a:rPr lang="ja-JP" altLang="en-US" smtClean="0"/>
              <a:t>概要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3275856" y="3255644"/>
            <a:ext cx="2736304" cy="2592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3E4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クラス</a:t>
            </a:r>
            <a:endParaRPr kumimoji="1" lang="en-US" altLang="ja-JP" sz="2000" smtClean="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関数</a:t>
            </a:r>
            <a:endParaRPr kumimoji="1" lang="en-US" altLang="ja-JP" sz="2000" smtClean="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インターフェース</a:t>
            </a:r>
            <a:endParaRPr lang="en-US" altLang="ja-JP" sz="200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lang="en-US" altLang="ja-JP" sz="12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etc...</a:t>
            </a: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052956" y="4807184"/>
            <a:ext cx="1150975" cy="1286112"/>
            <a:chOff x="5052956" y="4116444"/>
            <a:chExt cx="1150975" cy="1286112"/>
          </a:xfrm>
        </p:grpSpPr>
        <p:sp>
          <p:nvSpPr>
            <p:cNvPr id="6" name="円弧 5"/>
            <p:cNvSpPr/>
            <p:nvPr/>
          </p:nvSpPr>
          <p:spPr>
            <a:xfrm rot="4579217">
              <a:off x="5016952" y="4152448"/>
              <a:ext cx="1152128" cy="1080120"/>
            </a:xfrm>
            <a:prstGeom prst="arc">
              <a:avLst>
                <a:gd name="adj1" fmla="val 17139009"/>
                <a:gd name="adj2" fmla="val 2088187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/>
            <p:cNvSpPr/>
            <p:nvPr/>
          </p:nvSpPr>
          <p:spPr>
            <a:xfrm rot="3912647">
              <a:off x="5087807" y="4286432"/>
              <a:ext cx="1152128" cy="1080120"/>
            </a:xfrm>
            <a:prstGeom prst="arc">
              <a:avLst>
                <a:gd name="adj1" fmla="val 18134966"/>
                <a:gd name="adj2" fmla="val 2077749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図形グループ 16"/>
          <p:cNvGrpSpPr/>
          <p:nvPr/>
        </p:nvGrpSpPr>
        <p:grpSpPr>
          <a:xfrm rot="11002736">
            <a:off x="3024084" y="2928405"/>
            <a:ext cx="1150975" cy="1286112"/>
            <a:chOff x="5052956" y="4116444"/>
            <a:chExt cx="1150975" cy="1286112"/>
          </a:xfrm>
        </p:grpSpPr>
        <p:sp>
          <p:nvSpPr>
            <p:cNvPr id="18" name="円弧 17"/>
            <p:cNvSpPr/>
            <p:nvPr/>
          </p:nvSpPr>
          <p:spPr>
            <a:xfrm rot="4579217">
              <a:off x="5016952" y="4152448"/>
              <a:ext cx="1152128" cy="1080120"/>
            </a:xfrm>
            <a:prstGeom prst="arc">
              <a:avLst>
                <a:gd name="adj1" fmla="val 17139009"/>
                <a:gd name="adj2" fmla="val 2088187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/>
            <p:cNvSpPr/>
            <p:nvPr/>
          </p:nvSpPr>
          <p:spPr>
            <a:xfrm rot="3912647">
              <a:off x="5087807" y="4286432"/>
              <a:ext cx="1152128" cy="1080120"/>
            </a:xfrm>
            <a:prstGeom prst="arc">
              <a:avLst>
                <a:gd name="adj1" fmla="val 18134966"/>
                <a:gd name="adj2" fmla="val 2077749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>
            <a:off x="1894510" y="3399660"/>
            <a:ext cx="1237330" cy="836293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1894510" y="4695804"/>
            <a:ext cx="1237330" cy="144016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1894510" y="4137384"/>
            <a:ext cx="1237330" cy="342396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550" y="3200164"/>
            <a:ext cx="1738536" cy="2647767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“Hello!”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123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true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︙</a:t>
            </a:r>
            <a:endParaRPr lang="en-US" altLang="ja-JP" sz="2400">
              <a:solidFill>
                <a:srgbClr val="0070C0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1894510" y="4839820"/>
            <a:ext cx="1237330" cy="720080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コンテンツ プレースホルダー 2"/>
          <p:cNvSpPr txBox="1">
            <a:spLocks/>
          </p:cNvSpPr>
          <p:nvPr/>
        </p:nvSpPr>
        <p:spPr>
          <a:xfrm>
            <a:off x="380550" y="2476694"/>
            <a:ext cx="1738536" cy="49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smtClean="0"/>
              <a:t>入力</a:t>
            </a:r>
            <a:endParaRPr lang="en-US" altLang="ja-JP" sz="200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6291392" y="4242836"/>
            <a:ext cx="2488052" cy="496789"/>
            <a:chOff x="6291392" y="3552096"/>
            <a:chExt cx="2488052" cy="496789"/>
          </a:xfrm>
        </p:grpSpPr>
        <p:sp>
          <p:nvSpPr>
            <p:cNvPr id="50" name="コンテンツ プレースホルダー 2"/>
            <p:cNvSpPr txBox="1">
              <a:spLocks/>
            </p:cNvSpPr>
            <p:nvPr/>
          </p:nvSpPr>
          <p:spPr>
            <a:xfrm>
              <a:off x="7040908" y="3552096"/>
              <a:ext cx="1738536" cy="496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000" smtClean="0"/>
                <a:t>出力</a:t>
              </a:r>
              <a:endParaRPr lang="en-US" altLang="ja-JP" sz="2000"/>
            </a:p>
          </p:txBody>
        </p:sp>
        <p:cxnSp>
          <p:nvCxnSpPr>
            <p:cNvPr id="51" name="直線矢印コネクタ 50"/>
            <p:cNvCxnSpPr/>
            <p:nvPr/>
          </p:nvCxnSpPr>
          <p:spPr>
            <a:xfrm>
              <a:off x="6291392" y="3789040"/>
              <a:ext cx="1016912" cy="0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457200" y="1600200"/>
            <a:ext cx="8229600" cy="75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汎用的なクラス</a:t>
            </a:r>
            <a:r>
              <a:rPr lang="ja-JP" altLang="en-US" sz="2400" smtClean="0"/>
              <a:t>や</a:t>
            </a:r>
            <a:r>
              <a:rPr lang="ja-JP" altLang="en-US" sz="2400" smtClean="0"/>
              <a:t>関数</a:t>
            </a:r>
            <a:r>
              <a:rPr lang="ja-JP" altLang="en-US" sz="2400" smtClean="0"/>
              <a:t>など</a:t>
            </a:r>
            <a:r>
              <a:rPr lang="ja-JP" altLang="en-US" sz="2400" smtClean="0"/>
              <a:t>の振る舞いを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入力の型に応じて変える技法</a:t>
            </a:r>
            <a:endParaRPr lang="en-US" altLang="ja-JP" sz="2400" smtClean="0"/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>
          <a:xfrm>
            <a:off x="5593016" y="4185150"/>
            <a:ext cx="3321293" cy="677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mtClean="0"/>
              <a:t>（　　　　　）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9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2400"/>
              <a:t>オブジェクト指向の</a:t>
            </a:r>
            <a:r>
              <a:rPr lang="ja-JP" altLang="en-US" sz="2400">
                <a:solidFill>
                  <a:srgbClr val="32B490"/>
                </a:solidFill>
              </a:rPr>
              <a:t>多態性</a:t>
            </a:r>
            <a:r>
              <a:rPr lang="ja-JP" altLang="en-US" sz="2400"/>
              <a:t>を実現</a:t>
            </a:r>
            <a:endParaRPr lang="en-US" altLang="ja-JP" sz="2400"/>
          </a:p>
          <a:p>
            <a:pPr lvl="1">
              <a:lnSpc>
                <a:spcPct val="200000"/>
              </a:lnSpc>
            </a:pPr>
            <a:r>
              <a:rPr lang="ja-JP" altLang="en-US" sz="2000"/>
              <a:t>冗長なコードを書かず</a:t>
            </a:r>
            <a:r>
              <a:rPr lang="ja-JP" altLang="en-US" sz="2000"/>
              <a:t>に</a:t>
            </a:r>
            <a:r>
              <a:rPr lang="ja-JP" altLang="en-US" sz="2000" smtClean="0"/>
              <a:t>済む</a:t>
            </a:r>
            <a:endParaRPr kumimoji="1" lang="en-US" altLang="ja-JP" sz="2400" smtClean="0"/>
          </a:p>
          <a:p>
            <a:r>
              <a:rPr kumimoji="1" lang="ja-JP" altLang="en-US" sz="2400" smtClean="0"/>
              <a:t>クラス</a:t>
            </a:r>
            <a:r>
              <a:rPr kumimoji="1" lang="ja-JP" altLang="en-US" sz="2400" dirty="0" smtClean="0"/>
              <a:t>や関数</a:t>
            </a:r>
            <a:r>
              <a:rPr kumimoji="1" lang="ja-JP" altLang="en-US" sz="2400" smtClean="0"/>
              <a:t>、インターフェースなどの</a:t>
            </a:r>
            <a:r>
              <a:rPr kumimoji="1" lang="ja-JP" altLang="en-US" sz="2400" dirty="0" smtClean="0">
                <a:solidFill>
                  <a:srgbClr val="32B490"/>
                </a:solidFill>
              </a:rPr>
              <a:t>型定義</a:t>
            </a:r>
            <a:r>
              <a:rPr kumimoji="1" lang="ja-JP" altLang="en-US" sz="2400" smtClean="0">
                <a:solidFill>
                  <a:srgbClr val="32B490"/>
                </a:solidFill>
              </a:rPr>
              <a:t>を変数化</a:t>
            </a:r>
            <a:endParaRPr kumimoji="1" lang="en-US" altLang="ja-JP" sz="2400" smtClean="0">
              <a:solidFill>
                <a:srgbClr val="32B490"/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400" smtClean="0"/>
              <a:t>コンパイル</a:t>
            </a:r>
            <a:r>
              <a:rPr kumimoji="1" lang="ja-JP" altLang="en-US" sz="2400" smtClean="0"/>
              <a:t>時の型チェックが可能</a:t>
            </a:r>
            <a:endParaRPr lang="en-US" altLang="ja-JP" sz="2400"/>
          </a:p>
          <a:p>
            <a:pPr lvl="1">
              <a:lnSpc>
                <a:spcPct val="200000"/>
              </a:lnSpc>
            </a:pPr>
            <a:r>
              <a:rPr kumimoji="1" lang="ja-JP" altLang="en-US" sz="2000" smtClean="0"/>
              <a:t>安全なコーディングの一助に</a:t>
            </a:r>
            <a:endParaRPr kumimoji="1" lang="en-US" altLang="ja-JP" sz="200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51720" y="4077072"/>
            <a:ext cx="79208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300192" y="4077072"/>
            <a:ext cx="223224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タイトル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 smtClean="0"/>
              <a:t>Generics </a:t>
            </a:r>
            <a:r>
              <a:rPr lang="ja-JP" altLang="en-US" sz="2800" smtClean="0"/>
              <a:t>の</a:t>
            </a:r>
            <a:r>
              <a:rPr lang="en-US" altLang="ja-JP" smtClean="0"/>
              <a:t> </a:t>
            </a:r>
            <a:r>
              <a:rPr lang="ja-JP" altLang="en-US" smtClean="0"/>
              <a:t>特徴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81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関数</a:t>
            </a:r>
            <a:r>
              <a:rPr kumimoji="1" lang="en-US" altLang="ja-JP" smtClean="0"/>
              <a:t> </a:t>
            </a:r>
            <a:r>
              <a:rPr kumimoji="1" lang="ja-JP" altLang="en-US" sz="2800" smtClean="0"/>
              <a:t>と</a:t>
            </a:r>
            <a:r>
              <a:rPr kumimoji="1" lang="en-US" altLang="ja-JP" smtClean="0"/>
              <a:t> </a:t>
            </a:r>
            <a:r>
              <a:rPr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372885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「</a:t>
            </a:r>
            <a:r>
              <a:rPr lang="en-US" altLang="ja-JP" sz="2400" smtClean="0">
                <a:solidFill>
                  <a:srgbClr val="32B490"/>
                </a:solidFill>
              </a:rPr>
              <a:t>string</a:t>
            </a:r>
            <a:r>
              <a:rPr lang="ja-JP" altLang="en-US" sz="2400" smtClean="0">
                <a:solidFill>
                  <a:srgbClr val="32B490"/>
                </a:solidFill>
              </a:rPr>
              <a:t>型</a:t>
            </a:r>
            <a:r>
              <a:rPr lang="en-US" altLang="ja-JP" sz="2400" smtClean="0">
                <a:solidFill>
                  <a:srgbClr val="32B490"/>
                </a:solidFill>
              </a:rPr>
              <a:t> </a:t>
            </a:r>
            <a:r>
              <a:rPr lang="ja-JP" altLang="en-US" sz="2400" smtClean="0"/>
              <a:t>も扱いたい」</a:t>
            </a:r>
            <a:endParaRPr lang="en-US" altLang="ja-JP" sz="2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関数</a:t>
            </a:r>
            <a:r>
              <a:rPr lang="en-US" altLang="ja-JP" sz="2400" smtClean="0"/>
              <a:t> echo() </a:t>
            </a:r>
            <a:r>
              <a:rPr lang="ja-JP" altLang="en-US" sz="2400" smtClean="0"/>
              <a:t>の引数と返り値の型を指定</a:t>
            </a:r>
            <a:endParaRPr lang="en-US" altLang="ja-JP" sz="24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対角する 2 つの角を丸めた四角形 6"/>
          <p:cNvSpPr/>
          <p:nvPr/>
        </p:nvSpPr>
        <p:spPr>
          <a:xfrm>
            <a:off x="7308304" y="2246193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1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7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ja-JP" altLang="en-US" sz="2400" smtClean="0"/>
              <a:t>それぞれの型を指定した関数を定義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1"/>
            <a:ext cx="8229600" cy="2246771"/>
            <a:chOff x="835968" y="2387427"/>
            <a:chExt cx="7850832" cy="783162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7831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num_echo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str_echo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string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string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7831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5445224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同じ処理を行う関数が</a:t>
            </a:r>
            <a:r>
              <a:rPr lang="en-US" altLang="ja-JP" sz="2400" smtClean="0">
                <a:solidFill>
                  <a:srgbClr val="32B490"/>
                </a:solidFill>
              </a:rPr>
              <a:t>2</a:t>
            </a:r>
            <a:r>
              <a:rPr lang="ja-JP" altLang="en-US" sz="2400" smtClean="0">
                <a:solidFill>
                  <a:srgbClr val="32B490"/>
                </a:solidFill>
              </a:rPr>
              <a:t>つ</a:t>
            </a:r>
            <a:r>
              <a:rPr lang="en-US" altLang="ja-JP" sz="2400" smtClean="0">
                <a:solidFill>
                  <a:srgbClr val="32B490"/>
                </a:solidFill>
              </a:rPr>
              <a:t> ?</a:t>
            </a:r>
            <a:endParaRPr lang="en-US" altLang="ja-JP" sz="2400" dirty="0">
              <a:solidFill>
                <a:srgbClr val="32B49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対角する 2 つの角を丸めた四角形 9"/>
          <p:cNvSpPr/>
          <p:nvPr/>
        </p:nvSpPr>
        <p:spPr>
          <a:xfrm>
            <a:off x="7308304" y="2243605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2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6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2400">
                <a:solidFill>
                  <a:srgbClr val="32B490"/>
                </a:solidFill>
              </a:rPr>
              <a:t>any</a:t>
            </a:r>
            <a:r>
              <a:rPr lang="ja-JP" altLang="en-US" sz="2400">
                <a:solidFill>
                  <a:srgbClr val="32B490"/>
                </a:solidFill>
              </a:rPr>
              <a:t>型</a:t>
            </a:r>
            <a:r>
              <a:rPr lang="en-US" altLang="ja-JP" sz="2400">
                <a:solidFill>
                  <a:srgbClr val="32B490"/>
                </a:solidFill>
              </a:rPr>
              <a:t> </a:t>
            </a:r>
            <a:r>
              <a:rPr lang="ja-JP" altLang="en-US" sz="2400"/>
              <a:t>を導入すれば解決できそう</a:t>
            </a:r>
            <a:r>
              <a:rPr lang="en-US" altLang="ja-JP" sz="2400"/>
              <a:t>…</a:t>
            </a:r>
            <a:r>
              <a:rPr lang="ja-JP" altLang="en-US" sz="2400" smtClean="0"/>
              <a:t>？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kumimoji="1" lang="en-US" altLang="ja-JP" sz="2000" dirty="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dirty="0" err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112" y="3717032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smtClean="0"/>
              <a:t>しかし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>
                <a:solidFill>
                  <a:srgbClr val="32B490"/>
                </a:solidFill>
              </a:rPr>
              <a:t>型チェックができない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67112" y="558924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smtClean="0"/>
              <a:t>※</a:t>
            </a:r>
            <a:r>
              <a:rPr lang="en-US" altLang="ja-JP" sz="2000" smtClean="0">
                <a:solidFill>
                  <a:srgbClr val="32B490"/>
                </a:solidFill>
              </a:rPr>
              <a:t> any</a:t>
            </a:r>
            <a:r>
              <a:rPr lang="ja-JP" altLang="en-US" sz="2000" smtClean="0">
                <a:solidFill>
                  <a:srgbClr val="32B490"/>
                </a:solidFill>
              </a:rPr>
              <a:t>型</a:t>
            </a:r>
            <a:r>
              <a:rPr lang="en-US" altLang="ja-JP" sz="2000" smtClean="0">
                <a:solidFill>
                  <a:srgbClr val="32B490"/>
                </a:solidFill>
              </a:rPr>
              <a:t> </a:t>
            </a:r>
            <a:r>
              <a:rPr lang="en-US" altLang="ja-JP" sz="2000" smtClean="0"/>
              <a:t>…</a:t>
            </a:r>
            <a:r>
              <a:rPr lang="en-US" altLang="ja-JP" sz="2000" smtClean="0">
                <a:solidFill>
                  <a:srgbClr val="32B490"/>
                </a:solidFill>
              </a:rPr>
              <a:t> </a:t>
            </a:r>
            <a:r>
              <a:rPr lang="ja-JP" altLang="en-US" sz="2000" smtClean="0"/>
              <a:t>通常の</a:t>
            </a:r>
            <a:r>
              <a:rPr lang="en-US" altLang="ja-JP" sz="2000" smtClean="0"/>
              <a:t> JavaScript </a:t>
            </a:r>
            <a:r>
              <a:rPr lang="ja-JP" altLang="en-US" sz="2000" smtClean="0"/>
              <a:t>の変数のような自由な型</a:t>
            </a:r>
            <a:endParaRPr lang="en-US" altLang="ja-JP" sz="2000"/>
          </a:p>
        </p:txBody>
      </p:sp>
      <p:sp>
        <p:nvSpPr>
          <p:cNvPr id="11" name="対角する 2 つの角を丸めた四角形 10"/>
          <p:cNvSpPr/>
          <p:nvPr/>
        </p:nvSpPr>
        <p:spPr>
          <a:xfrm>
            <a:off x="7308304" y="2224987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3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2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関数</a:t>
            </a:r>
            <a:r>
              <a:rPr lang="ja-JP" altLang="en-US" sz="2400" smtClean="0"/>
              <a:t>を</a:t>
            </a:r>
            <a:r>
              <a:rPr lang="ja-JP" altLang="en-US" sz="2400" smtClean="0">
                <a:solidFill>
                  <a:srgbClr val="32B490"/>
                </a:solidFill>
              </a:rPr>
              <a:t>多重宣言</a:t>
            </a:r>
            <a:r>
              <a:rPr lang="ja-JP" altLang="en-US" sz="2400" smtClean="0"/>
              <a:t>すれば</a:t>
            </a:r>
            <a:r>
              <a:rPr lang="en-US" altLang="ja-JP" sz="2400" smtClean="0"/>
              <a:t>…</a:t>
            </a:r>
            <a:r>
              <a:rPr lang="ja-JP" altLang="en-US" sz="2400"/>
              <a:t>？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24"/>
            <a:ext cx="8229600" cy="2862325"/>
            <a:chOff x="835968" y="2387427"/>
            <a:chExt cx="7850832" cy="997728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997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string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(arg)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kumimoji="1" lang="en-US" altLang="ja-JP" sz="2000" dirty="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(“Hello!”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r>
                <a:rPr kumimoji="1" lang="ja-JP" altLang="en-US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　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OK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123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	// OK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	</a:t>
              </a:r>
              <a:r>
                <a:rPr kumimoji="1"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// NG!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997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112" y="56612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型が限定</a:t>
            </a:r>
            <a:r>
              <a:rPr lang="ja-JP" altLang="en-US" sz="2400" smtClean="0"/>
              <a:t>されてしまう</a:t>
            </a:r>
            <a:endParaRPr lang="en-US" altLang="ja-JP" sz="2400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対角する 2 つの角を丸めた四角形 8"/>
          <p:cNvSpPr/>
          <p:nvPr/>
        </p:nvSpPr>
        <p:spPr>
          <a:xfrm>
            <a:off x="7308304" y="2226751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4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3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ja-JP" altLang="en-US" sz="2400" smtClean="0"/>
              <a:t>を導入</a:t>
            </a:r>
            <a:endParaRPr lang="en-US" altLang="ja-JP" sz="240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3403092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ja-JP" sz="2400" smtClean="0"/>
              <a:t>function </a:t>
            </a:r>
            <a:r>
              <a:rPr lang="ja-JP" altLang="en-US" sz="2400" smtClean="0"/>
              <a:t>関数名</a:t>
            </a:r>
            <a:r>
              <a:rPr lang="en-US" altLang="ja-JP" sz="2400" smtClean="0">
                <a:solidFill>
                  <a:srgbClr val="0070C0"/>
                </a:solidFill>
              </a:rPr>
              <a:t>&lt;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>
                <a:solidFill>
                  <a:srgbClr val="0070C0"/>
                </a:solidFill>
              </a:rPr>
              <a:t>&gt;</a:t>
            </a:r>
            <a:r>
              <a:rPr lang="en-US" altLang="ja-JP" sz="2400" smtClean="0"/>
              <a:t>(</a:t>
            </a:r>
            <a:r>
              <a:rPr lang="ja-JP" altLang="en-US" sz="2400" smtClean="0"/>
              <a:t>仮引数：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/>
              <a:t>)</a:t>
            </a:r>
            <a:r>
              <a:rPr lang="ja-JP" altLang="en-US" sz="2400" smtClean="0"/>
              <a:t>：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/>
              <a:t>{ }</a:t>
            </a:r>
          </a:p>
        </p:txBody>
      </p:sp>
      <p:grpSp>
        <p:nvGrpSpPr>
          <p:cNvPr id="8" name="図形グループ 7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457200" y="4725141"/>
            <a:ext cx="8229600" cy="1323441"/>
            <a:chOff x="835968" y="2387427"/>
            <a:chExt cx="7850832" cy="46131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187624" y="2387428"/>
              <a:ext cx="7499176" cy="461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&lt;string&gt;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“Hello!”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&lt;number&gt;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123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&lt;number&gt;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</a:t>
              </a:r>
              <a:r>
                <a:rPr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NG!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&lt;boolean&gt;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68" y="2387427"/>
              <a:ext cx="351656" cy="461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457200" y="6048579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ja-JP" altLang="en-US" sz="2400" smtClean="0"/>
              <a:t>関数名</a:t>
            </a:r>
            <a:r>
              <a:rPr lang="en-US" altLang="ja-JP" sz="2400" smtClean="0">
                <a:solidFill>
                  <a:srgbClr val="0070C0"/>
                </a:solidFill>
              </a:rPr>
              <a:t>&lt;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>
                <a:solidFill>
                  <a:srgbClr val="0070C0"/>
                </a:solidFill>
              </a:rPr>
              <a:t>&gt;</a:t>
            </a:r>
            <a:r>
              <a:rPr lang="en-US" altLang="ja-JP" sz="2400" smtClean="0"/>
              <a:t>(</a:t>
            </a:r>
            <a:r>
              <a:rPr lang="ja-JP" altLang="en-US" sz="2400" smtClean="0"/>
              <a:t>実引数</a:t>
            </a:r>
            <a:r>
              <a:rPr lang="en-US" altLang="ja-JP" sz="2400" smtClean="0"/>
              <a:t>)}</a:t>
            </a: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4" name="対角する 2 つの角を丸めた四角形 13"/>
          <p:cNvSpPr/>
          <p:nvPr/>
        </p:nvSpPr>
        <p:spPr>
          <a:xfrm>
            <a:off x="7308304" y="2225056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5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対角する 2 つの角を丸めた四角形 16"/>
          <p:cNvSpPr/>
          <p:nvPr/>
        </p:nvSpPr>
        <p:spPr>
          <a:xfrm>
            <a:off x="7308304" y="4562767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5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5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4708984"/>
            <a:chOff x="705224" y="2387427"/>
            <a:chExt cx="7981576" cy="164142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19" name="線吹き出し 1 (枠付き) 18"/>
          <p:cNvSpPr/>
          <p:nvPr/>
        </p:nvSpPr>
        <p:spPr>
          <a:xfrm>
            <a:off x="6228184" y="5229200"/>
            <a:ext cx="1512168" cy="504056"/>
          </a:xfrm>
          <a:prstGeom prst="borderCallout1">
            <a:avLst>
              <a:gd name="adj1" fmla="val 29267"/>
              <a:gd name="adj2" fmla="val -8333"/>
              <a:gd name="adj3" fmla="val -11068"/>
              <a:gd name="adj4" fmla="val -14875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Error !</a:t>
            </a:r>
            <a:endParaRPr kumimoji="1" lang="ja-JP" altLang="en-US" sz="320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対角する 2 つの角を丸めた四角形 7"/>
          <p:cNvSpPr/>
          <p:nvPr/>
        </p:nvSpPr>
        <p:spPr>
          <a:xfrm>
            <a:off x="7308304" y="1417638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6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5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541</Words>
  <Application>Microsoft Macintosh PowerPoint</Application>
  <PresentationFormat>画面に合わせる (4:3)</PresentationFormat>
  <Paragraphs>276</Paragraphs>
  <Slides>14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Andale Mono</vt:lpstr>
      <vt:lpstr>Calibri</vt:lpstr>
      <vt:lpstr>Meiryo</vt:lpstr>
      <vt:lpstr>ＭＳ Ｐゴシック</vt:lpstr>
      <vt:lpstr>Yu Gothic</vt:lpstr>
      <vt:lpstr>メイリオ</vt:lpstr>
      <vt:lpstr>Arial</vt:lpstr>
      <vt:lpstr>1_Office ​​テーマ</vt:lpstr>
      <vt:lpstr>2_Office ​​テーマ</vt:lpstr>
      <vt:lpstr>TypeScript + Generics</vt:lpstr>
      <vt:lpstr>Generics の 概要</vt:lpstr>
      <vt:lpstr>PowerPoint プレゼンテーション</vt:lpstr>
      <vt:lpstr>関数 と Generics</vt:lpstr>
      <vt:lpstr>関数 と Generics</vt:lpstr>
      <vt:lpstr>関数 と Generics</vt:lpstr>
      <vt:lpstr>関数 と Generics</vt:lpstr>
      <vt:lpstr>関数 と Generics</vt:lpstr>
      <vt:lpstr>Generics と 制約</vt:lpstr>
      <vt:lpstr>Generics と 制約</vt:lpstr>
      <vt:lpstr>Generics と 制約</vt:lpstr>
      <vt:lpstr>Generics と 制約</vt:lpstr>
      <vt:lpstr>Generics と 制約</vt:lpstr>
      <vt:lpstr>まとめ と 補足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窪田光</cp:lastModifiedBy>
  <cp:revision>151</cp:revision>
  <cp:lastPrinted>2014-09-23T04:56:28Z</cp:lastPrinted>
  <dcterms:created xsi:type="dcterms:W3CDTF">2014-08-31T11:33:13Z</dcterms:created>
  <dcterms:modified xsi:type="dcterms:W3CDTF">2016-04-22T06:09:53Z</dcterms:modified>
</cp:coreProperties>
</file>