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2"/>
  </p:notesMasterIdLst>
  <p:sldIdLst>
    <p:sldId id="263" r:id="rId3"/>
    <p:sldId id="282" r:id="rId4"/>
    <p:sldId id="270" r:id="rId5"/>
    <p:sldId id="278" r:id="rId6"/>
    <p:sldId id="279" r:id="rId7"/>
    <p:sldId id="265" r:id="rId8"/>
    <p:sldId id="280" r:id="rId9"/>
    <p:sldId id="281" r:id="rId10"/>
    <p:sldId id="27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57"/>
    <a:srgbClr val="32B490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47" autoAdjust="0"/>
  </p:normalViewPr>
  <p:slideViewPr>
    <p:cSldViewPr showGuides="1">
      <p:cViewPr varScale="1">
        <p:scale>
          <a:sx n="82" d="100"/>
          <a:sy n="82" d="100"/>
        </p:scale>
        <p:origin x="192" y="176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</a:t>
            </a:r>
            <a:r>
              <a:rPr kumimoji="1" lang="en-US" altLang="ja-JP" sz="4800" smtClean="0"/>
              <a:t>+ </a:t>
            </a:r>
            <a:r>
              <a:rPr kumimoji="1" lang="en-US" altLang="ja-JP" sz="6000" smtClean="0"/>
              <a:t>Mixins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Mixins </a:t>
            </a:r>
            <a:r>
              <a:rPr lang="ja-JP" altLang="en-US" sz="2800" smtClean="0"/>
              <a:t>の</a:t>
            </a:r>
            <a:r>
              <a:rPr lang="en-US" altLang="ja-JP" sz="2800" smtClean="0"/>
              <a:t> </a:t>
            </a:r>
            <a:r>
              <a:rPr lang="ja-JP" altLang="en-US" smtClean="0"/>
              <a:t>概要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457200" y="3068960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クラス群の</a:t>
            </a:r>
            <a:r>
              <a:rPr lang="ja-JP" altLang="en-US" sz="2400" smtClean="0">
                <a:solidFill>
                  <a:srgbClr val="32B490"/>
                </a:solidFill>
              </a:rPr>
              <a:t>構造をシンプルに</a:t>
            </a:r>
            <a:r>
              <a:rPr lang="ja-JP" altLang="en-US" sz="2400" smtClean="0"/>
              <a:t>保ったまま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複数の異なる実装を取り入れる</a:t>
            </a:r>
            <a:r>
              <a:rPr lang="ja-JP" altLang="en-US" sz="2400" smtClean="0"/>
              <a:t>方法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キーワード：クラスの継承（単一・多重）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712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単一継承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239207" y="3573016"/>
            <a:ext cx="4447593" cy="2329712"/>
            <a:chOff x="4239207" y="1417638"/>
            <a:chExt cx="4447593" cy="2329712"/>
          </a:xfrm>
        </p:grpSpPr>
        <p:sp>
          <p:nvSpPr>
            <p:cNvPr id="5" name="角丸四角形 4"/>
            <p:cNvSpPr/>
            <p:nvPr/>
          </p:nvSpPr>
          <p:spPr>
            <a:xfrm>
              <a:off x="5899359" y="141763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1" name="直線矢印コネクタ 40"/>
            <p:cNvCxnSpPr>
              <a:stCxn id="5" idx="2"/>
              <a:endCxn id="20" idx="0"/>
            </p:cNvCxnSpPr>
            <p:nvPr/>
          </p:nvCxnSpPr>
          <p:spPr>
            <a:xfrm flipH="1">
              <a:off x="5652120" y="1762380"/>
              <a:ext cx="823303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076056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804248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2" idx="0"/>
            </p:cNvCxnSpPr>
            <p:nvPr/>
          </p:nvCxnSpPr>
          <p:spPr>
            <a:xfrm>
              <a:off x="6475423" y="1762380"/>
              <a:ext cx="90488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4239207" y="340260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D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809759" y="3388137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E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7534672" y="3376800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F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30" name="直線矢印コネクタ 29"/>
            <p:cNvCxnSpPr>
              <a:stCxn id="20" idx="2"/>
              <a:endCxn id="27" idx="0"/>
            </p:cNvCxnSpPr>
            <p:nvPr/>
          </p:nvCxnSpPr>
          <p:spPr>
            <a:xfrm flipH="1">
              <a:off x="4815271" y="2754865"/>
              <a:ext cx="83684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20" idx="2"/>
              <a:endCxn id="28" idx="0"/>
            </p:cNvCxnSpPr>
            <p:nvPr/>
          </p:nvCxnSpPr>
          <p:spPr>
            <a:xfrm>
              <a:off x="5652120" y="2754865"/>
              <a:ext cx="733703" cy="633272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22" idx="2"/>
              <a:endCxn id="29" idx="0"/>
            </p:cNvCxnSpPr>
            <p:nvPr/>
          </p:nvCxnSpPr>
          <p:spPr>
            <a:xfrm>
              <a:off x="7380312" y="2754865"/>
              <a:ext cx="730424" cy="621935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ただ</a:t>
            </a:r>
            <a:r>
              <a:rPr lang="en-US" altLang="ja-JP" sz="2400" smtClean="0">
                <a:solidFill>
                  <a:srgbClr val="32B490"/>
                </a:solidFill>
              </a:rPr>
              <a:t>1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ja-JP" altLang="en-US" sz="2400" smtClean="0"/>
              <a:t>のクラスからのみ機能を継承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87428"/>
            <a:ext cx="8229600" cy="3777875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smtClean="0"/>
              <a:t>継承は木構造で表現できる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階層の深さは問わない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サブクラスの数は任意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継承の構成が明確</a:t>
            </a:r>
            <a:endParaRPr kumimoji="1" lang="en-US" altLang="ja-JP" sz="2400" smtClean="0">
              <a:solidFill>
                <a:srgbClr val="32B4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多重継承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239207" y="3573016"/>
            <a:ext cx="4447593" cy="2329712"/>
            <a:chOff x="4239207" y="1417638"/>
            <a:chExt cx="4447593" cy="2329712"/>
          </a:xfrm>
        </p:grpSpPr>
        <p:sp>
          <p:nvSpPr>
            <p:cNvPr id="5" name="角丸四角形 4"/>
            <p:cNvSpPr/>
            <p:nvPr/>
          </p:nvSpPr>
          <p:spPr>
            <a:xfrm>
              <a:off x="5899359" y="141763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1" name="直線矢印コネクタ 40"/>
            <p:cNvCxnSpPr>
              <a:stCxn id="5" idx="2"/>
              <a:endCxn id="20" idx="0"/>
            </p:cNvCxnSpPr>
            <p:nvPr/>
          </p:nvCxnSpPr>
          <p:spPr>
            <a:xfrm flipH="1">
              <a:off x="5652120" y="1762380"/>
              <a:ext cx="823303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076056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804248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2" idx="0"/>
            </p:cNvCxnSpPr>
            <p:nvPr/>
          </p:nvCxnSpPr>
          <p:spPr>
            <a:xfrm>
              <a:off x="6475423" y="1762380"/>
              <a:ext cx="90488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4239207" y="340260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D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809759" y="3388137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E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7534672" y="3376800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F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30" name="直線矢印コネクタ 29"/>
            <p:cNvCxnSpPr>
              <a:stCxn id="20" idx="2"/>
              <a:endCxn id="27" idx="0"/>
            </p:cNvCxnSpPr>
            <p:nvPr/>
          </p:nvCxnSpPr>
          <p:spPr>
            <a:xfrm flipH="1">
              <a:off x="4815271" y="2754865"/>
              <a:ext cx="83684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20" idx="2"/>
              <a:endCxn id="28" idx="0"/>
            </p:cNvCxnSpPr>
            <p:nvPr/>
          </p:nvCxnSpPr>
          <p:spPr>
            <a:xfrm>
              <a:off x="5652120" y="2754865"/>
              <a:ext cx="733703" cy="6332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22" idx="2"/>
              <a:endCxn id="29" idx="0"/>
            </p:cNvCxnSpPr>
            <p:nvPr/>
          </p:nvCxnSpPr>
          <p:spPr>
            <a:xfrm>
              <a:off x="7380312" y="2754865"/>
              <a:ext cx="730424" cy="621935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</a:t>
            </a:r>
            <a:r>
              <a:rPr lang="ja-JP" altLang="en-US" sz="2400" smtClean="0"/>
              <a:t>のクラスから機能を継承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87428"/>
            <a:ext cx="8229600" cy="3633860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smtClean="0">
                <a:solidFill>
                  <a:srgbClr val="32B490"/>
                </a:solidFill>
              </a:rPr>
              <a:t>複数</a:t>
            </a:r>
            <a:r>
              <a:rPr kumimoji="1" lang="ja-JP" altLang="en-US" sz="2400" smtClean="0"/>
              <a:t>の</a:t>
            </a:r>
            <a:r>
              <a:rPr kumimoji="1" lang="ja-JP" altLang="en-US" sz="2400" smtClean="0">
                <a:solidFill>
                  <a:srgbClr val="32B490"/>
                </a:solidFill>
              </a:rPr>
              <a:t>異なる性質</a:t>
            </a:r>
            <a:r>
              <a:rPr kumimoji="1" lang="ja-JP" altLang="en-US" sz="2400" smtClean="0"/>
              <a:t>の</a:t>
            </a:r>
            <a:r>
              <a:rPr kumimoji="1" lang="ja-JP" altLang="en-US" sz="2400" smtClean="0"/>
              <a:t>クラス</a:t>
            </a:r>
            <a:r>
              <a:rPr lang="ja-JP" altLang="en-US" sz="2400" smtClean="0"/>
              <a:t>の</a:t>
            </a:r>
            <a:r>
              <a:rPr kumimoji="1" lang="ja-JP" altLang="en-US" sz="2400" smtClean="0"/>
              <a:t>機能を取り入れ可能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構成が複雑化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クラスの優先順位が不明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名前の衝突</a:t>
            </a:r>
            <a:endParaRPr kumimoji="1" lang="en-US" altLang="ja-JP" sz="2400" smtClean="0"/>
          </a:p>
        </p:txBody>
      </p:sp>
      <p:cxnSp>
        <p:nvCxnSpPr>
          <p:cNvPr id="18" name="直線矢印コネクタ 17"/>
          <p:cNvCxnSpPr>
            <a:stCxn id="22" idx="2"/>
            <a:endCxn id="28" idx="0"/>
          </p:cNvCxnSpPr>
          <p:nvPr/>
        </p:nvCxnSpPr>
        <p:spPr>
          <a:xfrm flipH="1">
            <a:off x="6385823" y="4910243"/>
            <a:ext cx="994489" cy="6332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457201" y="601000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※ TypeScript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では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多重継承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はサポートされていない</a:t>
            </a:r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9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Mixins </a:t>
            </a:r>
            <a:r>
              <a:rPr lang="ja-JP" altLang="en-US" sz="2800"/>
              <a:t>の</a:t>
            </a:r>
            <a:r>
              <a:rPr lang="en-US" altLang="ja-JP" sz="2800"/>
              <a:t> </a:t>
            </a:r>
            <a:r>
              <a:rPr lang="ja-JP" altLang="en-US" smtClean="0"/>
              <a:t>特徴</a:t>
            </a:r>
            <a:endParaRPr kumimoji="1" lang="ja-JP" altLang="en-US"/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実装のみ</a:t>
            </a:r>
            <a:r>
              <a:rPr lang="ja-JP" altLang="en-US" sz="2400" smtClean="0"/>
              <a:t>を多重継承できる機能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65908"/>
          </a:xfrm>
        </p:spPr>
        <p:txBody>
          <a:bodyPr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ja-JP" altLang="en-US" sz="2400">
                <a:solidFill>
                  <a:srgbClr val="32B490"/>
                </a:solidFill>
              </a:rPr>
              <a:t>構成を単純に保ったまま</a:t>
            </a:r>
            <a:r>
              <a:rPr lang="ja-JP" altLang="en-US" sz="2400"/>
              <a:t>多重継承を行う</a:t>
            </a:r>
            <a:r>
              <a:rPr lang="ja-JP" altLang="en-US" sz="2400" smtClean="0"/>
              <a:t>方法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en-US" altLang="ja-JP" sz="2400" smtClean="0"/>
              <a:t>Mixin </a:t>
            </a:r>
            <a:r>
              <a:rPr lang="ja-JP" altLang="en-US" sz="2400"/>
              <a:t>クラス</a:t>
            </a:r>
            <a:r>
              <a:rPr lang="ja-JP" altLang="en-US" sz="2400" smtClean="0"/>
              <a:t>は抽象</a:t>
            </a:r>
            <a:r>
              <a:rPr lang="ja-JP" altLang="en-US" sz="2400" smtClean="0"/>
              <a:t>クラスのように振る舞う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>
                <a:solidFill>
                  <a:srgbClr val="32B490"/>
                </a:solidFill>
              </a:rPr>
              <a:t>属性</a:t>
            </a:r>
            <a:r>
              <a:rPr kumimoji="1" lang="ja-JP" altLang="en-US" sz="2400" smtClean="0"/>
              <a:t>は単一継承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実装</a:t>
            </a:r>
            <a:r>
              <a:rPr lang="ja-JP" altLang="en-US" sz="2400" smtClean="0"/>
              <a:t>は多重継承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en-US" altLang="ja-JP" sz="2400" smtClean="0"/>
              <a:t>1</a:t>
            </a:r>
            <a:r>
              <a:rPr lang="ja-JP" altLang="en-US" sz="2400" smtClean="0"/>
              <a:t>つのクラスに複数の実装を混ぜる</a:t>
            </a:r>
            <a:endParaRPr lang="en-US" altLang="ja-JP" sz="2000"/>
          </a:p>
          <a:p>
            <a:pPr marL="0" indent="0">
              <a:buNone/>
            </a:pPr>
            <a:r>
              <a:rPr lang="ja-JP" altLang="en-US" sz="2000"/>
              <a:t>　</a:t>
            </a:r>
            <a:r>
              <a:rPr lang="en-US" altLang="ja-JP" sz="2000"/>
              <a:t> </a:t>
            </a:r>
            <a:r>
              <a:rPr lang="ja-JP" altLang="en-US" sz="2000" smtClean="0">
                <a:solidFill>
                  <a:srgbClr val="32B490"/>
                </a:solidFill>
              </a:rPr>
              <a:t>→</a:t>
            </a:r>
            <a:r>
              <a:rPr lang="en-US" altLang="ja-JP" sz="2000" smtClean="0">
                <a:solidFill>
                  <a:srgbClr val="32B490"/>
                </a:solidFill>
              </a:rPr>
              <a:t> Mix-in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grpSp>
        <p:nvGrpSpPr>
          <p:cNvPr id="67" name="図形グループ 66"/>
          <p:cNvGrpSpPr/>
          <p:nvPr/>
        </p:nvGrpSpPr>
        <p:grpSpPr>
          <a:xfrm>
            <a:off x="5364088" y="3789040"/>
            <a:ext cx="3619588" cy="2907025"/>
            <a:chOff x="5364088" y="3300820"/>
            <a:chExt cx="3619588" cy="2907025"/>
          </a:xfrm>
        </p:grpSpPr>
        <p:grpSp>
          <p:nvGrpSpPr>
            <p:cNvPr id="33" name="図形グループ 32"/>
            <p:cNvGrpSpPr/>
            <p:nvPr/>
          </p:nvGrpSpPr>
          <p:grpSpPr>
            <a:xfrm>
              <a:off x="5364088" y="3300820"/>
              <a:ext cx="3150196" cy="2018012"/>
              <a:chOff x="5507871" y="4248011"/>
              <a:chExt cx="3150196" cy="2018012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6506905" y="424801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A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41" name="直線矢印コネクタ 40"/>
              <p:cNvCxnSpPr>
                <a:stCxn id="5" idx="2"/>
                <a:endCxn id="20" idx="0"/>
              </p:cNvCxnSpPr>
              <p:nvPr/>
            </p:nvCxnSpPr>
            <p:spPr>
              <a:xfrm>
                <a:off x="7082969" y="4592753"/>
                <a:ext cx="0" cy="1328528"/>
              </a:xfrm>
              <a:prstGeom prst="straightConnector1">
                <a:avLst/>
              </a:prstGeom>
              <a:ln w="38100">
                <a:solidFill>
                  <a:srgbClr val="3E4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角丸四角形 19"/>
              <p:cNvSpPr/>
              <p:nvPr/>
            </p:nvSpPr>
            <p:spPr>
              <a:xfrm>
                <a:off x="6506905" y="592128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B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5507871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C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8" name="直線矢印コネクタ 17"/>
              <p:cNvCxnSpPr>
                <a:stCxn id="28" idx="2"/>
                <a:endCxn id="20" idx="0"/>
              </p:cNvCxnSpPr>
              <p:nvPr/>
            </p:nvCxnSpPr>
            <p:spPr>
              <a:xfrm>
                <a:off x="6083935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角丸四角形 30"/>
              <p:cNvSpPr/>
              <p:nvPr/>
            </p:nvSpPr>
            <p:spPr>
              <a:xfrm>
                <a:off x="7505939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D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32" name="直線矢印コネクタ 31"/>
              <p:cNvCxnSpPr>
                <a:stCxn id="31" idx="2"/>
                <a:endCxn id="20" idx="0"/>
              </p:cNvCxnSpPr>
              <p:nvPr/>
            </p:nvCxnSpPr>
            <p:spPr>
              <a:xfrm flipH="1">
                <a:off x="7082969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矢印コネクタ 34"/>
            <p:cNvCxnSpPr/>
            <p:nvPr/>
          </p:nvCxnSpPr>
          <p:spPr>
            <a:xfrm flipH="1">
              <a:off x="6939186" y="3645562"/>
              <a:ext cx="999034" cy="3155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線コネクタ 39"/>
            <p:cNvCxnSpPr/>
            <p:nvPr/>
          </p:nvCxnSpPr>
          <p:spPr>
            <a:xfrm rot="5400000" flipH="1" flipV="1">
              <a:off x="6751673" y="5185604"/>
              <a:ext cx="1393485" cy="361302"/>
            </a:xfrm>
            <a:prstGeom prst="curvedConnector3">
              <a:avLst>
                <a:gd name="adj1" fmla="val 145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線コネクタ 50"/>
            <p:cNvCxnSpPr/>
            <p:nvPr/>
          </p:nvCxnSpPr>
          <p:spPr>
            <a:xfrm rot="16200000" flipV="1">
              <a:off x="5484591" y="5298280"/>
              <a:ext cx="1468418" cy="61016"/>
            </a:xfrm>
            <a:prstGeom prst="curvedConnector3">
              <a:avLst>
                <a:gd name="adj1" fmla="val -3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コンテンツ プレースホルダー 2"/>
            <p:cNvSpPr txBox="1">
              <a:spLocks/>
            </p:cNvSpPr>
            <p:nvPr/>
          </p:nvSpPr>
          <p:spPr>
            <a:xfrm>
              <a:off x="7809812" y="3500938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単一継承</a:t>
              </a:r>
              <a:endParaRPr lang="en-US" altLang="ja-JP" sz="2400" dirty="0"/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>
            <a:xfrm>
              <a:off x="6188292" y="5922044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多重継承</a:t>
              </a:r>
              <a:endParaRPr lang="en-US" altLang="ja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5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23528" y="2387424"/>
            <a:ext cx="8363272" cy="3477878"/>
            <a:chOff x="708448" y="2387427"/>
            <a:chExt cx="7978352" cy="121229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12122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hello()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alert(“Hello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!”);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MixinC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bye()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alert(“Bye!”);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8448" y="2387427"/>
              <a:ext cx="479176" cy="12122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クラス</a:t>
            </a:r>
            <a:r>
              <a:rPr lang="en-US" altLang="ja-JP" sz="2400" smtClean="0"/>
              <a:t> </a:t>
            </a:r>
            <a:r>
              <a:rPr lang="ja-JP" altLang="en-US" sz="2400" smtClean="0"/>
              <a:t>の準備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364088" y="3492454"/>
            <a:ext cx="3150196" cy="1267814"/>
            <a:chOff x="5507871" y="4998209"/>
            <a:chExt cx="3150196" cy="1267814"/>
          </a:xfrm>
        </p:grpSpPr>
        <p:sp>
          <p:nvSpPr>
            <p:cNvPr id="14" name="角丸四角形 13"/>
            <p:cNvSpPr/>
            <p:nvPr/>
          </p:nvSpPr>
          <p:spPr>
            <a:xfrm>
              <a:off x="6506905" y="5921281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507871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6083935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7505939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>
              <a:off x="7082969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対角する 2 つの角を丸めた四角形 18"/>
          <p:cNvSpPr/>
          <p:nvPr/>
        </p:nvSpPr>
        <p:spPr>
          <a:xfrm>
            <a:off x="7308304" y="22156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23528" y="2387424"/>
            <a:ext cx="8363272" cy="4093431"/>
            <a:chOff x="708448" y="2387427"/>
            <a:chExt cx="7978352" cy="142685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1426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A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implements MixinB, MixinC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MixinB, MixinC </a:t>
              </a:r>
              <a:r>
                <a:rPr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のメンバを宣言</a:t>
              </a:r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hello:() =&gt; void;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bye:() =&gt; void;</a:t>
              </a:r>
              <a:endParaRPr kumimoji="1"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メンバの実装をバインディング</a:t>
              </a:r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A.prototype[“hello”] = MixinB.prototype[“hello”];</a:t>
              </a:r>
            </a:p>
            <a:p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.prototype[“bye”] = MixinC.prototype[“bye”];</a:t>
              </a:r>
            </a:p>
            <a:p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a: A = new A;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a.hello();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a.bye();</a:t>
              </a:r>
              <a:endParaRPr kumimoji="1" lang="en-US" altLang="ja-JP" sz="2000" b="1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8448" y="2387427"/>
              <a:ext cx="479176" cy="1426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25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クラスに実装を取り込み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364088" y="3200100"/>
            <a:ext cx="3150196" cy="1267814"/>
            <a:chOff x="5507871" y="4998209"/>
            <a:chExt cx="3150196" cy="1267814"/>
          </a:xfrm>
        </p:grpSpPr>
        <p:sp>
          <p:nvSpPr>
            <p:cNvPr id="20" name="角丸四角形 19"/>
            <p:cNvSpPr/>
            <p:nvPr/>
          </p:nvSpPr>
          <p:spPr>
            <a:xfrm>
              <a:off x="6506905" y="5921281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5507871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6083935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7505939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>
              <a:off x="7082969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対角する 2 つの角を丸めた四角形 24"/>
          <p:cNvSpPr/>
          <p:nvPr/>
        </p:nvSpPr>
        <p:spPr>
          <a:xfrm>
            <a:off x="7308304" y="2221564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550607" y="1340768"/>
            <a:ext cx="5616724" cy="5112566"/>
            <a:chOff x="1819927" y="2387427"/>
            <a:chExt cx="5404748" cy="146951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229908" y="2387427"/>
              <a:ext cx="4994767" cy="1469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hello() 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  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(”Hello!”);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MixinC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bye()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   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(“Bye!”);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}</a:t>
              </a:r>
              <a:endParaRPr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A implements MixinB, MixinC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//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MixinB, MixinC </a:t>
              </a:r>
              <a:r>
                <a:rPr lang="ja-JP" altLang="en-US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のメンバを宣言</a:t>
              </a:r>
              <a:endParaRPr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</a:t>
              </a:r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</a:t>
              </a:r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:() =&gt; void;</a:t>
              </a: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   bye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:() =&gt; void;</a:t>
              </a:r>
              <a:endParaRPr kumimoji="1" lang="en-US" altLang="ja-JP" sz="13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</a:t>
              </a:r>
              <a:r>
                <a:rPr kumimoji="1" lang="ja-JP" altLang="en-US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メンバの実装をバインディング</a:t>
              </a:r>
              <a:endParaRPr kumimoji="1"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A.prototype[“hello”] = MixinB.prototype[“hello”];</a:t>
              </a:r>
            </a:p>
            <a:p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.prototype[“bye”] = MixinC.prototype[“bye”];</a:t>
              </a:r>
            </a:p>
            <a:p>
              <a:endParaRPr kumimoji="1"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a: A = new A;</a:t>
              </a:r>
            </a:p>
            <a:p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a.hello();</a:t>
              </a: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a.bye();</a:t>
              </a:r>
              <a:endParaRPr kumimoji="1" lang="en-US" altLang="ja-JP" sz="1300" b="1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819927" y="2387427"/>
              <a:ext cx="419839" cy="1469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  <a:endParaRPr kumimoji="1"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16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17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18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19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20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22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25</a:t>
              </a:r>
            </a:p>
          </p:txBody>
        </p:sp>
      </p:grp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5787021" y="120473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3881" y="3137853"/>
            <a:ext cx="4468310" cy="298092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クラスの</a:t>
            </a:r>
            <a:r>
              <a:rPr lang="ja-JP" altLang="en-US" sz="2400" smtClean="0">
                <a:solidFill>
                  <a:srgbClr val="32B490"/>
                </a:solidFill>
              </a:rPr>
              <a:t>属性は単一継承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実装は多重継承</a:t>
            </a:r>
            <a:endParaRPr lang="en-US" altLang="ja-JP" sz="2000" smtClean="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2400" smtClean="0"/>
              <a:t>Mixins </a:t>
            </a:r>
            <a:r>
              <a:rPr lang="ja-JP" altLang="en-US" sz="2400" smtClean="0"/>
              <a:t>クラスは抽象</a:t>
            </a:r>
            <a:r>
              <a:rPr lang="ja-JP" altLang="en-US" sz="2400" smtClean="0"/>
              <a:t>クラス</a:t>
            </a:r>
            <a:endParaRPr lang="en-US" altLang="ja-JP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/>
              <a:t>　</a:t>
            </a:r>
            <a:r>
              <a:rPr lang="ja-JP" altLang="en-US" sz="2400" smtClean="0"/>
              <a:t>のように振る舞う</a:t>
            </a:r>
            <a:endParaRPr lang="en-US" altLang="ja-JP" sz="24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986535"/>
            <a:ext cx="8229600" cy="1070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mtClean="0"/>
              <a:t>Mixins </a:t>
            </a:r>
            <a:r>
              <a:rPr lang="ja-JP" altLang="en-US" sz="2400" smtClean="0"/>
              <a:t>を利用すると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クラス群の</a:t>
            </a:r>
            <a:r>
              <a:rPr lang="ja-JP" altLang="en-US" sz="2400" smtClean="0">
                <a:solidFill>
                  <a:srgbClr val="32B490"/>
                </a:solidFill>
              </a:rPr>
              <a:t>構造をシンプルに</a:t>
            </a:r>
            <a:r>
              <a:rPr lang="ja-JP" altLang="en-US" sz="2400" smtClean="0"/>
              <a:t>保ったまま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複数の異なる実装を取り入れる</a:t>
            </a:r>
            <a:r>
              <a:rPr lang="ja-JP" altLang="en-US" sz="2400" smtClean="0"/>
              <a:t>ことができる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220072" y="3619311"/>
            <a:ext cx="3619588" cy="2907025"/>
            <a:chOff x="5364088" y="3300820"/>
            <a:chExt cx="3619588" cy="2907025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5364088" y="3300820"/>
              <a:ext cx="3150196" cy="2018012"/>
              <a:chOff x="5507871" y="4248011"/>
              <a:chExt cx="3150196" cy="2018012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6506905" y="424801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A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5" name="直線矢印コネクタ 14"/>
              <p:cNvCxnSpPr>
                <a:stCxn id="10" idx="2"/>
              </p:cNvCxnSpPr>
              <p:nvPr/>
            </p:nvCxnSpPr>
            <p:spPr>
              <a:xfrm>
                <a:off x="7082969" y="4592753"/>
                <a:ext cx="0" cy="1328528"/>
              </a:xfrm>
              <a:prstGeom prst="straightConnector1">
                <a:avLst/>
              </a:prstGeom>
              <a:ln w="38100">
                <a:solidFill>
                  <a:srgbClr val="3E4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角丸四角形 15"/>
              <p:cNvSpPr/>
              <p:nvPr/>
            </p:nvSpPr>
            <p:spPr>
              <a:xfrm>
                <a:off x="6506905" y="592128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B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5507871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C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6083935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角丸四角形 18"/>
              <p:cNvSpPr/>
              <p:nvPr/>
            </p:nvSpPr>
            <p:spPr>
              <a:xfrm>
                <a:off x="7505939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D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>
                <a:off x="7082969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矢印コネクタ 8"/>
            <p:cNvCxnSpPr/>
            <p:nvPr/>
          </p:nvCxnSpPr>
          <p:spPr>
            <a:xfrm flipH="1">
              <a:off x="6939186" y="3645562"/>
              <a:ext cx="999034" cy="3155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線コネクタ 9"/>
            <p:cNvCxnSpPr/>
            <p:nvPr/>
          </p:nvCxnSpPr>
          <p:spPr>
            <a:xfrm rot="5400000" flipH="1" flipV="1">
              <a:off x="6751673" y="5185604"/>
              <a:ext cx="1393485" cy="361302"/>
            </a:xfrm>
            <a:prstGeom prst="curvedConnector3">
              <a:avLst>
                <a:gd name="adj1" fmla="val 145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線コネクタ 10"/>
            <p:cNvCxnSpPr/>
            <p:nvPr/>
          </p:nvCxnSpPr>
          <p:spPr>
            <a:xfrm rot="16200000" flipV="1">
              <a:off x="5484591" y="5298280"/>
              <a:ext cx="1468418" cy="61016"/>
            </a:xfrm>
            <a:prstGeom prst="curvedConnector3">
              <a:avLst>
                <a:gd name="adj1" fmla="val -3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コンテンツ プレースホルダー 2"/>
            <p:cNvSpPr txBox="1">
              <a:spLocks/>
            </p:cNvSpPr>
            <p:nvPr/>
          </p:nvSpPr>
          <p:spPr>
            <a:xfrm>
              <a:off x="7809812" y="3500938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単一継承</a:t>
              </a:r>
              <a:endParaRPr lang="en-US" altLang="ja-JP" sz="2400" dirty="0"/>
            </a:p>
          </p:txBody>
        </p:sp>
        <p:sp>
          <p:nvSpPr>
            <p:cNvPr id="13" name="コンテンツ プレースホルダー 2"/>
            <p:cNvSpPr txBox="1">
              <a:spLocks/>
            </p:cNvSpPr>
            <p:nvPr/>
          </p:nvSpPr>
          <p:spPr>
            <a:xfrm>
              <a:off x="6188292" y="5922044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多重継承</a:t>
              </a:r>
              <a:endParaRPr lang="en-US" altLang="ja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441</Words>
  <Application>Microsoft Macintosh PowerPoint</Application>
  <PresentationFormat>画面に合わせる (4:3)</PresentationFormat>
  <Paragraphs>181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Mixins</vt:lpstr>
      <vt:lpstr>Mixins の 概要</vt:lpstr>
      <vt:lpstr>単一継承</vt:lpstr>
      <vt:lpstr>多重継承</vt:lpstr>
      <vt:lpstr>Mixins の 特徴</vt:lpstr>
      <vt:lpstr>Mixins on TypeScript</vt:lpstr>
      <vt:lpstr>Mixins on TypeScript</vt:lpstr>
      <vt:lpstr>Mixins on TypeScript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185</cp:revision>
  <cp:lastPrinted>2014-09-23T04:56:28Z</cp:lastPrinted>
  <dcterms:created xsi:type="dcterms:W3CDTF">2014-08-31T11:33:13Z</dcterms:created>
  <dcterms:modified xsi:type="dcterms:W3CDTF">2016-04-22T05:52:44Z</dcterms:modified>
</cp:coreProperties>
</file>