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7"/>
  </p:notesMasterIdLst>
  <p:sldIdLst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57"/>
    <a:srgbClr val="32B490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3551" autoAdjust="0"/>
  </p:normalViewPr>
  <p:slideViewPr>
    <p:cSldViewPr showGuides="1">
      <p:cViewPr varScale="1">
        <p:scale>
          <a:sx n="101" d="100"/>
          <a:sy n="101" d="100"/>
        </p:scale>
        <p:origin x="1416" y="18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+ </a:t>
            </a:r>
            <a:r>
              <a:rPr kumimoji="1" lang="en-US" altLang="ja-JP" sz="6000" dirty="0" smtClean="0"/>
              <a:t>Generics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1417638"/>
            <a:ext cx="8640960" cy="3163490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1928726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r>
              <a:rPr lang="en-US" altLang="ja-JP" sz="2800" smtClean="0"/>
              <a:t> </a:t>
            </a:r>
            <a:r>
              <a:rPr lang="ja-JP" altLang="en-US" sz="2800" smtClean="0"/>
              <a:t>は未知の型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/>
              <a:t>arg </a:t>
            </a:r>
            <a:r>
              <a:rPr lang="ja-JP" altLang="en-US" sz="2800" smtClean="0"/>
              <a:t>が</a:t>
            </a:r>
            <a:r>
              <a:rPr lang="en-US" altLang="ja-JP" sz="2800" smtClean="0"/>
              <a:t> greet() </a:t>
            </a:r>
            <a:r>
              <a:rPr lang="ja-JP" altLang="en-US" sz="2800" smtClean="0"/>
              <a:t>を持つかは不明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・コンパイルの時点でチェック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88674" y="2509208"/>
            <a:ext cx="8366652" cy="1323443"/>
            <a:chOff x="705224" y="2387427"/>
            <a:chExt cx="7981576" cy="46131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=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</p:txBody>
        </p:sp>
      </p:grp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再び</a:t>
            </a:r>
            <a:r>
              <a:rPr lang="en-US" altLang="ja-JP" sz="2400" b="1" smtClean="0"/>
              <a:t> </a:t>
            </a:r>
            <a:r>
              <a:rPr lang="en-US" altLang="ja-JP" sz="2400" smtClean="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88674" y="4136991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コンパイルは通る</a:t>
            </a:r>
            <a:endParaRPr lang="en-US" altLang="ja-JP" sz="240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型チェックは行われない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76830" y="2377540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7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&gt;(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T)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2483292"/>
            <a:ext cx="8640960" cy="2097835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2375239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ja-JP" altLang="en-US" sz="2800" smtClean="0">
                <a:solidFill>
                  <a:srgbClr val="0070C0"/>
                </a:solidFill>
              </a:rPr>
              <a:t>型変数</a:t>
            </a:r>
            <a:r>
              <a:rPr lang="ja-JP" altLang="en-US" sz="2800" smtClean="0"/>
              <a:t>に補足的な情報を付加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ja-JP" sz="2800" smtClean="0"/>
              <a:t>	</a:t>
            </a:r>
            <a:r>
              <a:rPr lang="ja-JP" altLang="en-US" sz="2800" smtClean="0"/>
              <a:t>→</a:t>
            </a:r>
            <a:r>
              <a:rPr lang="en-US" altLang="ja-JP" sz="2800" smtClean="0"/>
              <a:t> </a:t>
            </a:r>
            <a:r>
              <a:rPr lang="ja-JP" altLang="en-US" sz="2800" smtClean="0"/>
              <a:t>制約を設ける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20148" y="5565679"/>
            <a:ext cx="8366652" cy="72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greeterInterface</a:t>
            </a:r>
            <a:r>
              <a:rPr lang="en-US" altLang="ja-JP" sz="2800" smtClean="0"/>
              <a:t> </a:t>
            </a:r>
            <a:r>
              <a:rPr lang="ja-JP" altLang="en-US" sz="2800" smtClean="0"/>
              <a:t>を継承した</a:t>
            </a:r>
            <a:r>
              <a:rPr lang="en-US" altLang="ja-JP" sz="2800" smtClean="0"/>
              <a:t> 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endParaRPr lang="en-US" altLang="ja-JP" sz="2800">
              <a:solidFill>
                <a:srgbClr val="0070C0"/>
              </a:solidFill>
            </a:endParaRPr>
          </a:p>
        </p:txBody>
      </p:sp>
      <p:cxnSp>
        <p:nvCxnSpPr>
          <p:cNvPr id="6" name="曲線コネクタ 5"/>
          <p:cNvCxnSpPr/>
          <p:nvPr/>
        </p:nvCxnSpPr>
        <p:spPr>
          <a:xfrm rot="16200000" flipH="1">
            <a:off x="4608007" y="2672917"/>
            <a:ext cx="2736301" cy="1080118"/>
          </a:xfrm>
          <a:prstGeom prst="curvedConnector3">
            <a:avLst>
              <a:gd name="adj1" fmla="val 116"/>
            </a:avLst>
          </a:prstGeom>
          <a:ln w="317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1414239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8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</a:t>
            </a:r>
            <a:r>
              <a:rPr lang="ja-JP" altLang="en-US" sz="2400"/>
              <a:t>や関数、インターフェースなどの</a:t>
            </a:r>
            <a:r>
              <a:rPr lang="ja-JP" altLang="en-US" sz="2400">
                <a:solidFill>
                  <a:srgbClr val="32B490"/>
                </a:solidFill>
              </a:rPr>
              <a:t>型定義を変数化</a:t>
            </a:r>
            <a:endParaRPr lang="en-US" altLang="ja-JP" sz="24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/>
              <a:t>オブジェクト指向の</a:t>
            </a:r>
            <a:r>
              <a:rPr lang="ja-JP" altLang="en-US" sz="2400">
                <a:solidFill>
                  <a:srgbClr val="32B490"/>
                </a:solidFill>
              </a:rPr>
              <a:t>多態性</a:t>
            </a:r>
            <a:r>
              <a:rPr lang="ja-JP" altLang="en-US" sz="2400"/>
              <a:t>を実現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/>
              <a:t>コンパイル</a:t>
            </a:r>
            <a:r>
              <a:rPr lang="ja-JP" altLang="en-US" sz="2400"/>
              <a:t>時の型チェックが</a:t>
            </a:r>
            <a:r>
              <a:rPr lang="ja-JP" altLang="en-US" sz="2400" smtClean="0"/>
              <a:t>可能</a:t>
            </a:r>
            <a:endParaRPr lang="en-US" altLang="ja-JP" sz="2400" smtClean="0"/>
          </a:p>
          <a:p>
            <a:pPr>
              <a:lnSpc>
                <a:spcPct val="150000"/>
              </a:lnSpc>
            </a:pPr>
            <a:r>
              <a:rPr lang="en-US" altLang="ja-JP" sz="2400"/>
              <a:t>Generics </a:t>
            </a:r>
            <a:r>
              <a:rPr lang="ja-JP" altLang="en-US" sz="2400"/>
              <a:t>の考え方は</a:t>
            </a:r>
            <a:r>
              <a:rPr lang="en-US" altLang="ja-JP" sz="2400"/>
              <a:t> TypeScript </a:t>
            </a:r>
            <a:r>
              <a:rPr lang="ja-JP" altLang="en-US" sz="2400"/>
              <a:t>特有のものではない</a:t>
            </a:r>
            <a:endParaRPr lang="en-US" altLang="ja-JP" sz="2400"/>
          </a:p>
          <a:p>
            <a:pPr lvl="1">
              <a:lnSpc>
                <a:spcPct val="150000"/>
              </a:lnSpc>
            </a:pPr>
            <a:r>
              <a:rPr lang="en-US" altLang="ja-JP" sz="2000">
                <a:solidFill>
                  <a:srgbClr val="32B490"/>
                </a:solidFill>
              </a:rPr>
              <a:t>C++, C#, Java, Haskell </a:t>
            </a:r>
            <a:r>
              <a:rPr lang="ja-JP" altLang="en-US" sz="2000">
                <a:solidFill>
                  <a:srgbClr val="32B490"/>
                </a:solidFill>
              </a:rPr>
              <a:t>など</a:t>
            </a:r>
            <a:endParaRPr lang="en-US" altLang="ja-JP" sz="20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/>
              <a:t>実際の開発では、クラスやインターフェースに</a:t>
            </a:r>
            <a:r>
              <a:rPr lang="en-US" altLang="ja-JP" sz="2400" smtClean="0"/>
              <a:t> Generics </a:t>
            </a:r>
            <a:r>
              <a:rPr lang="ja-JP" altLang="en-US" sz="2400" smtClean="0"/>
              <a:t>をよく用いる</a:t>
            </a:r>
            <a:endParaRPr lang="en-US" altLang="ja-JP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r>
              <a:rPr lang="en-US" altLang="ja-JP" smtClean="0"/>
              <a:t>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概要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275856" y="3255644"/>
            <a:ext cx="2736304" cy="2592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3E4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クラス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関数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インターフェース</a:t>
            </a:r>
            <a:endParaRPr lang="en-US" altLang="ja-JP" sz="200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en-US" altLang="ja-JP" sz="12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etc...</a:t>
            </a: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052956" y="4807184"/>
            <a:ext cx="1150975" cy="1286112"/>
            <a:chOff x="5052956" y="4116444"/>
            <a:chExt cx="1150975" cy="1286112"/>
          </a:xfrm>
        </p:grpSpPr>
        <p:sp>
          <p:nvSpPr>
            <p:cNvPr id="6" name="円弧 5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 rot="11002736">
            <a:off x="3024084" y="2928405"/>
            <a:ext cx="1150975" cy="1286112"/>
            <a:chOff x="5052956" y="4116444"/>
            <a:chExt cx="1150975" cy="1286112"/>
          </a:xfrm>
        </p:grpSpPr>
        <p:sp>
          <p:nvSpPr>
            <p:cNvPr id="18" name="円弧 17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1894510" y="3399660"/>
            <a:ext cx="1237330" cy="836293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894510" y="4695804"/>
            <a:ext cx="1237330" cy="14401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894510" y="4137384"/>
            <a:ext cx="1237330" cy="34239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550" y="3200164"/>
            <a:ext cx="1738536" cy="2647767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“Hello!”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123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true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︙</a:t>
            </a:r>
            <a:endParaRPr lang="en-US" altLang="ja-JP" sz="240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1894510" y="4839820"/>
            <a:ext cx="1237330" cy="720080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/>
          <p:cNvSpPr txBox="1">
            <a:spLocks/>
          </p:cNvSpPr>
          <p:nvPr/>
        </p:nvSpPr>
        <p:spPr>
          <a:xfrm>
            <a:off x="380550" y="2476694"/>
            <a:ext cx="1738536" cy="49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smtClean="0"/>
              <a:t>入力</a:t>
            </a:r>
            <a:endParaRPr lang="en-US" altLang="ja-JP" sz="200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6291392" y="4242836"/>
            <a:ext cx="2488052" cy="496789"/>
            <a:chOff x="6291392" y="3552096"/>
            <a:chExt cx="2488052" cy="496789"/>
          </a:xfrm>
        </p:grpSpPr>
        <p:sp>
          <p:nvSpPr>
            <p:cNvPr id="50" name="コンテンツ プレースホルダー 2"/>
            <p:cNvSpPr txBox="1">
              <a:spLocks/>
            </p:cNvSpPr>
            <p:nvPr/>
          </p:nvSpPr>
          <p:spPr>
            <a:xfrm>
              <a:off x="7040908" y="3552096"/>
              <a:ext cx="1738536" cy="496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000" smtClean="0"/>
                <a:t>出力</a:t>
              </a:r>
              <a:endParaRPr lang="en-US" altLang="ja-JP" sz="2000"/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>
              <a:off x="6291392" y="3789040"/>
              <a:ext cx="1016912" cy="0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457200" y="1600200"/>
            <a:ext cx="8229600" cy="75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汎用的なクラスやメソッドなどの振る舞いを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入力の型に応じて変える技法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r>
              <a:rPr kumimoji="1" lang="ja-JP" altLang="en-US" sz="2400" dirty="0" smtClean="0"/>
              <a:t>クラスや関数</a:t>
            </a:r>
            <a:r>
              <a:rPr kumimoji="1" lang="ja-JP" altLang="en-US" sz="2400" smtClean="0"/>
              <a:t>、インターフェースなどの</a:t>
            </a:r>
            <a:r>
              <a:rPr kumimoji="1" lang="ja-JP" altLang="en-US" sz="2400" dirty="0" smtClean="0">
                <a:solidFill>
                  <a:srgbClr val="32B490"/>
                </a:solidFill>
              </a:rPr>
              <a:t>型定義</a:t>
            </a:r>
            <a:r>
              <a:rPr kumimoji="1" lang="ja-JP" altLang="en-US" sz="2400" smtClean="0">
                <a:solidFill>
                  <a:srgbClr val="32B490"/>
                </a:solidFill>
              </a:rPr>
              <a:t>を変数化</a:t>
            </a:r>
            <a:endParaRPr kumimoji="1" lang="en-US" altLang="ja-JP" sz="2400" smtClean="0">
              <a:solidFill>
                <a:srgbClr val="32B49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オブジェクト指向の</a:t>
            </a:r>
            <a:r>
              <a:rPr lang="ja-JP" altLang="en-US" sz="2400" smtClean="0">
                <a:solidFill>
                  <a:srgbClr val="32B490"/>
                </a:solidFill>
              </a:rPr>
              <a:t>多態性</a:t>
            </a:r>
            <a:r>
              <a:rPr lang="ja-JP" altLang="en-US" sz="2400" smtClean="0"/>
              <a:t>を実現</a:t>
            </a:r>
            <a:endParaRPr lang="en-US" altLang="ja-JP" sz="2400" smtClean="0"/>
          </a:p>
          <a:p>
            <a:pPr lvl="1">
              <a:lnSpc>
                <a:spcPct val="200000"/>
              </a:lnSpc>
            </a:pPr>
            <a:r>
              <a:rPr lang="ja-JP" altLang="en-US" sz="2000" smtClean="0"/>
              <a:t>冗長なコードを書かずに済む</a:t>
            </a:r>
            <a:endParaRPr lang="en-US" altLang="ja-JP" sz="20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コンパイル時の型チェックが可能</a:t>
            </a:r>
            <a:endParaRPr lang="en-US" altLang="ja-JP" sz="2400"/>
          </a:p>
          <a:p>
            <a:pPr lvl="1">
              <a:lnSpc>
                <a:spcPct val="200000"/>
              </a:lnSpc>
            </a:pPr>
            <a:r>
              <a:rPr kumimoji="1" lang="ja-JP" altLang="en-US" sz="2000" smtClean="0"/>
              <a:t>安全なコーディングの一助に</a:t>
            </a:r>
            <a:endParaRPr kumimoji="1" lang="en-US" altLang="ja-JP" sz="200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51720" y="2564904"/>
            <a:ext cx="79208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300192" y="2564904"/>
            <a:ext cx="223224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タイトル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mtClean="0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特徴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81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関数</a:t>
            </a:r>
            <a:r>
              <a:rPr kumimoji="1" lang="en-US" altLang="ja-JP" smtClean="0"/>
              <a:t> </a:t>
            </a:r>
            <a:r>
              <a:rPr kumimoji="1" lang="ja-JP" altLang="en-US" sz="2800" smtClean="0"/>
              <a:t>と</a:t>
            </a:r>
            <a:r>
              <a:rPr kumimoji="1" lang="en-US" altLang="ja-JP" smtClean="0"/>
              <a:t> </a:t>
            </a:r>
            <a:r>
              <a:rPr lang="en-US" altLang="ja-JP" smtClean="0"/>
              <a:t>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72885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「</a:t>
            </a:r>
            <a:r>
              <a:rPr lang="en-US" altLang="ja-JP" sz="2400" smtClean="0">
                <a:solidFill>
                  <a:srgbClr val="32B490"/>
                </a:solidFill>
              </a:rPr>
              <a:t>string</a:t>
            </a:r>
            <a:r>
              <a:rPr lang="ja-JP" altLang="en-US" sz="2400" smtClean="0">
                <a:solidFill>
                  <a:srgbClr val="32B490"/>
                </a:solidFill>
              </a:rPr>
              <a:t>型</a:t>
            </a:r>
            <a:r>
              <a:rPr lang="en-US" altLang="ja-JP" sz="2400" smtClean="0">
                <a:solidFill>
                  <a:srgbClr val="32B490"/>
                </a:solidFill>
              </a:rPr>
              <a:t> </a:t>
            </a:r>
            <a:r>
              <a:rPr lang="ja-JP" altLang="en-US" sz="2400" smtClean="0"/>
              <a:t>も扱いたい」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関数</a:t>
            </a:r>
            <a:r>
              <a:rPr lang="en-US" altLang="ja-JP" sz="2400" smtClean="0"/>
              <a:t> echo() </a:t>
            </a:r>
            <a:r>
              <a:rPr lang="ja-JP" altLang="en-US" sz="2400" smtClean="0"/>
              <a:t>の引数と返り値の型を指定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2246193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1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ja-JP" altLang="en-US" sz="2400" smtClean="0"/>
              <a:t>それぞれの型を指定した関数を定義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1"/>
            <a:ext cx="8229600" cy="2246771"/>
            <a:chOff x="835968" y="2387427"/>
            <a:chExt cx="7850832" cy="783162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7831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num_echo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str_echo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7831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544522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同じ処理を行う関数が</a:t>
            </a:r>
            <a:r>
              <a:rPr lang="en-US" altLang="ja-JP" sz="2400" smtClean="0">
                <a:solidFill>
                  <a:srgbClr val="32B490"/>
                </a:solidFill>
              </a:rPr>
              <a:t>2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en-US" altLang="ja-JP" sz="2400" smtClean="0">
                <a:solidFill>
                  <a:srgbClr val="32B490"/>
                </a:solidFill>
              </a:rPr>
              <a:t> ?</a:t>
            </a:r>
            <a:endParaRPr lang="en-US" altLang="ja-JP" sz="2400" dirty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対角する 2 つの角を丸めた四角形 9"/>
          <p:cNvSpPr/>
          <p:nvPr/>
        </p:nvSpPr>
        <p:spPr>
          <a:xfrm>
            <a:off x="7308304" y="2243605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2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6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40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3717032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型チェックができない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7112" y="55892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smtClean="0"/>
              <a:t>※</a:t>
            </a:r>
            <a:r>
              <a:rPr lang="en-US" altLang="ja-JP" sz="2000" smtClean="0">
                <a:solidFill>
                  <a:srgbClr val="32B490"/>
                </a:solidFill>
              </a:rPr>
              <a:t> any</a:t>
            </a:r>
            <a:r>
              <a:rPr lang="ja-JP" altLang="en-US" sz="2000" smtClean="0">
                <a:solidFill>
                  <a:srgbClr val="32B490"/>
                </a:solidFill>
              </a:rPr>
              <a:t>型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en-US" altLang="ja-JP" sz="2000" smtClean="0"/>
              <a:t>…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ja-JP" altLang="en-US" sz="2000" smtClean="0"/>
              <a:t>通常の</a:t>
            </a:r>
            <a:r>
              <a:rPr lang="en-US" altLang="ja-JP" sz="2000" smtClean="0"/>
              <a:t> JavaScript </a:t>
            </a:r>
            <a:r>
              <a:rPr lang="ja-JP" altLang="en-US" sz="2000" smtClean="0"/>
              <a:t>の変数のような自由な型</a:t>
            </a:r>
            <a:endParaRPr lang="en-US" altLang="ja-JP" sz="2000"/>
          </a:p>
        </p:txBody>
      </p:sp>
      <p:sp>
        <p:nvSpPr>
          <p:cNvPr id="11" name="対角する 2 つの角を丸めた四角形 10"/>
          <p:cNvSpPr/>
          <p:nvPr/>
        </p:nvSpPr>
        <p:spPr>
          <a:xfrm>
            <a:off x="7308304" y="222498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3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2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関数を</a:t>
            </a:r>
            <a:r>
              <a:rPr lang="ja-JP" altLang="en-US" sz="2400" smtClean="0">
                <a:solidFill>
                  <a:srgbClr val="32B490"/>
                </a:solidFill>
              </a:rPr>
              <a:t>オーバーライド</a:t>
            </a:r>
            <a:r>
              <a:rPr lang="ja-JP" altLang="en-US" sz="2400" smtClean="0"/>
              <a:t>すれば</a:t>
            </a:r>
            <a:r>
              <a:rPr lang="en-US" altLang="ja-JP" sz="2400" smtClean="0"/>
              <a:t>…</a:t>
            </a:r>
            <a:r>
              <a:rPr lang="ja-JP" altLang="en-US" sz="240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24"/>
            <a:ext cx="8229600" cy="2862325"/>
            <a:chOff x="835968" y="2387427"/>
            <a:chExt cx="7850832" cy="99772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echo(arg: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echo(arg: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(“Hello!”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　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OK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// OK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// NG!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56612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型が限定</a:t>
            </a:r>
            <a:r>
              <a:rPr lang="ja-JP" altLang="en-US" sz="2400" smtClean="0"/>
              <a:t>されてしまう</a:t>
            </a:r>
            <a:endParaRPr lang="en-US" altLang="ja-JP" sz="240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08304" y="2226751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4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ja-JP" altLang="en-US" sz="2400" smtClean="0"/>
              <a:t>を導入</a:t>
            </a:r>
            <a:endParaRPr lang="en-US" altLang="ja-JP" sz="240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40309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2400" smtClean="0"/>
              <a:t>function </a:t>
            </a: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仮引数：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)</a:t>
            </a:r>
            <a:r>
              <a:rPr lang="ja-JP" altLang="en-US" sz="2400" smtClean="0"/>
              <a:t>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{ }</a:t>
            </a:r>
          </a:p>
        </p:txBody>
      </p:sp>
      <p:grpSp>
        <p:nvGrpSpPr>
          <p:cNvPr id="8" name="図形グループ 7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457200" y="4725141"/>
            <a:ext cx="8229600" cy="1323441"/>
            <a:chOff x="835968" y="2387427"/>
            <a:chExt cx="7850832" cy="4613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187624" y="2387428"/>
              <a:ext cx="749917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&lt;string&gt;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“Hello!”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</a:t>
              </a:r>
              <a:r>
                <a:rPr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NG!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&lt;boolean&gt;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68" y="2387427"/>
              <a:ext cx="35165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457200" y="6048579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実引数</a:t>
            </a:r>
            <a:r>
              <a:rPr lang="en-US" altLang="ja-JP" sz="2400" smtClean="0"/>
              <a:t>)}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対角する 2 つの角を丸めた四角形 13"/>
          <p:cNvSpPr/>
          <p:nvPr/>
        </p:nvSpPr>
        <p:spPr>
          <a:xfrm>
            <a:off x="7308304" y="2225056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7308304" y="456276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19" name="線吹き出し 1 (枠付き) 18"/>
          <p:cNvSpPr/>
          <p:nvPr/>
        </p:nvSpPr>
        <p:spPr>
          <a:xfrm>
            <a:off x="6228184" y="5229200"/>
            <a:ext cx="1512168" cy="504056"/>
          </a:xfrm>
          <a:prstGeom prst="borderCallout1">
            <a:avLst>
              <a:gd name="adj1" fmla="val 29267"/>
              <a:gd name="adj2" fmla="val -8333"/>
              <a:gd name="adj3" fmla="val -11068"/>
              <a:gd name="adj4" fmla="val -14875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Error !</a:t>
            </a:r>
            <a:endParaRPr kumimoji="1" lang="ja-JP" altLang="en-US" sz="320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対角する 2 つの角を丸めた四角形 7"/>
          <p:cNvSpPr/>
          <p:nvPr/>
        </p:nvSpPr>
        <p:spPr>
          <a:xfrm>
            <a:off x="7308304" y="1417638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6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5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539</Words>
  <Application>Microsoft Macintosh PowerPoint</Application>
  <PresentationFormat>画面に合わせる (4:3)</PresentationFormat>
  <Paragraphs>272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Generics</vt:lpstr>
      <vt:lpstr>Generics の 概要</vt:lpstr>
      <vt:lpstr>PowerPoint プレゼンテーション</vt:lpstr>
      <vt:lpstr>関数 と Gnerics</vt:lpstr>
      <vt:lpstr>関数 と Gnerics</vt:lpstr>
      <vt:lpstr>関数 と Gnerics</vt:lpstr>
      <vt:lpstr>関数 と Gnerics</vt:lpstr>
      <vt:lpstr>関数 と Gnerics</vt:lpstr>
      <vt:lpstr>Generics と 制約</vt:lpstr>
      <vt:lpstr>Generics と 制約</vt:lpstr>
      <vt:lpstr>Generics と 制約</vt:lpstr>
      <vt:lpstr>Generics と 制約</vt:lpstr>
      <vt:lpstr>Generics と 制約</vt:lpstr>
      <vt:lpstr>まとめ と 補足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137</cp:revision>
  <cp:lastPrinted>2014-09-23T04:56:28Z</cp:lastPrinted>
  <dcterms:created xsi:type="dcterms:W3CDTF">2014-08-31T11:33:13Z</dcterms:created>
  <dcterms:modified xsi:type="dcterms:W3CDTF">2016-04-22T03:02:29Z</dcterms:modified>
</cp:coreProperties>
</file>