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1" r:id="rId1"/>
    <p:sldMasterId id="2147483674" r:id="rId2"/>
  </p:sldMasterIdLst>
  <p:notesMasterIdLst>
    <p:notesMasterId r:id="rId17"/>
  </p:notesMasterIdLst>
  <p:sldIdLst>
    <p:sldId id="263" r:id="rId3"/>
    <p:sldId id="270" r:id="rId4"/>
    <p:sldId id="264" r:id="rId5"/>
    <p:sldId id="265" r:id="rId6"/>
    <p:sldId id="266" r:id="rId7"/>
    <p:sldId id="267" r:id="rId8"/>
    <p:sldId id="268" r:id="rId9"/>
    <p:sldId id="269" r:id="rId10"/>
    <p:sldId id="271" r:id="rId11"/>
    <p:sldId id="272" r:id="rId12"/>
    <p:sldId id="273" r:id="rId13"/>
    <p:sldId id="274" r:id="rId14"/>
    <p:sldId id="275" r:id="rId15"/>
    <p:sldId id="276" r:id="rId16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6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B490"/>
    <a:srgbClr val="3E4057"/>
    <a:srgbClr val="FEF6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1" autoAdjust="0"/>
    <p:restoredTop sz="83368" autoAdjust="0"/>
  </p:normalViewPr>
  <p:slideViewPr>
    <p:cSldViewPr showGuides="1">
      <p:cViewPr varScale="1">
        <p:scale>
          <a:sx n="67" d="100"/>
          <a:sy n="67" d="100"/>
        </p:scale>
        <p:origin x="704" y="184"/>
      </p:cViewPr>
      <p:guideLst>
        <p:guide orient="horz" pos="3067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59D074-2320-B644-8AE3-FA8F898BC08A}" type="datetimeFigureOut">
              <a:rPr kumimoji="1" lang="ja-JP" altLang="en-US" smtClean="0"/>
              <a:t>2016/4/22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2E891F-855B-184B-AE40-6CD3B187B7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36172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2E891F-855B-184B-AE40-6CD3B187B741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3399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2E891F-855B-184B-AE40-6CD3B187B741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98310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2E891F-855B-184B-AE40-6CD3B187B741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92195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2E891F-855B-184B-AE40-6CD3B187B741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21472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bg>
      <p:bgPr>
        <a:solidFill>
          <a:srgbClr val="FEF6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32B49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dirty="0" smtClean="0"/>
              <a:t>マスター サブタイトルの</a:t>
            </a:r>
          </a:p>
          <a:p>
            <a:r>
              <a:rPr kumimoji="1" lang="ja-JP" altLang="en-US" dirty="0" smtClean="0"/>
              <a:t>書式設定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37A72-D36E-0F43-9C03-86A92E67AF1A}" type="datetime1">
              <a:rPr kumimoji="1" lang="ja-JP" altLang="en-US" smtClean="0"/>
              <a:t>2016/4/22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19321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DCAB0-111C-3449-B2B3-593591191F54}" type="datetime1">
              <a:rPr kumimoji="1" lang="ja-JP" altLang="en-US" smtClean="0"/>
              <a:t>2016/4/22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025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F30A6-7345-634B-80CD-397489FC2052}" type="datetime1">
              <a:rPr kumimoji="1" lang="ja-JP" altLang="en-US" smtClean="0"/>
              <a:t>2016/4/22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58262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bg>
      <p:bgPr>
        <a:solidFill>
          <a:srgbClr val="3E40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32B49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FEF6E3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dirty="0" smtClean="0"/>
              <a:t>マスター サブタイトルの</a:t>
            </a:r>
          </a:p>
          <a:p>
            <a:r>
              <a:rPr kumimoji="1" lang="ja-JP" altLang="en-US" dirty="0" smtClean="0"/>
              <a:t>書式設定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A4259-C8C1-D14A-9994-9F6C986E5F33}" type="datetime1">
              <a:rPr kumimoji="1" lang="ja-JP" altLang="en-US" smtClean="0"/>
              <a:t>2016/4/22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29902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32B490"/>
                </a:solidFill>
              </a:defRPr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FEF6E3"/>
                </a:solidFill>
              </a:defRPr>
            </a:lvl1pPr>
            <a:lvl2pPr>
              <a:defRPr>
                <a:solidFill>
                  <a:srgbClr val="FEF6E3"/>
                </a:solidFill>
              </a:defRPr>
            </a:lvl2pPr>
            <a:lvl3pPr>
              <a:defRPr>
                <a:solidFill>
                  <a:srgbClr val="FEF6E3"/>
                </a:solidFill>
              </a:defRPr>
            </a:lvl3pPr>
            <a:lvl4pPr>
              <a:defRPr>
                <a:solidFill>
                  <a:srgbClr val="FEF6E3"/>
                </a:solidFill>
              </a:defRPr>
            </a:lvl4pPr>
            <a:lvl5pPr>
              <a:defRPr>
                <a:solidFill>
                  <a:srgbClr val="FEF6E3"/>
                </a:solidFill>
              </a:defRPr>
            </a:lvl5pPr>
          </a:lstStyle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8AEAC-11B5-7B4F-BE6A-3413E1F10D2E}" type="datetime1">
              <a:rPr kumimoji="1" lang="ja-JP" altLang="en-US" smtClean="0"/>
              <a:t>2016/4/22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31872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0055B-24AE-BF4A-8693-EE8C355B7E3A}" type="datetime1">
              <a:rPr kumimoji="1" lang="ja-JP" altLang="en-US" smtClean="0"/>
              <a:t>2016/4/22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53802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13F8C-B49D-FE4D-8B5C-AC4A4D28883A}" type="datetime1">
              <a:rPr kumimoji="1" lang="ja-JP" altLang="en-US" smtClean="0"/>
              <a:t>2016/4/22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84018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0B8EB-DBB8-934E-95BB-01144898F9A8}" type="datetime1">
              <a:rPr kumimoji="1" lang="ja-JP" altLang="en-US" smtClean="0"/>
              <a:t>2016/4/22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79501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18069-3716-8F41-9AB8-84592C464092}" type="datetime1">
              <a:rPr kumimoji="1" lang="ja-JP" altLang="en-US" smtClean="0"/>
              <a:t>2016/4/22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63325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B4CD0-1580-8A49-ADA6-F36C2F655F36}" type="datetime1">
              <a:rPr kumimoji="1" lang="ja-JP" altLang="en-US" smtClean="0"/>
              <a:t>2016/4/22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22754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D8F2-7273-6348-ACF5-05C62B25D52A}" type="datetime1">
              <a:rPr kumimoji="1" lang="ja-JP" altLang="en-US" smtClean="0"/>
              <a:t>2016/4/22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22551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32B490"/>
                </a:solidFill>
              </a:defRPr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3E4057"/>
                </a:solidFill>
              </a:defRPr>
            </a:lvl1pPr>
            <a:lvl2pPr>
              <a:defRPr>
                <a:solidFill>
                  <a:srgbClr val="3E4057"/>
                </a:solidFill>
              </a:defRPr>
            </a:lvl2pPr>
            <a:lvl3pPr>
              <a:defRPr>
                <a:solidFill>
                  <a:srgbClr val="3E4057"/>
                </a:solidFill>
              </a:defRPr>
            </a:lvl3pPr>
            <a:lvl4pPr>
              <a:defRPr>
                <a:solidFill>
                  <a:srgbClr val="3E4057"/>
                </a:solidFill>
              </a:defRPr>
            </a:lvl4pPr>
            <a:lvl5pPr>
              <a:defRPr>
                <a:solidFill>
                  <a:srgbClr val="3E4057"/>
                </a:solidFill>
              </a:defRPr>
            </a:lvl5pPr>
          </a:lstStyle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32851-B8E8-784F-ABC7-B2D8BA9CE179}" type="datetime1">
              <a:rPr kumimoji="1" lang="ja-JP" altLang="en-US" smtClean="0"/>
              <a:t>2016/4/22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01335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889CB-E25A-FA45-8BA5-481CF53B311F}" type="datetime1">
              <a:rPr kumimoji="1" lang="ja-JP" altLang="en-US" smtClean="0"/>
              <a:t>2016/4/22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328085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4B825-C178-004D-9DA0-A251B769BADB}" type="datetime1">
              <a:rPr kumimoji="1" lang="ja-JP" altLang="en-US" smtClean="0"/>
              <a:t>2016/4/22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773324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97043-C64E-3E4A-9E3F-EC574990E926}" type="datetime1">
              <a:rPr kumimoji="1" lang="ja-JP" altLang="en-US" smtClean="0"/>
              <a:t>2016/4/22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6783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2B9B1-86B0-9C47-A183-D633BAAAC357}" type="datetime1">
              <a:rPr kumimoji="1" lang="ja-JP" altLang="en-US" smtClean="0"/>
              <a:t>2016/4/22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37993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6CE84-3C88-2049-AEC9-1777E6716B60}" type="datetime1">
              <a:rPr kumimoji="1" lang="ja-JP" altLang="en-US" smtClean="0"/>
              <a:t>2016/4/22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31889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7A68F-CB97-4E4C-A191-CB293DB45D65}" type="datetime1">
              <a:rPr kumimoji="1" lang="ja-JP" altLang="en-US" smtClean="0"/>
              <a:t>2016/4/22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74269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1A7A7-71DD-0646-862F-6324304EE56A}" type="datetime1">
              <a:rPr kumimoji="1" lang="ja-JP" altLang="en-US" smtClean="0"/>
              <a:t>2016/4/22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27449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4475C-5722-A847-85C9-DAA817F43BD7}" type="datetime1">
              <a:rPr kumimoji="1" lang="ja-JP" altLang="en-US" smtClean="0"/>
              <a:t>2016/4/22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82010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0A40D-4CD5-5F42-A882-08931289B258}" type="datetime1">
              <a:rPr kumimoji="1" lang="ja-JP" altLang="en-US" smtClean="0"/>
              <a:t>2016/4/22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23270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D3477-F801-0240-88AA-1A083D177491}" type="datetime1">
              <a:rPr kumimoji="1" lang="ja-JP" altLang="en-US" smtClean="0"/>
              <a:t>2016/4/22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1444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EF6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98B723-7869-7546-8432-75D50DA3BB73}" type="datetime1">
              <a:rPr kumimoji="1" lang="ja-JP" altLang="en-US" smtClean="0"/>
              <a:t>2016/4/22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0567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rgbClr val="FEF6E3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rgbClr val="3E4057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rgbClr val="3E4057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rgbClr val="3E4057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rgbClr val="3E4057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rgbClr val="3E4057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E40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ははレベル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33B70B-6F6B-8D45-9E06-4EEB55351607}" type="datetime1">
              <a:rPr kumimoji="1" lang="ja-JP" altLang="en-US" smtClean="0"/>
              <a:t>2016/4/22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6427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rgbClr val="32B490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rgbClr val="FEF6E3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rgbClr val="FEF6E3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rgbClr val="FEF6E3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rgbClr val="FEF6E3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rgbClr val="FEF6E3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4800" dirty="0" smtClean="0"/>
              <a:t>TypeScript + </a:t>
            </a:r>
            <a:r>
              <a:rPr kumimoji="1" lang="en-US" altLang="ja-JP" sz="6000" dirty="0" smtClean="0"/>
              <a:t>Generics</a:t>
            </a:r>
            <a:endParaRPr kumimoji="1" lang="ja-JP" altLang="en-US" sz="60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971600" y="3886200"/>
            <a:ext cx="7272808" cy="1752600"/>
          </a:xfrm>
        </p:spPr>
        <p:txBody>
          <a:bodyPr>
            <a:normAutofit/>
          </a:bodyPr>
          <a:lstStyle/>
          <a:p>
            <a:pPr algn="r"/>
            <a:r>
              <a:rPr lang="ja-JP" altLang="en-US" sz="2000" dirty="0" smtClean="0">
                <a:latin typeface="Meiryo" charset="-128"/>
                <a:ea typeface="Meiryo" charset="-128"/>
                <a:cs typeface="Meiryo" charset="-128"/>
              </a:rPr>
              <a:t>開発部</a:t>
            </a:r>
            <a:r>
              <a:rPr lang="en-US" altLang="ja-JP" sz="2000" dirty="0" smtClean="0">
                <a:latin typeface="Meiryo" charset="-128"/>
                <a:ea typeface="Meiryo" charset="-128"/>
                <a:cs typeface="Meiryo" charset="-128"/>
              </a:rPr>
              <a:t> </a:t>
            </a:r>
            <a:r>
              <a:rPr lang="ja-JP" altLang="en-US" sz="2000" dirty="0" smtClean="0">
                <a:latin typeface="Meiryo" charset="-128"/>
                <a:ea typeface="Meiryo" charset="-128"/>
                <a:cs typeface="Meiryo" charset="-128"/>
              </a:rPr>
              <a:t>プロジェクトセクション</a:t>
            </a:r>
            <a:endParaRPr lang="en-US" altLang="ja-JP" sz="2000" dirty="0" smtClean="0">
              <a:latin typeface="Meiryo" charset="-128"/>
              <a:ea typeface="Meiryo" charset="-128"/>
              <a:cs typeface="Meiryo" charset="-128"/>
            </a:endParaRPr>
          </a:p>
          <a:p>
            <a:pPr algn="r"/>
            <a:r>
              <a:rPr lang="ja-JP" altLang="en-US" sz="2000" dirty="0" smtClean="0">
                <a:latin typeface="Meiryo" charset="-128"/>
                <a:ea typeface="Meiryo" charset="-128"/>
                <a:cs typeface="Meiryo" charset="-128"/>
              </a:rPr>
              <a:t>窪田</a:t>
            </a:r>
            <a:r>
              <a:rPr lang="en-US" altLang="ja-JP" sz="2000" dirty="0" smtClean="0">
                <a:latin typeface="Meiryo" charset="-128"/>
                <a:ea typeface="Meiryo" charset="-128"/>
                <a:cs typeface="Meiryo" charset="-128"/>
              </a:rPr>
              <a:t> </a:t>
            </a:r>
            <a:r>
              <a:rPr lang="ja-JP" altLang="en-US" sz="2000" dirty="0" smtClean="0">
                <a:latin typeface="Meiryo" charset="-128"/>
                <a:ea typeface="Meiryo" charset="-128"/>
                <a:cs typeface="Meiryo" charset="-128"/>
              </a:rPr>
              <a:t>光</a:t>
            </a:r>
            <a:endParaRPr kumimoji="1" lang="ja-JP" altLang="en-US" sz="2000" dirty="0">
              <a:latin typeface="Meiryo" charset="-128"/>
              <a:ea typeface="Meiryo" charset="-128"/>
              <a:cs typeface="Meiryo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38066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Generics </a:t>
            </a:r>
            <a:r>
              <a:rPr lang="ja-JP" altLang="en-US" sz="2800" smtClean="0"/>
              <a:t>と</a:t>
            </a:r>
            <a:r>
              <a:rPr lang="en-US" altLang="ja-JP" smtClean="0"/>
              <a:t> </a:t>
            </a:r>
            <a:r>
              <a:rPr lang="ja-JP" altLang="en-US" smtClean="0"/>
              <a:t>制約</a:t>
            </a:r>
            <a:endParaRPr kumimoji="1" lang="ja-JP" altLang="en-US" dirty="0"/>
          </a:p>
        </p:txBody>
      </p:sp>
      <p:grpSp>
        <p:nvGrpSpPr>
          <p:cNvPr id="14" name="図形グループ 13"/>
          <p:cNvGrpSpPr/>
          <p:nvPr/>
        </p:nvGrpSpPr>
        <p:grpSpPr>
          <a:xfrm>
            <a:off x="320148" y="1556792"/>
            <a:ext cx="8366652" cy="4708984"/>
            <a:chOff x="705224" y="2387427"/>
            <a:chExt cx="7981576" cy="1641423"/>
          </a:xfrm>
        </p:grpSpPr>
        <p:sp>
          <p:nvSpPr>
            <p:cNvPr id="16" name="テキスト ボックス 15"/>
            <p:cNvSpPr txBox="1"/>
            <p:nvPr/>
          </p:nvSpPr>
          <p:spPr>
            <a:xfrm>
              <a:off x="1187624" y="2387428"/>
              <a:ext cx="7499176" cy="16414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cap="rnd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interface </a:t>
              </a:r>
              <a:r>
                <a:rPr lang="en-US" altLang="ja-JP" sz="2000" b="1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greeterInterface</a:t>
              </a:r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 {</a:t>
              </a:r>
            </a:p>
            <a:p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	</a:t>
              </a:r>
              <a:r>
                <a:rPr lang="en-US" altLang="ja-JP" sz="2000" b="1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greet();</a:t>
              </a:r>
              <a:endParaRPr lang="en-US" altLang="ja-JP" sz="2000" b="1">
                <a:solidFill>
                  <a:srgbClr val="3E4057"/>
                </a:solidFill>
                <a:latin typeface="Andale Mono" charset="0"/>
                <a:ea typeface="Andale Mono" charset="0"/>
                <a:cs typeface="Andale Mono" charset="0"/>
              </a:endParaRPr>
            </a:p>
            <a:p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}</a:t>
              </a:r>
            </a:p>
            <a:p>
              <a:endParaRPr lang="en-US" altLang="ja-JP" sz="2000">
                <a:solidFill>
                  <a:srgbClr val="3E4057"/>
                </a:solidFill>
                <a:latin typeface="Andale Mono" charset="0"/>
                <a:ea typeface="Andale Mono" charset="0"/>
                <a:cs typeface="Andale Mono" charset="0"/>
              </a:endParaRPr>
            </a:p>
            <a:p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class </a:t>
              </a:r>
              <a:r>
                <a:rPr kumimoji="1" lang="en-US" altLang="ja-JP" sz="2000" b="1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greeter</a:t>
              </a:r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 implements </a:t>
              </a:r>
              <a:r>
                <a:rPr kumimoji="1" lang="en-US" altLang="ja-JP" sz="2000" b="1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greeterInterface</a:t>
              </a:r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 {</a:t>
              </a:r>
            </a:p>
            <a:p>
              <a:r>
                <a:rPr lang="en-US" altLang="ja-JP" sz="200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	</a:t>
              </a:r>
              <a:r>
                <a:rPr lang="en-US" altLang="ja-JP" sz="2000" b="1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public greet() </a:t>
              </a:r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{</a:t>
              </a:r>
            </a:p>
            <a:p>
              <a:r>
                <a:rPr kumimoji="1" lang="en-US" altLang="ja-JP" sz="200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	</a:t>
              </a:r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	alert(“Hello!”);</a:t>
              </a:r>
            </a:p>
            <a:p>
              <a:r>
                <a:rPr lang="en-US" altLang="ja-JP" sz="200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	</a:t>
              </a:r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}</a:t>
              </a:r>
            </a:p>
            <a:p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}</a:t>
              </a:r>
            </a:p>
            <a:p>
              <a:endParaRPr lang="en-US" altLang="ja-JP" sz="2000">
                <a:solidFill>
                  <a:srgbClr val="3E4057"/>
                </a:solidFill>
                <a:latin typeface="Andale Mono" charset="0"/>
                <a:ea typeface="Andale Mono" charset="0"/>
                <a:cs typeface="Andale Mono" charset="0"/>
              </a:endParaRPr>
            </a:p>
            <a:p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function </a:t>
              </a:r>
              <a:r>
                <a:rPr kumimoji="1" lang="en-US" altLang="ja-JP" sz="2000" b="1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meeting</a:t>
              </a:r>
              <a:r>
                <a:rPr kumimoji="1" lang="en-US" altLang="ja-JP" sz="2000" smtClean="0">
                  <a:solidFill>
                    <a:srgbClr val="0070C0"/>
                  </a:solidFill>
                  <a:latin typeface="Andale Mono" charset="0"/>
                  <a:ea typeface="Andale Mono" charset="0"/>
                  <a:cs typeface="Andale Mono" charset="0"/>
                </a:rPr>
                <a:t>&lt;T&gt;</a:t>
              </a:r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(</a:t>
              </a:r>
              <a:r>
                <a:rPr kumimoji="1" lang="en-US" altLang="ja-JP" sz="2000" b="1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arg</a:t>
              </a:r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: </a:t>
              </a:r>
              <a:r>
                <a:rPr kumimoji="1" lang="en-US" altLang="ja-JP" sz="2000" smtClean="0">
                  <a:solidFill>
                    <a:srgbClr val="0070C0"/>
                  </a:solidFill>
                  <a:latin typeface="Andale Mono" charset="0"/>
                  <a:ea typeface="Andale Mono" charset="0"/>
                  <a:cs typeface="Andale Mono" charset="0"/>
                </a:rPr>
                <a:t>T</a:t>
              </a:r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) {</a:t>
              </a:r>
            </a:p>
            <a:p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	</a:t>
              </a:r>
              <a:r>
                <a:rPr lang="en-US" altLang="ja-JP" sz="2000" b="1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arg.greet();</a:t>
              </a:r>
              <a:endParaRPr lang="en-US" altLang="ja-JP" sz="2000" b="1">
                <a:solidFill>
                  <a:srgbClr val="3E4057"/>
                </a:solidFill>
                <a:latin typeface="Andale Mono" charset="0"/>
                <a:ea typeface="Andale Mono" charset="0"/>
                <a:cs typeface="Andale Mono" charset="0"/>
              </a:endParaRPr>
            </a:p>
            <a:p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}</a:t>
              </a:r>
            </a:p>
            <a:p>
              <a:endParaRPr lang="en-US" altLang="ja-JP" sz="2000">
                <a:solidFill>
                  <a:srgbClr val="3E4057"/>
                </a:solidFill>
                <a:latin typeface="Andale Mono" charset="0"/>
                <a:ea typeface="Andale Mono" charset="0"/>
                <a:cs typeface="Andale Mono" charset="0"/>
              </a:endParaRPr>
            </a:p>
            <a:p>
              <a:r>
                <a:rPr kumimoji="1" lang="en-US" altLang="ja-JP" sz="2000" b="1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meeting</a:t>
              </a:r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(</a:t>
              </a:r>
              <a:r>
                <a:rPr kumimoji="1" lang="en-US" altLang="ja-JP" sz="2000" b="1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new</a:t>
              </a:r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 </a:t>
              </a:r>
              <a:r>
                <a:rPr kumimoji="1" lang="en-US" altLang="ja-JP" sz="2000" b="1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greeter()</a:t>
              </a:r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);</a:t>
              </a:r>
              <a:endParaRPr kumimoji="1" lang="en-US" altLang="ja-JP" sz="2000" smtClean="0">
                <a:solidFill>
                  <a:schemeClr val="accent6">
                    <a:lumMod val="75000"/>
                  </a:schemeClr>
                </a:solidFill>
                <a:latin typeface="Andale Mono" charset="0"/>
                <a:ea typeface="Andale Mono" charset="0"/>
                <a:cs typeface="Andale Mono" charset="0"/>
              </a:endParaRPr>
            </a:p>
          </p:txBody>
        </p:sp>
        <p:sp>
          <p:nvSpPr>
            <p:cNvPr id="17" name="テキスト ボックス 16"/>
            <p:cNvSpPr txBox="1"/>
            <p:nvPr/>
          </p:nvSpPr>
          <p:spPr>
            <a:xfrm>
              <a:off x="705224" y="2387427"/>
              <a:ext cx="482400" cy="16414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cap="rnd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1</a:t>
              </a:r>
            </a:p>
            <a:p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2</a:t>
              </a:r>
            </a:p>
            <a:p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3</a:t>
              </a:r>
            </a:p>
            <a:p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4</a:t>
              </a:r>
            </a:p>
            <a:p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5</a:t>
              </a:r>
            </a:p>
            <a:p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6</a:t>
              </a:r>
            </a:p>
            <a:p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7</a:t>
              </a:r>
            </a:p>
            <a:p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8</a:t>
              </a:r>
            </a:p>
            <a:p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9</a:t>
              </a:r>
            </a:p>
            <a:p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10</a:t>
              </a:r>
            </a:p>
            <a:p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11</a:t>
              </a:r>
            </a:p>
            <a:p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12</a:t>
              </a:r>
            </a:p>
            <a:p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13</a:t>
              </a:r>
            </a:p>
            <a:p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14</a:t>
              </a:r>
            </a:p>
            <a:p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15</a:t>
              </a:r>
            </a:p>
          </p:txBody>
        </p:sp>
      </p:grpSp>
      <p:sp>
        <p:nvSpPr>
          <p:cNvPr id="3" name="角丸四角形 2"/>
          <p:cNvSpPr/>
          <p:nvPr/>
        </p:nvSpPr>
        <p:spPr>
          <a:xfrm>
            <a:off x="179512" y="1417638"/>
            <a:ext cx="8640960" cy="3163490"/>
          </a:xfrm>
          <a:prstGeom prst="roundRect">
            <a:avLst>
              <a:gd name="adj" fmla="val 0"/>
            </a:avLst>
          </a:prstGeom>
          <a:solidFill>
            <a:schemeClr val="bg1">
              <a:alpha val="94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25822" y="1928726"/>
            <a:ext cx="7860978" cy="2148346"/>
          </a:xfrm>
        </p:spPr>
        <p:txBody>
          <a:bodyPr anchor="ctr">
            <a:noAutofit/>
          </a:bodyPr>
          <a:lstStyle/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ja-JP" altLang="en-US" sz="2800" smtClean="0"/>
              <a:t>・</a:t>
            </a:r>
            <a:r>
              <a:rPr lang="en-US" altLang="ja-JP" sz="2800" smtClean="0">
                <a:solidFill>
                  <a:srgbClr val="0070C0"/>
                </a:solidFill>
              </a:rPr>
              <a:t>T</a:t>
            </a:r>
            <a:r>
              <a:rPr lang="en-US" altLang="ja-JP" sz="2800" smtClean="0"/>
              <a:t> </a:t>
            </a:r>
            <a:r>
              <a:rPr lang="ja-JP" altLang="en-US" sz="2800" smtClean="0"/>
              <a:t>は未知の型</a:t>
            </a:r>
            <a:endParaRPr lang="en-US" altLang="ja-JP" sz="2800" smtClean="0"/>
          </a:p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ja-JP" altLang="en-US" sz="2800" smtClean="0"/>
              <a:t>・</a:t>
            </a:r>
            <a:r>
              <a:rPr lang="en-US" altLang="ja-JP" sz="2800" smtClean="0"/>
              <a:t>arg </a:t>
            </a:r>
            <a:r>
              <a:rPr lang="ja-JP" altLang="en-US" sz="2800" smtClean="0"/>
              <a:t>が</a:t>
            </a:r>
            <a:r>
              <a:rPr lang="en-US" altLang="ja-JP" sz="2800" smtClean="0"/>
              <a:t> greet() </a:t>
            </a:r>
            <a:r>
              <a:rPr lang="ja-JP" altLang="en-US" sz="2800" smtClean="0"/>
              <a:t>を持つかは不明</a:t>
            </a:r>
            <a:endParaRPr lang="en-US" altLang="ja-JP" sz="2800" smtClean="0"/>
          </a:p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ja-JP" altLang="en-US" sz="2800" smtClean="0"/>
              <a:t>・コンパイルの時点でチェック</a:t>
            </a:r>
            <a:endParaRPr lang="en-US" altLang="ja-JP" sz="2800"/>
          </a:p>
        </p:txBody>
      </p:sp>
      <p:sp>
        <p:nvSpPr>
          <p:cNvPr id="9" name="角丸四角形 8"/>
          <p:cNvSpPr/>
          <p:nvPr/>
        </p:nvSpPr>
        <p:spPr>
          <a:xfrm>
            <a:off x="181270" y="5589240"/>
            <a:ext cx="8640960" cy="815687"/>
          </a:xfrm>
          <a:prstGeom prst="roundRect">
            <a:avLst>
              <a:gd name="adj" fmla="val 0"/>
            </a:avLst>
          </a:prstGeom>
          <a:solidFill>
            <a:schemeClr val="bg1">
              <a:alpha val="94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/>
          </a:p>
        </p:txBody>
      </p:sp>
      <p:sp>
        <p:nvSpPr>
          <p:cNvPr id="10" name="コンテンツ プレースホルダー 2"/>
          <p:cNvSpPr txBox="1">
            <a:spLocks/>
          </p:cNvSpPr>
          <p:nvPr/>
        </p:nvSpPr>
        <p:spPr>
          <a:xfrm>
            <a:off x="320148" y="5711448"/>
            <a:ext cx="8366652" cy="5543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altLang="ja-JP" sz="280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751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Generics </a:t>
            </a:r>
            <a:r>
              <a:rPr lang="ja-JP" altLang="en-US" sz="2800" smtClean="0"/>
              <a:t>と</a:t>
            </a:r>
            <a:r>
              <a:rPr lang="en-US" altLang="ja-JP" smtClean="0"/>
              <a:t> </a:t>
            </a:r>
            <a:r>
              <a:rPr lang="ja-JP" altLang="en-US" smtClean="0"/>
              <a:t>制約</a:t>
            </a:r>
            <a:endParaRPr kumimoji="1" lang="ja-JP" altLang="en-US" dirty="0"/>
          </a:p>
        </p:txBody>
      </p:sp>
      <p:grpSp>
        <p:nvGrpSpPr>
          <p:cNvPr id="14" name="図形グループ 13"/>
          <p:cNvGrpSpPr/>
          <p:nvPr/>
        </p:nvGrpSpPr>
        <p:grpSpPr>
          <a:xfrm>
            <a:off x="388674" y="2509208"/>
            <a:ext cx="8366652" cy="1323443"/>
            <a:chOff x="705224" y="2387427"/>
            <a:chExt cx="7981576" cy="461316"/>
          </a:xfrm>
        </p:grpSpPr>
        <p:sp>
          <p:nvSpPr>
            <p:cNvPr id="16" name="テキスト ボックス 15"/>
            <p:cNvSpPr txBox="1"/>
            <p:nvPr/>
          </p:nvSpPr>
          <p:spPr>
            <a:xfrm>
              <a:off x="1187624" y="2387428"/>
              <a:ext cx="7499176" cy="461315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cap="rnd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function </a:t>
              </a:r>
              <a:r>
                <a:rPr kumimoji="1" lang="en-US" altLang="ja-JP" sz="2000" b="1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meeting</a:t>
              </a:r>
              <a:r>
                <a:rPr kumimoji="1" lang="en-US" altLang="ja-JP" sz="2000" smtClean="0">
                  <a:solidFill>
                    <a:srgbClr val="0070C0"/>
                  </a:solidFill>
                  <a:latin typeface="Andale Mono" charset="0"/>
                  <a:ea typeface="Andale Mono" charset="0"/>
                  <a:cs typeface="Andale Mono" charset="0"/>
                </a:rPr>
                <a:t>&lt;T&gt;</a:t>
              </a:r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(</a:t>
              </a:r>
              <a:r>
                <a:rPr kumimoji="1" lang="en-US" altLang="ja-JP" sz="2000" b="1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arg</a:t>
              </a:r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: </a:t>
              </a:r>
              <a:r>
                <a:rPr kumimoji="1" lang="en-US" altLang="ja-JP" sz="2000" smtClean="0">
                  <a:solidFill>
                    <a:srgbClr val="0070C0"/>
                  </a:solidFill>
                  <a:latin typeface="Andale Mono" charset="0"/>
                  <a:ea typeface="Andale Mono" charset="0"/>
                  <a:cs typeface="Andale Mono" charset="0"/>
                </a:rPr>
                <a:t>T</a:t>
              </a:r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) {</a:t>
              </a:r>
            </a:p>
            <a:p>
              <a:r>
                <a:rPr lang="en-US" altLang="ja-JP" sz="200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	</a:t>
              </a:r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var </a:t>
              </a:r>
              <a:r>
                <a:rPr lang="en-US" altLang="ja-JP" sz="2000" b="1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any_arg</a:t>
              </a:r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: </a:t>
              </a:r>
              <a:r>
                <a:rPr lang="en-US" altLang="ja-JP" sz="2000" b="1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any</a:t>
              </a:r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 = </a:t>
              </a:r>
              <a:r>
                <a:rPr lang="en-US" altLang="ja-JP" sz="2000" b="1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arg</a:t>
              </a:r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;</a:t>
              </a:r>
              <a:endParaRPr kumimoji="1" lang="en-US" altLang="ja-JP" sz="2000" smtClean="0">
                <a:solidFill>
                  <a:srgbClr val="3E4057"/>
                </a:solidFill>
                <a:latin typeface="Andale Mono" charset="0"/>
                <a:ea typeface="Andale Mono" charset="0"/>
                <a:cs typeface="Andale Mono" charset="0"/>
              </a:endParaRPr>
            </a:p>
            <a:p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	</a:t>
              </a:r>
              <a:r>
                <a:rPr lang="en-US" altLang="ja-JP" sz="2000" b="1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any_arg.greet();</a:t>
              </a:r>
              <a:endParaRPr lang="en-US" altLang="ja-JP" sz="2000" b="1">
                <a:solidFill>
                  <a:srgbClr val="3E4057"/>
                </a:solidFill>
                <a:latin typeface="Andale Mono" charset="0"/>
                <a:ea typeface="Andale Mono" charset="0"/>
                <a:cs typeface="Andale Mono" charset="0"/>
              </a:endParaRPr>
            </a:p>
            <a:p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}</a:t>
              </a:r>
            </a:p>
          </p:txBody>
        </p:sp>
        <p:sp>
          <p:nvSpPr>
            <p:cNvPr id="17" name="テキスト ボックス 16"/>
            <p:cNvSpPr txBox="1"/>
            <p:nvPr/>
          </p:nvSpPr>
          <p:spPr>
            <a:xfrm>
              <a:off x="705224" y="2387427"/>
              <a:ext cx="482400" cy="461315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cap="rnd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11</a:t>
              </a:r>
            </a:p>
            <a:p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12</a:t>
              </a:r>
            </a:p>
            <a:p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13</a:t>
              </a:r>
            </a:p>
            <a:p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14</a:t>
              </a:r>
            </a:p>
          </p:txBody>
        </p:sp>
      </p:grpSp>
      <p:sp>
        <p:nvSpPr>
          <p:cNvPr id="11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04664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ja-JP" altLang="en-US" sz="2400" smtClean="0"/>
              <a:t>再び</a:t>
            </a:r>
            <a:r>
              <a:rPr lang="en-US" altLang="ja-JP" sz="2400" b="1" smtClean="0"/>
              <a:t> </a:t>
            </a:r>
            <a:r>
              <a:rPr lang="en-US" altLang="ja-JP" sz="2400" smtClean="0">
                <a:solidFill>
                  <a:srgbClr val="32B490"/>
                </a:solidFill>
              </a:rPr>
              <a:t>any</a:t>
            </a:r>
            <a:r>
              <a:rPr lang="ja-JP" altLang="en-US" sz="2400">
                <a:solidFill>
                  <a:srgbClr val="32B490"/>
                </a:solidFill>
              </a:rPr>
              <a:t>型</a:t>
            </a:r>
            <a:r>
              <a:rPr lang="en-US" altLang="ja-JP" sz="2400">
                <a:solidFill>
                  <a:srgbClr val="32B490"/>
                </a:solidFill>
              </a:rPr>
              <a:t> </a:t>
            </a:r>
            <a:r>
              <a:rPr lang="ja-JP" altLang="en-US" sz="2400"/>
              <a:t>を導入すれば解決できそう</a:t>
            </a:r>
            <a:r>
              <a:rPr lang="en-US" altLang="ja-JP" sz="2400"/>
              <a:t>…</a:t>
            </a:r>
            <a:r>
              <a:rPr lang="ja-JP" altLang="en-US" sz="2400" smtClean="0"/>
              <a:t>？</a:t>
            </a:r>
            <a:endParaRPr lang="en-US" altLang="ja-JP" sz="2400"/>
          </a:p>
        </p:txBody>
      </p:sp>
      <p:sp>
        <p:nvSpPr>
          <p:cNvPr id="12" name="コンテンツ プレースホルダー 2"/>
          <p:cNvSpPr txBox="1">
            <a:spLocks/>
          </p:cNvSpPr>
          <p:nvPr/>
        </p:nvSpPr>
        <p:spPr>
          <a:xfrm>
            <a:off x="388674" y="4136991"/>
            <a:ext cx="8229600" cy="18722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ja-JP" altLang="en-US" sz="2400" smtClean="0">
                <a:solidFill>
                  <a:srgbClr val="0070C0"/>
                </a:solidFill>
              </a:rPr>
              <a:t>コンパイルは通る</a:t>
            </a:r>
            <a:endParaRPr lang="en-US" altLang="ja-JP" sz="2400" smtClean="0">
              <a:solidFill>
                <a:srgbClr val="0070C0"/>
              </a:solidFill>
            </a:endParaRPr>
          </a:p>
          <a:p>
            <a:pPr marL="0" indent="0"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ja-JP" altLang="en-US" sz="1600" smtClean="0"/>
              <a:t>しかし</a:t>
            </a:r>
            <a:r>
              <a:rPr lang="en-US" altLang="ja-JP" sz="2400" smtClean="0"/>
              <a:t/>
            </a:r>
            <a:br>
              <a:rPr lang="en-US" altLang="ja-JP" sz="2400" smtClean="0"/>
            </a:br>
            <a:r>
              <a:rPr lang="ja-JP" altLang="en-US" sz="2400" smtClean="0">
                <a:solidFill>
                  <a:srgbClr val="32B490"/>
                </a:solidFill>
              </a:rPr>
              <a:t>型チェックは行われない</a:t>
            </a:r>
            <a:endParaRPr lang="en-US" altLang="ja-JP" sz="2400" smtClean="0">
              <a:solidFill>
                <a:srgbClr val="32B490"/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11</a:t>
            </a:fld>
            <a:endParaRPr kumimoji="1" lang="ja-JP" altLang="en-US"/>
          </a:p>
        </p:txBody>
      </p:sp>
      <p:sp>
        <p:nvSpPr>
          <p:cNvPr id="9" name="対角する 2 つの角を丸めた四角形 8"/>
          <p:cNvSpPr/>
          <p:nvPr/>
        </p:nvSpPr>
        <p:spPr>
          <a:xfrm>
            <a:off x="7376830" y="2377540"/>
            <a:ext cx="1378496" cy="432048"/>
          </a:xfrm>
          <a:prstGeom prst="round2DiagRect">
            <a:avLst>
              <a:gd name="adj1" fmla="val 41730"/>
              <a:gd name="adj2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>
                <a:latin typeface="Meiryo" charset="-128"/>
                <a:ea typeface="Meiryo" charset="-128"/>
                <a:cs typeface="Meiryo" charset="-128"/>
              </a:rPr>
              <a:t>Sample 7</a:t>
            </a:r>
            <a:endParaRPr kumimoji="1" lang="ja-JP" altLang="en-US" sz="1400">
              <a:latin typeface="Meiryo" charset="-128"/>
              <a:ea typeface="Meiryo" charset="-128"/>
              <a:cs typeface="Meiryo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3719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Generics </a:t>
            </a:r>
            <a:r>
              <a:rPr lang="ja-JP" altLang="en-US" sz="2800" smtClean="0"/>
              <a:t>と</a:t>
            </a:r>
            <a:r>
              <a:rPr lang="en-US" altLang="ja-JP" smtClean="0"/>
              <a:t> </a:t>
            </a:r>
            <a:r>
              <a:rPr lang="ja-JP" altLang="en-US" smtClean="0"/>
              <a:t>制約</a:t>
            </a:r>
            <a:endParaRPr kumimoji="1" lang="ja-JP" altLang="en-US" dirty="0"/>
          </a:p>
        </p:txBody>
      </p:sp>
      <p:grpSp>
        <p:nvGrpSpPr>
          <p:cNvPr id="14" name="図形グループ 13"/>
          <p:cNvGrpSpPr/>
          <p:nvPr/>
        </p:nvGrpSpPr>
        <p:grpSpPr>
          <a:xfrm>
            <a:off x="320148" y="1556792"/>
            <a:ext cx="8366652" cy="5016762"/>
            <a:chOff x="705224" y="2387427"/>
            <a:chExt cx="7981576" cy="1748706"/>
          </a:xfrm>
        </p:grpSpPr>
        <p:sp>
          <p:nvSpPr>
            <p:cNvPr id="16" name="テキスト ボックス 15"/>
            <p:cNvSpPr txBox="1"/>
            <p:nvPr/>
          </p:nvSpPr>
          <p:spPr>
            <a:xfrm>
              <a:off x="1187624" y="2387428"/>
              <a:ext cx="7499176" cy="1748705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cap="rnd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interface </a:t>
              </a:r>
              <a:r>
                <a:rPr lang="en-US" altLang="ja-JP" sz="2000" b="1" smtClean="0">
                  <a:solidFill>
                    <a:schemeClr val="accent6">
                      <a:lumMod val="75000"/>
                    </a:schemeClr>
                  </a:solidFill>
                  <a:latin typeface="Andale Mono" charset="0"/>
                  <a:ea typeface="Andale Mono" charset="0"/>
                  <a:cs typeface="Andale Mono" charset="0"/>
                </a:rPr>
                <a:t>greeterInterface</a:t>
              </a:r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 {</a:t>
              </a:r>
            </a:p>
            <a:p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	</a:t>
              </a:r>
              <a:r>
                <a:rPr lang="en-US" altLang="ja-JP" sz="2000" b="1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greet();</a:t>
              </a:r>
              <a:endParaRPr lang="en-US" altLang="ja-JP" sz="2000" b="1">
                <a:solidFill>
                  <a:srgbClr val="3E4057"/>
                </a:solidFill>
                <a:latin typeface="Andale Mono" charset="0"/>
                <a:ea typeface="Andale Mono" charset="0"/>
                <a:cs typeface="Andale Mono" charset="0"/>
              </a:endParaRPr>
            </a:p>
            <a:p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}</a:t>
              </a:r>
            </a:p>
            <a:p>
              <a:endParaRPr lang="en-US" altLang="ja-JP" sz="2000">
                <a:solidFill>
                  <a:srgbClr val="3E4057"/>
                </a:solidFill>
                <a:latin typeface="Andale Mono" charset="0"/>
                <a:ea typeface="Andale Mono" charset="0"/>
                <a:cs typeface="Andale Mono" charset="0"/>
              </a:endParaRPr>
            </a:p>
            <a:p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class </a:t>
              </a:r>
              <a:r>
                <a:rPr kumimoji="1" lang="en-US" altLang="ja-JP" sz="2000" b="1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greeter</a:t>
              </a:r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 implements </a:t>
              </a:r>
              <a:r>
                <a:rPr kumimoji="1" lang="en-US" altLang="ja-JP" sz="2000" b="1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greeterInterface</a:t>
              </a:r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 {</a:t>
              </a:r>
            </a:p>
            <a:p>
              <a:r>
                <a:rPr lang="en-US" altLang="ja-JP" sz="200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	</a:t>
              </a:r>
              <a:r>
                <a:rPr lang="en-US" altLang="ja-JP" sz="2000" b="1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public greet() </a:t>
              </a:r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{</a:t>
              </a:r>
            </a:p>
            <a:p>
              <a:r>
                <a:rPr kumimoji="1" lang="en-US" altLang="ja-JP" sz="200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	</a:t>
              </a:r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	alert(“Hello!”);</a:t>
              </a:r>
            </a:p>
            <a:p>
              <a:r>
                <a:rPr lang="en-US" altLang="ja-JP" sz="200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	</a:t>
              </a:r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}</a:t>
              </a:r>
            </a:p>
            <a:p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}</a:t>
              </a:r>
            </a:p>
            <a:p>
              <a:endParaRPr lang="en-US" altLang="ja-JP" sz="2000">
                <a:solidFill>
                  <a:srgbClr val="3E4057"/>
                </a:solidFill>
                <a:latin typeface="Andale Mono" charset="0"/>
                <a:ea typeface="Andale Mono" charset="0"/>
                <a:cs typeface="Andale Mono" charset="0"/>
              </a:endParaRPr>
            </a:p>
            <a:p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function </a:t>
              </a:r>
              <a:r>
                <a:rPr kumimoji="1" lang="en-US" altLang="ja-JP" sz="2000" b="1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meeting</a:t>
              </a:r>
              <a:r>
                <a:rPr kumimoji="1" lang="en-US" altLang="ja-JP" sz="2000" smtClean="0">
                  <a:solidFill>
                    <a:srgbClr val="0070C0"/>
                  </a:solidFill>
                  <a:latin typeface="Andale Mono" charset="0"/>
                  <a:ea typeface="Andale Mono" charset="0"/>
                  <a:cs typeface="Andale Mono" charset="0"/>
                </a:rPr>
                <a:t>&lt;T </a:t>
              </a:r>
              <a:r>
                <a:rPr kumimoji="1" lang="en-US" altLang="ja-JP" sz="2000" b="1" smtClean="0">
                  <a:solidFill>
                    <a:schemeClr val="accent6">
                      <a:lumMod val="75000"/>
                    </a:schemeClr>
                  </a:solidFill>
                  <a:latin typeface="Andale Mono" charset="0"/>
                  <a:ea typeface="Andale Mono" charset="0"/>
                  <a:cs typeface="Andale Mono" charset="0"/>
                </a:rPr>
                <a:t>extends greeterInterface</a:t>
              </a:r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&gt;(</a:t>
              </a:r>
              <a:r>
                <a:rPr kumimoji="1" lang="en-US" altLang="ja-JP" sz="2000" b="1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arg</a:t>
              </a:r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: T) {</a:t>
              </a:r>
            </a:p>
            <a:p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	</a:t>
              </a:r>
              <a:r>
                <a:rPr lang="en-US" altLang="ja-JP" sz="2000" b="1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arg.greet();</a:t>
              </a:r>
              <a:endParaRPr lang="en-US" altLang="ja-JP" sz="2000" b="1">
                <a:solidFill>
                  <a:srgbClr val="3E4057"/>
                </a:solidFill>
                <a:latin typeface="Andale Mono" charset="0"/>
                <a:ea typeface="Andale Mono" charset="0"/>
                <a:cs typeface="Andale Mono" charset="0"/>
              </a:endParaRPr>
            </a:p>
            <a:p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}</a:t>
              </a:r>
            </a:p>
            <a:p>
              <a:endParaRPr lang="en-US" altLang="ja-JP" sz="2000">
                <a:solidFill>
                  <a:srgbClr val="3E4057"/>
                </a:solidFill>
                <a:latin typeface="Andale Mono" charset="0"/>
                <a:ea typeface="Andale Mono" charset="0"/>
                <a:cs typeface="Andale Mono" charset="0"/>
              </a:endParaRPr>
            </a:p>
            <a:p>
              <a:r>
                <a:rPr kumimoji="1" lang="en-US" altLang="ja-JP" sz="2000" b="1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meeting</a:t>
              </a:r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(</a:t>
              </a:r>
              <a:r>
                <a:rPr kumimoji="1" lang="en-US" altLang="ja-JP" sz="2000" b="1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new</a:t>
              </a:r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 </a:t>
              </a:r>
              <a:r>
                <a:rPr kumimoji="1" lang="en-US" altLang="ja-JP" sz="2000" b="1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greeter()</a:t>
              </a:r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);</a:t>
              </a:r>
              <a:endParaRPr kumimoji="1" lang="en-US" altLang="ja-JP" sz="2000" smtClean="0">
                <a:solidFill>
                  <a:schemeClr val="accent6">
                    <a:lumMod val="75000"/>
                  </a:schemeClr>
                </a:solidFill>
                <a:latin typeface="Andale Mono" charset="0"/>
                <a:ea typeface="Andale Mono" charset="0"/>
                <a:cs typeface="Andale Mono" charset="0"/>
              </a:endParaRPr>
            </a:p>
          </p:txBody>
        </p:sp>
        <p:sp>
          <p:nvSpPr>
            <p:cNvPr id="17" name="テキスト ボックス 16"/>
            <p:cNvSpPr txBox="1"/>
            <p:nvPr/>
          </p:nvSpPr>
          <p:spPr>
            <a:xfrm>
              <a:off x="705224" y="2387427"/>
              <a:ext cx="482400" cy="1748705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cap="rnd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1</a:t>
              </a:r>
            </a:p>
            <a:p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2</a:t>
              </a:r>
            </a:p>
            <a:p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3</a:t>
              </a:r>
            </a:p>
            <a:p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4</a:t>
              </a:r>
            </a:p>
            <a:p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5</a:t>
              </a:r>
            </a:p>
            <a:p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6</a:t>
              </a:r>
            </a:p>
            <a:p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7</a:t>
              </a:r>
            </a:p>
            <a:p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8</a:t>
              </a:r>
            </a:p>
            <a:p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9</a:t>
              </a:r>
            </a:p>
            <a:p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10</a:t>
              </a:r>
            </a:p>
            <a:p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11</a:t>
              </a:r>
            </a:p>
            <a:p>
              <a:endParaRPr lang="en-US" altLang="ja-JP" sz="2000" smtClean="0">
                <a:solidFill>
                  <a:srgbClr val="3E4057"/>
                </a:solidFill>
                <a:latin typeface="Andale Mono" charset="0"/>
                <a:ea typeface="Andale Mono" charset="0"/>
                <a:cs typeface="Andale Mono" charset="0"/>
              </a:endParaRPr>
            </a:p>
            <a:p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12</a:t>
              </a:r>
            </a:p>
            <a:p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13</a:t>
              </a:r>
            </a:p>
            <a:p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14</a:t>
              </a:r>
            </a:p>
            <a:p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15</a:t>
              </a:r>
            </a:p>
          </p:txBody>
        </p:sp>
      </p:grpSp>
      <p:sp>
        <p:nvSpPr>
          <p:cNvPr id="3" name="角丸四角形 2"/>
          <p:cNvSpPr/>
          <p:nvPr/>
        </p:nvSpPr>
        <p:spPr>
          <a:xfrm>
            <a:off x="179512" y="2483292"/>
            <a:ext cx="8640960" cy="2097835"/>
          </a:xfrm>
          <a:prstGeom prst="roundRect">
            <a:avLst>
              <a:gd name="adj" fmla="val 0"/>
            </a:avLst>
          </a:prstGeom>
          <a:solidFill>
            <a:schemeClr val="bg1">
              <a:alpha val="94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25822" y="2375239"/>
            <a:ext cx="7860978" cy="2148346"/>
          </a:xfrm>
        </p:spPr>
        <p:txBody>
          <a:bodyPr anchor="ctr">
            <a:noAutofit/>
          </a:bodyPr>
          <a:lstStyle/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ja-JP" altLang="en-US" sz="2800" smtClean="0"/>
              <a:t>・</a:t>
            </a:r>
            <a:r>
              <a:rPr lang="ja-JP" altLang="en-US" sz="2800" smtClean="0">
                <a:solidFill>
                  <a:srgbClr val="0070C0"/>
                </a:solidFill>
              </a:rPr>
              <a:t>型変数</a:t>
            </a:r>
            <a:r>
              <a:rPr lang="ja-JP" altLang="en-US" sz="2800" smtClean="0"/>
              <a:t>に補足的な情報を付加</a:t>
            </a:r>
            <a:endParaRPr lang="en-US" altLang="ja-JP" sz="2800" smtClean="0"/>
          </a:p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altLang="ja-JP" sz="2800" smtClean="0"/>
              <a:t>	</a:t>
            </a:r>
            <a:r>
              <a:rPr lang="ja-JP" altLang="en-US" sz="2800" smtClean="0"/>
              <a:t>→</a:t>
            </a:r>
            <a:r>
              <a:rPr lang="en-US" altLang="ja-JP" sz="2800" smtClean="0"/>
              <a:t> </a:t>
            </a:r>
            <a:r>
              <a:rPr lang="ja-JP" altLang="en-US" sz="2800" smtClean="0"/>
              <a:t>制約を設ける</a:t>
            </a:r>
            <a:endParaRPr lang="en-US" altLang="ja-JP" sz="2800"/>
          </a:p>
        </p:txBody>
      </p:sp>
      <p:sp>
        <p:nvSpPr>
          <p:cNvPr id="9" name="角丸四角形 8"/>
          <p:cNvSpPr/>
          <p:nvPr/>
        </p:nvSpPr>
        <p:spPr>
          <a:xfrm>
            <a:off x="181270" y="5589240"/>
            <a:ext cx="8640960" cy="815687"/>
          </a:xfrm>
          <a:prstGeom prst="roundRect">
            <a:avLst>
              <a:gd name="adj" fmla="val 0"/>
            </a:avLst>
          </a:prstGeom>
          <a:solidFill>
            <a:schemeClr val="bg1">
              <a:alpha val="94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/>
          </a:p>
        </p:txBody>
      </p:sp>
      <p:sp>
        <p:nvSpPr>
          <p:cNvPr id="10" name="コンテンツ プレースホルダー 2"/>
          <p:cNvSpPr txBox="1">
            <a:spLocks/>
          </p:cNvSpPr>
          <p:nvPr/>
        </p:nvSpPr>
        <p:spPr>
          <a:xfrm>
            <a:off x="320148" y="5711448"/>
            <a:ext cx="8366652" cy="5543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altLang="ja-JP" sz="2800" smtClean="0"/>
          </a:p>
        </p:txBody>
      </p:sp>
      <p:sp>
        <p:nvSpPr>
          <p:cNvPr id="11" name="コンテンツ プレースホルダー 2"/>
          <p:cNvSpPr txBox="1">
            <a:spLocks/>
          </p:cNvSpPr>
          <p:nvPr/>
        </p:nvSpPr>
        <p:spPr>
          <a:xfrm>
            <a:off x="320148" y="5565679"/>
            <a:ext cx="8366652" cy="7297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ja-JP" sz="2800" smtClean="0">
                <a:solidFill>
                  <a:schemeClr val="accent6">
                    <a:lumMod val="75000"/>
                  </a:schemeClr>
                </a:solidFill>
              </a:rPr>
              <a:t>greeterInterface</a:t>
            </a:r>
            <a:r>
              <a:rPr lang="en-US" altLang="ja-JP" sz="2800" smtClean="0"/>
              <a:t> </a:t>
            </a:r>
            <a:r>
              <a:rPr lang="ja-JP" altLang="en-US" sz="2800" smtClean="0"/>
              <a:t>を継承した</a:t>
            </a:r>
            <a:r>
              <a:rPr lang="en-US" altLang="ja-JP" sz="2800" smtClean="0"/>
              <a:t> </a:t>
            </a:r>
            <a:r>
              <a:rPr lang="en-US" altLang="ja-JP" sz="2800" smtClean="0">
                <a:solidFill>
                  <a:srgbClr val="0070C0"/>
                </a:solidFill>
              </a:rPr>
              <a:t>T</a:t>
            </a:r>
            <a:endParaRPr lang="en-US" altLang="ja-JP" sz="2800">
              <a:solidFill>
                <a:srgbClr val="0070C0"/>
              </a:solidFill>
            </a:endParaRPr>
          </a:p>
        </p:txBody>
      </p:sp>
      <p:cxnSp>
        <p:nvCxnSpPr>
          <p:cNvPr id="6" name="曲線コネクタ 5"/>
          <p:cNvCxnSpPr/>
          <p:nvPr/>
        </p:nvCxnSpPr>
        <p:spPr>
          <a:xfrm rot="16200000" flipH="1">
            <a:off x="4608007" y="2672917"/>
            <a:ext cx="2736301" cy="1080118"/>
          </a:xfrm>
          <a:prstGeom prst="curvedConnector3">
            <a:avLst>
              <a:gd name="adj1" fmla="val 116"/>
            </a:avLst>
          </a:prstGeom>
          <a:ln w="31750" cap="sq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スライド番号プレースホルダー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5858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Generics </a:t>
            </a:r>
            <a:r>
              <a:rPr lang="ja-JP" altLang="en-US" sz="2800" smtClean="0"/>
              <a:t>と</a:t>
            </a:r>
            <a:r>
              <a:rPr lang="en-US" altLang="ja-JP" smtClean="0"/>
              <a:t> </a:t>
            </a:r>
            <a:r>
              <a:rPr lang="ja-JP" altLang="en-US" smtClean="0"/>
              <a:t>制約</a:t>
            </a:r>
            <a:endParaRPr kumimoji="1" lang="ja-JP" altLang="en-US" dirty="0"/>
          </a:p>
        </p:txBody>
      </p:sp>
      <p:grpSp>
        <p:nvGrpSpPr>
          <p:cNvPr id="14" name="図形グループ 13"/>
          <p:cNvGrpSpPr/>
          <p:nvPr/>
        </p:nvGrpSpPr>
        <p:grpSpPr>
          <a:xfrm>
            <a:off x="320148" y="1556792"/>
            <a:ext cx="8366652" cy="5016762"/>
            <a:chOff x="705224" y="2387427"/>
            <a:chExt cx="7981576" cy="1748706"/>
          </a:xfrm>
        </p:grpSpPr>
        <p:sp>
          <p:nvSpPr>
            <p:cNvPr id="16" name="テキスト ボックス 15"/>
            <p:cNvSpPr txBox="1"/>
            <p:nvPr/>
          </p:nvSpPr>
          <p:spPr>
            <a:xfrm>
              <a:off x="1187624" y="2387428"/>
              <a:ext cx="7499176" cy="1748705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cap="rnd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interface </a:t>
              </a:r>
              <a:r>
                <a:rPr lang="en-US" altLang="ja-JP" sz="2000" b="1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greeterInterface</a:t>
              </a:r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 {</a:t>
              </a:r>
            </a:p>
            <a:p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	</a:t>
              </a:r>
              <a:r>
                <a:rPr lang="en-US" altLang="ja-JP" sz="2000" b="1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greet();</a:t>
              </a:r>
              <a:endParaRPr lang="en-US" altLang="ja-JP" sz="2000" b="1">
                <a:solidFill>
                  <a:srgbClr val="3E4057"/>
                </a:solidFill>
                <a:latin typeface="Andale Mono" charset="0"/>
                <a:ea typeface="Andale Mono" charset="0"/>
                <a:cs typeface="Andale Mono" charset="0"/>
              </a:endParaRPr>
            </a:p>
            <a:p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}</a:t>
              </a:r>
            </a:p>
            <a:p>
              <a:endParaRPr lang="en-US" altLang="ja-JP" sz="2000">
                <a:solidFill>
                  <a:srgbClr val="3E4057"/>
                </a:solidFill>
                <a:latin typeface="Andale Mono" charset="0"/>
                <a:ea typeface="Andale Mono" charset="0"/>
                <a:cs typeface="Andale Mono" charset="0"/>
              </a:endParaRPr>
            </a:p>
            <a:p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class </a:t>
              </a:r>
              <a:r>
                <a:rPr kumimoji="1" lang="en-US" altLang="ja-JP" sz="2000" b="1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greeter</a:t>
              </a:r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 implements </a:t>
              </a:r>
              <a:r>
                <a:rPr kumimoji="1" lang="en-US" altLang="ja-JP" sz="2000" b="1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greeterInterface</a:t>
              </a:r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 {</a:t>
              </a:r>
            </a:p>
            <a:p>
              <a:r>
                <a:rPr lang="en-US" altLang="ja-JP" sz="200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	</a:t>
              </a:r>
              <a:r>
                <a:rPr lang="en-US" altLang="ja-JP" sz="2000" b="1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public greet() </a:t>
              </a:r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{</a:t>
              </a:r>
            </a:p>
            <a:p>
              <a:r>
                <a:rPr kumimoji="1" lang="en-US" altLang="ja-JP" sz="200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	</a:t>
              </a:r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	alert(“Hello!”);</a:t>
              </a:r>
            </a:p>
            <a:p>
              <a:r>
                <a:rPr lang="en-US" altLang="ja-JP" sz="200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	</a:t>
              </a:r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}</a:t>
              </a:r>
            </a:p>
            <a:p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}</a:t>
              </a:r>
            </a:p>
            <a:p>
              <a:endParaRPr lang="en-US" altLang="ja-JP" sz="2000">
                <a:solidFill>
                  <a:srgbClr val="3E4057"/>
                </a:solidFill>
                <a:latin typeface="Andale Mono" charset="0"/>
                <a:ea typeface="Andale Mono" charset="0"/>
                <a:cs typeface="Andale Mono" charset="0"/>
              </a:endParaRPr>
            </a:p>
            <a:p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function </a:t>
              </a:r>
              <a:r>
                <a:rPr kumimoji="1" lang="en-US" altLang="ja-JP" sz="2000" b="1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meeting</a:t>
              </a:r>
              <a:r>
                <a:rPr kumimoji="1" lang="en-US" altLang="ja-JP" sz="2000" smtClean="0">
                  <a:solidFill>
                    <a:srgbClr val="0070C0"/>
                  </a:solidFill>
                  <a:latin typeface="Andale Mono" charset="0"/>
                  <a:ea typeface="Andale Mono" charset="0"/>
                  <a:cs typeface="Andale Mono" charset="0"/>
                </a:rPr>
                <a:t>&lt;T </a:t>
              </a:r>
              <a:r>
                <a:rPr kumimoji="1" lang="en-US" altLang="ja-JP" sz="2000" smtClean="0">
                  <a:solidFill>
                    <a:schemeClr val="accent6">
                      <a:lumMod val="75000"/>
                    </a:schemeClr>
                  </a:solidFill>
                  <a:latin typeface="Andale Mono" charset="0"/>
                  <a:ea typeface="Andale Mono" charset="0"/>
                  <a:cs typeface="Andale Mono" charset="0"/>
                </a:rPr>
                <a:t>extends greeterInterface</a:t>
              </a:r>
              <a:r>
                <a:rPr kumimoji="1" lang="en-US" altLang="ja-JP" sz="2000" smtClean="0">
                  <a:solidFill>
                    <a:srgbClr val="0070C0"/>
                  </a:solidFill>
                  <a:latin typeface="Andale Mono" charset="0"/>
                  <a:ea typeface="Andale Mono" charset="0"/>
                  <a:cs typeface="Andale Mono" charset="0"/>
                </a:rPr>
                <a:t>&gt;</a:t>
              </a:r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(</a:t>
              </a:r>
              <a:r>
                <a:rPr kumimoji="1" lang="en-US" altLang="ja-JP" sz="2000" b="1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arg</a:t>
              </a:r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: </a:t>
              </a:r>
              <a:r>
                <a:rPr kumimoji="1" lang="en-US" altLang="ja-JP" sz="2000" smtClean="0">
                  <a:solidFill>
                    <a:srgbClr val="0070C0"/>
                  </a:solidFill>
                  <a:latin typeface="Andale Mono" charset="0"/>
                  <a:ea typeface="Andale Mono" charset="0"/>
                  <a:cs typeface="Andale Mono" charset="0"/>
                </a:rPr>
                <a:t>T</a:t>
              </a:r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) {</a:t>
              </a:r>
            </a:p>
            <a:p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	</a:t>
              </a:r>
              <a:r>
                <a:rPr lang="en-US" altLang="ja-JP" sz="2000" b="1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arg.greet();</a:t>
              </a:r>
              <a:endParaRPr lang="en-US" altLang="ja-JP" sz="2000" b="1">
                <a:solidFill>
                  <a:srgbClr val="3E4057"/>
                </a:solidFill>
                <a:latin typeface="Andale Mono" charset="0"/>
                <a:ea typeface="Andale Mono" charset="0"/>
                <a:cs typeface="Andale Mono" charset="0"/>
              </a:endParaRPr>
            </a:p>
            <a:p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}</a:t>
              </a:r>
            </a:p>
            <a:p>
              <a:endParaRPr lang="en-US" altLang="ja-JP" sz="2000">
                <a:solidFill>
                  <a:srgbClr val="3E4057"/>
                </a:solidFill>
                <a:latin typeface="Andale Mono" charset="0"/>
                <a:ea typeface="Andale Mono" charset="0"/>
                <a:cs typeface="Andale Mono" charset="0"/>
              </a:endParaRPr>
            </a:p>
            <a:p>
              <a:r>
                <a:rPr kumimoji="1" lang="en-US" altLang="ja-JP" sz="2000" b="1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meeting</a:t>
              </a:r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(</a:t>
              </a:r>
              <a:r>
                <a:rPr kumimoji="1" lang="en-US" altLang="ja-JP" sz="2000" b="1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new</a:t>
              </a:r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 </a:t>
              </a:r>
              <a:r>
                <a:rPr kumimoji="1" lang="en-US" altLang="ja-JP" sz="2000" b="1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greeter()</a:t>
              </a:r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);</a:t>
              </a:r>
              <a:endParaRPr kumimoji="1" lang="en-US" altLang="ja-JP" sz="2000" smtClean="0">
                <a:solidFill>
                  <a:schemeClr val="accent6">
                    <a:lumMod val="75000"/>
                  </a:schemeClr>
                </a:solidFill>
                <a:latin typeface="Andale Mono" charset="0"/>
                <a:ea typeface="Andale Mono" charset="0"/>
                <a:cs typeface="Andale Mono" charset="0"/>
              </a:endParaRPr>
            </a:p>
          </p:txBody>
        </p:sp>
        <p:sp>
          <p:nvSpPr>
            <p:cNvPr id="17" name="テキスト ボックス 16"/>
            <p:cNvSpPr txBox="1"/>
            <p:nvPr/>
          </p:nvSpPr>
          <p:spPr>
            <a:xfrm>
              <a:off x="705224" y="2387427"/>
              <a:ext cx="482400" cy="1748705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cap="rnd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1</a:t>
              </a:r>
            </a:p>
            <a:p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2</a:t>
              </a:r>
            </a:p>
            <a:p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3</a:t>
              </a:r>
            </a:p>
            <a:p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4</a:t>
              </a:r>
            </a:p>
            <a:p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5</a:t>
              </a:r>
            </a:p>
            <a:p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6</a:t>
              </a:r>
            </a:p>
            <a:p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7</a:t>
              </a:r>
            </a:p>
            <a:p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8</a:t>
              </a:r>
            </a:p>
            <a:p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9</a:t>
              </a:r>
            </a:p>
            <a:p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10</a:t>
              </a:r>
            </a:p>
            <a:p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11</a:t>
              </a:r>
            </a:p>
            <a:p>
              <a:endParaRPr kumimoji="1" lang="en-US" altLang="ja-JP" sz="2000" smtClean="0">
                <a:solidFill>
                  <a:srgbClr val="3E4057"/>
                </a:solidFill>
                <a:latin typeface="Andale Mono" charset="0"/>
                <a:ea typeface="Andale Mono" charset="0"/>
                <a:cs typeface="Andale Mono" charset="0"/>
              </a:endParaRPr>
            </a:p>
            <a:p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12</a:t>
              </a:r>
            </a:p>
            <a:p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13</a:t>
              </a:r>
            </a:p>
            <a:p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14</a:t>
              </a:r>
            </a:p>
            <a:p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15</a:t>
              </a:r>
            </a:p>
          </p:txBody>
        </p:sp>
      </p:grp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13</a:t>
            </a:fld>
            <a:endParaRPr kumimoji="1" lang="ja-JP" altLang="en-US"/>
          </a:p>
        </p:txBody>
      </p:sp>
      <p:sp>
        <p:nvSpPr>
          <p:cNvPr id="7" name="対角する 2 つの角を丸めた四角形 6"/>
          <p:cNvSpPr/>
          <p:nvPr/>
        </p:nvSpPr>
        <p:spPr>
          <a:xfrm>
            <a:off x="7308304" y="1414239"/>
            <a:ext cx="1378496" cy="432048"/>
          </a:xfrm>
          <a:prstGeom prst="round2DiagRect">
            <a:avLst>
              <a:gd name="adj1" fmla="val 41730"/>
              <a:gd name="adj2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>
                <a:latin typeface="Meiryo" charset="-128"/>
                <a:ea typeface="Meiryo" charset="-128"/>
                <a:cs typeface="Meiryo" charset="-128"/>
              </a:rPr>
              <a:t>Sample 8</a:t>
            </a:r>
            <a:endParaRPr kumimoji="1" lang="ja-JP" altLang="en-US" sz="1400">
              <a:latin typeface="Meiryo" charset="-128"/>
              <a:ea typeface="Meiryo" charset="-128"/>
              <a:cs typeface="Meiryo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88995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65104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ja-JP" altLang="en-US" sz="2400" smtClean="0"/>
              <a:t>クラス</a:t>
            </a:r>
            <a:r>
              <a:rPr lang="ja-JP" altLang="en-US" sz="2400"/>
              <a:t>や関数、インターフェースなどの</a:t>
            </a:r>
            <a:r>
              <a:rPr lang="ja-JP" altLang="en-US" sz="2400">
                <a:solidFill>
                  <a:srgbClr val="32B490"/>
                </a:solidFill>
              </a:rPr>
              <a:t>型定義を変数化</a:t>
            </a:r>
            <a:endParaRPr lang="en-US" altLang="ja-JP" sz="2400">
              <a:solidFill>
                <a:srgbClr val="32B490"/>
              </a:solidFill>
            </a:endParaRPr>
          </a:p>
          <a:p>
            <a:pPr>
              <a:lnSpc>
                <a:spcPct val="150000"/>
              </a:lnSpc>
            </a:pPr>
            <a:r>
              <a:rPr lang="ja-JP" altLang="en-US" sz="2400"/>
              <a:t>オブジェクト指向の</a:t>
            </a:r>
            <a:r>
              <a:rPr lang="ja-JP" altLang="en-US" sz="2400">
                <a:solidFill>
                  <a:srgbClr val="32B490"/>
                </a:solidFill>
              </a:rPr>
              <a:t>多態性</a:t>
            </a:r>
            <a:r>
              <a:rPr lang="ja-JP" altLang="en-US" sz="2400"/>
              <a:t>を実現</a:t>
            </a:r>
            <a:endParaRPr lang="en-US" altLang="ja-JP" sz="2400"/>
          </a:p>
          <a:p>
            <a:pPr>
              <a:lnSpc>
                <a:spcPct val="150000"/>
              </a:lnSpc>
            </a:pPr>
            <a:r>
              <a:rPr lang="ja-JP" altLang="en-US" sz="2400" smtClean="0"/>
              <a:t>コンパイル</a:t>
            </a:r>
            <a:r>
              <a:rPr lang="ja-JP" altLang="en-US" sz="2400"/>
              <a:t>時の型チェックが</a:t>
            </a:r>
            <a:r>
              <a:rPr lang="ja-JP" altLang="en-US" sz="2400" smtClean="0"/>
              <a:t>可能</a:t>
            </a:r>
            <a:endParaRPr lang="en-US" altLang="ja-JP" sz="2400" smtClean="0"/>
          </a:p>
          <a:p>
            <a:pPr>
              <a:lnSpc>
                <a:spcPct val="150000"/>
              </a:lnSpc>
            </a:pPr>
            <a:r>
              <a:rPr lang="en-US" altLang="ja-JP" sz="2400"/>
              <a:t>Generics </a:t>
            </a:r>
            <a:r>
              <a:rPr lang="ja-JP" altLang="en-US" sz="2400"/>
              <a:t>の考え方は</a:t>
            </a:r>
            <a:r>
              <a:rPr lang="en-US" altLang="ja-JP" sz="2400"/>
              <a:t> TypeScript </a:t>
            </a:r>
            <a:r>
              <a:rPr lang="ja-JP" altLang="en-US" sz="2400"/>
              <a:t>特有のものではない</a:t>
            </a:r>
            <a:endParaRPr lang="en-US" altLang="ja-JP" sz="2400"/>
          </a:p>
          <a:p>
            <a:pPr lvl="1">
              <a:lnSpc>
                <a:spcPct val="150000"/>
              </a:lnSpc>
            </a:pPr>
            <a:r>
              <a:rPr lang="en-US" altLang="ja-JP" sz="2000">
                <a:solidFill>
                  <a:srgbClr val="32B490"/>
                </a:solidFill>
              </a:rPr>
              <a:t>C++, C#, </a:t>
            </a:r>
            <a:r>
              <a:rPr lang="en-US" altLang="ja-JP" sz="2000" smtClean="0">
                <a:solidFill>
                  <a:srgbClr val="32B490"/>
                </a:solidFill>
              </a:rPr>
              <a:t>Java </a:t>
            </a:r>
            <a:r>
              <a:rPr lang="ja-JP" altLang="en-US" sz="2000">
                <a:solidFill>
                  <a:srgbClr val="32B490"/>
                </a:solidFill>
              </a:rPr>
              <a:t>など</a:t>
            </a:r>
            <a:endParaRPr lang="en-US" altLang="ja-JP" sz="2000">
              <a:solidFill>
                <a:srgbClr val="32B490"/>
              </a:solidFill>
            </a:endParaRPr>
          </a:p>
          <a:p>
            <a:pPr>
              <a:lnSpc>
                <a:spcPct val="150000"/>
              </a:lnSpc>
            </a:pPr>
            <a:r>
              <a:rPr lang="ja-JP" altLang="en-US" sz="2400" smtClean="0"/>
              <a:t>実際の開発では、クラス</a:t>
            </a:r>
            <a:r>
              <a:rPr lang="ja-JP" altLang="en-US" sz="2400" smtClean="0"/>
              <a:t>やメソッド、インターフェース</a:t>
            </a:r>
            <a:r>
              <a:rPr lang="ja-JP" altLang="en-US" sz="2400" smtClean="0"/>
              <a:t>に</a:t>
            </a:r>
            <a:r>
              <a:rPr lang="en-US" altLang="ja-JP" sz="2400" smtClean="0"/>
              <a:t> Generics </a:t>
            </a:r>
            <a:r>
              <a:rPr lang="ja-JP" altLang="en-US" sz="2400" smtClean="0"/>
              <a:t>をよく用いる</a:t>
            </a:r>
            <a:endParaRPr lang="en-US" altLang="ja-JP" sz="240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14</a:t>
            </a:fld>
            <a:endParaRPr kumimoji="1" lang="ja-JP" altLang="en-US"/>
          </a:p>
        </p:txBody>
      </p:sp>
      <p:sp>
        <p:nvSpPr>
          <p:cNvPr id="8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ja-JP" altLang="en-US" smtClean="0"/>
              <a:t>まとめ</a:t>
            </a:r>
            <a:r>
              <a:rPr lang="en-US" altLang="ja-JP" smtClean="0"/>
              <a:t> </a:t>
            </a:r>
            <a:r>
              <a:rPr lang="ja-JP" altLang="en-US" sz="2800" smtClean="0"/>
              <a:t>と</a:t>
            </a:r>
            <a:r>
              <a:rPr lang="en-US" altLang="ja-JP" smtClean="0"/>
              <a:t> </a:t>
            </a:r>
            <a:r>
              <a:rPr lang="ja-JP" altLang="en-US" smtClean="0"/>
              <a:t>補足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36544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Generics </a:t>
            </a:r>
            <a:r>
              <a:rPr lang="ja-JP" altLang="en-US" sz="2800" smtClean="0"/>
              <a:t>の</a:t>
            </a:r>
            <a:r>
              <a:rPr lang="en-US" altLang="ja-JP" smtClean="0"/>
              <a:t> </a:t>
            </a:r>
            <a:r>
              <a:rPr lang="ja-JP" altLang="en-US" smtClean="0"/>
              <a:t>概要</a:t>
            </a:r>
            <a:endParaRPr kumimoji="1" lang="ja-JP" altLang="en-US"/>
          </a:p>
        </p:txBody>
      </p:sp>
      <p:sp>
        <p:nvSpPr>
          <p:cNvPr id="5" name="角丸四角形 4"/>
          <p:cNvSpPr/>
          <p:nvPr/>
        </p:nvSpPr>
        <p:spPr>
          <a:xfrm>
            <a:off x="3275856" y="3255644"/>
            <a:ext cx="2736304" cy="259228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3E40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smtClean="0">
                <a:solidFill>
                  <a:srgbClr val="3E4057"/>
                </a:solidFill>
                <a:latin typeface="Meiryo" charset="-128"/>
                <a:ea typeface="Meiryo" charset="-128"/>
                <a:cs typeface="Meiryo" charset="-128"/>
              </a:rPr>
              <a:t>クラス</a:t>
            </a:r>
            <a:endParaRPr kumimoji="1" lang="en-US" altLang="ja-JP" sz="2000" smtClean="0">
              <a:solidFill>
                <a:srgbClr val="3E4057"/>
              </a:solidFill>
              <a:latin typeface="Meiryo" charset="-128"/>
              <a:ea typeface="Meiryo" charset="-128"/>
              <a:cs typeface="Meiryo" charset="-128"/>
            </a:endParaRPr>
          </a:p>
          <a:p>
            <a:pPr algn="ctr">
              <a:lnSpc>
                <a:spcPct val="200000"/>
              </a:lnSpc>
            </a:pPr>
            <a:r>
              <a:rPr kumimoji="1" lang="ja-JP" altLang="en-US" sz="2000" smtClean="0">
                <a:solidFill>
                  <a:srgbClr val="3E4057"/>
                </a:solidFill>
                <a:latin typeface="Meiryo" charset="-128"/>
                <a:ea typeface="Meiryo" charset="-128"/>
                <a:cs typeface="Meiryo" charset="-128"/>
              </a:rPr>
              <a:t>関数</a:t>
            </a:r>
            <a:endParaRPr kumimoji="1" lang="en-US" altLang="ja-JP" sz="2000" smtClean="0">
              <a:solidFill>
                <a:srgbClr val="3E4057"/>
              </a:solidFill>
              <a:latin typeface="Meiryo" charset="-128"/>
              <a:ea typeface="Meiryo" charset="-128"/>
              <a:cs typeface="Meiryo" charset="-128"/>
            </a:endParaRPr>
          </a:p>
          <a:p>
            <a:pPr algn="ctr">
              <a:lnSpc>
                <a:spcPct val="200000"/>
              </a:lnSpc>
            </a:pPr>
            <a:r>
              <a:rPr lang="ja-JP" altLang="en-US" sz="2000" smtClean="0">
                <a:solidFill>
                  <a:srgbClr val="3E4057"/>
                </a:solidFill>
                <a:latin typeface="Meiryo" charset="-128"/>
                <a:ea typeface="Meiryo" charset="-128"/>
                <a:cs typeface="Meiryo" charset="-128"/>
              </a:rPr>
              <a:t>インターフェース</a:t>
            </a:r>
            <a:endParaRPr lang="en-US" altLang="ja-JP" sz="2000">
              <a:solidFill>
                <a:srgbClr val="3E4057"/>
              </a:solidFill>
              <a:latin typeface="Meiryo" charset="-128"/>
              <a:ea typeface="Meiryo" charset="-128"/>
              <a:cs typeface="Meiryo" charset="-128"/>
            </a:endParaRPr>
          </a:p>
          <a:p>
            <a:pPr algn="ctr">
              <a:lnSpc>
                <a:spcPct val="200000"/>
              </a:lnSpc>
            </a:pPr>
            <a:r>
              <a:rPr lang="en-US" altLang="ja-JP" sz="1200" smtClean="0">
                <a:solidFill>
                  <a:srgbClr val="3E4057"/>
                </a:solidFill>
                <a:latin typeface="Meiryo" charset="-128"/>
                <a:ea typeface="Meiryo" charset="-128"/>
                <a:cs typeface="Meiryo" charset="-128"/>
              </a:rPr>
              <a:t>etc...</a:t>
            </a:r>
          </a:p>
        </p:txBody>
      </p:sp>
      <p:grpSp>
        <p:nvGrpSpPr>
          <p:cNvPr id="16" name="図形グループ 15"/>
          <p:cNvGrpSpPr/>
          <p:nvPr/>
        </p:nvGrpSpPr>
        <p:grpSpPr>
          <a:xfrm>
            <a:off x="5052956" y="4807184"/>
            <a:ext cx="1150975" cy="1286112"/>
            <a:chOff x="5052956" y="4116444"/>
            <a:chExt cx="1150975" cy="1286112"/>
          </a:xfrm>
        </p:grpSpPr>
        <p:sp>
          <p:nvSpPr>
            <p:cNvPr id="6" name="円弧 5"/>
            <p:cNvSpPr/>
            <p:nvPr/>
          </p:nvSpPr>
          <p:spPr>
            <a:xfrm rot="4579217">
              <a:off x="5016952" y="4152448"/>
              <a:ext cx="1152128" cy="1080120"/>
            </a:xfrm>
            <a:prstGeom prst="arc">
              <a:avLst>
                <a:gd name="adj1" fmla="val 17139009"/>
                <a:gd name="adj2" fmla="val 20881873"/>
              </a:avLst>
            </a:prstGeom>
            <a:ln w="19050">
              <a:solidFill>
                <a:srgbClr val="3E405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円弧 14"/>
            <p:cNvSpPr/>
            <p:nvPr/>
          </p:nvSpPr>
          <p:spPr>
            <a:xfrm rot="3912647">
              <a:off x="5087807" y="4286432"/>
              <a:ext cx="1152128" cy="1080120"/>
            </a:xfrm>
            <a:prstGeom prst="arc">
              <a:avLst>
                <a:gd name="adj1" fmla="val 18134966"/>
                <a:gd name="adj2" fmla="val 20777493"/>
              </a:avLst>
            </a:prstGeom>
            <a:ln w="19050">
              <a:solidFill>
                <a:srgbClr val="3E405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7" name="図形グループ 16"/>
          <p:cNvGrpSpPr/>
          <p:nvPr/>
        </p:nvGrpSpPr>
        <p:grpSpPr>
          <a:xfrm rot="11002736">
            <a:off x="3024084" y="2928405"/>
            <a:ext cx="1150975" cy="1286112"/>
            <a:chOff x="5052956" y="4116444"/>
            <a:chExt cx="1150975" cy="1286112"/>
          </a:xfrm>
        </p:grpSpPr>
        <p:sp>
          <p:nvSpPr>
            <p:cNvPr id="18" name="円弧 17"/>
            <p:cNvSpPr/>
            <p:nvPr/>
          </p:nvSpPr>
          <p:spPr>
            <a:xfrm rot="4579217">
              <a:off x="5016952" y="4152448"/>
              <a:ext cx="1152128" cy="1080120"/>
            </a:xfrm>
            <a:prstGeom prst="arc">
              <a:avLst>
                <a:gd name="adj1" fmla="val 17139009"/>
                <a:gd name="adj2" fmla="val 20881873"/>
              </a:avLst>
            </a:prstGeom>
            <a:ln w="19050">
              <a:solidFill>
                <a:srgbClr val="3E405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円弧 18"/>
            <p:cNvSpPr/>
            <p:nvPr/>
          </p:nvSpPr>
          <p:spPr>
            <a:xfrm rot="3912647">
              <a:off x="5087807" y="4286432"/>
              <a:ext cx="1152128" cy="1080120"/>
            </a:xfrm>
            <a:prstGeom prst="arc">
              <a:avLst>
                <a:gd name="adj1" fmla="val 18134966"/>
                <a:gd name="adj2" fmla="val 20777493"/>
              </a:avLst>
            </a:prstGeom>
            <a:ln w="19050">
              <a:solidFill>
                <a:srgbClr val="3E405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21" name="直線矢印コネクタ 20"/>
          <p:cNvCxnSpPr/>
          <p:nvPr/>
        </p:nvCxnSpPr>
        <p:spPr>
          <a:xfrm>
            <a:off x="1894510" y="3399660"/>
            <a:ext cx="1237330" cy="836293"/>
          </a:xfrm>
          <a:prstGeom prst="straightConnector1">
            <a:avLst/>
          </a:prstGeom>
          <a:ln w="38100">
            <a:solidFill>
              <a:srgbClr val="3E405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/>
          <p:nvPr/>
        </p:nvCxnSpPr>
        <p:spPr>
          <a:xfrm flipV="1">
            <a:off x="1894510" y="4695804"/>
            <a:ext cx="1237330" cy="144016"/>
          </a:xfrm>
          <a:prstGeom prst="straightConnector1">
            <a:avLst/>
          </a:prstGeom>
          <a:ln w="38100">
            <a:solidFill>
              <a:srgbClr val="3E405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/>
          <p:nvPr/>
        </p:nvCxnSpPr>
        <p:spPr>
          <a:xfrm>
            <a:off x="1894510" y="4137384"/>
            <a:ext cx="1237330" cy="342396"/>
          </a:xfrm>
          <a:prstGeom prst="straightConnector1">
            <a:avLst/>
          </a:prstGeom>
          <a:ln w="38100">
            <a:solidFill>
              <a:srgbClr val="3E405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0550" y="3200164"/>
            <a:ext cx="1738536" cy="2647767"/>
          </a:xfrm>
        </p:spPr>
        <p:txBody>
          <a:bodyPr anchor="ctr">
            <a:normAutofit fontScale="92500"/>
          </a:bodyPr>
          <a:lstStyle/>
          <a:p>
            <a:pPr marL="0" indent="0" algn="ctr">
              <a:buNone/>
            </a:pPr>
            <a:r>
              <a:rPr lang="en-US" altLang="ja-JP" sz="2400" smtClean="0">
                <a:solidFill>
                  <a:srgbClr val="0070C0"/>
                </a:solidFill>
              </a:rPr>
              <a:t>“Hello!”</a:t>
            </a:r>
          </a:p>
          <a:p>
            <a:pPr marL="0" indent="0" algn="ctr">
              <a:lnSpc>
                <a:spcPct val="200000"/>
              </a:lnSpc>
              <a:buNone/>
            </a:pPr>
            <a:r>
              <a:rPr lang="en-US" altLang="ja-JP" sz="2400" smtClean="0">
                <a:solidFill>
                  <a:srgbClr val="0070C0"/>
                </a:solidFill>
              </a:rPr>
              <a:t>123</a:t>
            </a:r>
          </a:p>
          <a:p>
            <a:pPr marL="0" indent="0" algn="ctr">
              <a:lnSpc>
                <a:spcPct val="200000"/>
              </a:lnSpc>
              <a:buNone/>
            </a:pPr>
            <a:r>
              <a:rPr lang="en-US" altLang="ja-JP" sz="2400" smtClean="0">
                <a:solidFill>
                  <a:srgbClr val="0070C0"/>
                </a:solidFill>
              </a:rPr>
              <a:t>true</a:t>
            </a:r>
          </a:p>
          <a:p>
            <a:pPr marL="0" indent="0" algn="ctr">
              <a:lnSpc>
                <a:spcPct val="200000"/>
              </a:lnSpc>
              <a:buNone/>
            </a:pPr>
            <a:r>
              <a:rPr lang="ja-JP" altLang="en-US" sz="2400" smtClean="0">
                <a:solidFill>
                  <a:srgbClr val="0070C0"/>
                </a:solidFill>
              </a:rPr>
              <a:t>︙</a:t>
            </a:r>
            <a:endParaRPr lang="en-US" altLang="ja-JP" sz="2400">
              <a:solidFill>
                <a:srgbClr val="0070C0"/>
              </a:solidFill>
            </a:endParaRPr>
          </a:p>
        </p:txBody>
      </p:sp>
      <p:cxnSp>
        <p:nvCxnSpPr>
          <p:cNvPr id="41" name="直線矢印コネクタ 40"/>
          <p:cNvCxnSpPr/>
          <p:nvPr/>
        </p:nvCxnSpPr>
        <p:spPr>
          <a:xfrm flipV="1">
            <a:off x="1894510" y="4839820"/>
            <a:ext cx="1237330" cy="720080"/>
          </a:xfrm>
          <a:prstGeom prst="straightConnector1">
            <a:avLst/>
          </a:prstGeom>
          <a:ln w="38100">
            <a:solidFill>
              <a:srgbClr val="3E405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コンテンツ プレースホルダー 2"/>
          <p:cNvSpPr txBox="1">
            <a:spLocks/>
          </p:cNvSpPr>
          <p:nvPr/>
        </p:nvSpPr>
        <p:spPr>
          <a:xfrm>
            <a:off x="380550" y="2476694"/>
            <a:ext cx="1738536" cy="4967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ja-JP" altLang="en-US" sz="2000" smtClean="0"/>
              <a:t>入力</a:t>
            </a:r>
            <a:endParaRPr lang="en-US" altLang="ja-JP" sz="2000"/>
          </a:p>
        </p:txBody>
      </p:sp>
      <p:grpSp>
        <p:nvGrpSpPr>
          <p:cNvPr id="3" name="図形グループ 2"/>
          <p:cNvGrpSpPr/>
          <p:nvPr/>
        </p:nvGrpSpPr>
        <p:grpSpPr>
          <a:xfrm>
            <a:off x="6291392" y="4242836"/>
            <a:ext cx="2488052" cy="496789"/>
            <a:chOff x="6291392" y="3552096"/>
            <a:chExt cx="2488052" cy="496789"/>
          </a:xfrm>
        </p:grpSpPr>
        <p:sp>
          <p:nvSpPr>
            <p:cNvPr id="50" name="コンテンツ プレースホルダー 2"/>
            <p:cNvSpPr txBox="1">
              <a:spLocks/>
            </p:cNvSpPr>
            <p:nvPr/>
          </p:nvSpPr>
          <p:spPr>
            <a:xfrm>
              <a:off x="7040908" y="3552096"/>
              <a:ext cx="1738536" cy="49678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200" kern="1200">
                  <a:solidFill>
                    <a:srgbClr val="3E4057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800" kern="1200">
                  <a:solidFill>
                    <a:srgbClr val="3E4057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 kern="1200">
                  <a:solidFill>
                    <a:srgbClr val="3E4057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000" kern="1200">
                  <a:solidFill>
                    <a:srgbClr val="3E4057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2000" kern="1200">
                  <a:solidFill>
                    <a:srgbClr val="3E4057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ja-JP" altLang="en-US" sz="2000" smtClean="0"/>
                <a:t>出力</a:t>
              </a:r>
              <a:endParaRPr lang="en-US" altLang="ja-JP" sz="2000"/>
            </a:p>
          </p:txBody>
        </p:sp>
        <p:cxnSp>
          <p:nvCxnSpPr>
            <p:cNvPr id="51" name="直線矢印コネクタ 50"/>
            <p:cNvCxnSpPr/>
            <p:nvPr/>
          </p:nvCxnSpPr>
          <p:spPr>
            <a:xfrm>
              <a:off x="6291392" y="3789040"/>
              <a:ext cx="1016912" cy="0"/>
            </a:xfrm>
            <a:prstGeom prst="straightConnector1">
              <a:avLst/>
            </a:prstGeom>
            <a:ln w="38100">
              <a:solidFill>
                <a:srgbClr val="3E405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スライド番号プレースホルダー 5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2</a:t>
            </a:fld>
            <a:endParaRPr kumimoji="1" lang="ja-JP" altLang="en-US"/>
          </a:p>
        </p:txBody>
      </p:sp>
      <p:sp>
        <p:nvSpPr>
          <p:cNvPr id="22" name="コンテンツ プレースホルダー 2"/>
          <p:cNvSpPr txBox="1">
            <a:spLocks/>
          </p:cNvSpPr>
          <p:nvPr/>
        </p:nvSpPr>
        <p:spPr>
          <a:xfrm>
            <a:off x="457200" y="1600200"/>
            <a:ext cx="8229600" cy="7501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ja-JP" altLang="en-US" sz="2400" smtClean="0"/>
              <a:t>汎用的なクラス</a:t>
            </a:r>
            <a:r>
              <a:rPr lang="ja-JP" altLang="en-US" sz="2400" smtClean="0"/>
              <a:t>や</a:t>
            </a:r>
            <a:r>
              <a:rPr lang="ja-JP" altLang="en-US" sz="2400" smtClean="0"/>
              <a:t>関数</a:t>
            </a:r>
            <a:r>
              <a:rPr lang="ja-JP" altLang="en-US" sz="2400" smtClean="0"/>
              <a:t>など</a:t>
            </a:r>
            <a:r>
              <a:rPr lang="ja-JP" altLang="en-US" sz="2400" smtClean="0"/>
              <a:t>の振る舞いを</a:t>
            </a:r>
            <a:endParaRPr lang="en-US" altLang="ja-JP" sz="2400" smtClean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ja-JP" altLang="en-US" sz="2400" smtClean="0"/>
              <a:t>入力の型に応じて変える技法</a:t>
            </a:r>
            <a:endParaRPr lang="en-US" altLang="ja-JP" sz="2400" smtClean="0"/>
          </a:p>
        </p:txBody>
      </p:sp>
      <p:sp>
        <p:nvSpPr>
          <p:cNvPr id="24" name="コンテンツ プレースホルダー 2"/>
          <p:cNvSpPr txBox="1">
            <a:spLocks/>
          </p:cNvSpPr>
          <p:nvPr/>
        </p:nvSpPr>
        <p:spPr>
          <a:xfrm>
            <a:off x="5593016" y="4185150"/>
            <a:ext cx="3321293" cy="6777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ja-JP" altLang="en-US" smtClean="0"/>
              <a:t>（　　　　　）</a:t>
            </a: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74949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65104"/>
          </a:xfrm>
        </p:spPr>
        <p:txBody>
          <a:bodyPr anchor="ctr">
            <a:normAutofit/>
          </a:bodyPr>
          <a:lstStyle/>
          <a:p>
            <a:pPr>
              <a:lnSpc>
                <a:spcPct val="200000"/>
              </a:lnSpc>
            </a:pPr>
            <a:r>
              <a:rPr lang="ja-JP" altLang="en-US" sz="2400"/>
              <a:t>オブジェクト指向の</a:t>
            </a:r>
            <a:r>
              <a:rPr lang="ja-JP" altLang="en-US" sz="2400">
                <a:solidFill>
                  <a:srgbClr val="32B490"/>
                </a:solidFill>
              </a:rPr>
              <a:t>多態性</a:t>
            </a:r>
            <a:r>
              <a:rPr lang="ja-JP" altLang="en-US" sz="2400"/>
              <a:t>を実現</a:t>
            </a:r>
            <a:endParaRPr lang="en-US" altLang="ja-JP" sz="2400"/>
          </a:p>
          <a:p>
            <a:pPr lvl="1">
              <a:lnSpc>
                <a:spcPct val="200000"/>
              </a:lnSpc>
            </a:pPr>
            <a:r>
              <a:rPr lang="ja-JP" altLang="en-US" sz="2000"/>
              <a:t>冗長なコードを書かず</a:t>
            </a:r>
            <a:r>
              <a:rPr lang="ja-JP" altLang="en-US" sz="2000"/>
              <a:t>に</a:t>
            </a:r>
            <a:r>
              <a:rPr lang="ja-JP" altLang="en-US" sz="2000" smtClean="0"/>
              <a:t>済む</a:t>
            </a:r>
            <a:endParaRPr kumimoji="1" lang="en-US" altLang="ja-JP" sz="2400" smtClean="0"/>
          </a:p>
          <a:p>
            <a:r>
              <a:rPr kumimoji="1" lang="ja-JP" altLang="en-US" sz="2400" smtClean="0"/>
              <a:t>クラス</a:t>
            </a:r>
            <a:r>
              <a:rPr kumimoji="1" lang="ja-JP" altLang="en-US" sz="2400" dirty="0" smtClean="0"/>
              <a:t>や関数</a:t>
            </a:r>
            <a:r>
              <a:rPr kumimoji="1" lang="ja-JP" altLang="en-US" sz="2400" smtClean="0"/>
              <a:t>、インターフェースなどの</a:t>
            </a:r>
            <a:r>
              <a:rPr kumimoji="1" lang="ja-JP" altLang="en-US" sz="2400" dirty="0" smtClean="0">
                <a:solidFill>
                  <a:srgbClr val="32B490"/>
                </a:solidFill>
              </a:rPr>
              <a:t>型定義</a:t>
            </a:r>
            <a:r>
              <a:rPr kumimoji="1" lang="ja-JP" altLang="en-US" sz="2400" smtClean="0">
                <a:solidFill>
                  <a:srgbClr val="32B490"/>
                </a:solidFill>
              </a:rPr>
              <a:t>を変数化</a:t>
            </a:r>
            <a:endParaRPr kumimoji="1" lang="en-US" altLang="ja-JP" sz="2400" smtClean="0">
              <a:solidFill>
                <a:srgbClr val="32B490"/>
              </a:solidFill>
            </a:endParaRPr>
          </a:p>
          <a:p>
            <a:pPr>
              <a:lnSpc>
                <a:spcPct val="200000"/>
              </a:lnSpc>
            </a:pPr>
            <a:r>
              <a:rPr kumimoji="1" lang="ja-JP" altLang="en-US" sz="2400" smtClean="0"/>
              <a:t>コンパイル</a:t>
            </a:r>
            <a:r>
              <a:rPr kumimoji="1" lang="ja-JP" altLang="en-US" sz="2400" smtClean="0"/>
              <a:t>時の型チェックが可能</a:t>
            </a:r>
            <a:endParaRPr lang="en-US" altLang="ja-JP" sz="2400"/>
          </a:p>
          <a:p>
            <a:pPr lvl="1">
              <a:lnSpc>
                <a:spcPct val="200000"/>
              </a:lnSpc>
            </a:pPr>
            <a:r>
              <a:rPr kumimoji="1" lang="ja-JP" altLang="en-US" sz="2000" smtClean="0"/>
              <a:t>安全なコーディングの一助に</a:t>
            </a:r>
            <a:endParaRPr kumimoji="1" lang="en-US" altLang="ja-JP" sz="2000" smtClean="0"/>
          </a:p>
        </p:txBody>
      </p:sp>
      <p:cxnSp>
        <p:nvCxnSpPr>
          <p:cNvPr id="7" name="直線コネクタ 6"/>
          <p:cNvCxnSpPr/>
          <p:nvPr/>
        </p:nvCxnSpPr>
        <p:spPr>
          <a:xfrm>
            <a:off x="2051720" y="4077072"/>
            <a:ext cx="792088" cy="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" name="直線コネクタ 8"/>
          <p:cNvCxnSpPr/>
          <p:nvPr/>
        </p:nvCxnSpPr>
        <p:spPr>
          <a:xfrm>
            <a:off x="6300192" y="4077072"/>
            <a:ext cx="2232248" cy="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3</a:t>
            </a:fld>
            <a:endParaRPr kumimoji="1" lang="ja-JP" altLang="en-US"/>
          </a:p>
        </p:txBody>
      </p:sp>
      <p:sp>
        <p:nvSpPr>
          <p:cNvPr id="8" name="タイトル 3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rgbClr val="32B49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lang="en-US" altLang="ja-JP" smtClean="0"/>
              <a:t>Generics </a:t>
            </a:r>
            <a:r>
              <a:rPr lang="ja-JP" altLang="en-US" sz="2800" smtClean="0"/>
              <a:t>の</a:t>
            </a:r>
            <a:r>
              <a:rPr lang="en-US" altLang="ja-JP" smtClean="0"/>
              <a:t> </a:t>
            </a:r>
            <a:r>
              <a:rPr lang="ja-JP" altLang="en-US" smtClean="0"/>
              <a:t>特徴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328156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関数</a:t>
            </a:r>
            <a:r>
              <a:rPr kumimoji="1" lang="en-US" altLang="ja-JP" smtClean="0"/>
              <a:t> </a:t>
            </a:r>
            <a:r>
              <a:rPr kumimoji="1" lang="ja-JP" altLang="en-US" sz="2800" smtClean="0"/>
              <a:t>と</a:t>
            </a:r>
            <a:r>
              <a:rPr kumimoji="1" lang="en-US" altLang="ja-JP" smtClean="0"/>
              <a:t> </a:t>
            </a:r>
            <a:r>
              <a:rPr lang="en-US" altLang="ja-JP" smtClean="0"/>
              <a:t>Generics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4372885"/>
            <a:ext cx="8229600" cy="604664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ja-JP" altLang="en-US" sz="2400" smtClean="0"/>
              <a:t>「</a:t>
            </a:r>
            <a:r>
              <a:rPr lang="en-US" altLang="ja-JP" sz="2400" smtClean="0">
                <a:solidFill>
                  <a:srgbClr val="32B490"/>
                </a:solidFill>
              </a:rPr>
              <a:t>string</a:t>
            </a:r>
            <a:r>
              <a:rPr lang="ja-JP" altLang="en-US" sz="2400" smtClean="0">
                <a:solidFill>
                  <a:srgbClr val="32B490"/>
                </a:solidFill>
              </a:rPr>
              <a:t>型</a:t>
            </a:r>
            <a:r>
              <a:rPr lang="en-US" altLang="ja-JP" sz="2400" smtClean="0">
                <a:solidFill>
                  <a:srgbClr val="32B490"/>
                </a:solidFill>
              </a:rPr>
              <a:t> </a:t>
            </a:r>
            <a:r>
              <a:rPr lang="ja-JP" altLang="en-US" sz="2400" smtClean="0"/>
              <a:t>も扱いたい」</a:t>
            </a:r>
            <a:endParaRPr lang="en-US" altLang="ja-JP" sz="2400" dirty="0"/>
          </a:p>
        </p:txBody>
      </p:sp>
      <p:grpSp>
        <p:nvGrpSpPr>
          <p:cNvPr id="6" name="図形グループ 5"/>
          <p:cNvGrpSpPr/>
          <p:nvPr/>
        </p:nvGrpSpPr>
        <p:grpSpPr>
          <a:xfrm>
            <a:off x="457200" y="2387430"/>
            <a:ext cx="8229600" cy="1015666"/>
            <a:chOff x="835968" y="2387427"/>
            <a:chExt cx="7850832" cy="354033"/>
          </a:xfrm>
        </p:grpSpPr>
        <p:sp>
          <p:nvSpPr>
            <p:cNvPr id="4" name="テキスト ボックス 3"/>
            <p:cNvSpPr txBox="1"/>
            <p:nvPr/>
          </p:nvSpPr>
          <p:spPr>
            <a:xfrm>
              <a:off x="1187624" y="2387428"/>
              <a:ext cx="7499176" cy="35403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cap="rnd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f</a:t>
              </a:r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unction </a:t>
              </a:r>
              <a:r>
                <a:rPr kumimoji="1" lang="en-US" altLang="ja-JP" sz="2000" b="1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echo</a:t>
              </a:r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(</a:t>
              </a:r>
              <a:r>
                <a:rPr kumimoji="1" lang="en-US" altLang="ja-JP" sz="2000" b="1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arg</a:t>
              </a:r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: </a:t>
              </a:r>
              <a:r>
                <a:rPr lang="en-US" altLang="ja-JP" sz="2000" b="1" smtClean="0">
                  <a:solidFill>
                    <a:srgbClr val="0070C0"/>
                  </a:solidFill>
                  <a:latin typeface="Andale Mono" charset="0"/>
                  <a:ea typeface="Andale Mono" charset="0"/>
                  <a:cs typeface="Andale Mono" charset="0"/>
                </a:rPr>
                <a:t>number</a:t>
              </a:r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): </a:t>
              </a:r>
              <a:r>
                <a:rPr kumimoji="1" lang="en-US" altLang="ja-JP" sz="2000" b="1" dirty="0" smtClean="0">
                  <a:solidFill>
                    <a:srgbClr val="0070C0"/>
                  </a:solidFill>
                  <a:latin typeface="Andale Mono" charset="0"/>
                  <a:ea typeface="Andale Mono" charset="0"/>
                  <a:cs typeface="Andale Mono" charset="0"/>
                </a:rPr>
                <a:t>number</a:t>
              </a:r>
              <a:r>
                <a:rPr kumimoji="1" lang="en-US" altLang="ja-JP" sz="2000" dirty="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 {</a:t>
              </a:r>
            </a:p>
            <a:p>
              <a:r>
                <a:rPr lang="en-US" altLang="ja-JP" sz="2000" dirty="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	</a:t>
              </a:r>
              <a:r>
                <a:rPr lang="en-US" altLang="ja-JP" sz="2000" b="1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return</a:t>
              </a:r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 </a:t>
              </a:r>
              <a:r>
                <a:rPr lang="en-US" altLang="ja-JP" sz="2000" b="1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arg</a:t>
              </a:r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;</a:t>
              </a:r>
              <a:endParaRPr lang="en-US" altLang="ja-JP" sz="2000" dirty="0">
                <a:solidFill>
                  <a:srgbClr val="3E4057"/>
                </a:solidFill>
                <a:latin typeface="Andale Mono" charset="0"/>
                <a:ea typeface="Andale Mono" charset="0"/>
                <a:cs typeface="Andale Mono" charset="0"/>
              </a:endParaRPr>
            </a:p>
            <a:p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}</a:t>
              </a:r>
            </a:p>
          </p:txBody>
        </p:sp>
        <p:sp>
          <p:nvSpPr>
            <p:cNvPr id="5" name="テキスト ボックス 4"/>
            <p:cNvSpPr txBox="1"/>
            <p:nvPr/>
          </p:nvSpPr>
          <p:spPr>
            <a:xfrm>
              <a:off x="835968" y="2387427"/>
              <a:ext cx="351656" cy="35403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cap="rnd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1</a:t>
              </a:r>
            </a:p>
            <a:p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2</a:t>
              </a:r>
            </a:p>
            <a:p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3</a:t>
              </a:r>
            </a:p>
          </p:txBody>
        </p:sp>
      </p:grpSp>
      <p:sp>
        <p:nvSpPr>
          <p:cNvPr id="9" name="コンテンツ プレースホルダー 2"/>
          <p:cNvSpPr txBox="1">
            <a:spLocks/>
          </p:cNvSpPr>
          <p:nvPr/>
        </p:nvSpPr>
        <p:spPr>
          <a:xfrm>
            <a:off x="457200" y="1600201"/>
            <a:ext cx="8229600" cy="604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ja-JP" altLang="en-US" sz="2400" smtClean="0"/>
              <a:t>関数</a:t>
            </a:r>
            <a:r>
              <a:rPr lang="en-US" altLang="ja-JP" sz="2400" smtClean="0"/>
              <a:t> echo() </a:t>
            </a:r>
            <a:r>
              <a:rPr lang="ja-JP" altLang="en-US" sz="2400" smtClean="0"/>
              <a:t>の引数と返り値の型を指定</a:t>
            </a:r>
            <a:endParaRPr lang="en-US" altLang="ja-JP" sz="2400" dirty="0"/>
          </a:p>
        </p:txBody>
      </p:sp>
      <p:sp>
        <p:nvSpPr>
          <p:cNvPr id="10" name="スライド番号プレースホルダー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4</a:t>
            </a:fld>
            <a:endParaRPr kumimoji="1" lang="ja-JP" altLang="en-US"/>
          </a:p>
        </p:txBody>
      </p:sp>
      <p:sp>
        <p:nvSpPr>
          <p:cNvPr id="7" name="対角する 2 つの角を丸めた四角形 6"/>
          <p:cNvSpPr/>
          <p:nvPr/>
        </p:nvSpPr>
        <p:spPr>
          <a:xfrm>
            <a:off x="7308304" y="2246193"/>
            <a:ext cx="1378496" cy="432048"/>
          </a:xfrm>
          <a:prstGeom prst="round2DiagRect">
            <a:avLst>
              <a:gd name="adj1" fmla="val 41730"/>
              <a:gd name="adj2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>
                <a:latin typeface="Meiryo" charset="-128"/>
                <a:ea typeface="Meiryo" charset="-128"/>
                <a:cs typeface="Meiryo" charset="-128"/>
              </a:rPr>
              <a:t>Sample 1</a:t>
            </a:r>
            <a:endParaRPr kumimoji="1" lang="ja-JP" altLang="en-US" sz="1400">
              <a:latin typeface="Meiryo" charset="-128"/>
              <a:ea typeface="Meiryo" charset="-128"/>
              <a:cs typeface="Meiryo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37782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関数</a:t>
            </a:r>
            <a:r>
              <a:rPr lang="en-US" altLang="ja-JP"/>
              <a:t> </a:t>
            </a:r>
            <a:r>
              <a:rPr lang="ja-JP" altLang="en-US" sz="2800"/>
              <a:t>と</a:t>
            </a:r>
            <a:r>
              <a:rPr lang="en-US" altLang="ja-JP"/>
              <a:t> </a:t>
            </a:r>
            <a:r>
              <a:rPr lang="en-US" altLang="ja-JP" smtClean="0"/>
              <a:t>Generics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04664"/>
          </a:xfrm>
        </p:spPr>
        <p:txBody>
          <a:bodyPr anchor="ctr">
            <a:norm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ja-JP" altLang="en-US" sz="2400" smtClean="0"/>
              <a:t>それぞれの型を指定した関数を定義</a:t>
            </a:r>
            <a:endParaRPr lang="en-US" altLang="ja-JP" sz="2400"/>
          </a:p>
        </p:txBody>
      </p:sp>
      <p:grpSp>
        <p:nvGrpSpPr>
          <p:cNvPr id="6" name="図形グループ 5"/>
          <p:cNvGrpSpPr/>
          <p:nvPr/>
        </p:nvGrpSpPr>
        <p:grpSpPr>
          <a:xfrm>
            <a:off x="457200" y="2387431"/>
            <a:ext cx="8229600" cy="2246771"/>
            <a:chOff x="835968" y="2387427"/>
            <a:chExt cx="7850832" cy="783162"/>
          </a:xfrm>
        </p:grpSpPr>
        <p:sp>
          <p:nvSpPr>
            <p:cNvPr id="4" name="テキスト ボックス 3"/>
            <p:cNvSpPr txBox="1"/>
            <p:nvPr/>
          </p:nvSpPr>
          <p:spPr>
            <a:xfrm>
              <a:off x="1187624" y="2387428"/>
              <a:ext cx="7499176" cy="783161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cap="rnd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f</a:t>
              </a:r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unction </a:t>
              </a:r>
              <a:r>
                <a:rPr kumimoji="1" lang="en-US" altLang="ja-JP" sz="2000" b="1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num_echo</a:t>
              </a:r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(</a:t>
              </a:r>
              <a:r>
                <a:rPr kumimoji="1" lang="en-US" altLang="ja-JP" sz="2000" b="1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arg</a:t>
              </a:r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: </a:t>
              </a:r>
              <a:r>
                <a:rPr lang="en-US" altLang="ja-JP" sz="2000" b="1" smtClean="0">
                  <a:solidFill>
                    <a:srgbClr val="0070C0"/>
                  </a:solidFill>
                  <a:latin typeface="Andale Mono" charset="0"/>
                  <a:ea typeface="Andale Mono" charset="0"/>
                  <a:cs typeface="Andale Mono" charset="0"/>
                </a:rPr>
                <a:t>number</a:t>
              </a:r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): </a:t>
              </a:r>
              <a:r>
                <a:rPr kumimoji="1" lang="en-US" altLang="ja-JP" sz="2000" b="1" dirty="0" smtClean="0">
                  <a:solidFill>
                    <a:srgbClr val="0070C0"/>
                  </a:solidFill>
                  <a:latin typeface="Andale Mono" charset="0"/>
                  <a:ea typeface="Andale Mono" charset="0"/>
                  <a:cs typeface="Andale Mono" charset="0"/>
                </a:rPr>
                <a:t>number</a:t>
              </a:r>
              <a:r>
                <a:rPr kumimoji="1" lang="en-US" altLang="ja-JP" sz="2000" dirty="0" smtClean="0">
                  <a:solidFill>
                    <a:srgbClr val="0070C0"/>
                  </a:solidFill>
                  <a:latin typeface="Andale Mono" charset="0"/>
                  <a:ea typeface="Andale Mono" charset="0"/>
                  <a:cs typeface="Andale Mono" charset="0"/>
                </a:rPr>
                <a:t> </a:t>
              </a:r>
              <a:r>
                <a:rPr kumimoji="1" lang="en-US" altLang="ja-JP" sz="2000" dirty="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{</a:t>
              </a:r>
            </a:p>
            <a:p>
              <a:r>
                <a:rPr lang="en-US" altLang="ja-JP" sz="2000" dirty="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	</a:t>
              </a:r>
              <a:r>
                <a:rPr lang="en-US" altLang="ja-JP" sz="2000" b="1" dirty="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return</a:t>
              </a:r>
              <a:r>
                <a:rPr lang="en-US" altLang="ja-JP" sz="2000" dirty="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 </a:t>
              </a:r>
              <a:r>
                <a:rPr lang="en-US" altLang="ja-JP" sz="2000" b="1" dirty="0" err="1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arg</a:t>
              </a:r>
              <a:r>
                <a:rPr lang="en-US" altLang="ja-JP" sz="2000" dirty="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;</a:t>
              </a:r>
              <a:endParaRPr lang="en-US" altLang="ja-JP" sz="2000" dirty="0">
                <a:solidFill>
                  <a:srgbClr val="3E4057"/>
                </a:solidFill>
                <a:latin typeface="Andale Mono" charset="0"/>
                <a:ea typeface="Andale Mono" charset="0"/>
                <a:cs typeface="Andale Mono" charset="0"/>
              </a:endParaRPr>
            </a:p>
            <a:p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}</a:t>
              </a:r>
            </a:p>
            <a:p>
              <a:endParaRPr lang="en-US" altLang="ja-JP" sz="2000">
                <a:solidFill>
                  <a:srgbClr val="3E4057"/>
                </a:solidFill>
                <a:latin typeface="Andale Mono" charset="0"/>
                <a:ea typeface="Andale Mono" charset="0"/>
                <a:cs typeface="Andale Mono" charset="0"/>
              </a:endParaRPr>
            </a:p>
            <a:p>
              <a:r>
                <a:rPr lang="en-US" altLang="ja-JP" sz="200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function </a:t>
              </a:r>
              <a:r>
                <a:rPr lang="en-US" altLang="ja-JP" sz="2000" b="1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str_echo</a:t>
              </a:r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(</a:t>
              </a:r>
              <a:r>
                <a:rPr lang="en-US" altLang="ja-JP" sz="2000" b="1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arg</a:t>
              </a:r>
              <a:r>
                <a:rPr lang="en-US" altLang="ja-JP" sz="200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: </a:t>
              </a:r>
              <a:r>
                <a:rPr lang="en-US" altLang="ja-JP" sz="2000" b="1" smtClean="0">
                  <a:solidFill>
                    <a:srgbClr val="0070C0"/>
                  </a:solidFill>
                  <a:latin typeface="Andale Mono" charset="0"/>
                  <a:ea typeface="Andale Mono" charset="0"/>
                  <a:cs typeface="Andale Mono" charset="0"/>
                </a:rPr>
                <a:t>string</a:t>
              </a:r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): </a:t>
              </a:r>
              <a:r>
                <a:rPr lang="en-US" altLang="ja-JP" sz="2000" b="1" smtClean="0">
                  <a:solidFill>
                    <a:srgbClr val="0070C0"/>
                  </a:solidFill>
                  <a:latin typeface="Andale Mono" charset="0"/>
                  <a:ea typeface="Andale Mono" charset="0"/>
                  <a:cs typeface="Andale Mono" charset="0"/>
                </a:rPr>
                <a:t>string </a:t>
              </a:r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{</a:t>
              </a:r>
              <a:endParaRPr lang="en-US" altLang="ja-JP" sz="2000">
                <a:solidFill>
                  <a:srgbClr val="3E4057"/>
                </a:solidFill>
                <a:latin typeface="Andale Mono" charset="0"/>
                <a:ea typeface="Andale Mono" charset="0"/>
                <a:cs typeface="Andale Mono" charset="0"/>
              </a:endParaRPr>
            </a:p>
            <a:p>
              <a:r>
                <a:rPr lang="en-US" altLang="ja-JP" sz="200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	</a:t>
              </a:r>
              <a:r>
                <a:rPr lang="en-US" altLang="ja-JP" sz="2000" b="1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return</a:t>
              </a:r>
              <a:r>
                <a:rPr lang="en-US" altLang="ja-JP" sz="200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 </a:t>
              </a:r>
              <a:r>
                <a:rPr lang="en-US" altLang="ja-JP" sz="2000" b="1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arg</a:t>
              </a:r>
              <a:r>
                <a:rPr lang="en-US" altLang="ja-JP" sz="200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;</a:t>
              </a:r>
            </a:p>
            <a:p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}</a:t>
              </a:r>
            </a:p>
          </p:txBody>
        </p:sp>
        <p:sp>
          <p:nvSpPr>
            <p:cNvPr id="5" name="テキスト ボックス 4"/>
            <p:cNvSpPr txBox="1"/>
            <p:nvPr/>
          </p:nvSpPr>
          <p:spPr>
            <a:xfrm>
              <a:off x="835968" y="2387427"/>
              <a:ext cx="351656" cy="78316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cap="rnd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1</a:t>
              </a:r>
            </a:p>
            <a:p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2</a:t>
              </a:r>
            </a:p>
            <a:p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3</a:t>
              </a:r>
            </a:p>
            <a:p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4</a:t>
              </a:r>
            </a:p>
            <a:p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5</a:t>
              </a:r>
            </a:p>
            <a:p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6</a:t>
              </a:r>
            </a:p>
            <a:p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7</a:t>
              </a:r>
            </a:p>
          </p:txBody>
        </p:sp>
      </p:grpSp>
      <p:sp>
        <p:nvSpPr>
          <p:cNvPr id="7" name="コンテンツ プレースホルダー 2"/>
          <p:cNvSpPr txBox="1">
            <a:spLocks/>
          </p:cNvSpPr>
          <p:nvPr/>
        </p:nvSpPr>
        <p:spPr>
          <a:xfrm>
            <a:off x="457200" y="5445224"/>
            <a:ext cx="8229600" cy="604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ja-JP" altLang="en-US" sz="2400" smtClean="0"/>
              <a:t>同じ処理を行う関数が</a:t>
            </a:r>
            <a:r>
              <a:rPr lang="en-US" altLang="ja-JP" sz="2400" smtClean="0">
                <a:solidFill>
                  <a:srgbClr val="32B490"/>
                </a:solidFill>
              </a:rPr>
              <a:t>2</a:t>
            </a:r>
            <a:r>
              <a:rPr lang="ja-JP" altLang="en-US" sz="2400" smtClean="0">
                <a:solidFill>
                  <a:srgbClr val="32B490"/>
                </a:solidFill>
              </a:rPr>
              <a:t>つ</a:t>
            </a:r>
            <a:r>
              <a:rPr lang="en-US" altLang="ja-JP" sz="2400" smtClean="0">
                <a:solidFill>
                  <a:srgbClr val="32B490"/>
                </a:solidFill>
              </a:rPr>
              <a:t> ?</a:t>
            </a:r>
            <a:endParaRPr lang="en-US" altLang="ja-JP" sz="2400" dirty="0">
              <a:solidFill>
                <a:srgbClr val="32B490"/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5</a:t>
            </a:fld>
            <a:endParaRPr kumimoji="1" lang="ja-JP" altLang="en-US"/>
          </a:p>
        </p:txBody>
      </p:sp>
      <p:sp>
        <p:nvSpPr>
          <p:cNvPr id="10" name="対角する 2 つの角を丸めた四角形 9"/>
          <p:cNvSpPr/>
          <p:nvPr/>
        </p:nvSpPr>
        <p:spPr>
          <a:xfrm>
            <a:off x="7308304" y="2243605"/>
            <a:ext cx="1378496" cy="432048"/>
          </a:xfrm>
          <a:prstGeom prst="round2DiagRect">
            <a:avLst>
              <a:gd name="adj1" fmla="val 41730"/>
              <a:gd name="adj2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>
                <a:latin typeface="Meiryo" charset="-128"/>
                <a:ea typeface="Meiryo" charset="-128"/>
                <a:cs typeface="Meiryo" charset="-128"/>
              </a:rPr>
              <a:t>Sample 2</a:t>
            </a:r>
            <a:endParaRPr kumimoji="1" lang="ja-JP" altLang="en-US" sz="1400">
              <a:latin typeface="Meiryo" charset="-128"/>
              <a:ea typeface="Meiryo" charset="-128"/>
              <a:cs typeface="Meiryo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14627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関数</a:t>
            </a:r>
            <a:r>
              <a:rPr lang="en-US" altLang="ja-JP"/>
              <a:t> </a:t>
            </a:r>
            <a:r>
              <a:rPr lang="ja-JP" altLang="en-US" sz="2800"/>
              <a:t>と</a:t>
            </a:r>
            <a:r>
              <a:rPr lang="en-US" altLang="ja-JP"/>
              <a:t> </a:t>
            </a:r>
            <a:r>
              <a:rPr lang="en-US" altLang="ja-JP" smtClean="0"/>
              <a:t>Generics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04664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altLang="ja-JP" sz="2400">
                <a:solidFill>
                  <a:srgbClr val="32B490"/>
                </a:solidFill>
              </a:rPr>
              <a:t>any</a:t>
            </a:r>
            <a:r>
              <a:rPr lang="ja-JP" altLang="en-US" sz="2400">
                <a:solidFill>
                  <a:srgbClr val="32B490"/>
                </a:solidFill>
              </a:rPr>
              <a:t>型</a:t>
            </a:r>
            <a:r>
              <a:rPr lang="en-US" altLang="ja-JP" sz="2400">
                <a:solidFill>
                  <a:srgbClr val="32B490"/>
                </a:solidFill>
              </a:rPr>
              <a:t> </a:t>
            </a:r>
            <a:r>
              <a:rPr lang="ja-JP" altLang="en-US" sz="2400"/>
              <a:t>を導入すれば解決できそう</a:t>
            </a:r>
            <a:r>
              <a:rPr lang="en-US" altLang="ja-JP" sz="2400"/>
              <a:t>…</a:t>
            </a:r>
            <a:r>
              <a:rPr lang="ja-JP" altLang="en-US" sz="2400" smtClean="0"/>
              <a:t>？</a:t>
            </a:r>
            <a:endParaRPr lang="en-US" altLang="ja-JP" sz="2400"/>
          </a:p>
        </p:txBody>
      </p:sp>
      <p:grpSp>
        <p:nvGrpSpPr>
          <p:cNvPr id="6" name="図形グループ 5"/>
          <p:cNvGrpSpPr/>
          <p:nvPr/>
        </p:nvGrpSpPr>
        <p:grpSpPr>
          <a:xfrm>
            <a:off x="457200" y="2387430"/>
            <a:ext cx="8229600" cy="1015666"/>
            <a:chOff x="835968" y="2387427"/>
            <a:chExt cx="7850832" cy="354033"/>
          </a:xfrm>
        </p:grpSpPr>
        <p:sp>
          <p:nvSpPr>
            <p:cNvPr id="4" name="テキスト ボックス 3"/>
            <p:cNvSpPr txBox="1"/>
            <p:nvPr/>
          </p:nvSpPr>
          <p:spPr>
            <a:xfrm>
              <a:off x="1187624" y="2387428"/>
              <a:ext cx="7499176" cy="35403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cap="rnd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f</a:t>
              </a:r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unction </a:t>
              </a:r>
              <a:r>
                <a:rPr kumimoji="1" lang="en-US" altLang="ja-JP" sz="2000" b="1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echo</a:t>
              </a:r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(</a:t>
              </a:r>
              <a:r>
                <a:rPr kumimoji="1" lang="en-US" altLang="ja-JP" sz="2000" b="1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arg</a:t>
              </a:r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: </a:t>
              </a:r>
              <a:r>
                <a:rPr lang="en-US" altLang="ja-JP" sz="2000" b="1" smtClean="0">
                  <a:solidFill>
                    <a:srgbClr val="0070C0"/>
                  </a:solidFill>
                  <a:latin typeface="Andale Mono" charset="0"/>
                  <a:ea typeface="Andale Mono" charset="0"/>
                  <a:cs typeface="Andale Mono" charset="0"/>
                </a:rPr>
                <a:t>any</a:t>
              </a:r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): </a:t>
              </a:r>
              <a:r>
                <a:rPr kumimoji="1" lang="en-US" altLang="ja-JP" sz="2000" b="1" smtClean="0">
                  <a:solidFill>
                    <a:srgbClr val="0070C0"/>
                  </a:solidFill>
                  <a:latin typeface="Andale Mono" charset="0"/>
                  <a:ea typeface="Andale Mono" charset="0"/>
                  <a:cs typeface="Andale Mono" charset="0"/>
                </a:rPr>
                <a:t>any</a:t>
              </a:r>
              <a:r>
                <a:rPr kumimoji="1" lang="en-US" altLang="ja-JP" sz="2000" b="1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 </a:t>
              </a:r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{</a:t>
              </a:r>
              <a:endParaRPr kumimoji="1" lang="en-US" altLang="ja-JP" sz="2000" dirty="0" smtClean="0">
                <a:solidFill>
                  <a:srgbClr val="3E4057"/>
                </a:solidFill>
                <a:latin typeface="Andale Mono" charset="0"/>
                <a:ea typeface="Andale Mono" charset="0"/>
                <a:cs typeface="Andale Mono" charset="0"/>
              </a:endParaRPr>
            </a:p>
            <a:p>
              <a:r>
                <a:rPr lang="en-US" altLang="ja-JP" sz="2000" dirty="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	</a:t>
              </a:r>
              <a:r>
                <a:rPr lang="en-US" altLang="ja-JP" sz="2000" b="1" dirty="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return</a:t>
              </a:r>
              <a:r>
                <a:rPr lang="en-US" altLang="ja-JP" sz="2000" dirty="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 </a:t>
              </a:r>
              <a:r>
                <a:rPr lang="en-US" altLang="ja-JP" sz="2000" b="1" dirty="0" err="1" smtClean="0">
                  <a:solidFill>
                    <a:srgbClr val="0070C0"/>
                  </a:solidFill>
                  <a:latin typeface="Andale Mono" charset="0"/>
                  <a:ea typeface="Andale Mono" charset="0"/>
                  <a:cs typeface="Andale Mono" charset="0"/>
                </a:rPr>
                <a:t>arg</a:t>
              </a:r>
              <a:r>
                <a:rPr lang="en-US" altLang="ja-JP" sz="2000" dirty="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;</a:t>
              </a:r>
              <a:endParaRPr lang="en-US" altLang="ja-JP" sz="2000" dirty="0">
                <a:solidFill>
                  <a:srgbClr val="3E4057"/>
                </a:solidFill>
                <a:latin typeface="Andale Mono" charset="0"/>
                <a:ea typeface="Andale Mono" charset="0"/>
                <a:cs typeface="Andale Mono" charset="0"/>
              </a:endParaRPr>
            </a:p>
            <a:p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}</a:t>
              </a:r>
            </a:p>
          </p:txBody>
        </p:sp>
        <p:sp>
          <p:nvSpPr>
            <p:cNvPr id="5" name="テキスト ボックス 4"/>
            <p:cNvSpPr txBox="1"/>
            <p:nvPr/>
          </p:nvSpPr>
          <p:spPr>
            <a:xfrm>
              <a:off x="835968" y="2387427"/>
              <a:ext cx="351656" cy="35403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cap="rnd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1</a:t>
              </a:r>
            </a:p>
            <a:p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2</a:t>
              </a:r>
            </a:p>
            <a:p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3</a:t>
              </a:r>
            </a:p>
          </p:txBody>
        </p:sp>
      </p:grpSp>
      <p:sp>
        <p:nvSpPr>
          <p:cNvPr id="7" name="コンテンツ プレースホルダー 2"/>
          <p:cNvSpPr txBox="1">
            <a:spLocks/>
          </p:cNvSpPr>
          <p:nvPr/>
        </p:nvSpPr>
        <p:spPr>
          <a:xfrm>
            <a:off x="467112" y="3717032"/>
            <a:ext cx="8229600" cy="18722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ja-JP" altLang="en-US" sz="1600" smtClean="0"/>
              <a:t>しかし</a:t>
            </a:r>
            <a:r>
              <a:rPr lang="en-US" altLang="ja-JP" sz="2400" smtClean="0"/>
              <a:t/>
            </a:r>
            <a:br>
              <a:rPr lang="en-US" altLang="ja-JP" sz="2400" smtClean="0"/>
            </a:br>
            <a:r>
              <a:rPr lang="ja-JP" altLang="en-US" sz="2400" smtClean="0">
                <a:solidFill>
                  <a:srgbClr val="32B490"/>
                </a:solidFill>
              </a:rPr>
              <a:t>型チェックができない</a:t>
            </a:r>
            <a:endParaRPr lang="en-US" altLang="ja-JP" sz="2400" smtClean="0">
              <a:solidFill>
                <a:srgbClr val="32B490"/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6</a:t>
            </a:fld>
            <a:endParaRPr kumimoji="1" lang="ja-JP" altLang="en-US"/>
          </a:p>
        </p:txBody>
      </p:sp>
      <p:sp>
        <p:nvSpPr>
          <p:cNvPr id="10" name="コンテンツ プレースホルダー 2"/>
          <p:cNvSpPr txBox="1">
            <a:spLocks/>
          </p:cNvSpPr>
          <p:nvPr/>
        </p:nvSpPr>
        <p:spPr>
          <a:xfrm>
            <a:off x="467112" y="5589240"/>
            <a:ext cx="8229600" cy="604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altLang="ja-JP" sz="2000" smtClean="0"/>
              <a:t>※</a:t>
            </a:r>
            <a:r>
              <a:rPr lang="en-US" altLang="ja-JP" sz="2000" smtClean="0">
                <a:solidFill>
                  <a:srgbClr val="32B490"/>
                </a:solidFill>
              </a:rPr>
              <a:t> any</a:t>
            </a:r>
            <a:r>
              <a:rPr lang="ja-JP" altLang="en-US" sz="2000" smtClean="0">
                <a:solidFill>
                  <a:srgbClr val="32B490"/>
                </a:solidFill>
              </a:rPr>
              <a:t>型</a:t>
            </a:r>
            <a:r>
              <a:rPr lang="en-US" altLang="ja-JP" sz="2000" smtClean="0">
                <a:solidFill>
                  <a:srgbClr val="32B490"/>
                </a:solidFill>
              </a:rPr>
              <a:t> </a:t>
            </a:r>
            <a:r>
              <a:rPr lang="en-US" altLang="ja-JP" sz="2000" smtClean="0"/>
              <a:t>…</a:t>
            </a:r>
            <a:r>
              <a:rPr lang="en-US" altLang="ja-JP" sz="2000" smtClean="0">
                <a:solidFill>
                  <a:srgbClr val="32B490"/>
                </a:solidFill>
              </a:rPr>
              <a:t> </a:t>
            </a:r>
            <a:r>
              <a:rPr lang="ja-JP" altLang="en-US" sz="2000" smtClean="0"/>
              <a:t>通常の</a:t>
            </a:r>
            <a:r>
              <a:rPr lang="en-US" altLang="ja-JP" sz="2000" smtClean="0"/>
              <a:t> JavaScript </a:t>
            </a:r>
            <a:r>
              <a:rPr lang="ja-JP" altLang="en-US" sz="2000" smtClean="0"/>
              <a:t>の変数のような自由な型</a:t>
            </a:r>
            <a:endParaRPr lang="en-US" altLang="ja-JP" sz="2000"/>
          </a:p>
        </p:txBody>
      </p:sp>
      <p:sp>
        <p:nvSpPr>
          <p:cNvPr id="11" name="対角する 2 つの角を丸めた四角形 10"/>
          <p:cNvSpPr/>
          <p:nvPr/>
        </p:nvSpPr>
        <p:spPr>
          <a:xfrm>
            <a:off x="7308304" y="2224987"/>
            <a:ext cx="1378496" cy="432048"/>
          </a:xfrm>
          <a:prstGeom prst="round2DiagRect">
            <a:avLst>
              <a:gd name="adj1" fmla="val 41730"/>
              <a:gd name="adj2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>
                <a:latin typeface="Meiryo" charset="-128"/>
                <a:ea typeface="Meiryo" charset="-128"/>
                <a:cs typeface="Meiryo" charset="-128"/>
              </a:rPr>
              <a:t>Sample 3</a:t>
            </a:r>
            <a:endParaRPr kumimoji="1" lang="ja-JP" altLang="en-US" sz="1400">
              <a:latin typeface="Meiryo" charset="-128"/>
              <a:ea typeface="Meiryo" charset="-128"/>
              <a:cs typeface="Meiryo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74261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関数</a:t>
            </a:r>
            <a:r>
              <a:rPr lang="en-US" altLang="ja-JP"/>
              <a:t> </a:t>
            </a:r>
            <a:r>
              <a:rPr lang="ja-JP" altLang="en-US" sz="2800"/>
              <a:t>と</a:t>
            </a:r>
            <a:r>
              <a:rPr lang="en-US" altLang="ja-JP"/>
              <a:t> </a:t>
            </a:r>
            <a:r>
              <a:rPr lang="en-US" altLang="ja-JP" smtClean="0"/>
              <a:t>Generics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04664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ja-JP" altLang="en-US" sz="2400" smtClean="0"/>
              <a:t>関数</a:t>
            </a:r>
            <a:r>
              <a:rPr lang="ja-JP" altLang="en-US" sz="2400" smtClean="0"/>
              <a:t>を</a:t>
            </a:r>
            <a:r>
              <a:rPr lang="ja-JP" altLang="en-US" sz="2400" smtClean="0">
                <a:solidFill>
                  <a:srgbClr val="32B490"/>
                </a:solidFill>
              </a:rPr>
              <a:t>多重宣言</a:t>
            </a:r>
            <a:r>
              <a:rPr lang="ja-JP" altLang="en-US" sz="2400" smtClean="0"/>
              <a:t>すれば</a:t>
            </a:r>
            <a:r>
              <a:rPr lang="en-US" altLang="ja-JP" sz="2400" smtClean="0"/>
              <a:t>…</a:t>
            </a:r>
            <a:r>
              <a:rPr lang="ja-JP" altLang="en-US" sz="2400"/>
              <a:t>？</a:t>
            </a:r>
            <a:endParaRPr lang="en-US" altLang="ja-JP" sz="2400"/>
          </a:p>
        </p:txBody>
      </p:sp>
      <p:grpSp>
        <p:nvGrpSpPr>
          <p:cNvPr id="6" name="図形グループ 5"/>
          <p:cNvGrpSpPr/>
          <p:nvPr/>
        </p:nvGrpSpPr>
        <p:grpSpPr>
          <a:xfrm>
            <a:off x="457200" y="2387424"/>
            <a:ext cx="8229600" cy="2862325"/>
            <a:chOff x="835968" y="2387427"/>
            <a:chExt cx="7850832" cy="997728"/>
          </a:xfrm>
        </p:grpSpPr>
        <p:sp>
          <p:nvSpPr>
            <p:cNvPr id="4" name="テキスト ボックス 3"/>
            <p:cNvSpPr txBox="1"/>
            <p:nvPr/>
          </p:nvSpPr>
          <p:spPr>
            <a:xfrm>
              <a:off x="1187624" y="2387428"/>
              <a:ext cx="7499176" cy="99772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cap="rnd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function </a:t>
              </a:r>
              <a:r>
                <a:rPr lang="en-US" altLang="ja-JP" sz="2000" b="1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echo</a:t>
              </a:r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(arg: </a:t>
              </a:r>
              <a:r>
                <a:rPr lang="en-US" altLang="ja-JP" sz="2000" b="1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string</a:t>
              </a:r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);</a:t>
              </a:r>
            </a:p>
            <a:p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function </a:t>
              </a:r>
              <a:r>
                <a:rPr lang="en-US" altLang="ja-JP" sz="2000" b="1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echo</a:t>
              </a:r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(arg: </a:t>
              </a:r>
              <a:r>
                <a:rPr lang="en-US" altLang="ja-JP" sz="2000" b="1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number</a:t>
              </a:r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);</a:t>
              </a:r>
            </a:p>
            <a:p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f</a:t>
              </a:r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unction </a:t>
              </a:r>
              <a:r>
                <a:rPr kumimoji="1" lang="en-US" altLang="ja-JP" sz="2000" b="1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echo</a:t>
              </a:r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(arg)</a:t>
              </a:r>
              <a:r>
                <a:rPr kumimoji="1" lang="en-US" altLang="ja-JP" sz="2000" b="1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 </a:t>
              </a:r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{</a:t>
              </a:r>
              <a:endParaRPr kumimoji="1" lang="en-US" altLang="ja-JP" sz="2000" dirty="0" smtClean="0">
                <a:solidFill>
                  <a:srgbClr val="3E4057"/>
                </a:solidFill>
                <a:latin typeface="Andale Mono" charset="0"/>
                <a:ea typeface="Andale Mono" charset="0"/>
                <a:cs typeface="Andale Mono" charset="0"/>
              </a:endParaRPr>
            </a:p>
            <a:p>
              <a:r>
                <a:rPr lang="en-US" altLang="ja-JP" sz="2000" dirty="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	</a:t>
              </a:r>
              <a:r>
                <a:rPr lang="en-US" altLang="ja-JP" sz="2000" b="1" dirty="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return</a:t>
              </a:r>
              <a:r>
                <a:rPr lang="en-US" altLang="ja-JP" sz="2000" dirty="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 </a:t>
              </a:r>
              <a:r>
                <a:rPr lang="en-US" altLang="ja-JP" sz="2000" b="1" dirty="0" err="1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arg</a:t>
              </a:r>
              <a:r>
                <a:rPr lang="en-US" altLang="ja-JP" sz="2000" dirty="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;</a:t>
              </a:r>
              <a:endParaRPr lang="en-US" altLang="ja-JP" sz="2000" dirty="0">
                <a:solidFill>
                  <a:srgbClr val="3E4057"/>
                </a:solidFill>
                <a:latin typeface="Andale Mono" charset="0"/>
                <a:ea typeface="Andale Mono" charset="0"/>
                <a:cs typeface="Andale Mono" charset="0"/>
              </a:endParaRPr>
            </a:p>
            <a:p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}</a:t>
              </a:r>
            </a:p>
            <a:p>
              <a:endParaRPr lang="en-US" altLang="ja-JP" sz="2000">
                <a:solidFill>
                  <a:srgbClr val="3E4057"/>
                </a:solidFill>
                <a:latin typeface="Andale Mono" charset="0"/>
                <a:ea typeface="Andale Mono" charset="0"/>
                <a:cs typeface="Andale Mono" charset="0"/>
              </a:endParaRPr>
            </a:p>
            <a:p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echo</a:t>
              </a:r>
              <a:r>
                <a:rPr kumimoji="1" lang="en-US" altLang="ja-JP" sz="2000" b="1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(“Hello!”</a:t>
              </a:r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);</a:t>
              </a:r>
              <a:r>
                <a:rPr kumimoji="1" lang="ja-JP" altLang="en-US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　</a:t>
              </a:r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// OK</a:t>
              </a:r>
            </a:p>
            <a:p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echo(</a:t>
              </a:r>
              <a:r>
                <a:rPr lang="en-US" altLang="ja-JP" sz="2000" b="1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123</a:t>
              </a:r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);	// OK</a:t>
              </a:r>
            </a:p>
            <a:p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echo(</a:t>
              </a:r>
              <a:r>
                <a:rPr kumimoji="1" lang="en-US" altLang="ja-JP" sz="2000" b="1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true</a:t>
              </a:r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);	</a:t>
              </a:r>
              <a:r>
                <a:rPr kumimoji="1" lang="en-US" altLang="ja-JP" sz="2000" smtClean="0">
                  <a:solidFill>
                    <a:schemeClr val="accent6">
                      <a:lumMod val="75000"/>
                    </a:schemeClr>
                  </a:solidFill>
                  <a:latin typeface="Andale Mono" charset="0"/>
                  <a:ea typeface="Andale Mono" charset="0"/>
                  <a:cs typeface="Andale Mono" charset="0"/>
                </a:rPr>
                <a:t>// NG!</a:t>
              </a:r>
            </a:p>
          </p:txBody>
        </p:sp>
        <p:sp>
          <p:nvSpPr>
            <p:cNvPr id="5" name="テキスト ボックス 4"/>
            <p:cNvSpPr txBox="1"/>
            <p:nvPr/>
          </p:nvSpPr>
          <p:spPr>
            <a:xfrm>
              <a:off x="835968" y="2387427"/>
              <a:ext cx="351656" cy="99772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cap="rnd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1</a:t>
              </a:r>
            </a:p>
            <a:p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2</a:t>
              </a:r>
            </a:p>
            <a:p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3</a:t>
              </a:r>
            </a:p>
            <a:p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4</a:t>
              </a:r>
            </a:p>
            <a:p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5</a:t>
              </a:r>
            </a:p>
            <a:p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6</a:t>
              </a:r>
            </a:p>
            <a:p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7</a:t>
              </a:r>
            </a:p>
            <a:p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8</a:t>
              </a:r>
            </a:p>
            <a:p>
              <a:r>
                <a:rPr kumimoji="1" lang="en-US" altLang="ja-JP" sz="200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9</a:t>
              </a:r>
              <a:endParaRPr kumimoji="1" lang="en-US" altLang="ja-JP" sz="2000" smtClean="0">
                <a:solidFill>
                  <a:srgbClr val="3E4057"/>
                </a:solidFill>
                <a:latin typeface="Andale Mono" charset="0"/>
                <a:ea typeface="Andale Mono" charset="0"/>
                <a:cs typeface="Andale Mono" charset="0"/>
              </a:endParaRPr>
            </a:p>
          </p:txBody>
        </p:sp>
      </p:grpSp>
      <p:sp>
        <p:nvSpPr>
          <p:cNvPr id="7" name="コンテンツ プレースホルダー 2"/>
          <p:cNvSpPr txBox="1">
            <a:spLocks/>
          </p:cNvSpPr>
          <p:nvPr/>
        </p:nvSpPr>
        <p:spPr>
          <a:xfrm>
            <a:off x="467112" y="5661248"/>
            <a:ext cx="82296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ja-JP" altLang="en-US" sz="2400" smtClean="0">
                <a:solidFill>
                  <a:srgbClr val="32B490"/>
                </a:solidFill>
              </a:rPr>
              <a:t>型が限定</a:t>
            </a:r>
            <a:r>
              <a:rPr lang="ja-JP" altLang="en-US" sz="2400" smtClean="0"/>
              <a:t>されてしまう</a:t>
            </a:r>
            <a:endParaRPr lang="en-US" altLang="ja-JP" sz="2400" smtClean="0"/>
          </a:p>
        </p:txBody>
      </p:sp>
      <p:sp>
        <p:nvSpPr>
          <p:cNvPr id="8" name="スライド番号プレースホルダー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7</a:t>
            </a:fld>
            <a:endParaRPr kumimoji="1" lang="ja-JP" altLang="en-US"/>
          </a:p>
        </p:txBody>
      </p:sp>
      <p:sp>
        <p:nvSpPr>
          <p:cNvPr id="9" name="対角する 2 つの角を丸めた四角形 8"/>
          <p:cNvSpPr/>
          <p:nvPr/>
        </p:nvSpPr>
        <p:spPr>
          <a:xfrm>
            <a:off x="7308304" y="2226751"/>
            <a:ext cx="1378496" cy="432048"/>
          </a:xfrm>
          <a:prstGeom prst="round2DiagRect">
            <a:avLst>
              <a:gd name="adj1" fmla="val 41730"/>
              <a:gd name="adj2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>
                <a:latin typeface="Meiryo" charset="-128"/>
                <a:ea typeface="Meiryo" charset="-128"/>
                <a:cs typeface="Meiryo" charset="-128"/>
              </a:rPr>
              <a:t>Sample 4</a:t>
            </a:r>
            <a:endParaRPr kumimoji="1" lang="ja-JP" altLang="en-US" sz="1400">
              <a:latin typeface="Meiryo" charset="-128"/>
              <a:ea typeface="Meiryo" charset="-128"/>
              <a:cs typeface="Meiryo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22384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関数</a:t>
            </a:r>
            <a:r>
              <a:rPr lang="en-US" altLang="ja-JP"/>
              <a:t> </a:t>
            </a:r>
            <a:r>
              <a:rPr lang="ja-JP" altLang="en-US" sz="2800"/>
              <a:t>と</a:t>
            </a:r>
            <a:r>
              <a:rPr lang="en-US" altLang="ja-JP"/>
              <a:t> </a:t>
            </a:r>
            <a:r>
              <a:rPr lang="en-US" altLang="ja-JP" smtClean="0"/>
              <a:t>Generics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04664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ja-JP" altLang="en-US" sz="2400" smtClean="0">
                <a:solidFill>
                  <a:srgbClr val="0070C0"/>
                </a:solidFill>
              </a:rPr>
              <a:t>型変数</a:t>
            </a:r>
            <a:r>
              <a:rPr lang="ja-JP" altLang="en-US" sz="2400" smtClean="0"/>
              <a:t>を導入</a:t>
            </a:r>
            <a:endParaRPr lang="en-US" altLang="ja-JP" sz="2400"/>
          </a:p>
        </p:txBody>
      </p:sp>
      <p:sp>
        <p:nvSpPr>
          <p:cNvPr id="7" name="コンテンツ プレースホルダー 2"/>
          <p:cNvSpPr txBox="1">
            <a:spLocks/>
          </p:cNvSpPr>
          <p:nvPr/>
        </p:nvSpPr>
        <p:spPr>
          <a:xfrm>
            <a:off x="457200" y="3403092"/>
            <a:ext cx="8229600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altLang="ja-JP" sz="2400" smtClean="0"/>
              <a:t>function </a:t>
            </a:r>
            <a:r>
              <a:rPr lang="ja-JP" altLang="en-US" sz="2400" smtClean="0"/>
              <a:t>関数名</a:t>
            </a:r>
            <a:r>
              <a:rPr lang="en-US" altLang="ja-JP" sz="2400" smtClean="0">
                <a:solidFill>
                  <a:srgbClr val="0070C0"/>
                </a:solidFill>
              </a:rPr>
              <a:t>&lt;</a:t>
            </a:r>
            <a:r>
              <a:rPr lang="ja-JP" altLang="en-US" sz="2400" smtClean="0">
                <a:solidFill>
                  <a:srgbClr val="0070C0"/>
                </a:solidFill>
              </a:rPr>
              <a:t>型変数</a:t>
            </a:r>
            <a:r>
              <a:rPr lang="en-US" altLang="ja-JP" sz="2400" smtClean="0">
                <a:solidFill>
                  <a:srgbClr val="0070C0"/>
                </a:solidFill>
              </a:rPr>
              <a:t>&gt;</a:t>
            </a:r>
            <a:r>
              <a:rPr lang="en-US" altLang="ja-JP" sz="2400" smtClean="0"/>
              <a:t>(</a:t>
            </a:r>
            <a:r>
              <a:rPr lang="ja-JP" altLang="en-US" sz="2400" smtClean="0"/>
              <a:t>仮引数：</a:t>
            </a:r>
            <a:r>
              <a:rPr lang="ja-JP" altLang="en-US" sz="2400" smtClean="0">
                <a:solidFill>
                  <a:srgbClr val="0070C0"/>
                </a:solidFill>
              </a:rPr>
              <a:t>型変数</a:t>
            </a:r>
            <a:r>
              <a:rPr lang="en-US" altLang="ja-JP" sz="2400" smtClean="0"/>
              <a:t>)</a:t>
            </a:r>
            <a:r>
              <a:rPr lang="ja-JP" altLang="en-US" sz="2400" smtClean="0"/>
              <a:t>：</a:t>
            </a:r>
            <a:r>
              <a:rPr lang="ja-JP" altLang="en-US" sz="2400" smtClean="0">
                <a:solidFill>
                  <a:srgbClr val="0070C0"/>
                </a:solidFill>
              </a:rPr>
              <a:t>型変数</a:t>
            </a:r>
            <a:r>
              <a:rPr lang="en-US" altLang="ja-JP" sz="2400" smtClean="0"/>
              <a:t>{ }</a:t>
            </a:r>
          </a:p>
        </p:txBody>
      </p:sp>
      <p:grpSp>
        <p:nvGrpSpPr>
          <p:cNvPr id="8" name="図形グループ 7"/>
          <p:cNvGrpSpPr/>
          <p:nvPr/>
        </p:nvGrpSpPr>
        <p:grpSpPr>
          <a:xfrm>
            <a:off x="457200" y="2387430"/>
            <a:ext cx="8229600" cy="1015666"/>
            <a:chOff x="835968" y="2387427"/>
            <a:chExt cx="7850832" cy="354033"/>
          </a:xfrm>
        </p:grpSpPr>
        <p:sp>
          <p:nvSpPr>
            <p:cNvPr id="9" name="テキスト ボックス 8"/>
            <p:cNvSpPr txBox="1"/>
            <p:nvPr/>
          </p:nvSpPr>
          <p:spPr>
            <a:xfrm>
              <a:off x="1187624" y="2387428"/>
              <a:ext cx="7499176" cy="35403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cap="rnd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f</a:t>
              </a:r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unction </a:t>
              </a:r>
              <a:r>
                <a:rPr kumimoji="1" lang="en-US" altLang="ja-JP" sz="2000" b="1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echo</a:t>
              </a:r>
              <a:r>
                <a:rPr kumimoji="1" lang="en-US" altLang="ja-JP" sz="2000" b="1" smtClean="0">
                  <a:solidFill>
                    <a:srgbClr val="0070C0"/>
                  </a:solidFill>
                  <a:latin typeface="Andale Mono" charset="0"/>
                  <a:ea typeface="Andale Mono" charset="0"/>
                  <a:cs typeface="Andale Mono" charset="0"/>
                </a:rPr>
                <a:t>&lt;T&gt;</a:t>
              </a:r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(</a:t>
              </a:r>
              <a:r>
                <a:rPr kumimoji="1" lang="en-US" altLang="ja-JP" sz="2000" b="1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arg</a:t>
              </a:r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: </a:t>
              </a:r>
              <a:r>
                <a:rPr lang="en-US" altLang="ja-JP" sz="2000" b="1" smtClean="0">
                  <a:solidFill>
                    <a:srgbClr val="0070C0"/>
                  </a:solidFill>
                  <a:latin typeface="Andale Mono" charset="0"/>
                  <a:ea typeface="Andale Mono" charset="0"/>
                  <a:cs typeface="Andale Mono" charset="0"/>
                </a:rPr>
                <a:t>T</a:t>
              </a:r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): </a:t>
              </a:r>
              <a:r>
                <a:rPr kumimoji="1" lang="en-US" altLang="ja-JP" sz="2000" b="1" smtClean="0">
                  <a:solidFill>
                    <a:srgbClr val="0070C0"/>
                  </a:solidFill>
                  <a:latin typeface="Andale Mono" charset="0"/>
                  <a:ea typeface="Andale Mono" charset="0"/>
                  <a:cs typeface="Andale Mono" charset="0"/>
                </a:rPr>
                <a:t>T</a:t>
              </a:r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 </a:t>
              </a:r>
              <a:r>
                <a:rPr kumimoji="1" lang="en-US" altLang="ja-JP" sz="2000" dirty="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{</a:t>
              </a:r>
            </a:p>
            <a:p>
              <a:r>
                <a:rPr lang="en-US" altLang="ja-JP" sz="2000" dirty="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	</a:t>
              </a:r>
              <a:r>
                <a:rPr lang="en-US" altLang="ja-JP" sz="2000" b="1" dirty="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return</a:t>
              </a:r>
              <a:r>
                <a:rPr lang="en-US" altLang="ja-JP" sz="2000" dirty="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 </a:t>
              </a:r>
              <a:r>
                <a:rPr lang="en-US" altLang="ja-JP" sz="2000" b="1" dirty="0" err="1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arg</a:t>
              </a:r>
              <a:r>
                <a:rPr lang="en-US" altLang="ja-JP" sz="2000" dirty="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;</a:t>
              </a:r>
              <a:endParaRPr lang="en-US" altLang="ja-JP" sz="2000" dirty="0">
                <a:solidFill>
                  <a:srgbClr val="3E4057"/>
                </a:solidFill>
                <a:latin typeface="Andale Mono" charset="0"/>
                <a:ea typeface="Andale Mono" charset="0"/>
                <a:cs typeface="Andale Mono" charset="0"/>
              </a:endParaRPr>
            </a:p>
            <a:p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}</a:t>
              </a:r>
            </a:p>
          </p:txBody>
        </p:sp>
        <p:sp>
          <p:nvSpPr>
            <p:cNvPr id="10" name="テキスト ボックス 9"/>
            <p:cNvSpPr txBox="1"/>
            <p:nvPr/>
          </p:nvSpPr>
          <p:spPr>
            <a:xfrm>
              <a:off x="835968" y="2387427"/>
              <a:ext cx="351656" cy="35403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cap="rnd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1</a:t>
              </a:r>
            </a:p>
            <a:p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2</a:t>
              </a:r>
            </a:p>
            <a:p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3</a:t>
              </a:r>
            </a:p>
          </p:txBody>
        </p:sp>
      </p:grpSp>
      <p:grpSp>
        <p:nvGrpSpPr>
          <p:cNvPr id="11" name="図形グループ 10"/>
          <p:cNvGrpSpPr/>
          <p:nvPr/>
        </p:nvGrpSpPr>
        <p:grpSpPr>
          <a:xfrm>
            <a:off x="457200" y="4725141"/>
            <a:ext cx="8229600" cy="1323441"/>
            <a:chOff x="835968" y="2387427"/>
            <a:chExt cx="7850832" cy="461315"/>
          </a:xfrm>
        </p:grpSpPr>
        <p:sp>
          <p:nvSpPr>
            <p:cNvPr id="12" name="テキスト ボックス 11"/>
            <p:cNvSpPr txBox="1"/>
            <p:nvPr/>
          </p:nvSpPr>
          <p:spPr>
            <a:xfrm>
              <a:off x="1187624" y="2387428"/>
              <a:ext cx="7499176" cy="46131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cap="rnd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ja-JP" sz="2000" b="1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echo</a:t>
              </a:r>
              <a:r>
                <a:rPr lang="en-US" altLang="ja-JP" sz="2000" smtClean="0">
                  <a:solidFill>
                    <a:srgbClr val="0070C0"/>
                  </a:solidFill>
                  <a:latin typeface="Andale Mono" charset="0"/>
                  <a:ea typeface="Andale Mono" charset="0"/>
                  <a:cs typeface="Andale Mono" charset="0"/>
                </a:rPr>
                <a:t>&lt;string&gt;</a:t>
              </a:r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(</a:t>
              </a:r>
              <a:r>
                <a:rPr lang="en-US" altLang="ja-JP" sz="2000" b="1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“Hello!”</a:t>
              </a:r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); // OK</a:t>
              </a:r>
            </a:p>
            <a:p>
              <a:r>
                <a:rPr kumimoji="1" lang="en-US" altLang="ja-JP" sz="2000" b="1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echo</a:t>
              </a:r>
              <a:r>
                <a:rPr kumimoji="1" lang="en-US" altLang="ja-JP" sz="2000" smtClean="0">
                  <a:solidFill>
                    <a:srgbClr val="0070C0"/>
                  </a:solidFill>
                  <a:latin typeface="Andale Mono" charset="0"/>
                  <a:ea typeface="Andale Mono" charset="0"/>
                  <a:cs typeface="Andale Mono" charset="0"/>
                </a:rPr>
                <a:t>&lt;number&gt;</a:t>
              </a:r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(</a:t>
              </a:r>
              <a:r>
                <a:rPr kumimoji="1" lang="en-US" altLang="ja-JP" sz="2000" b="1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123</a:t>
              </a:r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); // OK</a:t>
              </a:r>
            </a:p>
            <a:p>
              <a:r>
                <a:rPr lang="en-US" altLang="ja-JP" sz="2000" b="1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echo</a:t>
              </a:r>
              <a:r>
                <a:rPr lang="en-US" altLang="ja-JP" sz="2000" smtClean="0">
                  <a:solidFill>
                    <a:srgbClr val="0070C0"/>
                  </a:solidFill>
                  <a:latin typeface="Andale Mono" charset="0"/>
                  <a:ea typeface="Andale Mono" charset="0"/>
                  <a:cs typeface="Andale Mono" charset="0"/>
                </a:rPr>
                <a:t>&lt;number&gt;</a:t>
              </a:r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(</a:t>
              </a:r>
              <a:r>
                <a:rPr lang="en-US" altLang="ja-JP" sz="2000" b="1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true</a:t>
              </a:r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); // </a:t>
              </a:r>
              <a:r>
                <a:rPr lang="en-US" altLang="ja-JP" sz="2000" smtClean="0">
                  <a:solidFill>
                    <a:schemeClr val="accent6">
                      <a:lumMod val="75000"/>
                    </a:schemeClr>
                  </a:solidFill>
                  <a:latin typeface="Andale Mono" charset="0"/>
                  <a:ea typeface="Andale Mono" charset="0"/>
                  <a:cs typeface="Andale Mono" charset="0"/>
                </a:rPr>
                <a:t>NG!</a:t>
              </a:r>
            </a:p>
            <a:p>
              <a:r>
                <a:rPr kumimoji="1" lang="en-US" altLang="ja-JP" sz="2000" b="1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echo</a:t>
              </a:r>
              <a:r>
                <a:rPr kumimoji="1" lang="en-US" altLang="ja-JP" sz="2000" smtClean="0">
                  <a:solidFill>
                    <a:srgbClr val="0070C0"/>
                  </a:solidFill>
                  <a:latin typeface="Andale Mono" charset="0"/>
                  <a:ea typeface="Andale Mono" charset="0"/>
                  <a:cs typeface="Andale Mono" charset="0"/>
                </a:rPr>
                <a:t>&lt;boolean&gt;</a:t>
              </a:r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(</a:t>
              </a:r>
              <a:r>
                <a:rPr kumimoji="1" lang="en-US" altLang="ja-JP" sz="2000" b="1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true</a:t>
              </a:r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); // OK</a:t>
              </a:r>
            </a:p>
          </p:txBody>
        </p:sp>
        <p:sp>
          <p:nvSpPr>
            <p:cNvPr id="13" name="テキスト ボックス 12"/>
            <p:cNvSpPr txBox="1"/>
            <p:nvPr/>
          </p:nvSpPr>
          <p:spPr>
            <a:xfrm>
              <a:off x="835968" y="2387427"/>
              <a:ext cx="351656" cy="46131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cap="rnd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1</a:t>
              </a:r>
            </a:p>
            <a:p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2</a:t>
              </a:r>
            </a:p>
            <a:p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3</a:t>
              </a:r>
            </a:p>
            <a:p>
              <a:r>
                <a:rPr lang="en-US" altLang="ja-JP" sz="200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4</a:t>
              </a:r>
              <a:endParaRPr kumimoji="1" lang="en-US" altLang="ja-JP" sz="2000" smtClean="0">
                <a:solidFill>
                  <a:srgbClr val="3E4057"/>
                </a:solidFill>
                <a:latin typeface="Andale Mono" charset="0"/>
                <a:ea typeface="Andale Mono" charset="0"/>
                <a:cs typeface="Andale Mono" charset="0"/>
              </a:endParaRPr>
            </a:p>
          </p:txBody>
        </p:sp>
      </p:grpSp>
      <p:sp>
        <p:nvSpPr>
          <p:cNvPr id="15" name="コンテンツ プレースホルダー 2"/>
          <p:cNvSpPr txBox="1">
            <a:spLocks/>
          </p:cNvSpPr>
          <p:nvPr/>
        </p:nvSpPr>
        <p:spPr>
          <a:xfrm>
            <a:off x="457200" y="6048579"/>
            <a:ext cx="8229600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ja-JP" altLang="en-US" sz="2400" smtClean="0"/>
              <a:t>関数名</a:t>
            </a:r>
            <a:r>
              <a:rPr lang="en-US" altLang="ja-JP" sz="2400" smtClean="0">
                <a:solidFill>
                  <a:srgbClr val="0070C0"/>
                </a:solidFill>
              </a:rPr>
              <a:t>&lt;</a:t>
            </a:r>
            <a:r>
              <a:rPr lang="ja-JP" altLang="en-US" sz="2400" smtClean="0">
                <a:solidFill>
                  <a:srgbClr val="0070C0"/>
                </a:solidFill>
              </a:rPr>
              <a:t>型変数</a:t>
            </a:r>
            <a:r>
              <a:rPr lang="en-US" altLang="ja-JP" sz="2400" smtClean="0">
                <a:solidFill>
                  <a:srgbClr val="0070C0"/>
                </a:solidFill>
              </a:rPr>
              <a:t>&gt;</a:t>
            </a:r>
            <a:r>
              <a:rPr lang="en-US" altLang="ja-JP" sz="2400" smtClean="0"/>
              <a:t>(</a:t>
            </a:r>
            <a:r>
              <a:rPr lang="ja-JP" altLang="en-US" sz="2400" smtClean="0"/>
              <a:t>実引数</a:t>
            </a:r>
            <a:r>
              <a:rPr lang="en-US" altLang="ja-JP" sz="2400" smtClean="0"/>
              <a:t>);</a:t>
            </a:r>
            <a:endParaRPr lang="en-US" altLang="ja-JP" sz="2400" smtClean="0"/>
          </a:p>
        </p:txBody>
      </p:sp>
      <p:sp>
        <p:nvSpPr>
          <p:cNvPr id="16" name="スライド番号プレースホルダー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8</a:t>
            </a:fld>
            <a:endParaRPr kumimoji="1" lang="ja-JP" altLang="en-US"/>
          </a:p>
        </p:txBody>
      </p:sp>
      <p:sp>
        <p:nvSpPr>
          <p:cNvPr id="14" name="対角する 2 つの角を丸めた四角形 13"/>
          <p:cNvSpPr/>
          <p:nvPr/>
        </p:nvSpPr>
        <p:spPr>
          <a:xfrm>
            <a:off x="7308304" y="2225056"/>
            <a:ext cx="1378496" cy="432048"/>
          </a:xfrm>
          <a:prstGeom prst="round2DiagRect">
            <a:avLst>
              <a:gd name="adj1" fmla="val 41730"/>
              <a:gd name="adj2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>
                <a:latin typeface="Meiryo" charset="-128"/>
                <a:ea typeface="Meiryo" charset="-128"/>
                <a:cs typeface="Meiryo" charset="-128"/>
              </a:rPr>
              <a:t>Sample 5</a:t>
            </a:r>
            <a:endParaRPr kumimoji="1" lang="ja-JP" altLang="en-US" sz="1400">
              <a:latin typeface="Meiryo" charset="-128"/>
              <a:ea typeface="Meiryo" charset="-128"/>
              <a:cs typeface="Meiryo" charset="-128"/>
            </a:endParaRPr>
          </a:p>
        </p:txBody>
      </p:sp>
      <p:sp>
        <p:nvSpPr>
          <p:cNvPr id="17" name="対角する 2 つの角を丸めた四角形 16"/>
          <p:cNvSpPr/>
          <p:nvPr/>
        </p:nvSpPr>
        <p:spPr>
          <a:xfrm>
            <a:off x="7308304" y="4562767"/>
            <a:ext cx="1378496" cy="432048"/>
          </a:xfrm>
          <a:prstGeom prst="round2DiagRect">
            <a:avLst>
              <a:gd name="adj1" fmla="val 41730"/>
              <a:gd name="adj2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>
                <a:latin typeface="Meiryo" charset="-128"/>
                <a:ea typeface="Meiryo" charset="-128"/>
                <a:cs typeface="Meiryo" charset="-128"/>
              </a:rPr>
              <a:t>Sample 5</a:t>
            </a:r>
            <a:endParaRPr kumimoji="1" lang="ja-JP" altLang="en-US" sz="1400">
              <a:latin typeface="Meiryo" charset="-128"/>
              <a:ea typeface="Meiryo" charset="-128"/>
              <a:cs typeface="Meiryo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13595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Generics </a:t>
            </a:r>
            <a:r>
              <a:rPr lang="ja-JP" altLang="en-US" sz="2800" smtClean="0"/>
              <a:t>と</a:t>
            </a:r>
            <a:r>
              <a:rPr lang="en-US" altLang="ja-JP" smtClean="0"/>
              <a:t> </a:t>
            </a:r>
            <a:r>
              <a:rPr lang="ja-JP" altLang="en-US" smtClean="0"/>
              <a:t>制約</a:t>
            </a:r>
            <a:endParaRPr kumimoji="1" lang="ja-JP" altLang="en-US" dirty="0"/>
          </a:p>
        </p:txBody>
      </p:sp>
      <p:grpSp>
        <p:nvGrpSpPr>
          <p:cNvPr id="14" name="図形グループ 13"/>
          <p:cNvGrpSpPr/>
          <p:nvPr/>
        </p:nvGrpSpPr>
        <p:grpSpPr>
          <a:xfrm>
            <a:off x="320148" y="1556792"/>
            <a:ext cx="8366652" cy="4708984"/>
            <a:chOff x="705224" y="2387427"/>
            <a:chExt cx="7981576" cy="1641423"/>
          </a:xfrm>
        </p:grpSpPr>
        <p:sp>
          <p:nvSpPr>
            <p:cNvPr id="16" name="テキスト ボックス 15"/>
            <p:cNvSpPr txBox="1"/>
            <p:nvPr/>
          </p:nvSpPr>
          <p:spPr>
            <a:xfrm>
              <a:off x="1187624" y="2387428"/>
              <a:ext cx="7499176" cy="16414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cap="rnd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interface </a:t>
              </a:r>
              <a:r>
                <a:rPr lang="en-US" altLang="ja-JP" sz="2000" b="1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greeterInterface</a:t>
              </a:r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 {</a:t>
              </a:r>
            </a:p>
            <a:p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	</a:t>
              </a:r>
              <a:r>
                <a:rPr lang="en-US" altLang="ja-JP" sz="2000" b="1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greet();</a:t>
              </a:r>
              <a:endParaRPr lang="en-US" altLang="ja-JP" sz="2000" b="1">
                <a:solidFill>
                  <a:srgbClr val="3E4057"/>
                </a:solidFill>
                <a:latin typeface="Andale Mono" charset="0"/>
                <a:ea typeface="Andale Mono" charset="0"/>
                <a:cs typeface="Andale Mono" charset="0"/>
              </a:endParaRPr>
            </a:p>
            <a:p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}</a:t>
              </a:r>
            </a:p>
            <a:p>
              <a:endParaRPr lang="en-US" altLang="ja-JP" sz="2000">
                <a:solidFill>
                  <a:srgbClr val="3E4057"/>
                </a:solidFill>
                <a:latin typeface="Andale Mono" charset="0"/>
                <a:ea typeface="Andale Mono" charset="0"/>
                <a:cs typeface="Andale Mono" charset="0"/>
              </a:endParaRPr>
            </a:p>
            <a:p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class </a:t>
              </a:r>
              <a:r>
                <a:rPr kumimoji="1" lang="en-US" altLang="ja-JP" sz="2000" b="1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greeter</a:t>
              </a:r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 implements </a:t>
              </a:r>
              <a:r>
                <a:rPr kumimoji="1" lang="en-US" altLang="ja-JP" sz="2000" b="1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greeterInterface</a:t>
              </a:r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 {</a:t>
              </a:r>
            </a:p>
            <a:p>
              <a:r>
                <a:rPr lang="en-US" altLang="ja-JP" sz="200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	</a:t>
              </a:r>
              <a:r>
                <a:rPr lang="en-US" altLang="ja-JP" sz="2000" b="1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public greet() </a:t>
              </a:r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{</a:t>
              </a:r>
            </a:p>
            <a:p>
              <a:r>
                <a:rPr kumimoji="1" lang="en-US" altLang="ja-JP" sz="200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	</a:t>
              </a:r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	alert(“Hello!”);</a:t>
              </a:r>
            </a:p>
            <a:p>
              <a:r>
                <a:rPr lang="en-US" altLang="ja-JP" sz="200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	</a:t>
              </a:r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}</a:t>
              </a:r>
            </a:p>
            <a:p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}</a:t>
              </a:r>
            </a:p>
            <a:p>
              <a:endParaRPr lang="en-US" altLang="ja-JP" sz="2000">
                <a:solidFill>
                  <a:srgbClr val="3E4057"/>
                </a:solidFill>
                <a:latin typeface="Andale Mono" charset="0"/>
                <a:ea typeface="Andale Mono" charset="0"/>
                <a:cs typeface="Andale Mono" charset="0"/>
              </a:endParaRPr>
            </a:p>
            <a:p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function </a:t>
              </a:r>
              <a:r>
                <a:rPr kumimoji="1" lang="en-US" altLang="ja-JP" sz="2000" b="1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meeting</a:t>
              </a:r>
              <a:r>
                <a:rPr kumimoji="1" lang="en-US" altLang="ja-JP" sz="2000" smtClean="0">
                  <a:solidFill>
                    <a:srgbClr val="0070C0"/>
                  </a:solidFill>
                  <a:latin typeface="Andale Mono" charset="0"/>
                  <a:ea typeface="Andale Mono" charset="0"/>
                  <a:cs typeface="Andale Mono" charset="0"/>
                </a:rPr>
                <a:t>&lt;T&gt;</a:t>
              </a:r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(</a:t>
              </a:r>
              <a:r>
                <a:rPr kumimoji="1" lang="en-US" altLang="ja-JP" sz="2000" b="1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arg</a:t>
              </a:r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: </a:t>
              </a:r>
              <a:r>
                <a:rPr kumimoji="1" lang="en-US" altLang="ja-JP" sz="2000" smtClean="0">
                  <a:solidFill>
                    <a:srgbClr val="0070C0"/>
                  </a:solidFill>
                  <a:latin typeface="Andale Mono" charset="0"/>
                  <a:ea typeface="Andale Mono" charset="0"/>
                  <a:cs typeface="Andale Mono" charset="0"/>
                </a:rPr>
                <a:t>T</a:t>
              </a:r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) {</a:t>
              </a:r>
            </a:p>
            <a:p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	</a:t>
              </a:r>
              <a:r>
                <a:rPr lang="en-US" altLang="ja-JP" sz="2000" b="1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arg.greet();</a:t>
              </a:r>
              <a:endParaRPr lang="en-US" altLang="ja-JP" sz="2000" b="1">
                <a:solidFill>
                  <a:srgbClr val="3E4057"/>
                </a:solidFill>
                <a:latin typeface="Andale Mono" charset="0"/>
                <a:ea typeface="Andale Mono" charset="0"/>
                <a:cs typeface="Andale Mono" charset="0"/>
              </a:endParaRPr>
            </a:p>
            <a:p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}</a:t>
              </a:r>
            </a:p>
            <a:p>
              <a:endParaRPr lang="en-US" altLang="ja-JP" sz="2000">
                <a:solidFill>
                  <a:srgbClr val="3E4057"/>
                </a:solidFill>
                <a:latin typeface="Andale Mono" charset="0"/>
                <a:ea typeface="Andale Mono" charset="0"/>
                <a:cs typeface="Andale Mono" charset="0"/>
              </a:endParaRPr>
            </a:p>
            <a:p>
              <a:r>
                <a:rPr kumimoji="1" lang="en-US" altLang="ja-JP" sz="2000" b="1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meeting</a:t>
              </a:r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(</a:t>
              </a:r>
              <a:r>
                <a:rPr kumimoji="1" lang="en-US" altLang="ja-JP" sz="2000" b="1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new</a:t>
              </a:r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 </a:t>
              </a:r>
              <a:r>
                <a:rPr kumimoji="1" lang="en-US" altLang="ja-JP" sz="2000" b="1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greeter()</a:t>
              </a:r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);</a:t>
              </a:r>
              <a:endParaRPr kumimoji="1" lang="en-US" altLang="ja-JP" sz="2000" smtClean="0">
                <a:solidFill>
                  <a:schemeClr val="accent6">
                    <a:lumMod val="75000"/>
                  </a:schemeClr>
                </a:solidFill>
                <a:latin typeface="Andale Mono" charset="0"/>
                <a:ea typeface="Andale Mono" charset="0"/>
                <a:cs typeface="Andale Mono" charset="0"/>
              </a:endParaRPr>
            </a:p>
          </p:txBody>
        </p:sp>
        <p:sp>
          <p:nvSpPr>
            <p:cNvPr id="17" name="テキスト ボックス 16"/>
            <p:cNvSpPr txBox="1"/>
            <p:nvPr/>
          </p:nvSpPr>
          <p:spPr>
            <a:xfrm>
              <a:off x="705224" y="2387427"/>
              <a:ext cx="482400" cy="16414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cap="rnd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1</a:t>
              </a:r>
            </a:p>
            <a:p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2</a:t>
              </a:r>
            </a:p>
            <a:p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3</a:t>
              </a:r>
            </a:p>
            <a:p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4</a:t>
              </a:r>
            </a:p>
            <a:p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5</a:t>
              </a:r>
            </a:p>
            <a:p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6</a:t>
              </a:r>
            </a:p>
            <a:p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7</a:t>
              </a:r>
            </a:p>
            <a:p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8</a:t>
              </a:r>
            </a:p>
            <a:p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9</a:t>
              </a:r>
            </a:p>
            <a:p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10</a:t>
              </a:r>
            </a:p>
            <a:p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11</a:t>
              </a:r>
            </a:p>
            <a:p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12</a:t>
              </a:r>
            </a:p>
            <a:p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13</a:t>
              </a:r>
            </a:p>
            <a:p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14</a:t>
              </a:r>
            </a:p>
            <a:p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15</a:t>
              </a:r>
            </a:p>
          </p:txBody>
        </p:sp>
      </p:grpSp>
      <p:sp>
        <p:nvSpPr>
          <p:cNvPr id="19" name="線吹き出し 1 (枠付き) 18"/>
          <p:cNvSpPr/>
          <p:nvPr/>
        </p:nvSpPr>
        <p:spPr>
          <a:xfrm>
            <a:off x="6228184" y="5229200"/>
            <a:ext cx="1512168" cy="504056"/>
          </a:xfrm>
          <a:prstGeom prst="borderCallout1">
            <a:avLst>
              <a:gd name="adj1" fmla="val 29267"/>
              <a:gd name="adj2" fmla="val -8333"/>
              <a:gd name="adj3" fmla="val -11068"/>
              <a:gd name="adj4" fmla="val -148756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3200" smtClean="0">
                <a:ln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Meiryo" charset="-128"/>
                <a:ea typeface="Meiryo" charset="-128"/>
                <a:cs typeface="Meiryo" charset="-128"/>
              </a:rPr>
              <a:t>Error !</a:t>
            </a:r>
            <a:endParaRPr kumimoji="1" lang="ja-JP" altLang="en-US" sz="3200">
              <a:ln>
                <a:solidFill>
                  <a:schemeClr val="accent6">
                    <a:lumMod val="75000"/>
                  </a:schemeClr>
                </a:solidFill>
              </a:ln>
              <a:solidFill>
                <a:schemeClr val="accent6">
                  <a:lumMod val="75000"/>
                </a:schemeClr>
              </a:solidFill>
              <a:latin typeface="Meiryo" charset="-128"/>
              <a:ea typeface="Meiryo" charset="-128"/>
              <a:cs typeface="Meiryo" charset="-128"/>
            </a:endParaRPr>
          </a:p>
        </p:txBody>
      </p:sp>
      <p:sp>
        <p:nvSpPr>
          <p:cNvPr id="20" name="スライド番号プレースホルダー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9</a:t>
            </a:fld>
            <a:endParaRPr kumimoji="1" lang="ja-JP" altLang="en-US"/>
          </a:p>
        </p:txBody>
      </p:sp>
      <p:sp>
        <p:nvSpPr>
          <p:cNvPr id="8" name="対角する 2 つの角を丸めた四角形 7"/>
          <p:cNvSpPr/>
          <p:nvPr/>
        </p:nvSpPr>
        <p:spPr>
          <a:xfrm>
            <a:off x="7308304" y="1417638"/>
            <a:ext cx="1378496" cy="432048"/>
          </a:xfrm>
          <a:prstGeom prst="round2DiagRect">
            <a:avLst>
              <a:gd name="adj1" fmla="val 41730"/>
              <a:gd name="adj2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>
                <a:latin typeface="Meiryo" charset="-128"/>
                <a:ea typeface="Meiryo" charset="-128"/>
                <a:cs typeface="Meiryo" charset="-128"/>
              </a:rPr>
              <a:t>Sample 6</a:t>
            </a:r>
            <a:endParaRPr kumimoji="1" lang="ja-JP" altLang="en-US" sz="1400">
              <a:latin typeface="Meiryo" charset="-128"/>
              <a:ea typeface="Meiryo" charset="-128"/>
              <a:cs typeface="Meiryo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67568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theme/theme1.xml><?xml version="1.0" encoding="utf-8"?>
<a:theme xmlns:a="http://schemas.openxmlformats.org/drawingml/2006/main" name="1_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679</TotalTime>
  <Words>541</Words>
  <Application>Microsoft Macintosh PowerPoint</Application>
  <PresentationFormat>画面に合わせる (4:3)</PresentationFormat>
  <Paragraphs>276</Paragraphs>
  <Slides>14</Slides>
  <Notes>4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14</vt:i4>
      </vt:variant>
    </vt:vector>
  </HeadingPairs>
  <TitlesOfParts>
    <vt:vector size="23" baseType="lpstr">
      <vt:lpstr>Andale Mono</vt:lpstr>
      <vt:lpstr>Calibri</vt:lpstr>
      <vt:lpstr>Meiryo</vt:lpstr>
      <vt:lpstr>ＭＳ Ｐゴシック</vt:lpstr>
      <vt:lpstr>Yu Gothic</vt:lpstr>
      <vt:lpstr>メイリオ</vt:lpstr>
      <vt:lpstr>Arial</vt:lpstr>
      <vt:lpstr>1_Office ​​テーマ</vt:lpstr>
      <vt:lpstr>2_Office ​​テーマ</vt:lpstr>
      <vt:lpstr>TypeScript + Generics</vt:lpstr>
      <vt:lpstr>Generics の 概要</vt:lpstr>
      <vt:lpstr>PowerPoint プレゼンテーション</vt:lpstr>
      <vt:lpstr>関数 と Generics</vt:lpstr>
      <vt:lpstr>関数 と Generics</vt:lpstr>
      <vt:lpstr>関数 と Generics</vt:lpstr>
      <vt:lpstr>関数 と Generics</vt:lpstr>
      <vt:lpstr>関数 と Generics</vt:lpstr>
      <vt:lpstr>Generics と 制約</vt:lpstr>
      <vt:lpstr>Generics と 制約</vt:lpstr>
      <vt:lpstr>Generics と 制約</vt:lpstr>
      <vt:lpstr>Generics と 制約</vt:lpstr>
      <vt:lpstr>Generics と 制約</vt:lpstr>
      <vt:lpstr>まとめ と 補足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AZUSAのファイルをPowerpointにしてみた</dc:title>
  <dc:creator>wslash</dc:creator>
  <cp:lastModifiedBy>窪田光</cp:lastModifiedBy>
  <cp:revision>153</cp:revision>
  <cp:lastPrinted>2014-09-23T04:56:28Z</cp:lastPrinted>
  <dcterms:created xsi:type="dcterms:W3CDTF">2014-08-31T11:33:13Z</dcterms:created>
  <dcterms:modified xsi:type="dcterms:W3CDTF">2016-04-22T06:37:16Z</dcterms:modified>
</cp:coreProperties>
</file>