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1148" r:id="rId4"/>
    <p:sldId id="1149" r:id="rId5"/>
    <p:sldId id="1150" r:id="rId6"/>
    <p:sldId id="1151" r:id="rId7"/>
    <p:sldId id="1152" r:id="rId8"/>
    <p:sldId id="1153" r:id="rId9"/>
    <p:sldId id="1154" r:id="rId10"/>
    <p:sldId id="1155" r:id="rId11"/>
    <p:sldId id="1156" r:id="rId12"/>
    <p:sldId id="1157" r:id="rId13"/>
    <p:sldId id="1158" r:id="rId14"/>
    <p:sldId id="1159" r:id="rId1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/>
    <p:restoredTop sz="95934"/>
  </p:normalViewPr>
  <p:slideViewPr>
    <p:cSldViewPr snapToGrid="0" snapToObjects="1">
      <p:cViewPr varScale="1">
        <p:scale>
          <a:sx n="110" d="100"/>
          <a:sy n="110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711EF-DF1A-FE41-963F-B7AC530AA6F9}" type="datetimeFigureOut">
              <a:rPr lang="en-VN" smtClean="0"/>
              <a:t>17/03/2022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1B7F6-FDE0-264F-8834-5521D1757B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405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489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28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24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9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70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7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24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1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1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0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85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28B-818F-844E-9045-C325F18B7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0A5E1-7276-9149-90E7-E19D4ABF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B8B06-241D-CF46-90BE-C951D961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17/03/2022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7885-0E62-A040-B79E-0E95FEEF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CCFE-D13D-1C44-9B73-F3123E4D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3665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4C70-9A80-F24B-A0CC-15C931D9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2405C-6026-DC49-B0F4-9F69B44CA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13FA-F4D9-8D45-8EAD-A8F0DF0C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17/03/2022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1E66-D12E-4941-91C9-A377FEBA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8A03-49AF-E145-90F9-DCE977D3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642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AA92D-39F8-044E-A8DA-2719A9DF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E882C-0139-0240-9CCC-7F0ACC86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7EE5-38AB-F74E-9B26-34D895A9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17/03/2022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0EDA-DEA7-EF4B-BD75-33F24BA4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BF31-E5DA-9840-A81E-7091DBF3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793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4F69-E1C2-4C48-BF51-12CA5A83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D114-08C2-FB40-9D6D-8C18EEBC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D3CA-65DE-1741-AF15-CC0F1660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17/03/2022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2699-CF8C-BD41-8F10-0666BE04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188E-7030-C147-AECF-88DB9506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4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03FA-8412-524F-80B9-71E31104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217AF-8064-A34F-874A-7095CEF5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B092-BD68-0F47-860F-4EEB2060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17/03/2022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9EE0-F8C5-134C-986D-54321303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7227-55D3-8347-9B45-0B3EC134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03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1916-BDC2-2645-91B7-8D02F6EF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E470-62ED-A74C-BA96-34DD4C971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B06F-69D9-E64B-91E0-C6F580B0D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08ABE-11AB-F54A-A836-20C0D2D0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17/03/2022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09516-DA25-3B47-9E4D-A90C99F7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A436-15A0-2F49-81ED-ED0D889C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296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21A2-05BA-234E-9D6B-BAEC9D3C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AB3D3-9957-EA41-A85A-9A00E8A5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E42D3-0F3C-1844-B357-B5A7D5590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89F14-1FC4-8547-A94D-FD0711AD0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004A7-0094-C646-B09B-EF12FD6C8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92C97-741E-7440-BE86-AE054440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17/03/2022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8CE8C-3342-8048-8559-948DA8FA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D10F6-8252-D545-90AC-1D226120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8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1E7C-6072-7145-A2F3-B827B305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4700-2A10-8B4A-B956-227C8A8A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17/03/2022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DE516-FF0F-AB43-9AD4-4C0B04C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9B31-4A7D-E144-926B-0B2DB249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7621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B5316-C9B7-CD48-9400-2B213FAD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17/03/2022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2FD22-5091-D24D-9B44-802309C6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691D-F509-434E-B76F-6CE6BC30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035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D9EE-8375-D04D-AE7D-1B9C080F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EFED-29E5-3E4D-9432-BE3ED9F8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4FC5D-5397-E348-A384-07AC887B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0BDE4-FA09-6140-BE10-BCDEA50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17/03/2022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C-7AA5-C446-A01D-91492C18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0898-3E6C-4D4D-B1A1-A9EF3E23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11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EF32-7D27-FE4D-97EB-065A922D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A5979-71DE-F44E-A8E5-2F5F90ADB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5551B-8C3F-C440-8CFC-226BE78CA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B18D8-C266-774C-B4DB-8F8384B8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17/03/2022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6E1BF-C65D-0948-92DE-C3F31967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B245E-936D-434D-8407-50A260F7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230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21B17-31DA-2248-B476-ACB208A2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5CA58-BB94-8F43-A913-4218392C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A3A8-615B-CA48-A571-46817C651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FF4A5-BD38-0E45-B0C0-AC7E1280F087}" type="datetimeFigureOut">
              <a:rPr lang="en-VN" smtClean="0"/>
              <a:t>17/03/2022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47CE-88CD-4A45-A404-9AD7D05D9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8E66D-4AAB-454B-A005-9E891F45C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449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vi-vn/dotnet/framework/network-programming/synchronous-client-socket-examp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-sharpcorner.com/article/a-simple-multi-threaded-tcpudp-server-and-client-v2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1A17-1B85-AD43-81B5-CABCBA695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Fundamental Network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E21AD-A8B5-9F4F-8A4E-23366A17A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Socket in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74E5A-C090-EB48-B5BD-2A5A7E366395}"/>
              </a:ext>
            </a:extLst>
          </p:cNvPr>
          <p:cNvSpPr txBox="1"/>
          <p:nvPr/>
        </p:nvSpPr>
        <p:spPr>
          <a:xfrm>
            <a:off x="297543" y="6150644"/>
            <a:ext cx="363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Lecturer: MSc. Dang Le B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Chuong</a:t>
            </a:r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EF489-641A-1441-AABD-9A4126837BF3}"/>
              </a:ext>
            </a:extLst>
          </p:cNvPr>
          <p:cNvSpPr txBox="1"/>
          <p:nvPr/>
        </p:nvSpPr>
        <p:spPr>
          <a:xfrm>
            <a:off x="8258629" y="6150644"/>
            <a:ext cx="363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dirty="0"/>
              <a:t>Spring 2022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8671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TCP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41" y="1421154"/>
            <a:ext cx="3107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hostid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947735" y="1365879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3">
            <a:extLst>
              <a:ext uri="{FF2B5EF4-FFF2-40B4-BE49-F238E27FC236}">
                <a16:creationId xmlns:a16="http://schemas.microsoft.com/office/drawing/2014/main" id="{17F245AD-D1C8-1047-B190-F3B9F38A51DA}"/>
              </a:ext>
            </a:extLst>
          </p:cNvPr>
          <p:cNvGrpSpPr>
            <a:grpSpLocks/>
          </p:cNvGrpSpPr>
          <p:nvPr/>
        </p:nvGrpSpPr>
        <p:grpSpPr bwMode="auto">
          <a:xfrm>
            <a:off x="3761300" y="3384960"/>
            <a:ext cx="1931987" cy="930275"/>
            <a:chOff x="827" y="2027"/>
            <a:chExt cx="1217" cy="586"/>
          </a:xfrm>
        </p:grpSpPr>
        <p:sp>
          <p:nvSpPr>
            <p:cNvPr id="101" name="Text Box 4">
              <a:extLst>
                <a:ext uri="{FF2B5EF4-FFF2-40B4-BE49-F238E27FC236}">
                  <a16:creationId xmlns:a16="http://schemas.microsoft.com/office/drawing/2014/main" id="{96ECA07F-984C-9640-8279-02E0C42A5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incoming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request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5">
              <a:extLst>
                <a:ext uri="{FF2B5EF4-FFF2-40B4-BE49-F238E27FC236}">
                  <a16:creationId xmlns:a16="http://schemas.microsoft.com/office/drawing/2014/main" id="{3EED45EC-0C3C-CD4F-8B77-F31CC4D8B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 =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serverSocket.accept()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3" name="Group 6">
            <a:extLst>
              <a:ext uri="{FF2B5EF4-FFF2-40B4-BE49-F238E27FC236}">
                <a16:creationId xmlns:a16="http://schemas.microsoft.com/office/drawing/2014/main" id="{942F4A59-7245-424D-B343-8B3AE10F149D}"/>
              </a:ext>
            </a:extLst>
          </p:cNvPr>
          <p:cNvGrpSpPr>
            <a:grpSpLocks/>
          </p:cNvGrpSpPr>
          <p:nvPr/>
        </p:nvGrpSpPr>
        <p:grpSpPr bwMode="auto">
          <a:xfrm>
            <a:off x="3742250" y="2145123"/>
            <a:ext cx="2357437" cy="1317625"/>
            <a:chOff x="821" y="1246"/>
            <a:chExt cx="1485" cy="830"/>
          </a:xfrm>
        </p:grpSpPr>
        <p:grpSp>
          <p:nvGrpSpPr>
            <p:cNvPr id="104" name="Group 7">
              <a:extLst>
                <a:ext uri="{FF2B5EF4-FFF2-40B4-BE49-F238E27FC236}">
                  <a16:creationId xmlns:a16="http://schemas.microsoft.com/office/drawing/2014/main" id="{26B7DDA9-00F9-674D-BF38-CB98156F7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06" name="Text Box 8">
                <a:extLst>
                  <a:ext uri="{FF2B5EF4-FFF2-40B4-BE49-F238E27FC236}">
                    <a16:creationId xmlns:a16="http://schemas.microsoft.com/office/drawing/2014/main" id="{EB10976F-C234-F04E-BDCB-D23AD8142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port=</a:t>
                </a:r>
                <a:r>
                  <a:rPr kumimoji="0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x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, for incoming request: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Text Box 9">
                <a:extLst>
                  <a:ext uri="{FF2B5EF4-FFF2-40B4-BE49-F238E27FC236}">
                    <a16:creationId xmlns:a16="http://schemas.microsoft.com/office/drawing/2014/main" id="{FE1C48C3-1411-C842-B695-AE75246E0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serverSocket = socket()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5" name="Line 10">
              <a:extLst>
                <a:ext uri="{FF2B5EF4-FFF2-40B4-BE49-F238E27FC236}">
                  <a16:creationId xmlns:a16="http://schemas.microsoft.com/office/drawing/2014/main" id="{EFE8B30D-7531-1F4B-8F1D-2889E2918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11">
            <a:extLst>
              <a:ext uri="{FF2B5EF4-FFF2-40B4-BE49-F238E27FC236}">
                <a16:creationId xmlns:a16="http://schemas.microsoft.com/office/drawing/2014/main" id="{ACBB7887-7AB9-1344-A0D2-33A736B32882}"/>
              </a:ext>
            </a:extLst>
          </p:cNvPr>
          <p:cNvGrpSpPr>
            <a:grpSpLocks/>
          </p:cNvGrpSpPr>
          <p:nvPr/>
        </p:nvGrpSpPr>
        <p:grpSpPr bwMode="auto">
          <a:xfrm>
            <a:off x="7539550" y="3389723"/>
            <a:ext cx="2357437" cy="731837"/>
            <a:chOff x="3333" y="1202"/>
            <a:chExt cx="1485" cy="461"/>
          </a:xfrm>
        </p:grpSpPr>
        <p:sp>
          <p:nvSpPr>
            <p:cNvPr id="109" name="Text Box 12">
              <a:extLst>
                <a:ext uri="{FF2B5EF4-FFF2-40B4-BE49-F238E27FC236}">
                  <a16:creationId xmlns:a16="http://schemas.microsoft.com/office/drawing/2014/main" id="{7C40D8E2-34BB-B14D-99EA-EC4D8E46B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202"/>
              <a:ext cx="14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socket,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 to </a:t>
              </a:r>
              <a:r>
                <a:rPr kumimoji="0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hostid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, port=</a:t>
              </a:r>
              <a:r>
                <a:rPr kumimoji="0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13">
              <a:extLst>
                <a:ext uri="{FF2B5EF4-FFF2-40B4-BE49-F238E27FC236}">
                  <a16:creationId xmlns:a16="http://schemas.microsoft.com/office/drawing/2014/main" id="{7AB5735E-62F0-3342-99B5-3AA075145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 = socket()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24">
            <a:extLst>
              <a:ext uri="{FF2B5EF4-FFF2-40B4-BE49-F238E27FC236}">
                <a16:creationId xmlns:a16="http://schemas.microsoft.com/office/drawing/2014/main" id="{EE4290C4-C540-4C43-B98B-8DA5381EA7C7}"/>
              </a:ext>
            </a:extLst>
          </p:cNvPr>
          <p:cNvGrpSpPr>
            <a:grpSpLocks/>
          </p:cNvGrpSpPr>
          <p:nvPr/>
        </p:nvGrpSpPr>
        <p:grpSpPr bwMode="auto">
          <a:xfrm>
            <a:off x="5382137" y="4177123"/>
            <a:ext cx="4062413" cy="1371600"/>
            <a:chOff x="1848" y="2526"/>
            <a:chExt cx="2559" cy="864"/>
          </a:xfrm>
        </p:grpSpPr>
        <p:sp>
          <p:nvSpPr>
            <p:cNvPr id="112" name="Line 25">
              <a:extLst>
                <a:ext uri="{FF2B5EF4-FFF2-40B4-BE49-F238E27FC236}">
                  <a16:creationId xmlns:a16="http://schemas.microsoft.com/office/drawing/2014/main" id="{F96A14E1-46BB-E441-BD29-639D3BF8A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3" name="Group 26">
              <a:extLst>
                <a:ext uri="{FF2B5EF4-FFF2-40B4-BE49-F238E27FC236}">
                  <a16:creationId xmlns:a16="http://schemas.microsoft.com/office/drawing/2014/main" id="{5ED3F8AA-60DC-A346-9E5F-E29F6BA4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114" name="Text Box 27">
                <a:extLst>
                  <a:ext uri="{FF2B5EF4-FFF2-40B4-BE49-F238E27FC236}">
                    <a16:creationId xmlns:a16="http://schemas.microsoft.com/office/drawing/2014/main" id="{8F25CD2B-A067-E44F-BD6A-549F5C3DB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73"/>
                <a:ext cx="10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 request using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28">
                <a:extLst>
                  <a:ext uri="{FF2B5EF4-FFF2-40B4-BE49-F238E27FC236}">
                    <a16:creationId xmlns:a16="http://schemas.microsoft.com/office/drawing/2014/main" id="{AD461D4B-E47B-A345-9632-F935FCFBB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Line 29">
                <a:extLst>
                  <a:ext uri="{FF2B5EF4-FFF2-40B4-BE49-F238E27FC236}">
                    <a16:creationId xmlns:a16="http://schemas.microsoft.com/office/drawing/2014/main" id="{A6330BBE-6EEE-7E44-A9AE-95D14BB5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Group 30">
            <a:extLst>
              <a:ext uri="{FF2B5EF4-FFF2-40B4-BE49-F238E27FC236}">
                <a16:creationId xmlns:a16="http://schemas.microsoft.com/office/drawing/2014/main" id="{C2C60A7C-9F85-CC40-A5F2-4EA4B69999A4}"/>
              </a:ext>
            </a:extLst>
          </p:cNvPr>
          <p:cNvGrpSpPr>
            <a:grpSpLocks/>
          </p:cNvGrpSpPr>
          <p:nvPr/>
        </p:nvGrpSpPr>
        <p:grpSpPr bwMode="auto">
          <a:xfrm>
            <a:off x="3751775" y="4272373"/>
            <a:ext cx="4097337" cy="1490662"/>
            <a:chOff x="821" y="2586"/>
            <a:chExt cx="2581" cy="939"/>
          </a:xfrm>
        </p:grpSpPr>
        <p:sp>
          <p:nvSpPr>
            <p:cNvPr id="118" name="Text Box 31">
              <a:extLst>
                <a:ext uri="{FF2B5EF4-FFF2-40B4-BE49-F238E27FC236}">
                  <a16:creationId xmlns:a16="http://schemas.microsoft.com/office/drawing/2014/main" id="{9B1FDBB8-2D0E-0148-926C-35E78571D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7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request from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32">
              <a:extLst>
                <a:ext uri="{FF2B5EF4-FFF2-40B4-BE49-F238E27FC236}">
                  <a16:creationId xmlns:a16="http://schemas.microsoft.com/office/drawing/2014/main" id="{E067E97F-BD76-CA4D-8001-FDBBB19C2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5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Line 33">
              <a:extLst>
                <a:ext uri="{FF2B5EF4-FFF2-40B4-BE49-F238E27FC236}">
                  <a16:creationId xmlns:a16="http://schemas.microsoft.com/office/drawing/2014/main" id="{B80CAF82-B68A-6743-9CBF-29BD4450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34">
              <a:extLst>
                <a:ext uri="{FF2B5EF4-FFF2-40B4-BE49-F238E27FC236}">
                  <a16:creationId xmlns:a16="http://schemas.microsoft.com/office/drawing/2014/main" id="{21022D29-A2BF-2F42-AB7D-DD5736B2C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35">
              <a:extLst>
                <a:ext uri="{FF2B5EF4-FFF2-40B4-BE49-F238E27FC236}">
                  <a16:creationId xmlns:a16="http://schemas.microsoft.com/office/drawing/2014/main" id="{82228A3E-396F-244B-822E-ACF1690A6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Group 52">
            <a:extLst>
              <a:ext uri="{FF2B5EF4-FFF2-40B4-BE49-F238E27FC236}">
                <a16:creationId xmlns:a16="http://schemas.microsoft.com/office/drawing/2014/main" id="{DD1A5005-D6A8-DF4C-876E-C0F3D852EBA6}"/>
              </a:ext>
            </a:extLst>
          </p:cNvPr>
          <p:cNvGrpSpPr>
            <a:grpSpLocks/>
          </p:cNvGrpSpPr>
          <p:nvPr/>
        </p:nvGrpSpPr>
        <p:grpSpPr bwMode="auto">
          <a:xfrm>
            <a:off x="5371025" y="3472273"/>
            <a:ext cx="2200275" cy="587375"/>
            <a:chOff x="3043" y="1189"/>
            <a:chExt cx="1386" cy="370"/>
          </a:xfrm>
        </p:grpSpPr>
        <p:sp>
          <p:nvSpPr>
            <p:cNvPr id="124" name="Line 37">
              <a:extLst>
                <a:ext uri="{FF2B5EF4-FFF2-40B4-BE49-F238E27FC236}">
                  <a16:creationId xmlns:a16="http://schemas.microsoft.com/office/drawing/2014/main" id="{81B4F580-1F65-E540-9F46-45075CD5F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Text Box 38">
              <a:extLst>
                <a:ext uri="{FF2B5EF4-FFF2-40B4-BE49-F238E27FC236}">
                  <a16:creationId xmlns:a16="http://schemas.microsoft.com/office/drawing/2014/main" id="{30516E51-0850-1846-9E67-14E9AE0CD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TCP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setup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6" name="Group 53">
            <a:extLst>
              <a:ext uri="{FF2B5EF4-FFF2-40B4-BE49-F238E27FC236}">
                <a16:creationId xmlns:a16="http://schemas.microsoft.com/office/drawing/2014/main" id="{76CBC147-BDC3-9B41-973C-967836913ABE}"/>
              </a:ext>
            </a:extLst>
          </p:cNvPr>
          <p:cNvGrpSpPr>
            <a:grpSpLocks/>
          </p:cNvGrpSpPr>
          <p:nvPr/>
        </p:nvGrpSpPr>
        <p:grpSpPr bwMode="auto">
          <a:xfrm>
            <a:off x="3702562" y="4620035"/>
            <a:ext cx="5457825" cy="1954213"/>
            <a:chOff x="832" y="2713"/>
            <a:chExt cx="3438" cy="1231"/>
          </a:xfrm>
        </p:grpSpPr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BD49C61F-B268-184F-AF89-17A24E520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3512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6">
              <a:extLst>
                <a:ext uri="{FF2B5EF4-FFF2-40B4-BE49-F238E27FC236}">
                  <a16:creationId xmlns:a16="http://schemas.microsoft.com/office/drawing/2014/main" id="{2835A62D-1D4C-F44E-B258-9FD622CDE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196F5095-8EB1-E544-AC83-27077BF9F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2713"/>
              <a:ext cx="492" cy="306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0" name="Group 18">
              <a:extLst>
                <a:ext uri="{FF2B5EF4-FFF2-40B4-BE49-F238E27FC236}">
                  <a16:creationId xmlns:a16="http://schemas.microsoft.com/office/drawing/2014/main" id="{F4224D9F-D1DB-8E48-A119-9B3F4C3D1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3248"/>
              <a:ext cx="877" cy="696"/>
              <a:chOff x="3365" y="3375"/>
              <a:chExt cx="877" cy="696"/>
            </a:xfrm>
          </p:grpSpPr>
          <p:sp>
            <p:nvSpPr>
              <p:cNvPr id="131" name="Text Box 19">
                <a:extLst>
                  <a:ext uri="{FF2B5EF4-FFF2-40B4-BE49-F238E27FC236}">
                    <a16:creationId xmlns:a16="http://schemas.microsoft.com/office/drawing/2014/main" id="{F57939D5-24DF-6642-BEE7-6FF967E1D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5"/>
                <a:ext cx="87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reply from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20">
                <a:extLst>
                  <a:ext uri="{FF2B5EF4-FFF2-40B4-BE49-F238E27FC236}">
                    <a16:creationId xmlns:a16="http://schemas.microsoft.com/office/drawing/2014/main" id="{B8D472E2-53BD-364D-B6B9-D8A6525ED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9" y="3741"/>
                <a:ext cx="7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Line 21">
                <a:extLst>
                  <a:ext uri="{FF2B5EF4-FFF2-40B4-BE49-F238E27FC236}">
                    <a16:creationId xmlns:a16="http://schemas.microsoft.com/office/drawing/2014/main" id="{92CB88C5-2A25-EE44-A282-4291659B1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00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">
            <a:extLst>
              <a:ext uri="{FF2B5EF4-FFF2-40B4-BE49-F238E27FC236}">
                <a16:creationId xmlns:a16="http://schemas.microsoft.com/office/drawing/2014/main" id="{32242A8E-B3CB-194E-B2B0-D62D05F94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148" y="2295251"/>
            <a:ext cx="6996308" cy="419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IPEndPoint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remoteEP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=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new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IPEndPoint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(ipAddress,11000);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Socket sender =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new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Socket(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ipAddress.AddressFamily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SocketType.Stream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ProtocolType.Tcp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);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sender.Connect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remoteEP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sender.RemoteEndPoint.ToString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());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byte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[] msg =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Encoding.ASCII.GetBytes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"This is a test&lt;EOF&gt;"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bytesSent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=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sender.Send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(msg);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bytesRec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=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sender.Receive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(bytes);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sender.Shutdown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SocketShutdown.Both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sender.Close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(); 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CB8056E7-3F65-9A48-BB93-0E9B6178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032" y="1538916"/>
            <a:ext cx="4532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TCPClient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based on C# Socket</a:t>
            </a:r>
          </a:p>
        </p:txBody>
      </p:sp>
      <p:grpSp>
        <p:nvGrpSpPr>
          <p:cNvPr id="27" name="Group 47">
            <a:extLst>
              <a:ext uri="{FF2B5EF4-FFF2-40B4-BE49-F238E27FC236}">
                <a16:creationId xmlns:a16="http://schemas.microsoft.com/office/drawing/2014/main" id="{500AF080-AE8D-BA48-B682-89E723677E64}"/>
              </a:ext>
            </a:extLst>
          </p:cNvPr>
          <p:cNvGrpSpPr>
            <a:grpSpLocks/>
          </p:cNvGrpSpPr>
          <p:nvPr/>
        </p:nvGrpSpPr>
        <p:grpSpPr bwMode="auto">
          <a:xfrm>
            <a:off x="484337" y="2844225"/>
            <a:ext cx="3851670" cy="584775"/>
            <a:chOff x="-792500" y="2796587"/>
            <a:chExt cx="3481672" cy="584044"/>
          </a:xfrm>
        </p:grpSpPr>
        <p:sp>
          <p:nvSpPr>
            <p:cNvPr id="28" name="TextBox 31">
              <a:extLst>
                <a:ext uri="{FF2B5EF4-FFF2-40B4-BE49-F238E27FC236}">
                  <a16:creationId xmlns:a16="http://schemas.microsoft.com/office/drawing/2014/main" id="{8564B35A-2400-144A-A554-A0822DEA8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92500" y="2796587"/>
              <a:ext cx="2888177" cy="584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socket for server, remote port 11000</a:t>
              </a:r>
            </a:p>
          </p:txBody>
        </p:sp>
        <p:cxnSp>
          <p:nvCxnSpPr>
            <p:cNvPr id="29" name="Straight Connector 32">
              <a:extLst>
                <a:ext uri="{FF2B5EF4-FFF2-40B4-BE49-F238E27FC236}">
                  <a16:creationId xmlns:a16="http://schemas.microsoft.com/office/drawing/2014/main" id="{729CE148-4BC3-9844-81FA-3A670DB40E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43" y="2959715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4C8C54F-60CE-974F-8DEC-48BF9D4D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199"/>
            <a:ext cx="6036197" cy="1075563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1" name="Group 47">
            <a:extLst>
              <a:ext uri="{FF2B5EF4-FFF2-40B4-BE49-F238E27FC236}">
                <a16:creationId xmlns:a16="http://schemas.microsoft.com/office/drawing/2014/main" id="{E21D3C68-B8EF-A444-80F9-31E682114E08}"/>
              </a:ext>
            </a:extLst>
          </p:cNvPr>
          <p:cNvGrpSpPr>
            <a:grpSpLocks/>
          </p:cNvGrpSpPr>
          <p:nvPr/>
        </p:nvGrpSpPr>
        <p:grpSpPr bwMode="auto">
          <a:xfrm>
            <a:off x="484337" y="3818762"/>
            <a:ext cx="4182811" cy="338554"/>
            <a:chOff x="-1495096" y="3006031"/>
            <a:chExt cx="4184250" cy="3377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54A49-A84C-F34C-9198-710668B58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95096" y="3006031"/>
              <a:ext cx="3779615" cy="337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 need to attach server name, port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33589B-C5F2-A648-B005-02E951C7EF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25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515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950741E-8292-7E41-84C1-46A070CA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124" y="1776322"/>
            <a:ext cx="666841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101FD"/>
                </a:solidFill>
                <a:latin typeface="SFMono-Regular"/>
              </a:rPr>
              <a:t>byte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[] bytes = </a:t>
            </a:r>
            <a:r>
              <a:rPr lang="en-US" sz="1800" dirty="0">
                <a:solidFill>
                  <a:srgbClr val="0101FD"/>
                </a:solidFill>
                <a:latin typeface="SFMono-Regular"/>
              </a:rPr>
              <a:t>new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 Byte[1024];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IPEndPoint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localEndPoint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 = </a:t>
            </a:r>
            <a:r>
              <a:rPr lang="en-US" sz="1800" dirty="0">
                <a:solidFill>
                  <a:srgbClr val="0101FD"/>
                </a:solidFill>
                <a:latin typeface="SFMono-Regular"/>
              </a:rPr>
              <a:t>new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IPEndPoint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ipAddress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, 11000);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Socket listener = </a:t>
            </a:r>
            <a:r>
              <a:rPr lang="en-US" sz="1800" dirty="0">
                <a:solidFill>
                  <a:srgbClr val="0101FD"/>
                </a:solidFill>
                <a:latin typeface="SFMono-Regular"/>
              </a:rPr>
              <a:t>new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 Socket(</a:t>
            </a: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ipAddress.AddressFamily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SocketType.Stream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ProtocolType.Tcp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 );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listener.Bind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localEndPoint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);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listener.Listen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(10);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101FD"/>
                </a:solidFill>
                <a:latin typeface="SFMono-Regular"/>
              </a:rPr>
              <a:t>while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en-US" sz="1800" dirty="0">
                <a:solidFill>
                  <a:srgbClr val="07704A"/>
                </a:solidFill>
                <a:latin typeface="SFMono-Regular"/>
              </a:rPr>
              <a:t>true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) {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Socket handler = </a:t>
            </a: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listener.Accept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String data = </a:t>
            </a:r>
            <a:r>
              <a:rPr lang="en-US" sz="1800" dirty="0">
                <a:solidFill>
                  <a:srgbClr val="07704A"/>
                </a:solidFill>
                <a:latin typeface="SFMono-Regular"/>
              </a:rPr>
              <a:t>null;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101FD"/>
                </a:solidFill>
                <a:latin typeface="SFMono-Regular"/>
              </a:rPr>
              <a:t>while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en-US" sz="1800" dirty="0">
                <a:solidFill>
                  <a:srgbClr val="07704A"/>
                </a:solidFill>
                <a:latin typeface="SFMono-Regular"/>
              </a:rPr>
              <a:t>true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101FD"/>
                </a:solidFill>
                <a:latin typeface="SFMono-Regular"/>
              </a:rPr>
              <a:t>  int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bytesRec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 = </a:t>
            </a: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handler.Receive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(bytes);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  data += </a:t>
            </a: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Encoding.ASCII.GetString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(bytes,0,bytesRec);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  </a:t>
            </a:r>
            <a:r>
              <a:rPr lang="en-US" sz="1800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data.IndexOf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SFMono-Regular"/>
              </a:rPr>
              <a:t>"&lt;EOF&gt;"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) &gt; -1) { </a:t>
            </a:r>
            <a:r>
              <a:rPr lang="en-US" sz="1800" dirty="0">
                <a:solidFill>
                  <a:srgbClr val="0101FD"/>
                </a:solidFill>
                <a:latin typeface="SFMono-Regular"/>
              </a:rPr>
              <a:t>break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; }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171717"/>
                </a:solidFill>
                <a:latin typeface="SFMono-Regular"/>
              </a:rPr>
              <a:t>}</a:t>
            </a:r>
            <a:endParaRPr lang="en-US" sz="1800" dirty="0">
              <a:solidFill>
                <a:srgbClr val="008000"/>
              </a:solidFill>
              <a:latin typeface="SFMono-Regular"/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101FD"/>
                </a:solidFill>
                <a:latin typeface="SFMono-Regular"/>
              </a:rPr>
              <a:t>byte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[] msg = </a:t>
            </a: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Encoding.ASCII.GetBytes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(data);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handler.Send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(msg);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handler.Shutdown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SocketShutdown.Both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sz="1800" dirty="0" err="1">
                <a:solidFill>
                  <a:srgbClr val="171717"/>
                </a:solidFill>
                <a:latin typeface="SFMono-Regular"/>
              </a:rPr>
              <a:t>handler.Close</a:t>
            </a:r>
            <a:r>
              <a:rPr lang="en-US" sz="1800" dirty="0">
                <a:solidFill>
                  <a:srgbClr val="171717"/>
                </a:solidFill>
                <a:latin typeface="SFMono-Regular"/>
              </a:rPr>
              <a:t>();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311EF17F-3D4A-0B47-8BA1-C2C10358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124" y="1195743"/>
            <a:ext cx="45656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TCPServer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based on C# Socket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E11A28B-1D9C-5D4D-9B45-8F8462E7E906}"/>
              </a:ext>
            </a:extLst>
          </p:cNvPr>
          <p:cNvGrpSpPr>
            <a:grpSpLocks/>
          </p:cNvGrpSpPr>
          <p:nvPr/>
        </p:nvGrpSpPr>
        <p:grpSpPr bwMode="auto">
          <a:xfrm>
            <a:off x="1771977" y="2325294"/>
            <a:ext cx="3374285" cy="338554"/>
            <a:chOff x="-749058" y="2414108"/>
            <a:chExt cx="3374330" cy="338257"/>
          </a:xfrm>
        </p:grpSpPr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BE7B84C0-FF81-284C-B893-87D2A5F7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9058" y="2414108"/>
              <a:ext cx="3062331" cy="33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welcoming socket</a:t>
              </a:r>
            </a:p>
          </p:txBody>
        </p:sp>
        <p:cxnSp>
          <p:nvCxnSpPr>
            <p:cNvPr id="17" name="Straight Connector 32">
              <a:extLst>
                <a:ext uri="{FF2B5EF4-FFF2-40B4-BE49-F238E27FC236}">
                  <a16:creationId xmlns:a16="http://schemas.microsoft.com/office/drawing/2014/main" id="{9AC227D5-ACE3-9D45-9809-D827F0E36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6730" y="2597150"/>
              <a:ext cx="48854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FAAA7E9C-BFC7-834D-AA16-2DA4A476CDA2}"/>
              </a:ext>
            </a:extLst>
          </p:cNvPr>
          <p:cNvGrpSpPr>
            <a:grpSpLocks/>
          </p:cNvGrpSpPr>
          <p:nvPr/>
        </p:nvGrpSpPr>
        <p:grpSpPr bwMode="auto">
          <a:xfrm>
            <a:off x="2087799" y="2982710"/>
            <a:ext cx="3036870" cy="584775"/>
            <a:chOff x="-1667664" y="2908339"/>
            <a:chExt cx="4371910" cy="584044"/>
          </a:xfrm>
        </p:grpSpPr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DDD9E670-279E-624F-9241-0F4EB31CF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7664" y="2908339"/>
              <a:ext cx="4139198" cy="5840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begins listening for  incoming TCP requests</a:t>
              </a:r>
            </a:p>
          </p:txBody>
        </p:sp>
        <p:cxnSp>
          <p:nvCxnSpPr>
            <p:cNvPr id="20" name="Straight Connector 30">
              <a:extLst>
                <a:ext uri="{FF2B5EF4-FFF2-40B4-BE49-F238E27FC236}">
                  <a16:creationId xmlns:a16="http://schemas.microsoft.com/office/drawing/2014/main" id="{24B55155-A531-764D-80EA-161809A28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7825" y="3217286"/>
              <a:ext cx="73642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4E398AB3-CA85-1246-9B45-0A62FCD962C1}"/>
              </a:ext>
            </a:extLst>
          </p:cNvPr>
          <p:cNvGrpSpPr>
            <a:grpSpLocks/>
          </p:cNvGrpSpPr>
          <p:nvPr/>
        </p:nvGrpSpPr>
        <p:grpSpPr bwMode="auto">
          <a:xfrm>
            <a:off x="3328500" y="3546083"/>
            <a:ext cx="1858624" cy="297517"/>
            <a:chOff x="905004" y="3819988"/>
            <a:chExt cx="1859872" cy="298292"/>
          </a:xfrm>
        </p:grpSpPr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94C20932-E37A-A347-85B8-6A71FAB6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004" y="3819988"/>
              <a:ext cx="1859872" cy="29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23" name="Straight Connector 35">
              <a:extLst>
                <a:ext uri="{FF2B5EF4-FFF2-40B4-BE49-F238E27FC236}">
                  <a16:creationId xmlns:a16="http://schemas.microsoft.com/office/drawing/2014/main" id="{FAC42719-5F1D-0749-8621-F7DF2A166C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87464" y="3964782"/>
              <a:ext cx="52319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F3B50B89-48C8-7E48-8FDE-4D6D8A826B11}"/>
              </a:ext>
            </a:extLst>
          </p:cNvPr>
          <p:cNvGrpSpPr>
            <a:grpSpLocks/>
          </p:cNvGrpSpPr>
          <p:nvPr/>
        </p:nvGrpSpPr>
        <p:grpSpPr bwMode="auto">
          <a:xfrm>
            <a:off x="914035" y="3776164"/>
            <a:ext cx="4273089" cy="502702"/>
            <a:chOff x="-812680" y="4044670"/>
            <a:chExt cx="3634217" cy="502843"/>
          </a:xfrm>
        </p:grpSpPr>
        <p:sp>
          <p:nvSpPr>
            <p:cNvPr id="34" name="TextBox 36">
              <a:extLst>
                <a:ext uri="{FF2B5EF4-FFF2-40B4-BE49-F238E27FC236}">
                  <a16:creationId xmlns:a16="http://schemas.microsoft.com/office/drawing/2014/main" id="{C7F6449F-1FAC-0144-AA7B-94004903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2680" y="4044670"/>
              <a:ext cx="3634217" cy="50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waits on accept() for incoming requests, new socket created on return</a:t>
              </a:r>
            </a:p>
          </p:txBody>
        </p: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E61EC2C-2AF0-BD40-B849-E841D4D3D3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7575" y="4188416"/>
              <a:ext cx="435213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18">
            <a:extLst>
              <a:ext uri="{FF2B5EF4-FFF2-40B4-BE49-F238E27FC236}">
                <a16:creationId xmlns:a16="http://schemas.microsoft.com/office/drawing/2014/main" id="{2B25A781-3C5A-4345-B1BA-DEACB59F98D7}"/>
              </a:ext>
            </a:extLst>
          </p:cNvPr>
          <p:cNvGrpSpPr>
            <a:grpSpLocks/>
          </p:cNvGrpSpPr>
          <p:nvPr/>
        </p:nvGrpSpPr>
        <p:grpSpPr bwMode="auto">
          <a:xfrm>
            <a:off x="2017513" y="4508947"/>
            <a:ext cx="3154397" cy="584775"/>
            <a:chOff x="-463314" y="4140337"/>
            <a:chExt cx="3153124" cy="585085"/>
          </a:xfrm>
        </p:grpSpPr>
        <p:sp>
          <p:nvSpPr>
            <p:cNvPr id="37" name="TextBox 61">
              <a:extLst>
                <a:ext uri="{FF2B5EF4-FFF2-40B4-BE49-F238E27FC236}">
                  <a16:creationId xmlns:a16="http://schemas.microsoft.com/office/drawing/2014/main" id="{A4995AED-D7BB-0A43-8C79-4CAECC669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3314" y="4140337"/>
              <a:ext cx="2746043" cy="58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bytes from socket (but not address as in UDP)</a:t>
              </a:r>
            </a:p>
          </p:txBody>
        </p:sp>
        <p:cxnSp>
          <p:nvCxnSpPr>
            <p:cNvPr id="38" name="Straight Connector 62">
              <a:extLst>
                <a:ext uri="{FF2B5EF4-FFF2-40B4-BE49-F238E27FC236}">
                  <a16:creationId xmlns:a16="http://schemas.microsoft.com/office/drawing/2014/main" id="{39CA9B6C-408E-C74F-BCDD-01EC8665E7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94710" y="4288764"/>
              <a:ext cx="49510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Group 28">
            <a:extLst>
              <a:ext uri="{FF2B5EF4-FFF2-40B4-BE49-F238E27FC236}">
                <a16:creationId xmlns:a16="http://schemas.microsoft.com/office/drawing/2014/main" id="{2EF79CA3-2450-FB47-A075-DE884877B7F1}"/>
              </a:ext>
            </a:extLst>
          </p:cNvPr>
          <p:cNvGrpSpPr>
            <a:grpSpLocks/>
          </p:cNvGrpSpPr>
          <p:nvPr/>
        </p:nvGrpSpPr>
        <p:grpSpPr bwMode="auto">
          <a:xfrm>
            <a:off x="1092786" y="6223389"/>
            <a:ext cx="4079124" cy="584775"/>
            <a:chOff x="-1411416" y="4686923"/>
            <a:chExt cx="4079374" cy="585153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4729B12D-4BE5-7649-A39B-A68529411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1416" y="4686923"/>
              <a:ext cx="3902071" cy="585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 connection to this client (but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welcoming socket)</a:t>
              </a:r>
            </a:p>
          </p:txBody>
        </p:sp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445EB81E-B12F-454D-80B8-5484BE29F5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2628" y="4843734"/>
              <a:ext cx="49533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5332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References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441320D-EA3E-074A-8001-65203352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572" y="1516284"/>
            <a:ext cx="1083696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101FD"/>
                </a:solidFill>
                <a:latin typeface="SFMono-Regular"/>
                <a:hlinkClick r:id="rId3"/>
              </a:rPr>
              <a:t>Socket: https://docs.microsoft.com/vi-vn/dotnet/framework/network-programming/synchronous-client-socket-example</a:t>
            </a:r>
            <a:endParaRPr lang="en-US" sz="1800" dirty="0">
              <a:solidFill>
                <a:srgbClr val="0101FD"/>
              </a:solidFill>
              <a:latin typeface="SFMono-Regular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en-US" sz="1800" dirty="0">
                <a:solidFill>
                  <a:srgbClr val="0101FD"/>
                </a:solidFill>
                <a:latin typeface="SFMono-Regular"/>
                <a:hlinkClick r:id="rId4"/>
              </a:rPr>
              <a:t>https://www.c-sharpcorner.com/article/a-simple-multi-threaded-tcpudp-server-and-client-v2/</a:t>
            </a:r>
            <a:endParaRPr lang="en-US" sz="1800" dirty="0">
              <a:solidFill>
                <a:srgbClr val="0101FD"/>
              </a:solidFill>
              <a:latin typeface="SFMono-Regular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1800" dirty="0">
              <a:solidFill>
                <a:srgbClr val="0101FD"/>
              </a:solidFill>
              <a:latin typeface="SFMono-Regular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51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FB25-BA30-E044-98B3-B32BD309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Assignment week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78BF-0E77-6345-B1F1-ABF0D4B6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UDP Chat client-server:</a:t>
            </a:r>
          </a:p>
          <a:p>
            <a:pPr lvl="1"/>
            <a:r>
              <a:rPr lang="en-VN" dirty="0"/>
              <a:t>Client side: student should use C# Socket class</a:t>
            </a:r>
          </a:p>
          <a:p>
            <a:pPr lvl="1"/>
            <a:r>
              <a:rPr lang="en-VN" dirty="0"/>
              <a:t>Server side: student should use C# UdpClient class</a:t>
            </a:r>
          </a:p>
        </p:txBody>
      </p:sp>
    </p:spTree>
    <p:extLst>
      <p:ext uri="{BB962C8B-B14F-4D97-AF65-F5344CB8AC3E}">
        <p14:creationId xmlns:p14="http://schemas.microsoft.com/office/powerpoint/2010/main" val="239754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747D-8351-574C-8D5B-23291CA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47B6-0333-A34A-96FB-B01EE03E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400" dirty="0"/>
              <a:t>Review Socket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400" dirty="0"/>
              <a:t>Socket in C#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000" dirty="0"/>
              <a:t>C# Socket class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000" dirty="0"/>
              <a:t>UdpClient class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000" dirty="0"/>
              <a:t>TcpListener &amp; TcpClient class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VN" sz="2400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365033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DE711DC5-9C34-FB4F-827E-14567B91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6842"/>
            <a:ext cx="11124616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goal: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learn how to build client/server applications that communicate using sockets</a:t>
            </a:r>
            <a:endParaRPr kumimoji="0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door between application process and end-end-transport protocol </a:t>
            </a:r>
          </a:p>
        </p:txBody>
      </p:sp>
      <p:sp>
        <p:nvSpPr>
          <p:cNvPr id="117" name="Freeform 66">
            <a:extLst>
              <a:ext uri="{FF2B5EF4-FFF2-40B4-BE49-F238E27FC236}">
                <a16:creationId xmlns:a16="http://schemas.microsoft.com/office/drawing/2014/main" id="{532EF64A-98FA-854C-BC6E-37DCF5442402}"/>
              </a:ext>
            </a:extLst>
          </p:cNvPr>
          <p:cNvSpPr>
            <a:spLocks/>
          </p:cNvSpPr>
          <p:nvPr/>
        </p:nvSpPr>
        <p:spPr bwMode="auto">
          <a:xfrm>
            <a:off x="8379242" y="359823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0B3FAB7F-D751-694B-8438-BA60B5BE46B5}"/>
              </a:ext>
            </a:extLst>
          </p:cNvPr>
          <p:cNvSpPr>
            <a:spLocks/>
          </p:cNvSpPr>
          <p:nvPr/>
        </p:nvSpPr>
        <p:spPr bwMode="auto">
          <a:xfrm>
            <a:off x="5064542" y="4895220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" name="Text Box 51">
            <a:extLst>
              <a:ext uri="{FF2B5EF4-FFF2-40B4-BE49-F238E27FC236}">
                <a16:creationId xmlns:a16="http://schemas.microsoft.com/office/drawing/2014/main" id="{31F42B0C-9D7E-B148-8731-AA200CC8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692" y="5026983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4BBAA32D-9FE8-6946-993E-FD9CF5FF2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242" y="5438145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" name="Text Box 53">
            <a:extLst>
              <a:ext uri="{FF2B5EF4-FFF2-40B4-BE49-F238E27FC236}">
                <a16:creationId xmlns:a16="http://schemas.microsoft.com/office/drawing/2014/main" id="{8DD3EB16-70D9-0E41-9219-8BACFD2F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379" y="4663445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" name="Text Box 56">
            <a:extLst>
              <a:ext uri="{FF2B5EF4-FFF2-40B4-BE49-F238E27FC236}">
                <a16:creationId xmlns:a16="http://schemas.microsoft.com/office/drawing/2014/main" id="{DE211F08-2700-6642-9DC3-1997DC8E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154" y="3763333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123" name="Freeform 45">
            <a:extLst>
              <a:ext uri="{FF2B5EF4-FFF2-40B4-BE49-F238E27FC236}">
                <a16:creationId xmlns:a16="http://schemas.microsoft.com/office/drawing/2014/main" id="{07B0F571-0623-E94E-AC3A-B1389138AC28}"/>
              </a:ext>
            </a:extLst>
          </p:cNvPr>
          <p:cNvSpPr>
            <a:spLocks/>
          </p:cNvSpPr>
          <p:nvPr/>
        </p:nvSpPr>
        <p:spPr bwMode="auto">
          <a:xfrm>
            <a:off x="2638842" y="3661733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Rectangle 23">
            <a:extLst>
              <a:ext uri="{FF2B5EF4-FFF2-40B4-BE49-F238E27FC236}">
                <a16:creationId xmlns:a16="http://schemas.microsoft.com/office/drawing/2014/main" id="{5F3EC8D2-BC57-284F-B438-D2889E964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117" y="361728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5" name="Rectangle 24">
            <a:extLst>
              <a:ext uri="{FF2B5EF4-FFF2-40B4-BE49-F238E27FC236}">
                <a16:creationId xmlns:a16="http://schemas.microsoft.com/office/drawing/2014/main" id="{48E3F4A8-8297-154C-8417-C2DCBDE2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17" y="3671258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105AE91D-03CF-5F44-82E5-D8920536B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542" y="44316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" name="Text Box 26">
            <a:extLst>
              <a:ext uri="{FF2B5EF4-FFF2-40B4-BE49-F238E27FC236}">
                <a16:creationId xmlns:a16="http://schemas.microsoft.com/office/drawing/2014/main" id="{68C4EA48-A98F-F641-BB8C-5DF3E3907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4142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28" name="Line 27">
            <a:extLst>
              <a:ext uri="{FF2B5EF4-FFF2-40B4-BE49-F238E27FC236}">
                <a16:creationId xmlns:a16="http://schemas.microsoft.com/office/drawing/2014/main" id="{E85BFD82-4C55-F145-9B37-39406E46D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479" y="475234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Line 28">
            <a:extLst>
              <a:ext uri="{FF2B5EF4-FFF2-40B4-BE49-F238E27FC236}">
                <a16:creationId xmlns:a16="http://schemas.microsoft.com/office/drawing/2014/main" id="{428A6E03-2BA0-6243-85AC-2DD8D7EB6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06190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Line 29">
            <a:extLst>
              <a:ext uri="{FF2B5EF4-FFF2-40B4-BE49-F238E27FC236}">
                <a16:creationId xmlns:a16="http://schemas.microsoft.com/office/drawing/2014/main" id="{80E8C02C-0DBA-6E4F-BBEC-8772FE1F3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34765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E521FADF-C422-1E4C-A4EF-0C457D01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604" y="36617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32" name="Text Box 26">
            <a:extLst>
              <a:ext uri="{FF2B5EF4-FFF2-40B4-BE49-F238E27FC236}">
                <a16:creationId xmlns:a16="http://schemas.microsoft.com/office/drawing/2014/main" id="{2BD2A730-1670-1444-BFD6-C3B745F2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54" y="53190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33" name="Text Box 26">
            <a:extLst>
              <a:ext uri="{FF2B5EF4-FFF2-40B4-BE49-F238E27FC236}">
                <a16:creationId xmlns:a16="http://schemas.microsoft.com/office/drawing/2014/main" id="{F1BA5AB6-F404-DF48-BA11-738F64F0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204" y="50333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34" name="Text Box 26">
            <a:extLst>
              <a:ext uri="{FF2B5EF4-FFF2-40B4-BE49-F238E27FC236}">
                <a16:creationId xmlns:a16="http://schemas.microsoft.com/office/drawing/2014/main" id="{E65C1E73-F682-E145-9DAF-B7E55ECCE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7380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35" name="Oval 57">
            <a:extLst>
              <a:ext uri="{FF2B5EF4-FFF2-40B4-BE49-F238E27FC236}">
                <a16:creationId xmlns:a16="http://schemas.microsoft.com/office/drawing/2014/main" id="{64DC0B32-AD14-4F4C-AA5D-A0175C3E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954" y="393637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54E0D8CA-A90B-D443-A809-60E5D3C4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479" y="358870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68855CF6-22DF-7942-990A-E44BCC2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379" y="3642683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333B2DFF-19AD-5D41-A13A-CAD8D4D1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904" y="440309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ABD5AE77-C968-524B-8267-F5F9D07A9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3856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655A70A-1998-F04C-9071-DB527B718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842" y="47237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FFFB9613-6926-D64E-9BCE-95B470FE2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03333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4AA23EE-17EA-094E-A14C-C35EF1D4E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31908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159414D4-A31C-4C4B-AD86-719BE126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67" y="36331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6D188352-EF4C-FE42-8176-6AE1E535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517" y="52905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2E91368D-F47D-2247-9B9B-1AA9BD1A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567" y="50047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CF4D2E62-8AC3-6447-8A4A-38E1546D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7094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78">
            <a:extLst>
              <a:ext uri="{FF2B5EF4-FFF2-40B4-BE49-F238E27FC236}">
                <a16:creationId xmlns:a16="http://schemas.microsoft.com/office/drawing/2014/main" id="{24268CA0-4017-FA41-A0A9-063CDE36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7" y="390779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58" name="Line 88">
            <a:extLst>
              <a:ext uri="{FF2B5EF4-FFF2-40B4-BE49-F238E27FC236}">
                <a16:creationId xmlns:a16="http://schemas.microsoft.com/office/drawing/2014/main" id="{357D04DF-5A8F-3946-A05F-B134A0815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8592" y="403955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Line 89">
            <a:extLst>
              <a:ext uri="{FF2B5EF4-FFF2-40B4-BE49-F238E27FC236}">
                <a16:creationId xmlns:a16="http://schemas.microsoft.com/office/drawing/2014/main" id="{1F64B7FA-0FDF-AA41-954C-B46F96B6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017" y="446500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90">
            <a:extLst>
              <a:ext uri="{FF2B5EF4-FFF2-40B4-BE49-F238E27FC236}">
                <a16:creationId xmlns:a16="http://schemas.microsoft.com/office/drawing/2014/main" id="{1C49FAA4-451C-9346-B2A1-9DADDB373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7829" y="496507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6F8F39-CC95-5944-86C7-18592B3F79C2}"/>
              </a:ext>
            </a:extLst>
          </p:cNvPr>
          <p:cNvGrpSpPr/>
          <p:nvPr/>
        </p:nvGrpSpPr>
        <p:grpSpPr>
          <a:xfrm>
            <a:off x="3786604" y="3720470"/>
            <a:ext cx="4208463" cy="801688"/>
            <a:chOff x="3786604" y="3720470"/>
            <a:chExt cx="4208463" cy="801688"/>
          </a:xfrm>
        </p:grpSpPr>
        <p:grpSp>
          <p:nvGrpSpPr>
            <p:cNvPr id="136" name="Group 58">
              <a:extLst>
                <a:ext uri="{FF2B5EF4-FFF2-40B4-BE49-F238E27FC236}">
                  <a16:creationId xmlns:a16="http://schemas.microsoft.com/office/drawing/2014/main" id="{E675645C-771D-1C4D-BD09-0A50219A7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604" y="4296733"/>
              <a:ext cx="546100" cy="225425"/>
              <a:chOff x="1287" y="2524"/>
              <a:chExt cx="260" cy="100"/>
            </a:xfrm>
          </p:grpSpPr>
          <p:sp>
            <p:nvSpPr>
              <p:cNvPr id="137" name="Rectangle 59">
                <a:extLst>
                  <a:ext uri="{FF2B5EF4-FFF2-40B4-BE49-F238E27FC236}">
                    <a16:creationId xmlns:a16="http://schemas.microsoft.com/office/drawing/2014/main" id="{4BD7EDAC-534F-D84F-8E24-977FE250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" name="Rectangle 60">
                <a:extLst>
                  <a:ext uri="{FF2B5EF4-FFF2-40B4-BE49-F238E27FC236}">
                    <a16:creationId xmlns:a16="http://schemas.microsoft.com/office/drawing/2014/main" id="{522C0AA5-89A7-AE45-9EA6-0984C3D36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Rectangle 61">
                <a:extLst>
                  <a:ext uri="{FF2B5EF4-FFF2-40B4-BE49-F238E27FC236}">
                    <a16:creationId xmlns:a16="http://schemas.microsoft.com/office/drawing/2014/main" id="{E45B888C-A7C7-C04F-96C2-AC5495901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Rectangle 62">
                <a:extLst>
                  <a:ext uri="{FF2B5EF4-FFF2-40B4-BE49-F238E27FC236}">
                    <a16:creationId xmlns:a16="http://schemas.microsoft.com/office/drawing/2014/main" id="{6D259067-30CA-3A43-B969-2FED80C10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3" name="Group 79">
              <a:extLst>
                <a:ext uri="{FF2B5EF4-FFF2-40B4-BE49-F238E27FC236}">
                  <a16:creationId xmlns:a16="http://schemas.microsoft.com/office/drawing/2014/main" id="{2953A696-2D0B-4946-96FC-8F6534A2F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8967" y="4268158"/>
              <a:ext cx="546100" cy="225425"/>
              <a:chOff x="1287" y="2524"/>
              <a:chExt cx="260" cy="100"/>
            </a:xfrm>
          </p:grpSpPr>
          <p:sp>
            <p:nvSpPr>
              <p:cNvPr id="154" name="Rectangle 80">
                <a:extLst>
                  <a:ext uri="{FF2B5EF4-FFF2-40B4-BE49-F238E27FC236}">
                    <a16:creationId xmlns:a16="http://schemas.microsoft.com/office/drawing/2014/main" id="{313605CC-1AC5-8944-94FF-94268AD80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1">
                <a:extLst>
                  <a:ext uri="{FF2B5EF4-FFF2-40B4-BE49-F238E27FC236}">
                    <a16:creationId xmlns:a16="http://schemas.microsoft.com/office/drawing/2014/main" id="{BAFE64F2-A025-9F4E-99C9-ACC9BFF2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3829DF34-8663-6146-9BA0-7632285CE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83">
                <a:extLst>
                  <a:ext uri="{FF2B5EF4-FFF2-40B4-BE49-F238E27FC236}">
                    <a16:creationId xmlns:a16="http://schemas.microsoft.com/office/drawing/2014/main" id="{D148D136-2E3F-5745-9E50-2A0525F6E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1" name="Text Box 56">
              <a:extLst>
                <a:ext uri="{FF2B5EF4-FFF2-40B4-BE49-F238E27FC236}">
                  <a16:creationId xmlns:a16="http://schemas.microsoft.com/office/drawing/2014/main" id="{0AD3AB67-1B7A-DC4C-8CF0-ED4CE6AD6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729" y="3720470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socket</a:t>
              </a:r>
            </a:p>
          </p:txBody>
        </p:sp>
        <p:sp>
          <p:nvSpPr>
            <p:cNvPr id="162" name="Line 92">
              <a:extLst>
                <a:ext uri="{FF2B5EF4-FFF2-40B4-BE49-F238E27FC236}">
                  <a16:creationId xmlns:a16="http://schemas.microsoft.com/office/drawing/2014/main" id="{143E3CCF-902D-1B48-A226-00DCF5BF0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779" y="392049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Line 93">
              <a:extLst>
                <a:ext uri="{FF2B5EF4-FFF2-40B4-BE49-F238E27FC236}">
                  <a16:creationId xmlns:a16="http://schemas.microsoft.com/office/drawing/2014/main" id="{C4134BE9-E71D-0348-B019-E892502C5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59942" y="390938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4" name="Group 96">
            <a:extLst>
              <a:ext uri="{FF2B5EF4-FFF2-40B4-BE49-F238E27FC236}">
                <a16:creationId xmlns:a16="http://schemas.microsoft.com/office/drawing/2014/main" id="{9A6CA79B-4989-1B42-B637-EB423445684E}"/>
              </a:ext>
            </a:extLst>
          </p:cNvPr>
          <p:cNvGrpSpPr>
            <a:grpSpLocks/>
          </p:cNvGrpSpPr>
          <p:nvPr/>
        </p:nvGrpSpPr>
        <p:grpSpPr bwMode="auto">
          <a:xfrm>
            <a:off x="2214979" y="4974595"/>
            <a:ext cx="719138" cy="773113"/>
            <a:chOff x="-44" y="1473"/>
            <a:chExt cx="981" cy="1105"/>
          </a:xfrm>
        </p:grpSpPr>
        <p:pic>
          <p:nvPicPr>
            <p:cNvPr id="165" name="Picture 97" descr="desktop_computer_stylized_medium">
              <a:extLst>
                <a:ext uri="{FF2B5EF4-FFF2-40B4-BE49-F238E27FC236}">
                  <a16:creationId xmlns:a16="http://schemas.microsoft.com/office/drawing/2014/main" id="{52A0739D-A2B2-9B4C-808E-15A031326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Freeform 98">
              <a:extLst>
                <a:ext uri="{FF2B5EF4-FFF2-40B4-BE49-F238E27FC236}">
                  <a16:creationId xmlns:a16="http://schemas.microsoft.com/office/drawing/2014/main" id="{DA46FEF0-4E21-2249-B7F5-7F6F7B7F0D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7" name="Group 99">
            <a:extLst>
              <a:ext uri="{FF2B5EF4-FFF2-40B4-BE49-F238E27FC236}">
                <a16:creationId xmlns:a16="http://schemas.microsoft.com/office/drawing/2014/main" id="{05F61B1A-C7F7-544F-B009-739C54EFEA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11054" y="5169858"/>
            <a:ext cx="719138" cy="773112"/>
            <a:chOff x="-44" y="1473"/>
            <a:chExt cx="981" cy="1105"/>
          </a:xfrm>
        </p:grpSpPr>
        <p:pic>
          <p:nvPicPr>
            <p:cNvPr id="168" name="Picture 100" descr="desktop_computer_stylized_medium">
              <a:extLst>
                <a:ext uri="{FF2B5EF4-FFF2-40B4-BE49-F238E27FC236}">
                  <a16:creationId xmlns:a16="http://schemas.microsoft.com/office/drawing/2014/main" id="{23181BD9-C2D1-5E4C-A8EE-29F5422B9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Freeform 101">
              <a:extLst>
                <a:ext uri="{FF2B5EF4-FFF2-40B4-BE49-F238E27FC236}">
                  <a16:creationId xmlns:a16="http://schemas.microsoft.com/office/drawing/2014/main" id="{2BA7DD97-C4EE-0C4B-B331-0E1CF367E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6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16F4545-210A-A74D-A31A-E4339596B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513591"/>
            <a:ext cx="10798277" cy="1742641"/>
          </a:xfrm>
        </p:spPr>
        <p:txBody>
          <a:bodyPr>
            <a:normAutofit/>
          </a:bodyPr>
          <a:lstStyle/>
          <a:p>
            <a:pPr marL="342900" lvl="1" indent="-342900">
              <a:buSzPct val="6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22228B"/>
                </a:solidFill>
                <a:ea typeface="ＭＳ Ｐゴシック" panose="020B0600070205080204" pitchFamily="34" charset="-128"/>
              </a:rPr>
              <a:t>Two socket types for two transport services: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</a:t>
            </a:r>
            <a:r>
              <a:rPr lang="en-US" alt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unreliable datagram 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TCP:</a:t>
            </a:r>
            <a:r>
              <a:rPr lang="en-US" altLang="en-US" sz="3200" dirty="0">
                <a:ea typeface="ＭＳ Ｐゴシック" panose="020B0600070205080204" pitchFamily="34" charset="-128"/>
              </a:rPr>
              <a:t> reliable, byte stream-oriented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E8FBE9BD-5125-8341-AC98-0DB0D8C2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60" y="3291529"/>
            <a:ext cx="10798277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Application Example: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reads a line of characters (data) from its keyboard and sends data to server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receives the data and converts characters to uppercase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sends modified data to client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receives modified data and displays line on its screen</a:t>
            </a:r>
          </a:p>
        </p:txBody>
      </p:sp>
    </p:spTree>
    <p:extLst>
      <p:ext uri="{BB962C8B-B14F-4D97-AF65-F5344CB8AC3E}">
        <p14:creationId xmlns:p14="http://schemas.microsoft.com/office/powerpoint/2010/main" val="37622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33328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with UDP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CF53D30-07DA-0041-8212-FA74FE4546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14803" y="1318820"/>
            <a:ext cx="6363331" cy="48533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no “</a:t>
            </a:r>
            <a:r>
              <a:rPr lang="en-US" altLang="ja-JP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connection” between client and server: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no handshaking before sending data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sender explicitly attaches IP destination address and port # to each packet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receiver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341AE-C6C9-1C45-BF8F-D552077CBC01}"/>
              </a:ext>
            </a:extLst>
          </p:cNvPr>
          <p:cNvSpPr txBox="1">
            <a:spLocks noChangeArrowheads="1"/>
          </p:cNvSpPr>
          <p:nvPr/>
        </p:nvSpPr>
        <p:spPr>
          <a:xfrm>
            <a:off x="680936" y="4553087"/>
            <a:ext cx="10352496" cy="21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 data may be lost or received out-of-order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 viewpoint: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10086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provides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transfer  of groups of bytes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datagrams”)  between client and server processes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0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UDP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7F44DCB0-3AAB-534C-89CD-DB913DF09229}"/>
              </a:ext>
            </a:extLst>
          </p:cNvPr>
          <p:cNvGrpSpPr>
            <a:grpSpLocks/>
          </p:cNvGrpSpPr>
          <p:nvPr/>
        </p:nvGrpSpPr>
        <p:grpSpPr bwMode="auto">
          <a:xfrm>
            <a:off x="7008229" y="4140035"/>
            <a:ext cx="2211387" cy="2200275"/>
            <a:chOff x="3485" y="2494"/>
            <a:chExt cx="1393" cy="1386"/>
          </a:xfrm>
        </p:grpSpPr>
        <p:grpSp>
          <p:nvGrpSpPr>
            <p:cNvPr id="38" name="Group 5">
              <a:extLst>
                <a:ext uri="{FF2B5EF4-FFF2-40B4-BE49-F238E27FC236}">
                  <a16:creationId xmlns:a16="http://schemas.microsoft.com/office/drawing/2014/main" id="{702C97B7-DA60-0149-85AB-47F1FE0F7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40" name="Text Box 6">
                <a:extLst>
                  <a:ext uri="{FF2B5EF4-FFF2-40B4-BE49-F238E27FC236}">
                    <a16:creationId xmlns:a16="http://schemas.microsoft.com/office/drawing/2014/main" id="{ACD138B3-6FD3-074F-B4D6-833745FCB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</a:t>
                </a: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</a:t>
                </a: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4F1734AF-E8AC-FE4D-A9A8-4AF1B202B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" y="3335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Text Box 8">
                <a:extLst>
                  <a:ext uri="{FF2B5EF4-FFF2-40B4-BE49-F238E27FC236}">
                    <a16:creationId xmlns:a16="http://schemas.microsoft.com/office/drawing/2014/main" id="{81054262-2955-D24D-A204-BF36CA6FD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datagram from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FC178652-3FBA-1743-A65B-D82CC0E6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494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" name="Text Box 14">
            <a:extLst>
              <a:ext uri="{FF2B5EF4-FFF2-40B4-BE49-F238E27FC236}">
                <a16:creationId xmlns:a16="http://schemas.microsoft.com/office/drawing/2014/main" id="{9FDD06E3-D412-AA43-B8B8-10BB6577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392" y="148097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A67099-9B1F-AF4B-AADB-081B7A2FC10D}"/>
              </a:ext>
            </a:extLst>
          </p:cNvPr>
          <p:cNvGrpSpPr/>
          <p:nvPr/>
        </p:nvGrpSpPr>
        <p:grpSpPr>
          <a:xfrm>
            <a:off x="6878054" y="2115972"/>
            <a:ext cx="4198939" cy="2055813"/>
            <a:chOff x="6878054" y="2115972"/>
            <a:chExt cx="4198939" cy="2055813"/>
          </a:xfrm>
        </p:grpSpPr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798733F7-216A-784C-9688-7517E2CC9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0754" y="2115972"/>
              <a:ext cx="3635376" cy="971550"/>
              <a:chOff x="3241" y="1750"/>
              <a:chExt cx="2290" cy="612"/>
            </a:xfrm>
          </p:grpSpPr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4BB2271A-4FFC-8048-A612-7E12F9F50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277D84D0-CE11-2846-B401-8AB4D0BF5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 =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socket(AF_INET,SOCK_DGRAM)</a:t>
                </a: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6" name="Text Box 15">
              <a:extLst>
                <a:ext uri="{FF2B5EF4-FFF2-40B4-BE49-F238E27FC236}">
                  <a16:creationId xmlns:a16="http://schemas.microsoft.com/office/drawing/2014/main" id="{97D964F3-BC0D-9344-837B-2B0BF990E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8054" y="3247860"/>
              <a:ext cx="4198939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datagram with 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serverIP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address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And port=x; send datagram via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7EC03F56-353B-7E42-A0A2-334C1287E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967" y="3052597"/>
              <a:ext cx="0" cy="3238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" name="Line 17">
            <a:extLst>
              <a:ext uri="{FF2B5EF4-FFF2-40B4-BE49-F238E27FC236}">
                <a16:creationId xmlns:a16="http://schemas.microsoft.com/office/drawing/2014/main" id="{40634A1C-2FFB-FC4C-80CE-D90FD192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391" y="3652672"/>
            <a:ext cx="2409826" cy="4000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C819A4BA-113E-964D-96AD-ED683094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754" y="2335047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create socket, port= x: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E75AC30B-2B60-9B49-9BC6-1121B1556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54" y="2630322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socket(AF_INET,SOCK_DGRAM)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20">
            <a:extLst>
              <a:ext uri="{FF2B5EF4-FFF2-40B4-BE49-F238E27FC236}">
                <a16:creationId xmlns:a16="http://schemas.microsoft.com/office/drawing/2014/main" id="{105B53F6-4E11-9B4F-83AD-A12D7B45002E}"/>
              </a:ext>
            </a:extLst>
          </p:cNvPr>
          <p:cNvGrpSpPr>
            <a:grpSpLocks/>
          </p:cNvGrpSpPr>
          <p:nvPr/>
        </p:nvGrpSpPr>
        <p:grpSpPr bwMode="auto">
          <a:xfrm>
            <a:off x="2344154" y="3293897"/>
            <a:ext cx="2211387" cy="1109663"/>
            <a:chOff x="589" y="1982"/>
            <a:chExt cx="1393" cy="699"/>
          </a:xfrm>
        </p:grpSpPr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2DB889B3-B55C-E94B-B323-72AECF179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9FE4B9D3-FE8A-7E4C-8E08-01C28E810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274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datagram from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6729A767-0894-134A-B58D-6CE959F3ABBB}"/>
              </a:ext>
            </a:extLst>
          </p:cNvPr>
          <p:cNvGrpSpPr>
            <a:grpSpLocks/>
          </p:cNvGrpSpPr>
          <p:nvPr/>
        </p:nvGrpSpPr>
        <p:grpSpPr bwMode="auto">
          <a:xfrm>
            <a:off x="2607679" y="4405147"/>
            <a:ext cx="4202112" cy="1698625"/>
            <a:chOff x="755" y="2696"/>
            <a:chExt cx="2647" cy="1070"/>
          </a:xfrm>
        </p:grpSpPr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45FE834E-F5E7-9341-B57D-B054DC6E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specifying 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 address,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 number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77A2D0F4-2C33-7B48-B528-6DAF87636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696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id="{77CA0ACB-6768-D649-A01B-D103D4E2B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195" y="1465007"/>
            <a:ext cx="3286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serverIP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534349" y="1399326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2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Box 1">
            <a:extLst>
              <a:ext uri="{FF2B5EF4-FFF2-40B4-BE49-F238E27FC236}">
                <a16:creationId xmlns:a16="http://schemas.microsoft.com/office/drawing/2014/main" id="{536333E5-2CE2-9346-82C1-DACAC294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044" y="1906313"/>
            <a:ext cx="6506305" cy="410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</a:rPr>
              <a:t>Socket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 socket = </a:t>
            </a:r>
            <a:r>
              <a:rPr lang="en-US" sz="1600" dirty="0">
                <a:latin typeface="inherit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 </a:t>
            </a:r>
            <a:r>
              <a:rPr lang="en-US" sz="1600" dirty="0">
                <a:latin typeface="Segoe UI" panose="020B0502040204020203" pitchFamily="34" charset="0"/>
              </a:rPr>
              <a:t>Socket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</a:rPr>
              <a:t>AddressFamily</a:t>
            </a:r>
            <a:r>
              <a:rPr lang="en-US" sz="1600" dirty="0" err="1">
                <a:solidFill>
                  <a:srgbClr val="333333"/>
                </a:solidFill>
                <a:latin typeface="Segoe UI" panose="020B0502040204020203" pitchFamily="34" charset="0"/>
              </a:rPr>
              <a:t>.InterNetwork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, </a:t>
            </a:r>
            <a:r>
              <a:rPr lang="en-US" sz="1600" dirty="0" err="1">
                <a:latin typeface="Segoe UI" panose="020B0502040204020203" pitchFamily="34" charset="0"/>
              </a:rPr>
              <a:t>SocketType</a:t>
            </a:r>
            <a:r>
              <a:rPr lang="en-US" sz="1600" dirty="0" err="1">
                <a:solidFill>
                  <a:srgbClr val="333333"/>
                </a:solidFill>
                <a:latin typeface="Segoe UI" panose="020B0502040204020203" pitchFamily="34" charset="0"/>
              </a:rPr>
              <a:t>.Dgram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,</a:t>
            </a:r>
            <a:b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</a:br>
            <a:r>
              <a:rPr lang="en-US" sz="1600" dirty="0" err="1">
                <a:latin typeface="Segoe UI" panose="020B0502040204020203" pitchFamily="34" charset="0"/>
              </a:rPr>
              <a:t>ProtocolType</a:t>
            </a:r>
            <a:r>
              <a:rPr lang="en-US" sz="1600" dirty="0" err="1">
                <a:solidFill>
                  <a:srgbClr val="333333"/>
                </a:solidFill>
                <a:latin typeface="Segoe UI" panose="020B0502040204020203" pitchFamily="34" charset="0"/>
              </a:rPr>
              <a:t>.Udp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);</a:t>
            </a:r>
            <a:endParaRPr lang="en-US" sz="1600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</a:rPr>
              <a:t>IPEndPoint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 ep = </a:t>
            </a:r>
            <a:r>
              <a:rPr lang="en-US" sz="1600" dirty="0">
                <a:latin typeface="inherit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 </a:t>
            </a:r>
            <a:r>
              <a:rPr lang="en-US" sz="1600" dirty="0" err="1">
                <a:latin typeface="Segoe UI" panose="020B0502040204020203" pitchFamily="34" charset="0"/>
              </a:rPr>
              <a:t>IPEndPoint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</a:rPr>
              <a:t>IPAddress</a:t>
            </a:r>
            <a:r>
              <a:rPr lang="en-US" sz="1600" dirty="0" err="1">
                <a:solidFill>
                  <a:srgbClr val="333333"/>
                </a:solidFill>
                <a:latin typeface="Segoe UI" panose="020B0502040204020203" pitchFamily="34" charset="0"/>
              </a:rPr>
              <a:t>.Parse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en-US" sz="1600" dirty="0">
                <a:latin typeface="Segoe UI" panose="020B0502040204020203" pitchFamily="34" charset="0"/>
              </a:rPr>
              <a:t>"192.168.2.255"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), 11000);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inherit"/>
              </a:rPr>
              <a:t>byte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[] </a:t>
            </a:r>
            <a:r>
              <a:rPr lang="en-US" sz="1600" dirty="0" err="1">
                <a:solidFill>
                  <a:srgbClr val="333333"/>
                </a:solidFill>
                <a:latin typeface="Segoe UI" panose="020B0502040204020203" pitchFamily="34" charset="0"/>
              </a:rPr>
              <a:t>send_buffer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 = </a:t>
            </a:r>
            <a:r>
              <a:rPr lang="en-US" sz="1600" dirty="0" err="1">
                <a:latin typeface="Segoe UI" panose="020B0502040204020203" pitchFamily="34" charset="0"/>
              </a:rPr>
              <a:t>Encoding</a:t>
            </a:r>
            <a:r>
              <a:rPr lang="en-US" sz="1600" dirty="0" err="1">
                <a:solidFill>
                  <a:srgbClr val="333333"/>
                </a:solidFill>
                <a:latin typeface="Segoe UI" panose="020B0502040204020203" pitchFamily="34" charset="0"/>
              </a:rPr>
              <a:t>.ASCII.GetBytes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(“Text to send”);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solidFill>
                  <a:srgbClr val="333333"/>
                </a:solidFill>
                <a:latin typeface="Segoe UI" panose="020B0502040204020203" pitchFamily="34" charset="0"/>
              </a:rPr>
              <a:t>socket.SendTo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Segoe UI" panose="020B0502040204020203" pitchFamily="34" charset="0"/>
              </a:rPr>
              <a:t>send_buffer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, ep);</a:t>
            </a:r>
            <a:endParaRPr lang="en-US" sz="1600" dirty="0">
              <a:solidFill>
                <a:srgbClr val="333333"/>
              </a:solidFill>
              <a:latin typeface="inheri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inherit"/>
              </a:rPr>
              <a:t>Byte[] buffer = new byte[1024];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solidFill>
                  <a:srgbClr val="333333"/>
                </a:solidFill>
                <a:latin typeface="inherit"/>
              </a:rPr>
              <a:t>socket.Receive</a:t>
            </a:r>
            <a:r>
              <a:rPr lang="en-US" sz="1600" dirty="0">
                <a:solidFill>
                  <a:srgbClr val="333333"/>
                </a:solidFill>
                <a:latin typeface="inherit"/>
              </a:rPr>
              <a:t>(buffer);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inherit"/>
              </a:rPr>
              <a:t>String data = </a:t>
            </a:r>
            <a:r>
              <a:rPr lang="en-US" sz="1600" dirty="0" err="1">
                <a:latin typeface="Segoe UI" panose="020B0502040204020203" pitchFamily="34" charset="0"/>
              </a:rPr>
              <a:t>Encoding</a:t>
            </a:r>
            <a:r>
              <a:rPr lang="en-US" sz="1600" dirty="0" err="1">
                <a:solidFill>
                  <a:srgbClr val="333333"/>
                </a:solidFill>
                <a:latin typeface="Segoe UI" panose="020B0502040204020203" pitchFamily="34" charset="0"/>
              </a:rPr>
              <a:t>.ASCII.GetString</a:t>
            </a:r>
            <a:r>
              <a:rPr lang="en-US" sz="1600" dirty="0">
                <a:solidFill>
                  <a:srgbClr val="333333"/>
                </a:solidFill>
                <a:latin typeface="Segoe UI" panose="020B0502040204020203" pitchFamily="34" charset="0"/>
              </a:rPr>
              <a:t>(buffer);</a:t>
            </a:r>
            <a:br>
              <a:rPr lang="en-US" sz="1600" dirty="0"/>
            </a:b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46522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UDPClient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based on C# Socket</a:t>
            </a:r>
          </a:p>
        </p:txBody>
      </p:sp>
      <p:grpSp>
        <p:nvGrpSpPr>
          <p:cNvPr id="105" name="Group 47">
            <a:extLst>
              <a:ext uri="{FF2B5EF4-FFF2-40B4-BE49-F238E27FC236}">
                <a16:creationId xmlns:a16="http://schemas.microsoft.com/office/drawing/2014/main" id="{0A55EB29-DB79-7645-BE78-7EACF4B9A12B}"/>
              </a:ext>
            </a:extLst>
          </p:cNvPr>
          <p:cNvGrpSpPr>
            <a:grpSpLocks/>
          </p:cNvGrpSpPr>
          <p:nvPr/>
        </p:nvGrpSpPr>
        <p:grpSpPr bwMode="auto">
          <a:xfrm>
            <a:off x="2103418" y="2018812"/>
            <a:ext cx="2837119" cy="523220"/>
            <a:chOff x="588094" y="2905531"/>
            <a:chExt cx="2189578" cy="522566"/>
          </a:xfrm>
        </p:grpSpPr>
        <p:sp>
          <p:nvSpPr>
            <p:cNvPr id="106" name="TextBox 31">
              <a:extLst>
                <a:ext uri="{FF2B5EF4-FFF2-40B4-BE49-F238E27FC236}">
                  <a16:creationId xmlns:a16="http://schemas.microsoft.com/office/drawing/2014/main" id="{75D75C6C-85BB-3C40-92D3-8502CEAB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094" y="2905531"/>
              <a:ext cx="1900871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 for sending to  server</a:t>
              </a:r>
            </a:p>
          </p:txBody>
        </p:sp>
        <p:cxnSp>
          <p:nvCxnSpPr>
            <p:cNvPr id="107" name="Straight Connector 32">
              <a:extLst>
                <a:ext uri="{FF2B5EF4-FFF2-40B4-BE49-F238E27FC236}">
                  <a16:creationId xmlns:a16="http://schemas.microsoft.com/office/drawing/2014/main" id="{DCDED167-6BDC-964B-B56B-76A2BB3720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8965" y="3080272"/>
              <a:ext cx="28870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" name="Group 49">
            <a:extLst>
              <a:ext uri="{FF2B5EF4-FFF2-40B4-BE49-F238E27FC236}">
                <a16:creationId xmlns:a16="http://schemas.microsoft.com/office/drawing/2014/main" id="{48C468B7-1DC1-CB4A-8733-4EA18F6E3330}"/>
              </a:ext>
            </a:extLst>
          </p:cNvPr>
          <p:cNvGrpSpPr>
            <a:grpSpLocks/>
          </p:cNvGrpSpPr>
          <p:nvPr/>
        </p:nvGrpSpPr>
        <p:grpSpPr bwMode="auto">
          <a:xfrm>
            <a:off x="551773" y="3877898"/>
            <a:ext cx="4778572" cy="307777"/>
            <a:chOff x="-2057015" y="4094341"/>
            <a:chExt cx="4779099" cy="307008"/>
          </a:xfrm>
        </p:grpSpPr>
        <p:sp>
          <p:nvSpPr>
            <p:cNvPr id="112" name="TextBox 36">
              <a:extLst>
                <a:ext uri="{FF2B5EF4-FFF2-40B4-BE49-F238E27FC236}">
                  <a16:creationId xmlns:a16="http://schemas.microsoft.com/office/drawing/2014/main" id="{829D5E68-A72B-B34D-8934-6A58024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057015" y="4094341"/>
              <a:ext cx="4723287" cy="3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attach server name, port to message; send into socket</a:t>
              </a:r>
            </a:p>
          </p:txBody>
        </p:sp>
        <p:cxnSp>
          <p:nvCxnSpPr>
            <p:cNvPr id="113" name="Straight Connector 39">
              <a:extLst>
                <a:ext uri="{FF2B5EF4-FFF2-40B4-BE49-F238E27FC236}">
                  <a16:creationId xmlns:a16="http://schemas.microsoft.com/office/drawing/2014/main" id="{B03E6B6D-23CC-9947-A802-0FCAD6FEFC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60668" y="4261938"/>
              <a:ext cx="361416" cy="55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4" name="Group 55">
            <a:extLst>
              <a:ext uri="{FF2B5EF4-FFF2-40B4-BE49-F238E27FC236}">
                <a16:creationId xmlns:a16="http://schemas.microsoft.com/office/drawing/2014/main" id="{D3297448-7869-B14A-9507-C168A822334C}"/>
              </a:ext>
            </a:extLst>
          </p:cNvPr>
          <p:cNvGrpSpPr>
            <a:grpSpLocks/>
          </p:cNvGrpSpPr>
          <p:nvPr/>
        </p:nvGrpSpPr>
        <p:grpSpPr bwMode="auto">
          <a:xfrm>
            <a:off x="1579573" y="5332663"/>
            <a:ext cx="3787622" cy="307776"/>
            <a:chOff x="-1061954" y="5487008"/>
            <a:chExt cx="3788048" cy="307391"/>
          </a:xfrm>
        </p:grpSpPr>
        <p:sp>
          <p:nvSpPr>
            <p:cNvPr id="115" name="TextBox 61">
              <a:extLst>
                <a:ext uri="{FF2B5EF4-FFF2-40B4-BE49-F238E27FC236}">
                  <a16:creationId xmlns:a16="http://schemas.microsoft.com/office/drawing/2014/main" id="{F3DDBD5F-F332-4149-B743-63C7CFA3F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61954" y="5487008"/>
              <a:ext cx="3684841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print out received string and close socket</a:t>
              </a:r>
            </a:p>
          </p:txBody>
        </p:sp>
        <p:cxnSp>
          <p:nvCxnSpPr>
            <p:cNvPr id="116" name="Straight Connector 62">
              <a:extLst>
                <a:ext uri="{FF2B5EF4-FFF2-40B4-BE49-F238E27FC236}">
                  <a16:creationId xmlns:a16="http://schemas.microsoft.com/office/drawing/2014/main" id="{0E7498AA-C1D3-274D-B0D2-D6ED3F088F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661" y="5657831"/>
              <a:ext cx="416433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7" name="Group 54">
            <a:extLst>
              <a:ext uri="{FF2B5EF4-FFF2-40B4-BE49-F238E27FC236}">
                <a16:creationId xmlns:a16="http://schemas.microsoft.com/office/drawing/2014/main" id="{7E74A29F-5607-FC4D-9A4A-9324DFA726A6}"/>
              </a:ext>
            </a:extLst>
          </p:cNvPr>
          <p:cNvGrpSpPr>
            <a:grpSpLocks/>
          </p:cNvGrpSpPr>
          <p:nvPr/>
        </p:nvGrpSpPr>
        <p:grpSpPr bwMode="auto">
          <a:xfrm>
            <a:off x="1239250" y="4432976"/>
            <a:ext cx="4091095" cy="421119"/>
            <a:chOff x="-1241909" y="4530536"/>
            <a:chExt cx="4090757" cy="421402"/>
          </a:xfrm>
        </p:grpSpPr>
        <p:sp>
          <p:nvSpPr>
            <p:cNvPr id="118" name="TextBox 56">
              <a:extLst>
                <a:ext uri="{FF2B5EF4-FFF2-40B4-BE49-F238E27FC236}">
                  <a16:creationId xmlns:a16="http://schemas.microsoft.com/office/drawing/2014/main" id="{4535E505-0C85-C345-9726-A22F78213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41909" y="4643955"/>
              <a:ext cx="4090757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reply characters from socket into string</a:t>
              </a:r>
            </a:p>
          </p:txBody>
        </p:sp>
        <p:cxnSp>
          <p:nvCxnSpPr>
            <p:cNvPr id="119" name="Straight Connector 59">
              <a:extLst>
                <a:ext uri="{FF2B5EF4-FFF2-40B4-BE49-F238E27FC236}">
                  <a16:creationId xmlns:a16="http://schemas.microsoft.com/office/drawing/2014/main" id="{DD1F2FDB-E293-DF42-9B53-AA2F24A60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TextBox 53">
              <a:extLst>
                <a:ext uri="{FF2B5EF4-FFF2-40B4-BE49-F238E27FC236}">
                  <a16:creationId xmlns:a16="http://schemas.microsoft.com/office/drawing/2014/main" id="{97123429-EC80-5746-ADCF-168DB6F1F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65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3506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UDPServer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based on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c#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69C030C5-F3D0-9E44-ABCB-6457753A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962946"/>
            <a:ext cx="6644076" cy="471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lvl="0" indent="-342900">
              <a:lnSpc>
                <a:spcPts val="2800"/>
              </a:lnSpc>
              <a:buFont typeface="+mj-lt"/>
              <a:buAutoNum type="arabicPeriod"/>
              <a:defRPr/>
            </a:pPr>
            <a:r>
              <a:rPr lang="en-US" sz="1600" dirty="0" err="1"/>
              <a:t>UdpClient</a:t>
            </a:r>
            <a:r>
              <a:rPr lang="en-US" sz="1600" dirty="0"/>
              <a:t> listener = new </a:t>
            </a:r>
            <a:r>
              <a:rPr lang="en-US" sz="1600" dirty="0" err="1"/>
              <a:t>UdpClient</a:t>
            </a:r>
            <a:r>
              <a:rPr lang="en-US" sz="1600" dirty="0"/>
              <a:t>(11000);</a:t>
            </a:r>
          </a:p>
          <a:p>
            <a:pPr marL="342900" lvl="0" indent="-342900">
              <a:lnSpc>
                <a:spcPts val="2800"/>
              </a:lnSpc>
              <a:buFont typeface="+mj-lt"/>
              <a:buAutoNum type="arabicPeriod"/>
              <a:defRPr/>
            </a:pPr>
            <a:r>
              <a:rPr lang="en-US" sz="1600" dirty="0" err="1"/>
              <a:t>IPEndPoint</a:t>
            </a:r>
            <a:r>
              <a:rPr lang="en-US" sz="1600" dirty="0"/>
              <a:t> </a:t>
            </a:r>
            <a:r>
              <a:rPr lang="en-US" sz="1600" dirty="0" err="1"/>
              <a:t>groupEP</a:t>
            </a:r>
            <a:r>
              <a:rPr lang="en-US" sz="1600" dirty="0"/>
              <a:t> = new </a:t>
            </a:r>
            <a:r>
              <a:rPr lang="en-US" sz="1600" dirty="0" err="1"/>
              <a:t>IPEndPoint</a:t>
            </a:r>
            <a:r>
              <a:rPr lang="en-US" sz="1600" dirty="0"/>
              <a:t>(</a:t>
            </a:r>
            <a:r>
              <a:rPr lang="en-US" sz="1600" dirty="0" err="1"/>
              <a:t>IPAddress.Any</a:t>
            </a:r>
            <a:r>
              <a:rPr lang="en-US" sz="1600" dirty="0"/>
              <a:t>, </a:t>
            </a:r>
            <a:r>
              <a:rPr lang="en-US" sz="1600" dirty="0" err="1"/>
              <a:t>listenPort</a:t>
            </a:r>
            <a:r>
              <a:rPr lang="en-US" sz="1600" dirty="0"/>
              <a:t>);</a:t>
            </a:r>
          </a:p>
          <a:p>
            <a:pPr marL="342900" lvl="0" indent="-342900">
              <a:lnSpc>
                <a:spcPts val="2800"/>
              </a:lnSpc>
              <a:buFont typeface="+mj-lt"/>
              <a:buAutoNum type="arabicPeriod"/>
              <a:defRPr/>
            </a:pPr>
            <a:r>
              <a:rPr lang="en-US" sz="1600" dirty="0"/>
              <a:t>string </a:t>
            </a:r>
            <a:r>
              <a:rPr lang="en-US" sz="1600" dirty="0" err="1"/>
              <a:t>received_data</a:t>
            </a:r>
            <a:r>
              <a:rPr lang="en-US" sz="1600" dirty="0"/>
              <a:t>;</a:t>
            </a:r>
          </a:p>
          <a:p>
            <a:pPr marL="342900" lvl="0" indent="-342900">
              <a:lnSpc>
                <a:spcPts val="2800"/>
              </a:lnSpc>
              <a:buFont typeface="+mj-lt"/>
              <a:buAutoNum type="arabicPeriod"/>
              <a:defRPr/>
            </a:pPr>
            <a:r>
              <a:rPr lang="en-US" sz="1600" dirty="0"/>
              <a:t>byte[] </a:t>
            </a:r>
            <a:r>
              <a:rPr lang="en-US" sz="1600" dirty="0" err="1"/>
              <a:t>receive_byte_array</a:t>
            </a:r>
            <a:r>
              <a:rPr lang="en-US" sz="1600" dirty="0"/>
              <a:t>;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  <a:defRPr/>
            </a:pPr>
            <a:r>
              <a:rPr lang="en-US" sz="1600" dirty="0"/>
              <a:t>while (true)</a:t>
            </a:r>
            <a:br>
              <a:rPr lang="en-US" sz="1600" dirty="0"/>
            </a:br>
            <a:r>
              <a:rPr lang="en-US" sz="1600" dirty="0"/>
              <a:t>{</a:t>
            </a:r>
          </a:p>
          <a:p>
            <a:pPr>
              <a:lnSpc>
                <a:spcPts val="2800"/>
              </a:lnSpc>
              <a:defRPr/>
            </a:pPr>
            <a:r>
              <a:rPr lang="en-US" sz="1600" dirty="0"/>
              <a:t>         </a:t>
            </a:r>
            <a:r>
              <a:rPr lang="en-US" sz="1600" dirty="0" err="1"/>
              <a:t>receive_byte_array</a:t>
            </a:r>
            <a:r>
              <a:rPr lang="en-US" sz="1600" dirty="0"/>
              <a:t> = </a:t>
            </a:r>
            <a:r>
              <a:rPr lang="en-US" sz="1600" dirty="0" err="1"/>
              <a:t>listener.Receive</a:t>
            </a:r>
            <a:r>
              <a:rPr lang="en-US" sz="1600" dirty="0"/>
              <a:t>(ref </a:t>
            </a:r>
            <a:r>
              <a:rPr lang="en-US" sz="1600" dirty="0" err="1"/>
              <a:t>groupEP</a:t>
            </a:r>
            <a:r>
              <a:rPr lang="en-US" sz="1600" dirty="0"/>
              <a:t>);</a:t>
            </a:r>
          </a:p>
          <a:p>
            <a:pPr>
              <a:lnSpc>
                <a:spcPts val="2800"/>
              </a:lnSpc>
              <a:defRPr/>
            </a:pPr>
            <a:r>
              <a:rPr lang="en-US" sz="1600" dirty="0"/>
              <a:t>         </a:t>
            </a:r>
            <a:r>
              <a:rPr lang="en-US" sz="1600" dirty="0" err="1"/>
              <a:t>received_data</a:t>
            </a:r>
            <a:r>
              <a:rPr lang="en-US" sz="1600" dirty="0"/>
              <a:t> = </a:t>
            </a:r>
            <a:r>
              <a:rPr lang="en-US" sz="1600" dirty="0" err="1"/>
              <a:t>Encoding.ASCII.GetString</a:t>
            </a:r>
            <a:r>
              <a:rPr lang="en-US" sz="1600" dirty="0"/>
              <a:t>(</a:t>
            </a:r>
            <a:r>
              <a:rPr lang="en-US" sz="1600" dirty="0" err="1"/>
              <a:t>receive_byte_array</a:t>
            </a:r>
            <a:r>
              <a:rPr lang="en-US" sz="1600" dirty="0"/>
              <a:t>, 0, </a:t>
            </a:r>
            <a:r>
              <a:rPr lang="en-US" sz="1600" dirty="0" err="1"/>
              <a:t>receive_byte_array.Length</a:t>
            </a:r>
            <a:r>
              <a:rPr lang="en-US" sz="1600" dirty="0"/>
              <a:t>);</a:t>
            </a:r>
          </a:p>
          <a:p>
            <a:pPr>
              <a:lnSpc>
                <a:spcPts val="2800"/>
              </a:lnSpc>
              <a:defRPr/>
            </a:pPr>
            <a:r>
              <a:rPr lang="en-US" sz="1600" dirty="0"/>
              <a:t>      }</a:t>
            </a:r>
          </a:p>
          <a:p>
            <a:pPr>
              <a:lnSpc>
                <a:spcPts val="2800"/>
              </a:lnSpc>
              <a:defRPr/>
            </a:pPr>
            <a:r>
              <a:rPr lang="en-US" sz="1600" dirty="0"/>
              <a:t>6. </a:t>
            </a:r>
            <a:r>
              <a:rPr lang="en-US" sz="1600" dirty="0" err="1"/>
              <a:t>listener.Close</a:t>
            </a:r>
            <a:r>
              <a:rPr lang="en-US" sz="1600" dirty="0"/>
              <a:t>();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E6794E5D-F097-A04E-9B91-603D87E112BE}"/>
              </a:ext>
            </a:extLst>
          </p:cNvPr>
          <p:cNvGrpSpPr>
            <a:grpSpLocks/>
          </p:cNvGrpSpPr>
          <p:nvPr/>
        </p:nvGrpSpPr>
        <p:grpSpPr bwMode="auto">
          <a:xfrm>
            <a:off x="3201907" y="2039955"/>
            <a:ext cx="2558753" cy="307975"/>
            <a:chOff x="732830" y="2581901"/>
            <a:chExt cx="2559082" cy="307777"/>
          </a:xfrm>
        </p:grpSpPr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529ABA9E-2387-AB44-B717-09C05F742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30" y="2581901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103D9E9D-7411-A240-B0CE-7B858CF05B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94178" y="2749550"/>
              <a:ext cx="35809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985C9C4-F94B-CC47-9BE8-1892C6168FD0}"/>
              </a:ext>
            </a:extLst>
          </p:cNvPr>
          <p:cNvGrpSpPr>
            <a:grpSpLocks/>
          </p:cNvGrpSpPr>
          <p:nvPr/>
        </p:nvGrpSpPr>
        <p:grpSpPr bwMode="auto">
          <a:xfrm>
            <a:off x="1773888" y="3108924"/>
            <a:ext cx="3605785" cy="307777"/>
            <a:chOff x="-896820" y="3018353"/>
            <a:chExt cx="3607385" cy="307392"/>
          </a:xfrm>
        </p:grpSpPr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8032DBCE-C286-BB46-BD1F-9805EEA31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96820" y="3018353"/>
              <a:ext cx="3607385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bind socket to local port number 11000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47DB91-CB9C-004F-8F0B-B960A536FB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5948" y="3171825"/>
              <a:ext cx="334255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D747856B-2F4C-494D-8DDA-72B42F0090C3}"/>
              </a:ext>
            </a:extLst>
          </p:cNvPr>
          <p:cNvGrpSpPr>
            <a:grpSpLocks/>
          </p:cNvGrpSpPr>
          <p:nvPr/>
        </p:nvGrpSpPr>
        <p:grpSpPr bwMode="auto">
          <a:xfrm>
            <a:off x="3891255" y="3497106"/>
            <a:ext cx="1488056" cy="298450"/>
            <a:chOff x="1222134" y="3803733"/>
            <a:chExt cx="1488522" cy="299227"/>
          </a:xfrm>
        </p:grpSpPr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B9333DFF-5997-FD45-82AB-CE3AE473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134" y="3803733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C5C98F9A-B437-0647-8271-AFD3AB07BC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7604" y="3964781"/>
              <a:ext cx="343052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17">
            <a:extLst>
              <a:ext uri="{FF2B5EF4-FFF2-40B4-BE49-F238E27FC236}">
                <a16:creationId xmlns:a16="http://schemas.microsoft.com/office/drawing/2014/main" id="{D0BDCF5E-DA2B-5844-BD1C-AC1F96949F3B}"/>
              </a:ext>
            </a:extLst>
          </p:cNvPr>
          <p:cNvGrpSpPr>
            <a:grpSpLocks/>
          </p:cNvGrpSpPr>
          <p:nvPr/>
        </p:nvGrpSpPr>
        <p:grpSpPr bwMode="auto">
          <a:xfrm>
            <a:off x="1304089" y="4147117"/>
            <a:ext cx="4068011" cy="502702"/>
            <a:chOff x="-1394433" y="3835897"/>
            <a:chExt cx="4067973" cy="502591"/>
          </a:xfrm>
        </p:grpSpPr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156E8BB3-6722-944E-9388-9EAA07C5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94433" y="3835897"/>
              <a:ext cx="3841634" cy="50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from UDP socket into message, getting client’s address (client IP and port)</a:t>
              </a:r>
            </a:p>
          </p:txBody>
        </p:sp>
        <p:cxnSp>
          <p:nvCxnSpPr>
            <p:cNvPr id="37" name="Straight Connector 39">
              <a:extLst>
                <a:ext uri="{FF2B5EF4-FFF2-40B4-BE49-F238E27FC236}">
                  <a16:creationId xmlns:a16="http://schemas.microsoft.com/office/drawing/2014/main" id="{BAFF573C-9254-4D42-BF1F-B58175A5C6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0643" y="3987004"/>
              <a:ext cx="342897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6857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Socket programming </a:t>
            </a:r>
            <a:r>
              <a:rPr lang="en-US" altLang="en-US" sz="4400" dirty="0">
                <a:solidFill>
                  <a:srgbClr val="C00000"/>
                </a:solidFill>
                <a:ea typeface="ＭＳ Ｐゴシック" panose="020B0600070205080204" pitchFamily="34" charset="-128"/>
                <a:cs typeface="+mn-cs"/>
              </a:rPr>
              <a:t>with TCP</a:t>
            </a:r>
            <a:endParaRPr lang="en-US" altLang="en-US" sz="5400" dirty="0">
              <a:solidFill>
                <a:srgbClr val="C00000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6F8F00D4-4B13-DD4C-9070-F4C3E1AA319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61829" y="1455785"/>
            <a:ext cx="5074444" cy="509053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must contact server</a:t>
            </a:r>
          </a:p>
          <a:p>
            <a:pPr marL="466725" indent="-233363"/>
            <a:r>
              <a:rPr lang="en-US" altLang="en-US" sz="2400" dirty="0">
                <a:ea typeface="ＭＳ Ｐゴシック" panose="020B0600070205080204" pitchFamily="34" charset="-128"/>
              </a:rPr>
              <a:t>server process must first be running</a:t>
            </a:r>
          </a:p>
          <a:p>
            <a:pPr marL="466725" indent="-233363"/>
            <a:r>
              <a:rPr lang="en-US" altLang="en-US" sz="2400" dirty="0">
                <a:ea typeface="ＭＳ Ｐゴシック" panose="020B0600070205080204" pitchFamily="34" charset="-128"/>
              </a:rPr>
              <a:t>server must have created socket (door) that welcomes client’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contacts server by:</a:t>
            </a:r>
          </a:p>
          <a:p>
            <a:pPr marL="466725" indent="-292100"/>
            <a:r>
              <a:rPr lang="en-US" altLang="en-US" sz="2400" dirty="0">
                <a:ea typeface="ＭＳ Ｐゴシック" panose="020B0600070205080204" pitchFamily="34" charset="-128"/>
              </a:rPr>
              <a:t>Creating TCP socket, specifying IP address, port number of server process</a:t>
            </a:r>
          </a:p>
          <a:p>
            <a:pPr marL="466725" indent="-233363"/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when client creates socket: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client TCP establishes connection to server TCP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B1AC5695-3887-C247-97DD-C7F6FB635E1B}"/>
              </a:ext>
            </a:extLst>
          </p:cNvPr>
          <p:cNvSpPr txBox="1">
            <a:spLocks noChangeArrowheads="1"/>
          </p:cNvSpPr>
          <p:nvPr/>
        </p:nvSpPr>
        <p:spPr>
          <a:xfrm>
            <a:off x="5735469" y="1426964"/>
            <a:ext cx="5724832" cy="3000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contacted by client,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 TCP creates new socket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server process to communicate with that particular client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allows server to talk with multiple clients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source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port numbers used to distinguish clients (more in Chap 3)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8E49A6-28AD-904A-9A83-FE9DE35715C0}"/>
              </a:ext>
            </a:extLst>
          </p:cNvPr>
          <p:cNvGrpSpPr/>
          <p:nvPr/>
        </p:nvGrpSpPr>
        <p:grpSpPr>
          <a:xfrm>
            <a:off x="6267640" y="4602113"/>
            <a:ext cx="4660490" cy="1933598"/>
            <a:chOff x="5928853" y="4608645"/>
            <a:chExt cx="4660490" cy="19335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FDF457-3529-1A4B-B2F1-0A6DF5BAF2E1}"/>
                </a:ext>
              </a:extLst>
            </p:cNvPr>
            <p:cNvSpPr/>
            <p:nvPr/>
          </p:nvSpPr>
          <p:spPr>
            <a:xfrm>
              <a:off x="5928853" y="4896465"/>
              <a:ext cx="4660490" cy="16457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3290FC86-CCC3-9042-8394-E0092848B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3124" y="5097182"/>
              <a:ext cx="4091065" cy="135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TCP provides reliable, in-order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byte-stream transfer (“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pipe”)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between client and server processes</a:t>
              </a:r>
            </a:p>
          </p:txBody>
        </p:sp>
        <p:grpSp>
          <p:nvGrpSpPr>
            <p:cNvPr id="46" name="Group 8">
              <a:extLst>
                <a:ext uri="{FF2B5EF4-FFF2-40B4-BE49-F238E27FC236}">
                  <a16:creationId xmlns:a16="http://schemas.microsoft.com/office/drawing/2014/main" id="{8B55559B-7D61-6147-A322-49E351E9D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246" y="4608645"/>
              <a:ext cx="3452811" cy="550863"/>
              <a:chOff x="-195" y="3766"/>
              <a:chExt cx="2175" cy="347"/>
            </a:xfrm>
          </p:grpSpPr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4B1395F7-3763-B74C-AF37-1DAC6BC4F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825"/>
                <a:ext cx="11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EC474FEA-9E73-5248-89ED-9528E3BFB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5" y="3766"/>
                <a:ext cx="2175" cy="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viewpoint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86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1141</Words>
  <Application>Microsoft Macintosh PowerPoint</Application>
  <PresentationFormat>Widescreen</PresentationFormat>
  <Paragraphs>231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Courier New</vt:lpstr>
      <vt:lpstr>Gill Sans MT</vt:lpstr>
      <vt:lpstr>inherit</vt:lpstr>
      <vt:lpstr>Segoe UI</vt:lpstr>
      <vt:lpstr>SFMono-Regular</vt:lpstr>
      <vt:lpstr>Tahoma</vt:lpstr>
      <vt:lpstr>Times New Roman</vt:lpstr>
      <vt:lpstr>Wingdings</vt:lpstr>
      <vt:lpstr>ZapfDingbats</vt:lpstr>
      <vt:lpstr>Office Theme</vt:lpstr>
      <vt:lpstr>Fundamental Network Programming</vt:lpstr>
      <vt:lpstr>Agenda</vt:lpstr>
      <vt:lpstr>Socket programming </vt:lpstr>
      <vt:lpstr>Socket programming </vt:lpstr>
      <vt:lpstr>Socket programming with UDP </vt:lpstr>
      <vt:lpstr>Client/server socket interaction: UDP</vt:lpstr>
      <vt:lpstr>Example app: UDP client</vt:lpstr>
      <vt:lpstr>Example app: UDP server</vt:lpstr>
      <vt:lpstr>Socket programming with TCP</vt:lpstr>
      <vt:lpstr>Client/server socket interaction: TCP</vt:lpstr>
      <vt:lpstr>Example app: TCP client</vt:lpstr>
      <vt:lpstr>Example app: TCP server</vt:lpstr>
      <vt:lpstr>References</vt:lpstr>
      <vt:lpstr>Assignment week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Network Programming</dc:title>
  <dc:creator>Chuong Dang</dc:creator>
  <cp:lastModifiedBy>Chuong Dang</cp:lastModifiedBy>
  <cp:revision>31</cp:revision>
  <dcterms:created xsi:type="dcterms:W3CDTF">2022-02-23T16:13:05Z</dcterms:created>
  <dcterms:modified xsi:type="dcterms:W3CDTF">2022-03-17T08:50:03Z</dcterms:modified>
</cp:coreProperties>
</file>