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7"/>
  </p:notesMasterIdLst>
  <p:handoutMasterIdLst>
    <p:handoutMasterId r:id="rId28"/>
  </p:handoutMasterIdLst>
  <p:sldIdLst>
    <p:sldId id="291" r:id="rId2"/>
    <p:sldId id="329" r:id="rId3"/>
    <p:sldId id="258" r:id="rId4"/>
    <p:sldId id="294" r:id="rId5"/>
    <p:sldId id="297" r:id="rId6"/>
    <p:sldId id="360" r:id="rId7"/>
    <p:sldId id="271" r:id="rId8"/>
    <p:sldId id="349" r:id="rId9"/>
    <p:sldId id="362" r:id="rId10"/>
    <p:sldId id="372" r:id="rId11"/>
    <p:sldId id="306" r:id="rId12"/>
    <p:sldId id="373" r:id="rId13"/>
    <p:sldId id="374" r:id="rId14"/>
    <p:sldId id="375" r:id="rId15"/>
    <p:sldId id="376" r:id="rId16"/>
    <p:sldId id="377" r:id="rId17"/>
    <p:sldId id="378" r:id="rId18"/>
    <p:sldId id="379" r:id="rId19"/>
    <p:sldId id="380" r:id="rId20"/>
    <p:sldId id="381" r:id="rId21"/>
    <p:sldId id="382" r:id="rId22"/>
    <p:sldId id="307" r:id="rId23"/>
    <p:sldId id="383" r:id="rId24"/>
    <p:sldId id="384" r:id="rId25"/>
    <p:sldId id="385"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4">
          <p15:clr>
            <a:srgbClr val="A4A3A4"/>
          </p15:clr>
        </p15:guide>
        <p15:guide id="2" pos="37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4860"/>
    <a:srgbClr val="8DA1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1" d="100"/>
          <a:sy n="71" d="100"/>
        </p:scale>
        <p:origin x="462" y="45"/>
      </p:cViewPr>
      <p:guideLst>
        <p:guide orient="horz" pos="2094"/>
        <p:guide pos="375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e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emf"/><Relationship Id="rId4"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2020/5/19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C1F99-FBDC-4A1D-B246-11414C0E0764}" type="datetimeFigureOut">
              <a:rPr lang="zh-CN" altLang="en-US" smtClean="0"/>
              <a:t>2020/5/19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64EC11-0E3E-4378-A623-F2B0778923E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dirty="0">
                <a:sym typeface="+mn-ea"/>
              </a:rPr>
              <a:t>更多设计资源交流：微博关注：艺术宅 </a:t>
            </a:r>
            <a:r>
              <a:rPr lang="en-US" altLang="zh-CN" dirty="0">
                <a:sym typeface="+mn-ea"/>
              </a:rPr>
              <a:t>/ </a:t>
            </a:r>
            <a:r>
              <a:rPr lang="zh-CN" altLang="en-US" dirty="0">
                <a:sym typeface="+mn-ea"/>
              </a:rPr>
              <a:t>微信公众平台：</a:t>
            </a:r>
            <a:r>
              <a:rPr lang="en-US" altLang="zh-CN" dirty="0" err="1">
                <a:sym typeface="+mn-ea"/>
              </a:rPr>
              <a:t>yszart</a:t>
            </a:r>
            <a:endParaRPr lang="zh-CN" altLang="en-US" dirty="0"/>
          </a:p>
          <a:p>
            <a:pPr marL="0" marR="0" indent="0" algn="l" defTabSz="457200" rtl="0" eaLnBrk="1" fontAlgn="auto" latinLnBrk="0" hangingPunct="1">
              <a:lnSpc>
                <a:spcPct val="100000"/>
              </a:lnSpc>
              <a:spcBef>
                <a:spcPts val="0"/>
              </a:spcBef>
              <a:spcAft>
                <a:spcPts val="0"/>
              </a:spcAft>
              <a:buClrTx/>
              <a:buSzTx/>
              <a:buFontTx/>
              <a:buNone/>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564EC11-0E3E-4378-A623-F2B0778923E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75802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38653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885798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215822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40463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999617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436907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778201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dirty="0">
                <a:sym typeface="+mn-ea"/>
              </a:rPr>
              <a:t>更多设计资源交流：微博关注：艺术宅 </a:t>
            </a:r>
            <a:r>
              <a:rPr lang="en-US" altLang="zh-CN" dirty="0">
                <a:sym typeface="+mn-ea"/>
              </a:rPr>
              <a:t>/ </a:t>
            </a:r>
            <a:r>
              <a:rPr lang="zh-CN" altLang="en-US" dirty="0">
                <a:sym typeface="+mn-ea"/>
              </a:rPr>
              <a:t>微信公众平台：</a:t>
            </a:r>
            <a:r>
              <a:rPr lang="en-US" altLang="zh-CN" dirty="0" err="1">
                <a:sym typeface="+mn-ea"/>
              </a:rPr>
              <a:t>yszart</a:t>
            </a:r>
            <a:endParaRPr lang="zh-CN" altLang="en-US" dirty="0"/>
          </a:p>
          <a:p>
            <a:pPr marL="0" marR="0" indent="0" algn="l" defTabSz="457200" rtl="0" eaLnBrk="1" fontAlgn="auto" latinLnBrk="0" hangingPunct="1">
              <a:lnSpc>
                <a:spcPct val="100000"/>
              </a:lnSpc>
              <a:spcBef>
                <a:spcPts val="0"/>
              </a:spcBef>
              <a:spcAft>
                <a:spcPts val="0"/>
              </a:spcAft>
              <a:buClrTx/>
              <a:buSzTx/>
              <a:buFontTx/>
              <a:buNone/>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564EC11-0E3E-4378-A623-F2B0778923EF}"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041335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094032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165610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9633131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163334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C6489EC-6AA7-44E3-BD11-96A1CFC3D0C4}" type="datetimeFigureOut">
              <a:rPr lang="zh-CN" altLang="en-US" smtClean="0"/>
              <a:t>2020/5/19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EAAE2E-E0A2-4A85-AA1E-FCF56DE8DA62}"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6489EC-6AA7-44E3-BD11-96A1CFC3D0C4}" type="datetimeFigureOut">
              <a:rPr lang="zh-CN" altLang="en-US" smtClean="0"/>
              <a:t>2020/5/19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EAAE2E-E0A2-4A85-AA1E-FCF56DE8DA6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6489EC-6AA7-44E3-BD11-96A1CFC3D0C4}" type="datetimeFigureOut">
              <a:rPr lang="zh-CN" altLang="en-US" smtClean="0"/>
              <a:t>2020/5/19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EAAE2E-E0A2-4A85-AA1E-FCF56DE8DA6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6489EC-6AA7-44E3-BD11-96A1CFC3D0C4}" type="datetimeFigureOut">
              <a:rPr lang="zh-CN" altLang="en-US" smtClean="0"/>
              <a:t>2020/5/19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EAAE2E-E0A2-4A85-AA1E-FCF56DE8DA6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C6489EC-6AA7-44E3-BD11-96A1CFC3D0C4}" type="datetimeFigureOut">
              <a:rPr lang="zh-CN" altLang="en-US" smtClean="0"/>
              <a:t>2020/5/19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EAAE2E-E0A2-4A85-AA1E-FCF56DE8DA6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6489EC-6AA7-44E3-BD11-96A1CFC3D0C4}" type="datetimeFigureOut">
              <a:rPr lang="zh-CN" altLang="en-US" smtClean="0"/>
              <a:t>2020/5/19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EAAE2E-E0A2-4A85-AA1E-FCF56DE8DA6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6489EC-6AA7-44E3-BD11-96A1CFC3D0C4}" type="datetimeFigureOut">
              <a:rPr lang="zh-CN" altLang="en-US" smtClean="0"/>
              <a:t>2020/5/19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2EAAE2E-E0A2-4A85-AA1E-FCF56DE8DA6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6489EC-6AA7-44E3-BD11-96A1CFC3D0C4}" type="datetimeFigureOut">
              <a:rPr lang="zh-CN" altLang="en-US" smtClean="0"/>
              <a:t>2020/5/19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2EAAE2E-E0A2-4A85-AA1E-FCF56DE8DA6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6489EC-6AA7-44E3-BD11-96A1CFC3D0C4}" type="datetimeFigureOut">
              <a:rPr lang="zh-CN" altLang="en-US" smtClean="0"/>
              <a:t>2020/5/19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2EAAE2E-E0A2-4A85-AA1E-FCF56DE8DA6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C6489EC-6AA7-44E3-BD11-96A1CFC3D0C4}" type="datetimeFigureOut">
              <a:rPr lang="zh-CN" altLang="en-US" smtClean="0"/>
              <a:t>2020/5/19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EAAE2E-E0A2-4A85-AA1E-FCF56DE8DA6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C6489EC-6AA7-44E3-BD11-96A1CFC3D0C4}" type="datetimeFigureOut">
              <a:rPr lang="zh-CN" altLang="en-US" smtClean="0"/>
              <a:t>2020/5/19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EAAE2E-E0A2-4A85-AA1E-FCF56DE8DA6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489EC-6AA7-44E3-BD11-96A1CFC3D0C4}" type="datetimeFigureOut">
              <a:rPr lang="zh-CN" altLang="en-US" smtClean="0"/>
              <a:t>2020/5/19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AAE2E-E0A2-4A85-AA1E-FCF56DE8DA6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oleObject" Target="../embeddings/oleObject16.bin"/><Relationship Id="rId3" Type="http://schemas.openxmlformats.org/officeDocument/2006/relationships/notesSlide" Target="../notesSlides/notesSlide11.xml"/><Relationship Id="rId7" Type="http://schemas.openxmlformats.org/officeDocument/2006/relationships/oleObject" Target="../embeddings/oleObject13.bin"/><Relationship Id="rId12" Type="http://schemas.openxmlformats.org/officeDocument/2006/relationships/image" Target="../media/image15.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2.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4.wmf"/><Relationship Id="rId4" Type="http://schemas.openxmlformats.org/officeDocument/2006/relationships/image" Target="../media/image1.png"/><Relationship Id="rId9" Type="http://schemas.openxmlformats.org/officeDocument/2006/relationships/oleObject" Target="../embeddings/oleObject14.bin"/><Relationship Id="rId14" Type="http://schemas.openxmlformats.org/officeDocument/2006/relationships/image" Target="../media/image16.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12.xml"/><Relationship Id="rId7" Type="http://schemas.openxmlformats.org/officeDocument/2006/relationships/image" Target="../media/image18.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18.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19.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13.xml"/><Relationship Id="rId7" Type="http://schemas.openxmlformats.org/officeDocument/2006/relationships/image" Target="../media/image22.w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22.bin"/><Relationship Id="rId11" Type="http://schemas.openxmlformats.org/officeDocument/2006/relationships/image" Target="../media/image24.wmf"/><Relationship Id="rId5" Type="http://schemas.openxmlformats.org/officeDocument/2006/relationships/image" Target="../media/image21.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23.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29.wmf"/><Relationship Id="rId3" Type="http://schemas.openxmlformats.org/officeDocument/2006/relationships/notesSlide" Target="../notesSlides/notesSlide14.xml"/><Relationship Id="rId7" Type="http://schemas.openxmlformats.org/officeDocument/2006/relationships/image" Target="../media/image26.wmf"/><Relationship Id="rId12" Type="http://schemas.openxmlformats.org/officeDocument/2006/relationships/oleObject" Target="../embeddings/oleObject29.bin"/><Relationship Id="rId17" Type="http://schemas.openxmlformats.org/officeDocument/2006/relationships/image" Target="../media/image31.wmf"/><Relationship Id="rId2" Type="http://schemas.openxmlformats.org/officeDocument/2006/relationships/slideLayout" Target="../slideLayouts/slideLayout1.xml"/><Relationship Id="rId16" Type="http://schemas.openxmlformats.org/officeDocument/2006/relationships/oleObject" Target="../embeddings/oleObject31.bin"/><Relationship Id="rId1" Type="http://schemas.openxmlformats.org/officeDocument/2006/relationships/vmlDrawing" Target="../drawings/vmlDrawing6.vml"/><Relationship Id="rId6" Type="http://schemas.openxmlformats.org/officeDocument/2006/relationships/oleObject" Target="../embeddings/oleObject26.bin"/><Relationship Id="rId11" Type="http://schemas.openxmlformats.org/officeDocument/2006/relationships/image" Target="../media/image28.wmf"/><Relationship Id="rId5" Type="http://schemas.openxmlformats.org/officeDocument/2006/relationships/image" Target="../media/image25.wmf"/><Relationship Id="rId15" Type="http://schemas.openxmlformats.org/officeDocument/2006/relationships/image" Target="../media/image30.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27.wmf"/><Relationship Id="rId14" Type="http://schemas.openxmlformats.org/officeDocument/2006/relationships/oleObject" Target="../embeddings/oleObject30.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36.wmf"/><Relationship Id="rId3" Type="http://schemas.openxmlformats.org/officeDocument/2006/relationships/notesSlide" Target="../notesSlides/notesSlide15.xml"/><Relationship Id="rId7" Type="http://schemas.openxmlformats.org/officeDocument/2006/relationships/image" Target="../media/image33.wmf"/><Relationship Id="rId12" Type="http://schemas.openxmlformats.org/officeDocument/2006/relationships/oleObject" Target="../embeddings/oleObject36.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33.bin"/><Relationship Id="rId11" Type="http://schemas.openxmlformats.org/officeDocument/2006/relationships/image" Target="../media/image35.wmf"/><Relationship Id="rId5" Type="http://schemas.openxmlformats.org/officeDocument/2006/relationships/image" Target="../media/image32.wmf"/><Relationship Id="rId15" Type="http://schemas.openxmlformats.org/officeDocument/2006/relationships/image" Target="../media/image37.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34.wmf"/><Relationship Id="rId14" Type="http://schemas.openxmlformats.org/officeDocument/2006/relationships/oleObject" Target="../embeddings/oleObject37.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oleObject" Target="../embeddings/oleObject42.bin"/><Relationship Id="rId3" Type="http://schemas.openxmlformats.org/officeDocument/2006/relationships/notesSlide" Target="../notesSlides/notesSlide16.xml"/><Relationship Id="rId7" Type="http://schemas.openxmlformats.org/officeDocument/2006/relationships/image" Target="../media/image39.wmf"/><Relationship Id="rId12" Type="http://schemas.openxmlformats.org/officeDocument/2006/relationships/image" Target="../media/image44.png"/><Relationship Id="rId2" Type="http://schemas.openxmlformats.org/officeDocument/2006/relationships/slideLayout" Target="../slideLayouts/slideLayout1.xml"/><Relationship Id="rId16" Type="http://schemas.openxmlformats.org/officeDocument/2006/relationships/image" Target="../media/image43.wmf"/><Relationship Id="rId1" Type="http://schemas.openxmlformats.org/officeDocument/2006/relationships/vmlDrawing" Target="../drawings/vmlDrawing8.vml"/><Relationship Id="rId6" Type="http://schemas.openxmlformats.org/officeDocument/2006/relationships/oleObject" Target="../embeddings/oleObject39.bin"/><Relationship Id="rId11" Type="http://schemas.openxmlformats.org/officeDocument/2006/relationships/image" Target="../media/image41.wmf"/><Relationship Id="rId5" Type="http://schemas.openxmlformats.org/officeDocument/2006/relationships/image" Target="../media/image38.wmf"/><Relationship Id="rId15" Type="http://schemas.openxmlformats.org/officeDocument/2006/relationships/oleObject" Target="../embeddings/oleObject43.bin"/><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40.wmf"/><Relationship Id="rId14" Type="http://schemas.openxmlformats.org/officeDocument/2006/relationships/image" Target="../media/image42.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vmlDrawing" Target="../drawings/vmlDrawing9.vml"/><Relationship Id="rId5" Type="http://schemas.openxmlformats.org/officeDocument/2006/relationships/image" Target="../media/image45.wmf"/><Relationship Id="rId4" Type="http://schemas.openxmlformats.org/officeDocument/2006/relationships/oleObject" Target="../embeddings/oleObject44.bin"/></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notesSlide" Target="../notesSlides/notesSlide19.xml"/><Relationship Id="rId7" Type="http://schemas.openxmlformats.org/officeDocument/2006/relationships/image" Target="../media/image49.wmf"/><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oleObject" Target="../embeddings/oleObject46.bin"/><Relationship Id="rId5" Type="http://schemas.openxmlformats.org/officeDocument/2006/relationships/image" Target="../media/image48.wmf"/><Relationship Id="rId4" Type="http://schemas.openxmlformats.org/officeDocument/2006/relationships/oleObject" Target="../embeddings/oleObject45.bin"/><Relationship Id="rId9" Type="http://schemas.openxmlformats.org/officeDocument/2006/relationships/image" Target="../media/image5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notesSlide" Target="../notesSlides/notesSlide20.xml"/><Relationship Id="rId7" Type="http://schemas.openxmlformats.org/officeDocument/2006/relationships/image" Target="../media/image53.wmf"/><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oleObject" Target="../embeddings/oleObject48.bin"/><Relationship Id="rId11" Type="http://schemas.openxmlformats.org/officeDocument/2006/relationships/image" Target="../media/image56.png"/><Relationship Id="rId5" Type="http://schemas.openxmlformats.org/officeDocument/2006/relationships/image" Target="../media/image52.wmf"/><Relationship Id="rId10" Type="http://schemas.openxmlformats.org/officeDocument/2006/relationships/image" Target="../media/image55.png"/><Relationship Id="rId4" Type="http://schemas.openxmlformats.org/officeDocument/2006/relationships/oleObject" Target="../embeddings/oleObject47.bin"/><Relationship Id="rId9" Type="http://schemas.openxmlformats.org/officeDocument/2006/relationships/image" Target="../media/image54.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notesSlide" Target="../notesSlides/notesSlide22.xml"/><Relationship Id="rId7" Type="http://schemas.openxmlformats.org/officeDocument/2006/relationships/oleObject" Target="../embeddings/oleObject51.bin"/><Relationship Id="rId12" Type="http://schemas.openxmlformats.org/officeDocument/2006/relationships/image" Target="../media/image60.wmf"/><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image" Target="../media/image57.wmf"/><Relationship Id="rId11" Type="http://schemas.openxmlformats.org/officeDocument/2006/relationships/oleObject" Target="../embeddings/oleObject53.bin"/><Relationship Id="rId5" Type="http://schemas.openxmlformats.org/officeDocument/2006/relationships/oleObject" Target="../embeddings/oleObject50.bin"/><Relationship Id="rId10" Type="http://schemas.openxmlformats.org/officeDocument/2006/relationships/image" Target="../media/image59.wmf"/><Relationship Id="rId4" Type="http://schemas.openxmlformats.org/officeDocument/2006/relationships/image" Target="../media/image1.png"/><Relationship Id="rId9" Type="http://schemas.openxmlformats.org/officeDocument/2006/relationships/oleObject" Target="../embeddings/oleObject52.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tags" Target="../tags/tag10.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image" Target="../media/image1.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notesSlide" Target="../notesSlides/notesSlide6.xml"/><Relationship Id="rId5" Type="http://schemas.openxmlformats.org/officeDocument/2006/relationships/tags" Target="../tags/tag7.xml"/><Relationship Id="rId10" Type="http://schemas.openxmlformats.org/officeDocument/2006/relationships/slideLayout" Target="../slideLayouts/slideLayout1.xml"/><Relationship Id="rId4" Type="http://schemas.openxmlformats.org/officeDocument/2006/relationships/tags" Target="../tags/tag6.xml"/><Relationship Id="rId9" Type="http://schemas.openxmlformats.org/officeDocument/2006/relationships/tags" Target="../tags/tag1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5.bin"/><Relationship Id="rId3" Type="http://schemas.openxmlformats.org/officeDocument/2006/relationships/notesSlide" Target="../notesSlides/notesSlide8.xml"/><Relationship Id="rId7" Type="http://schemas.openxmlformats.org/officeDocument/2006/relationships/oleObject" Target="../embeddings/oleObject2.bin"/><Relationship Id="rId12" Type="http://schemas.openxmlformats.org/officeDocument/2006/relationships/image" Target="../media/image6.wmf"/><Relationship Id="rId2" Type="http://schemas.openxmlformats.org/officeDocument/2006/relationships/slideLayout" Target="../slideLayouts/slideLayout1.xml"/><Relationship Id="rId16" Type="http://schemas.openxmlformats.org/officeDocument/2006/relationships/image" Target="../media/image7.wmf"/><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4.bin"/><Relationship Id="rId5" Type="http://schemas.openxmlformats.org/officeDocument/2006/relationships/oleObject" Target="../embeddings/oleObject1.bin"/><Relationship Id="rId15" Type="http://schemas.openxmlformats.org/officeDocument/2006/relationships/oleObject" Target="../embeddings/oleObject7.bin"/><Relationship Id="rId10" Type="http://schemas.openxmlformats.org/officeDocument/2006/relationships/image" Target="../media/image5.wmf"/><Relationship Id="rId4" Type="http://schemas.openxmlformats.org/officeDocument/2006/relationships/image" Target="../media/image1.png"/><Relationship Id="rId9" Type="http://schemas.openxmlformats.org/officeDocument/2006/relationships/oleObject" Target="../embeddings/oleObject3.bin"/><Relationship Id="rId1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9.xml"/><Relationship Id="rId7" Type="http://schemas.openxmlformats.org/officeDocument/2006/relationships/oleObject" Target="../embeddings/oleObject9.bin"/><Relationship Id="rId12" Type="http://schemas.openxmlformats.org/officeDocument/2006/relationships/image" Target="../media/image11.e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0.wmf"/><Relationship Id="rId4" Type="http://schemas.openxmlformats.org/officeDocument/2006/relationships/image" Target="../media/image1.png"/><Relationship Id="rId9"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6" name="文本框 5"/>
          <p:cNvSpPr txBox="1"/>
          <p:nvPr/>
        </p:nvSpPr>
        <p:spPr>
          <a:xfrm>
            <a:off x="320040" y="2829560"/>
            <a:ext cx="11551920" cy="646331"/>
          </a:xfrm>
          <a:prstGeom prst="rect">
            <a:avLst/>
          </a:prstGeom>
          <a:noFill/>
        </p:spPr>
        <p:txBody>
          <a:bodyPr wrap="square" rtlCol="0">
            <a:spAutoFit/>
          </a:bodyPr>
          <a:lstStyle/>
          <a:p>
            <a:pPr algn="ctr"/>
            <a:r>
              <a:rPr lang="en-US" altLang="zh-CN" sz="3600" dirty="0">
                <a:latin typeface="Times New Roman" panose="02020603050405020304" charset="0"/>
                <a:cs typeface="Times New Roman" panose="02020603050405020304" charset="0"/>
              </a:rPr>
              <a:t>Revenue Sharing and Information Leakage in a Supply Chain</a:t>
            </a:r>
            <a:endParaRPr lang="zh-CN" altLang="en-US" sz="3600" dirty="0">
              <a:solidFill>
                <a:schemeClr val="tx1"/>
              </a:solidFill>
              <a:latin typeface="Times New Roman" panose="02020603050405020304" charset="0"/>
              <a:cs typeface="Times New Roman" panose="02020603050405020304" charset="0"/>
            </a:endParaRPr>
          </a:p>
        </p:txBody>
      </p:sp>
      <p:sp>
        <p:nvSpPr>
          <p:cNvPr id="60" name="文本框 59"/>
          <p:cNvSpPr txBox="1"/>
          <p:nvPr/>
        </p:nvSpPr>
        <p:spPr>
          <a:xfrm>
            <a:off x="1286509" y="3960669"/>
            <a:ext cx="9618345" cy="460375"/>
          </a:xfrm>
          <a:prstGeom prst="rect">
            <a:avLst/>
          </a:prstGeom>
          <a:noFill/>
        </p:spPr>
        <p:txBody>
          <a:bodyPr wrap="square" rtlCol="0">
            <a:spAutoFit/>
          </a:bodyPr>
          <a:lstStyle/>
          <a:p>
            <a:pPr algn="ctr"/>
            <a:r>
              <a:rPr lang="zh-CN" altLang="en-US" sz="2400" dirty="0">
                <a:latin typeface="宋体" panose="02010600030101010101" pitchFamily="2" charset="-122"/>
                <a:ea typeface="宋体" panose="02010600030101010101" pitchFamily="2" charset="-122"/>
                <a:cs typeface="宋体" panose="02010600030101010101" pitchFamily="2" charset="-122"/>
              </a:rPr>
              <a:t>供应链中的收益共享与信息泄漏</a:t>
            </a:r>
            <a:endParaRPr lang="en-US" altLang="zh-CN" sz="240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62" name="文本框 61"/>
          <p:cNvSpPr txBox="1"/>
          <p:nvPr/>
        </p:nvSpPr>
        <p:spPr>
          <a:xfrm>
            <a:off x="2352880" y="4905823"/>
            <a:ext cx="7485604" cy="461665"/>
          </a:xfrm>
          <a:prstGeom prst="rect">
            <a:avLst/>
          </a:prstGeom>
          <a:noFill/>
        </p:spPr>
        <p:txBody>
          <a:bodyPr wrap="square" rtlCol="0">
            <a:spAutoFit/>
          </a:bodyPr>
          <a:lstStyle/>
          <a:p>
            <a:r>
              <a:rPr lang="en-US" altLang="zh-CN" sz="2400" dirty="0" err="1">
                <a:latin typeface="Times New Roman" panose="02020603050405020304" charset="0"/>
                <a:cs typeface="Times New Roman" panose="02020603050405020304" charset="0"/>
                <a:sym typeface="+mn-ea"/>
              </a:rPr>
              <a:t>Guangwen</a:t>
            </a:r>
            <a:r>
              <a:rPr lang="en-US" altLang="zh-CN" sz="2400" dirty="0">
                <a:latin typeface="Times New Roman" panose="02020603050405020304" charset="0"/>
                <a:cs typeface="Times New Roman" panose="02020603050405020304" charset="0"/>
                <a:sym typeface="+mn-ea"/>
              </a:rPr>
              <a:t> Kong</a:t>
            </a:r>
            <a:r>
              <a:rPr lang="zh-CN" altLang="en-US" sz="2400" dirty="0">
                <a:latin typeface="Times New Roman" panose="02020603050405020304" charset="0"/>
                <a:cs typeface="Times New Roman" panose="02020603050405020304" charset="0"/>
                <a:sym typeface="+mn-ea"/>
              </a:rPr>
              <a:t>；</a:t>
            </a:r>
            <a:r>
              <a:rPr lang="en-US" altLang="zh-CN" sz="2400" dirty="0">
                <a:latin typeface="Times New Roman" panose="02020603050405020304" charset="0"/>
                <a:cs typeface="Times New Roman" panose="02020603050405020304" charset="0"/>
                <a:sym typeface="+mn-ea"/>
              </a:rPr>
              <a:t> Sampath Rajagopalan </a:t>
            </a:r>
            <a:r>
              <a:rPr lang="zh-CN" altLang="en-US" sz="2400" dirty="0">
                <a:latin typeface="Times New Roman" panose="02020603050405020304" charset="0"/>
                <a:cs typeface="Times New Roman" panose="02020603050405020304" charset="0"/>
                <a:sym typeface="+mn-ea"/>
              </a:rPr>
              <a:t>；</a:t>
            </a:r>
            <a:r>
              <a:rPr lang="en-US" altLang="zh-CN" sz="2400" dirty="0">
                <a:latin typeface="Times New Roman" panose="02020603050405020304" charset="0"/>
                <a:cs typeface="Times New Roman" panose="02020603050405020304" charset="0"/>
                <a:sym typeface="+mn-ea"/>
              </a:rPr>
              <a:t>Hao Zhang</a:t>
            </a:r>
            <a:endParaRPr lang="zh-CN" altLang="en-US" sz="2400" dirty="0">
              <a:solidFill>
                <a:schemeClr val="tx1"/>
              </a:solidFill>
              <a:latin typeface="Times New Roman" panose="02020603050405020304" charset="0"/>
              <a:ea typeface="微软雅黑" panose="020B0503020204020204" pitchFamily="34" charset="-122"/>
              <a:cs typeface="Times New Roman" panose="02020603050405020304" charset="0"/>
            </a:endParaRPr>
          </a:p>
        </p:txBody>
      </p:sp>
      <p:pic>
        <p:nvPicPr>
          <p:cNvPr id="69" name="图片 68"/>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57857" y="230907"/>
            <a:ext cx="2529577" cy="241873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cxnSp>
        <p:nvCxnSpPr>
          <p:cNvPr id="2" name="直接连接符 1"/>
          <p:cNvCxnSpPr/>
          <p:nvPr/>
        </p:nvCxnSpPr>
        <p:spPr>
          <a:xfrm>
            <a:off x="258445" y="543560"/>
            <a:ext cx="1207135" cy="12700"/>
          </a:xfrm>
          <a:prstGeom prst="line">
            <a:avLst/>
          </a:prstGeom>
          <a:ln w="76200"/>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1558290" y="88900"/>
            <a:ext cx="4431665" cy="922020"/>
          </a:xfrm>
          <a:prstGeom prst="rect">
            <a:avLst/>
          </a:prstGeom>
          <a:noFill/>
        </p:spPr>
        <p:txBody>
          <a:bodyPr wrap="square" rtlCol="0" anchor="t">
            <a:spAutoFit/>
          </a:bodyPr>
          <a:lstStyle/>
          <a:p>
            <a:pPr>
              <a:lnSpc>
                <a:spcPct val="150000"/>
              </a:lnSpc>
            </a:pPr>
            <a:r>
              <a:rPr lang="en-US" altLang="zh-CN" sz="3600" dirty="0">
                <a:latin typeface="宋体" panose="02010600030101010101" pitchFamily="2" charset="-122"/>
                <a:ea typeface="宋体" panose="02010600030101010101" pitchFamily="2" charset="-122"/>
                <a:cs typeface="宋体" panose="02010600030101010101" pitchFamily="2" charset="-122"/>
                <a:sym typeface="+mn-ea"/>
              </a:rPr>
              <a:t>2.1 </a:t>
            </a:r>
            <a:r>
              <a:rPr lang="zh-CN" altLang="en-US" sz="3600" dirty="0">
                <a:latin typeface="宋体" panose="02010600030101010101" pitchFamily="2" charset="-122"/>
                <a:ea typeface="宋体" panose="02010600030101010101" pitchFamily="2" charset="-122"/>
                <a:cs typeface="宋体" panose="02010600030101010101" pitchFamily="2" charset="-122"/>
                <a:sym typeface="+mn-ea"/>
              </a:rPr>
              <a:t>理论框架</a:t>
            </a:r>
          </a:p>
        </p:txBody>
      </p:sp>
      <p:sp>
        <p:nvSpPr>
          <p:cNvPr id="100" name="文本框 99"/>
          <p:cNvSpPr txBox="1"/>
          <p:nvPr/>
        </p:nvSpPr>
        <p:spPr>
          <a:xfrm>
            <a:off x="862012" y="2024455"/>
            <a:ext cx="10391252" cy="2658869"/>
          </a:xfrm>
          <a:prstGeom prst="rect">
            <a:avLst/>
          </a:prstGeom>
          <a:noFill/>
          <a:ln w="9525">
            <a:solidFill>
              <a:schemeClr val="tx1"/>
            </a:solidFill>
          </a:ln>
        </p:spPr>
        <p:txBody>
          <a:bodyPr wrap="square">
            <a:spAutoFit/>
          </a:bodyPr>
          <a:lstStyle/>
          <a:p>
            <a:pPr indent="0" algn="ctr" fontAlgn="auto">
              <a:lnSpc>
                <a:spcPct val="150000"/>
              </a:lnSpc>
            </a:pP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博弈</a:t>
            </a:r>
          </a:p>
          <a:p>
            <a:pPr indent="457200" algn="just" fontAlgn="auto">
              <a:lnSpc>
                <a:spcPct val="150000"/>
              </a:lnSpc>
              <a:extLst>
                <a:ext uri="{35155182-B16C-46BC-9424-99874614C6A1}">
                  <wpsdc:indentchars xmlns="" xmlns:wpsdc="http://www.wps.cn/officeDocument/2017/drawingmlCustomData" val="200" checksum="59296752"/>
                </a:ext>
              </a:extLst>
            </a:pPr>
            <a:r>
              <a:rPr lang="zh-CN" altLang="en-US" dirty="0">
                <a:latin typeface="宋体" panose="02010600030101010101" pitchFamily="2" charset="-122"/>
                <a:ea typeface="宋体" panose="02010600030101010101" pitchFamily="2" charset="-122"/>
                <a:cs typeface="宋体" panose="02010600030101010101" pitchFamily="2" charset="-122"/>
              </a:rPr>
              <a:t>供应商的博弈决策：是否将订单数量泄露</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indent="457200" algn="just" fontAlgn="auto">
              <a:lnSpc>
                <a:spcPct val="150000"/>
              </a:lnSpc>
              <a:extLst>
                <a:ext uri="{35155182-B16C-46BC-9424-99874614C6A1}">
                  <wpsdc:indentchars xmlns="" xmlns:wpsdc="http://www.wps.cn/officeDocument/2017/drawingmlCustomData" val="200" checksum="59296752"/>
                </a:ext>
              </a:extLst>
            </a:pPr>
            <a:r>
              <a:rPr lang="zh-CN" altLang="en-US" b="0" dirty="0">
                <a:latin typeface="宋体" panose="02010600030101010101" pitchFamily="2" charset="-122"/>
                <a:ea typeface="宋体" panose="02010600030101010101" pitchFamily="2" charset="-122"/>
                <a:cs typeface="宋体" panose="02010600030101010101" pitchFamily="2" charset="-122"/>
              </a:rPr>
              <a:t>在位者的博弈决策：订货决策</a:t>
            </a:r>
            <a:endParaRPr lang="en-US" altLang="zh-CN" b="0" dirty="0">
              <a:latin typeface="宋体" panose="02010600030101010101" pitchFamily="2" charset="-122"/>
              <a:ea typeface="宋体" panose="02010600030101010101" pitchFamily="2" charset="-122"/>
              <a:cs typeface="宋体" panose="02010600030101010101" pitchFamily="2" charset="-122"/>
            </a:endParaRPr>
          </a:p>
          <a:p>
            <a:pPr indent="457200" algn="just" fontAlgn="auto">
              <a:lnSpc>
                <a:spcPct val="150000"/>
              </a:lnSpc>
              <a:extLst>
                <a:ext uri="{35155182-B16C-46BC-9424-99874614C6A1}">
                  <wpsdc:indentchars xmlns="" xmlns:wpsdc="http://www.wps.cn/officeDocument/2017/drawingmlCustomData" val="200" checksum="59296752"/>
                </a:ext>
              </a:extLst>
            </a:pPr>
            <a:r>
              <a:rPr lang="zh-CN" altLang="en-US" dirty="0">
                <a:latin typeface="宋体" panose="02010600030101010101" pitchFamily="2" charset="-122"/>
                <a:ea typeface="宋体" panose="02010600030101010101" pitchFamily="2" charset="-122"/>
                <a:cs typeface="宋体" panose="02010600030101010101" pitchFamily="2" charset="-122"/>
              </a:rPr>
              <a:t>进入者的博弈决策：根据供应商的泄露决策和在位者的订货决策再做出决策</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indent="457200" algn="just" fontAlgn="auto">
              <a:lnSpc>
                <a:spcPct val="150000"/>
              </a:lnSpc>
              <a:extLst>
                <a:ext uri="{35155182-B16C-46BC-9424-99874614C6A1}">
                  <wpsdc:indentchars xmlns="" xmlns:wpsdc="http://www.wps.cn/officeDocument/2017/drawingmlCustomData" val="200" checksum="59296752"/>
                </a:ext>
              </a:extLst>
            </a:pPr>
            <a:r>
              <a:rPr lang="zh-CN" altLang="en-US" b="0" dirty="0">
                <a:latin typeface="宋体" panose="02010600030101010101" pitchFamily="2" charset="-122"/>
                <a:ea typeface="宋体" panose="02010600030101010101" pitchFamily="2" charset="-122"/>
                <a:cs typeface="宋体" panose="02010600030101010101" pitchFamily="2" charset="-122"/>
              </a:rPr>
              <a:t>供应商不泄露信息：同时博弈</a:t>
            </a:r>
            <a:endParaRPr lang="en-US" altLang="zh-CN" b="0" dirty="0">
              <a:latin typeface="宋体" panose="02010600030101010101" pitchFamily="2" charset="-122"/>
              <a:ea typeface="宋体" panose="02010600030101010101" pitchFamily="2" charset="-122"/>
              <a:cs typeface="宋体" panose="02010600030101010101" pitchFamily="2" charset="-122"/>
            </a:endParaRPr>
          </a:p>
          <a:p>
            <a:pPr indent="457200" algn="just" fontAlgn="auto">
              <a:lnSpc>
                <a:spcPct val="150000"/>
              </a:lnSpc>
              <a:extLst>
                <a:ext uri="{35155182-B16C-46BC-9424-99874614C6A1}">
                  <wpsdc:indentchars xmlns="" xmlns:wpsdc="http://www.wps.cn/officeDocument/2017/drawingmlCustomData" val="200" checksum="59296752"/>
                </a:ext>
              </a:extLst>
            </a:pPr>
            <a:r>
              <a:rPr lang="zh-CN" altLang="en-US" dirty="0">
                <a:latin typeface="宋体" panose="02010600030101010101" pitchFamily="2" charset="-122"/>
                <a:ea typeface="宋体" panose="02010600030101010101" pitchFamily="2" charset="-122"/>
                <a:cs typeface="宋体" panose="02010600030101010101" pitchFamily="2" charset="-122"/>
              </a:rPr>
              <a:t>供应商泄露信息：</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Stackerlberg</a:t>
            </a:r>
            <a:r>
              <a:rPr lang="zh-CN" altLang="en-US" dirty="0">
                <a:latin typeface="Times New Roman" panose="02020603050405020304" pitchFamily="18" charset="0"/>
                <a:ea typeface="宋体" panose="02010600030101010101" pitchFamily="2" charset="-122"/>
                <a:cs typeface="Times New Roman" panose="02020603050405020304" pitchFamily="18" charset="0"/>
              </a:rPr>
              <a:t>博弈</a:t>
            </a:r>
            <a:endParaRPr lang="zh-CN" altLang="en-US" b="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39000" b="-39000"/>
          </a:stretch>
        </a:blipFill>
        <a:effectLst/>
      </p:bgPr>
    </p:bg>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F52F8CB4-1052-4B1D-9638-E34B67AA1140}"/>
              </a:ext>
            </a:extLst>
          </p:cNvPr>
          <p:cNvSpPr txBox="1"/>
          <p:nvPr/>
        </p:nvSpPr>
        <p:spPr>
          <a:xfrm>
            <a:off x="3119268" y="3661923"/>
            <a:ext cx="5069991" cy="2532745"/>
          </a:xfrm>
          <a:prstGeom prst="rect">
            <a:avLst/>
          </a:prstGeom>
          <a:noFill/>
        </p:spPr>
        <p:txBody>
          <a:bodyPr wrap="square" rtlCol="0">
            <a:spAutoFit/>
          </a:bodyPr>
          <a:lstStyle/>
          <a:p>
            <a:pPr>
              <a:lnSpc>
                <a:spcPct val="150000"/>
              </a:lnSpc>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引理</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假设供应商承诺不泄露信息：</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如果</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那么：</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高需求在位者：</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低需求在位者：</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进入者在两种需求状态下：</a:t>
            </a:r>
          </a:p>
        </p:txBody>
      </p:sp>
      <p:cxnSp>
        <p:nvCxnSpPr>
          <p:cNvPr id="2" name="直接连接符 1"/>
          <p:cNvCxnSpPr/>
          <p:nvPr/>
        </p:nvCxnSpPr>
        <p:spPr>
          <a:xfrm>
            <a:off x="258445" y="543560"/>
            <a:ext cx="1207135" cy="12700"/>
          </a:xfrm>
          <a:prstGeom prst="line">
            <a:avLst/>
          </a:prstGeom>
          <a:ln w="76200"/>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1558290" y="88900"/>
            <a:ext cx="4431665" cy="793487"/>
          </a:xfrm>
          <a:prstGeom prst="rect">
            <a:avLst/>
          </a:prstGeom>
          <a:noFill/>
        </p:spPr>
        <p:txBody>
          <a:bodyPr wrap="square" rtlCol="0" anchor="t">
            <a:spAutoFit/>
          </a:bodyPr>
          <a:lstStyle/>
          <a:p>
            <a:pPr>
              <a:lnSpc>
                <a:spcPct val="150000"/>
              </a:lnSpc>
            </a:pPr>
            <a:r>
              <a:rPr lang="en-US" altLang="zh-CN" sz="3600" dirty="0">
                <a:latin typeface="宋体" panose="02010600030101010101" pitchFamily="2" charset="-122"/>
                <a:ea typeface="宋体" panose="02010600030101010101" pitchFamily="2" charset="-122"/>
                <a:cs typeface="宋体" panose="02010600030101010101" pitchFamily="2" charset="-122"/>
                <a:sym typeface="+mn-ea"/>
              </a:rPr>
              <a:t>2.2 </a:t>
            </a:r>
            <a:r>
              <a:rPr lang="zh-CN" altLang="en-US" sz="3600" dirty="0">
                <a:latin typeface="宋体" panose="02010600030101010101" pitchFamily="2" charset="-122"/>
                <a:ea typeface="宋体" panose="02010600030101010101" pitchFamily="2" charset="-122"/>
                <a:cs typeface="宋体" panose="02010600030101010101" pitchFamily="2" charset="-122"/>
                <a:sym typeface="+mn-ea"/>
              </a:rPr>
              <a:t>基本</a:t>
            </a:r>
            <a:r>
              <a:rPr lang="zh-CN" sz="3600" dirty="0">
                <a:latin typeface="宋体" panose="02010600030101010101" pitchFamily="2" charset="-122"/>
                <a:ea typeface="宋体" panose="02010600030101010101" pitchFamily="2" charset="-122"/>
                <a:cs typeface="宋体" panose="02010600030101010101" pitchFamily="2" charset="-122"/>
                <a:sym typeface="+mn-ea"/>
              </a:rPr>
              <a:t>模型</a:t>
            </a:r>
          </a:p>
        </p:txBody>
      </p:sp>
      <p:grpSp>
        <p:nvGrpSpPr>
          <p:cNvPr id="10" name="组合 9">
            <a:extLst>
              <a:ext uri="{FF2B5EF4-FFF2-40B4-BE49-F238E27FC236}">
                <a16:creationId xmlns:a16="http://schemas.microsoft.com/office/drawing/2014/main" id="{BC7C921F-043D-4ED3-8D7B-F5F39B255DC0}"/>
              </a:ext>
            </a:extLst>
          </p:cNvPr>
          <p:cNvGrpSpPr/>
          <p:nvPr/>
        </p:nvGrpSpPr>
        <p:grpSpPr>
          <a:xfrm>
            <a:off x="2713903" y="1002816"/>
            <a:ext cx="6506007" cy="1701748"/>
            <a:chOff x="2676699" y="941653"/>
            <a:chExt cx="6506007" cy="1701748"/>
          </a:xfrm>
        </p:grpSpPr>
        <p:sp>
          <p:nvSpPr>
            <p:cNvPr id="7" name="矩形 6">
              <a:extLst>
                <a:ext uri="{FF2B5EF4-FFF2-40B4-BE49-F238E27FC236}">
                  <a16:creationId xmlns:a16="http://schemas.microsoft.com/office/drawing/2014/main" id="{98258888-8E3F-445D-BA75-309723E446CF}"/>
                </a:ext>
              </a:extLst>
            </p:cNvPr>
            <p:cNvSpPr/>
            <p:nvPr/>
          </p:nvSpPr>
          <p:spPr>
            <a:xfrm>
              <a:off x="2676699" y="941653"/>
              <a:ext cx="6506007" cy="1701748"/>
            </a:xfrm>
            <a:prstGeom prst="rect">
              <a:avLst/>
            </a:prstGeom>
            <a:ln w="12700">
              <a:solidFill>
                <a:srgbClr val="00B050"/>
              </a:solidFill>
            </a:ln>
          </p:spPr>
          <p:txBody>
            <a:bodyPr wrap="square">
              <a:spAutoFit/>
            </a:bodyPr>
            <a:lstStyle/>
            <a:p>
              <a:pPr>
                <a:lnSpc>
                  <a:spcPct val="150000"/>
                </a:lnSpc>
              </a:pPr>
              <a:endParaRPr lang="en-US" altLang="zh-CN" i="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可以是</a:t>
              </a:r>
              <a:r>
                <a:rPr lang="en-US" altLang="zh-CN" i="1"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i="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e</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s</a:t>
              </a:r>
            </a:p>
            <a:p>
              <a:pPr>
                <a:lnSpc>
                  <a:spcPct val="150000"/>
                </a:lnSpc>
              </a:pPr>
              <a:r>
                <a:rPr lang="en-US" altLang="zh-CN" i="1" dirty="0">
                  <a:latin typeface="Times New Roman" panose="02020603050405020304" pitchFamily="18" charset="0"/>
                  <a:ea typeface="宋体" panose="02010600030101010101" pitchFamily="2" charset="-122"/>
                  <a:cs typeface="Times New Roman" panose="02020603050405020304" pitchFamily="18" charset="0"/>
                </a:rPr>
                <a:t>d</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需求状态：</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H</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L</a:t>
              </a: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E:</a:t>
              </a:r>
              <a:r>
                <a:rPr lang="zh-CN" altLang="en-US" dirty="0">
                  <a:latin typeface="Times New Roman" panose="02020603050405020304" pitchFamily="18" charset="0"/>
                  <a:ea typeface="宋体" panose="02010600030101010101" pitchFamily="2" charset="-122"/>
                  <a:cs typeface="Times New Roman" panose="02020603050405020304" pitchFamily="18" charset="0"/>
                </a:rPr>
                <a:t>均衡状态，非泄露均衡</a:t>
              </a:r>
              <a:r>
                <a:rPr lang="en-US" altLang="zh-CN"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，分离泄露均衡</a:t>
              </a:r>
              <a:r>
                <a:rPr lang="en-US" altLang="zh-CN"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dirty="0">
                  <a:latin typeface="Times New Roman" panose="02020603050405020304" pitchFamily="18" charset="0"/>
                  <a:ea typeface="宋体" panose="02010600030101010101" pitchFamily="2" charset="-122"/>
                  <a:cs typeface="Times New Roman" panose="02020603050405020304" pitchFamily="18" charset="0"/>
                </a:rPr>
                <a:t>，池均衡</a:t>
              </a:r>
              <a:r>
                <a:rPr lang="en-US" altLang="zh-CN" dirty="0">
                  <a:latin typeface="Times New Roman" panose="02020603050405020304" pitchFamily="18" charset="0"/>
                  <a:ea typeface="宋体" panose="02010600030101010101" pitchFamily="2" charset="-122"/>
                  <a:cs typeface="Times New Roman" panose="02020603050405020304" pitchFamily="18" charset="0"/>
                </a:rPr>
                <a:t>P</a:t>
              </a:r>
            </a:p>
          </p:txBody>
        </p:sp>
        <p:graphicFrame>
          <p:nvGraphicFramePr>
            <p:cNvPr id="4" name="对象 3">
              <a:extLst>
                <a:ext uri="{FF2B5EF4-FFF2-40B4-BE49-F238E27FC236}">
                  <a16:creationId xmlns:a16="http://schemas.microsoft.com/office/drawing/2014/main" id="{66F27849-9D06-46A4-AFBE-1B12EAE76B59}"/>
                </a:ext>
              </a:extLst>
            </p:cNvPr>
            <p:cNvGraphicFramePr>
              <a:graphicFrameLocks noChangeAspect="1"/>
            </p:cNvGraphicFramePr>
            <p:nvPr>
              <p:extLst>
                <p:ext uri="{D42A27DB-BD31-4B8C-83A1-F6EECF244321}">
                  <p14:modId xmlns:p14="http://schemas.microsoft.com/office/powerpoint/2010/main" val="1266624989"/>
                </p:ext>
              </p:extLst>
            </p:nvPr>
          </p:nvGraphicFramePr>
          <p:xfrm>
            <a:off x="2727978" y="1011891"/>
            <a:ext cx="5294312" cy="387350"/>
          </p:xfrm>
          <a:graphic>
            <a:graphicData uri="http://schemas.openxmlformats.org/presentationml/2006/ole">
              <mc:AlternateContent xmlns:mc="http://schemas.openxmlformats.org/markup-compatibility/2006">
                <mc:Choice xmlns:v="urn:schemas-microsoft-com:vml" Requires="v">
                  <p:oleObj spid="_x0000_s3099" name="Equation" r:id="rId5" imgW="3657600" imgH="266400" progId="Equation.DSMT4">
                    <p:embed/>
                  </p:oleObj>
                </mc:Choice>
                <mc:Fallback>
                  <p:oleObj name="Equation" r:id="rId5" imgW="3657600" imgH="266400" progId="Equation.DSMT4">
                    <p:embed/>
                    <p:pic>
                      <p:nvPicPr>
                        <p:cNvPr id="0" name=""/>
                        <p:cNvPicPr/>
                        <p:nvPr/>
                      </p:nvPicPr>
                      <p:blipFill>
                        <a:blip r:embed="rId6"/>
                        <a:stretch>
                          <a:fillRect/>
                        </a:stretch>
                      </p:blipFill>
                      <p:spPr>
                        <a:xfrm>
                          <a:off x="2727978" y="1011891"/>
                          <a:ext cx="5294312" cy="387350"/>
                        </a:xfrm>
                        <a:prstGeom prst="rect">
                          <a:avLst/>
                        </a:prstGeom>
                      </p:spPr>
                    </p:pic>
                  </p:oleObj>
                </mc:Fallback>
              </mc:AlternateContent>
            </a:graphicData>
          </a:graphic>
        </p:graphicFrame>
      </p:grpSp>
      <p:sp>
        <p:nvSpPr>
          <p:cNvPr id="8" name="文本框 7">
            <a:extLst>
              <a:ext uri="{FF2B5EF4-FFF2-40B4-BE49-F238E27FC236}">
                <a16:creationId xmlns:a16="http://schemas.microsoft.com/office/drawing/2014/main" id="{18F2D846-9474-428C-9124-9D88E6A2E27C}"/>
              </a:ext>
            </a:extLst>
          </p:cNvPr>
          <p:cNvSpPr txBox="1"/>
          <p:nvPr/>
        </p:nvSpPr>
        <p:spPr>
          <a:xfrm>
            <a:off x="3119268" y="2967090"/>
            <a:ext cx="5620871" cy="481863"/>
          </a:xfrm>
          <a:prstGeom prst="rect">
            <a:avLst/>
          </a:prstGeom>
          <a:solidFill>
            <a:schemeClr val="accent6">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wrap="square" rtlCol="0" anchor="t">
            <a:spAutoFit/>
          </a:bodyPr>
          <a:lstStyle/>
          <a:p>
            <a:pPr algn="ct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mn-ea"/>
              </a:rPr>
              <a:t>1.</a:t>
            </a:r>
            <a:r>
              <a:rPr lang="zh-CN" altLang="en-US" sz="2000" b="1" dirty="0">
                <a:solidFill>
                  <a:schemeClr val="tx1"/>
                </a:solidFill>
                <a:latin typeface="宋体" panose="02010600030101010101" pitchFamily="2" charset="-122"/>
                <a:ea typeface="宋体" panose="02010600030101010101" pitchFamily="2" charset="-122"/>
                <a:sym typeface="+mn-ea"/>
              </a:rPr>
              <a:t>供应商从不泄露信息</a:t>
            </a:r>
            <a:endParaRPr lang="zh-CN" sz="2000" b="1" dirty="0">
              <a:solidFill>
                <a:schemeClr val="tx1"/>
              </a:solidFill>
              <a:latin typeface="宋体" panose="02010600030101010101" pitchFamily="2" charset="-122"/>
              <a:ea typeface="宋体" panose="02010600030101010101" pitchFamily="2" charset="-122"/>
              <a:sym typeface="+mn-ea"/>
            </a:endParaRPr>
          </a:p>
        </p:txBody>
      </p:sp>
      <p:graphicFrame>
        <p:nvGraphicFramePr>
          <p:cNvPr id="13" name="对象 12">
            <a:extLst>
              <a:ext uri="{FF2B5EF4-FFF2-40B4-BE49-F238E27FC236}">
                <a16:creationId xmlns:a16="http://schemas.microsoft.com/office/drawing/2014/main" id="{4170FC06-D750-4DA1-B259-9ECD27C23879}"/>
              </a:ext>
            </a:extLst>
          </p:cNvPr>
          <p:cNvGraphicFramePr>
            <a:graphicFrameLocks noChangeAspect="1"/>
          </p:cNvGraphicFramePr>
          <p:nvPr>
            <p:extLst>
              <p:ext uri="{D42A27DB-BD31-4B8C-83A1-F6EECF244321}">
                <p14:modId xmlns:p14="http://schemas.microsoft.com/office/powerpoint/2010/main" val="1624173908"/>
              </p:ext>
            </p:extLst>
          </p:nvPr>
        </p:nvGraphicFramePr>
        <p:xfrm>
          <a:off x="4080808" y="4092737"/>
          <a:ext cx="2115423" cy="673940"/>
        </p:xfrm>
        <a:graphic>
          <a:graphicData uri="http://schemas.openxmlformats.org/presentationml/2006/ole">
            <mc:AlternateContent xmlns:mc="http://schemas.openxmlformats.org/markup-compatibility/2006">
              <mc:Choice xmlns:v="urn:schemas-microsoft-com:vml" Requires="v">
                <p:oleObj spid="_x0000_s3100" name="Equation" r:id="rId7" imgW="1435787" imgH="457216" progId="Equation.DSMT4">
                  <p:embed/>
                </p:oleObj>
              </mc:Choice>
              <mc:Fallback>
                <p:oleObj name="Equation" r:id="rId7" imgW="1435787" imgH="457216" progId="Equation.DSMT4">
                  <p:embed/>
                  <p:pic>
                    <p:nvPicPr>
                      <p:cNvPr id="0" name=""/>
                      <p:cNvPicPr/>
                      <p:nvPr/>
                    </p:nvPicPr>
                    <p:blipFill>
                      <a:blip r:embed="rId8"/>
                      <a:stretch>
                        <a:fillRect/>
                      </a:stretch>
                    </p:blipFill>
                    <p:spPr>
                      <a:xfrm>
                        <a:off x="4080808" y="4092737"/>
                        <a:ext cx="2115423" cy="673940"/>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3F739168-44D6-474B-918D-7C0E86AAD8C3}"/>
              </a:ext>
            </a:extLst>
          </p:cNvPr>
          <p:cNvGraphicFramePr>
            <a:graphicFrameLocks noChangeAspect="1"/>
          </p:cNvGraphicFramePr>
          <p:nvPr>
            <p:extLst>
              <p:ext uri="{D42A27DB-BD31-4B8C-83A1-F6EECF244321}">
                <p14:modId xmlns:p14="http://schemas.microsoft.com/office/powerpoint/2010/main" val="3146303200"/>
              </p:ext>
            </p:extLst>
          </p:nvPr>
        </p:nvGraphicFramePr>
        <p:xfrm>
          <a:off x="4782027" y="4979647"/>
          <a:ext cx="3778086" cy="396699"/>
        </p:xfrm>
        <a:graphic>
          <a:graphicData uri="http://schemas.openxmlformats.org/presentationml/2006/ole">
            <mc:AlternateContent xmlns:mc="http://schemas.openxmlformats.org/markup-compatibility/2006">
              <mc:Choice xmlns:v="urn:schemas-microsoft-com:vml" Requires="v">
                <p:oleObj spid="_x0000_s3101" name="Equation" r:id="rId9" imgW="2539800" imgH="266400" progId="Equation.DSMT4">
                  <p:embed/>
                </p:oleObj>
              </mc:Choice>
              <mc:Fallback>
                <p:oleObj name="Equation" r:id="rId9" imgW="2539800" imgH="266400" progId="Equation.DSMT4">
                  <p:embed/>
                  <p:pic>
                    <p:nvPicPr>
                      <p:cNvPr id="0" name=""/>
                      <p:cNvPicPr/>
                      <p:nvPr/>
                    </p:nvPicPr>
                    <p:blipFill>
                      <a:blip r:embed="rId10"/>
                      <a:stretch>
                        <a:fillRect/>
                      </a:stretch>
                    </p:blipFill>
                    <p:spPr>
                      <a:xfrm>
                        <a:off x="4782027" y="4979647"/>
                        <a:ext cx="3778086" cy="396699"/>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279AFE66-9646-4C80-B7D7-3146BFFA02E1}"/>
              </a:ext>
            </a:extLst>
          </p:cNvPr>
          <p:cNvGraphicFramePr>
            <a:graphicFrameLocks noChangeAspect="1"/>
          </p:cNvGraphicFramePr>
          <p:nvPr>
            <p:extLst>
              <p:ext uri="{D42A27DB-BD31-4B8C-83A1-F6EECF244321}">
                <p14:modId xmlns:p14="http://schemas.microsoft.com/office/powerpoint/2010/main" val="833521434"/>
              </p:ext>
            </p:extLst>
          </p:nvPr>
        </p:nvGraphicFramePr>
        <p:xfrm>
          <a:off x="4782027" y="5379172"/>
          <a:ext cx="3740305" cy="396699"/>
        </p:xfrm>
        <a:graphic>
          <a:graphicData uri="http://schemas.openxmlformats.org/presentationml/2006/ole">
            <mc:AlternateContent xmlns:mc="http://schemas.openxmlformats.org/markup-compatibility/2006">
              <mc:Choice xmlns:v="urn:schemas-microsoft-com:vml" Requires="v">
                <p:oleObj spid="_x0000_s3102" name="Equation" r:id="rId11" imgW="2514600" imgH="266400" progId="Equation.DSMT4">
                  <p:embed/>
                </p:oleObj>
              </mc:Choice>
              <mc:Fallback>
                <p:oleObj name="Equation" r:id="rId11" imgW="2514600" imgH="266400" progId="Equation.DSMT4">
                  <p:embed/>
                  <p:pic>
                    <p:nvPicPr>
                      <p:cNvPr id="0" name=""/>
                      <p:cNvPicPr/>
                      <p:nvPr/>
                    </p:nvPicPr>
                    <p:blipFill>
                      <a:blip r:embed="rId12"/>
                      <a:stretch>
                        <a:fillRect/>
                      </a:stretch>
                    </p:blipFill>
                    <p:spPr>
                      <a:xfrm>
                        <a:off x="4782027" y="5379172"/>
                        <a:ext cx="3740305" cy="396699"/>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8C4C3094-AE3B-45AE-AE9C-30F510B35336}"/>
              </a:ext>
            </a:extLst>
          </p:cNvPr>
          <p:cNvGraphicFramePr>
            <a:graphicFrameLocks noChangeAspect="1"/>
          </p:cNvGraphicFramePr>
          <p:nvPr>
            <p:extLst>
              <p:ext uri="{D42A27DB-BD31-4B8C-83A1-F6EECF244321}">
                <p14:modId xmlns:p14="http://schemas.microsoft.com/office/powerpoint/2010/main" val="144925751"/>
              </p:ext>
            </p:extLst>
          </p:nvPr>
        </p:nvGraphicFramePr>
        <p:xfrm>
          <a:off x="5929703" y="5775871"/>
          <a:ext cx="2529192" cy="405443"/>
        </p:xfrm>
        <a:graphic>
          <a:graphicData uri="http://schemas.openxmlformats.org/presentationml/2006/ole">
            <mc:AlternateContent xmlns:mc="http://schemas.openxmlformats.org/markup-compatibility/2006">
              <mc:Choice xmlns:v="urn:schemas-microsoft-com:vml" Requires="v">
                <p:oleObj spid="_x0000_s3103" name="Equation" r:id="rId13" imgW="1663560" imgH="266400" progId="Equation.DSMT4">
                  <p:embed/>
                </p:oleObj>
              </mc:Choice>
              <mc:Fallback>
                <p:oleObj name="Equation" r:id="rId13" imgW="1663560" imgH="266400" progId="Equation.DSMT4">
                  <p:embed/>
                  <p:pic>
                    <p:nvPicPr>
                      <p:cNvPr id="0" name=""/>
                      <p:cNvPicPr/>
                      <p:nvPr/>
                    </p:nvPicPr>
                    <p:blipFill>
                      <a:blip r:embed="rId14"/>
                      <a:stretch>
                        <a:fillRect/>
                      </a:stretch>
                    </p:blipFill>
                    <p:spPr>
                      <a:xfrm>
                        <a:off x="5929703" y="5775871"/>
                        <a:ext cx="2529192" cy="405443"/>
                      </a:xfrm>
                      <a:prstGeom prst="rect">
                        <a:avLst/>
                      </a:prstGeom>
                    </p:spPr>
                  </p:pic>
                </p:oleObj>
              </mc:Fallback>
            </mc:AlternateContent>
          </a:graphicData>
        </a:graphic>
      </p:graphicFrame>
      <p:sp>
        <p:nvSpPr>
          <p:cNvPr id="19" name="矩形 18">
            <a:extLst>
              <a:ext uri="{FF2B5EF4-FFF2-40B4-BE49-F238E27FC236}">
                <a16:creationId xmlns:a16="http://schemas.microsoft.com/office/drawing/2014/main" id="{33E2451D-DA96-451A-8506-C644D0B3BAE2}"/>
              </a:ext>
            </a:extLst>
          </p:cNvPr>
          <p:cNvSpPr/>
          <p:nvPr/>
        </p:nvSpPr>
        <p:spPr>
          <a:xfrm>
            <a:off x="3119268" y="3661923"/>
            <a:ext cx="5695279" cy="2819559"/>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F52F8CB4-1052-4B1D-9638-E34B67AA1140}"/>
              </a:ext>
            </a:extLst>
          </p:cNvPr>
          <p:cNvSpPr txBox="1"/>
          <p:nvPr/>
        </p:nvSpPr>
        <p:spPr>
          <a:xfrm>
            <a:off x="732416" y="1859418"/>
            <a:ext cx="5069991" cy="458074"/>
          </a:xfrm>
          <a:prstGeom prst="rect">
            <a:avLst/>
          </a:prstGeom>
          <a:noFill/>
        </p:spPr>
        <p:txBody>
          <a:bodyPr wrap="square" rtlCol="0">
            <a:sp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进入者认为需求状态取决于在位者的订单</a:t>
            </a:r>
          </a:p>
        </p:txBody>
      </p:sp>
      <p:cxnSp>
        <p:nvCxnSpPr>
          <p:cNvPr id="2" name="直接连接符 1"/>
          <p:cNvCxnSpPr/>
          <p:nvPr/>
        </p:nvCxnSpPr>
        <p:spPr>
          <a:xfrm>
            <a:off x="258445" y="543560"/>
            <a:ext cx="1207135" cy="12700"/>
          </a:xfrm>
          <a:prstGeom prst="line">
            <a:avLst/>
          </a:prstGeom>
          <a:ln w="76200"/>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1558290" y="88900"/>
            <a:ext cx="4431665" cy="793487"/>
          </a:xfrm>
          <a:prstGeom prst="rect">
            <a:avLst/>
          </a:prstGeom>
          <a:noFill/>
        </p:spPr>
        <p:txBody>
          <a:bodyPr wrap="square" rtlCol="0" anchor="t">
            <a:spAutoFit/>
          </a:bodyPr>
          <a:lstStyle/>
          <a:p>
            <a:pPr>
              <a:lnSpc>
                <a:spcPct val="150000"/>
              </a:lnSpc>
            </a:pPr>
            <a:r>
              <a:rPr lang="en-US" altLang="zh-CN" sz="3600" dirty="0">
                <a:latin typeface="宋体" panose="02010600030101010101" pitchFamily="2" charset="-122"/>
                <a:ea typeface="宋体" panose="02010600030101010101" pitchFamily="2" charset="-122"/>
                <a:cs typeface="宋体" panose="02010600030101010101" pitchFamily="2" charset="-122"/>
                <a:sym typeface="+mn-ea"/>
              </a:rPr>
              <a:t>2.2 </a:t>
            </a:r>
            <a:r>
              <a:rPr lang="zh-CN" altLang="en-US" sz="3600" dirty="0">
                <a:latin typeface="宋体" panose="02010600030101010101" pitchFamily="2" charset="-122"/>
                <a:ea typeface="宋体" panose="02010600030101010101" pitchFamily="2" charset="-122"/>
                <a:cs typeface="宋体" panose="02010600030101010101" pitchFamily="2" charset="-122"/>
                <a:sym typeface="+mn-ea"/>
              </a:rPr>
              <a:t>基本</a:t>
            </a:r>
            <a:r>
              <a:rPr lang="zh-CN" sz="3600" dirty="0">
                <a:latin typeface="宋体" panose="02010600030101010101" pitchFamily="2" charset="-122"/>
                <a:ea typeface="宋体" panose="02010600030101010101" pitchFamily="2" charset="-122"/>
                <a:cs typeface="宋体" panose="02010600030101010101" pitchFamily="2" charset="-122"/>
                <a:sym typeface="+mn-ea"/>
              </a:rPr>
              <a:t>模型</a:t>
            </a:r>
          </a:p>
        </p:txBody>
      </p:sp>
      <p:sp>
        <p:nvSpPr>
          <p:cNvPr id="8" name="文本框 7">
            <a:extLst>
              <a:ext uri="{FF2B5EF4-FFF2-40B4-BE49-F238E27FC236}">
                <a16:creationId xmlns:a16="http://schemas.microsoft.com/office/drawing/2014/main" id="{18F2D846-9474-428C-9124-9D88E6A2E27C}"/>
              </a:ext>
            </a:extLst>
          </p:cNvPr>
          <p:cNvSpPr txBox="1"/>
          <p:nvPr/>
        </p:nvSpPr>
        <p:spPr>
          <a:xfrm>
            <a:off x="2621727" y="999791"/>
            <a:ext cx="5620871" cy="481863"/>
          </a:xfrm>
          <a:prstGeom prst="rect">
            <a:avLst/>
          </a:prstGeom>
          <a:solidFill>
            <a:schemeClr val="accent6">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wrap="square" rtlCol="0" anchor="t">
            <a:spAutoFit/>
          </a:bodyPr>
          <a:lstStyle/>
          <a:p>
            <a:pPr algn="ct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mn-ea"/>
              </a:rPr>
              <a:t>2.</a:t>
            </a:r>
            <a:r>
              <a:rPr lang="zh-CN" altLang="en-US" sz="2000" b="1" dirty="0">
                <a:solidFill>
                  <a:schemeClr val="tx1"/>
                </a:solidFill>
                <a:latin typeface="宋体" panose="02010600030101010101" pitchFamily="2" charset="-122"/>
                <a:ea typeface="宋体" panose="02010600030101010101" pitchFamily="2" charset="-122"/>
                <a:sym typeface="+mn-ea"/>
              </a:rPr>
              <a:t>供应商总是泄露信息</a:t>
            </a:r>
            <a:endParaRPr lang="zh-CN" sz="2000" b="1" dirty="0">
              <a:solidFill>
                <a:schemeClr val="tx1"/>
              </a:solidFill>
              <a:latin typeface="宋体" panose="02010600030101010101" pitchFamily="2" charset="-122"/>
              <a:ea typeface="宋体" panose="02010600030101010101" pitchFamily="2" charset="-122"/>
              <a:sym typeface="+mn-ea"/>
            </a:endParaRPr>
          </a:p>
        </p:txBody>
      </p:sp>
      <p:graphicFrame>
        <p:nvGraphicFramePr>
          <p:cNvPr id="5" name="对象 4">
            <a:extLst>
              <a:ext uri="{FF2B5EF4-FFF2-40B4-BE49-F238E27FC236}">
                <a16:creationId xmlns:a16="http://schemas.microsoft.com/office/drawing/2014/main" id="{CDD21668-2A5B-40B6-B5A1-0E6B8E85F680}"/>
              </a:ext>
            </a:extLst>
          </p:cNvPr>
          <p:cNvGraphicFramePr>
            <a:graphicFrameLocks noChangeAspect="1"/>
          </p:cNvGraphicFramePr>
          <p:nvPr>
            <p:extLst>
              <p:ext uri="{D42A27DB-BD31-4B8C-83A1-F6EECF244321}">
                <p14:modId xmlns:p14="http://schemas.microsoft.com/office/powerpoint/2010/main" val="324672919"/>
              </p:ext>
            </p:extLst>
          </p:nvPr>
        </p:nvGraphicFramePr>
        <p:xfrm>
          <a:off x="555625" y="2414588"/>
          <a:ext cx="4518025" cy="1152525"/>
        </p:xfrm>
        <a:graphic>
          <a:graphicData uri="http://schemas.openxmlformats.org/presentationml/2006/ole">
            <mc:AlternateContent xmlns:mc="http://schemas.openxmlformats.org/markup-compatibility/2006">
              <mc:Choice xmlns:v="urn:schemas-microsoft-com:vml" Requires="v">
                <p:oleObj spid="_x0000_s4125" name="Equation" r:id="rId4" imgW="3085920" imgH="787320" progId="Equation.DSMT4">
                  <p:embed/>
                </p:oleObj>
              </mc:Choice>
              <mc:Fallback>
                <p:oleObj name="Equation" r:id="rId4" imgW="3085920" imgH="787320" progId="Equation.DSMT4">
                  <p:embed/>
                  <p:pic>
                    <p:nvPicPr>
                      <p:cNvPr id="0" name=""/>
                      <p:cNvPicPr/>
                      <p:nvPr/>
                    </p:nvPicPr>
                    <p:blipFill>
                      <a:blip r:embed="rId5"/>
                      <a:stretch>
                        <a:fillRect/>
                      </a:stretch>
                    </p:blipFill>
                    <p:spPr>
                      <a:xfrm>
                        <a:off x="555625" y="2414588"/>
                        <a:ext cx="4518025" cy="1152525"/>
                      </a:xfrm>
                      <a:prstGeom prst="rect">
                        <a:avLst/>
                      </a:prstGeom>
                    </p:spPr>
                  </p:pic>
                </p:oleObj>
              </mc:Fallback>
            </mc:AlternateContent>
          </a:graphicData>
        </a:graphic>
      </p:graphicFrame>
      <p:sp>
        <p:nvSpPr>
          <p:cNvPr id="6" name="文本框 5">
            <a:extLst>
              <a:ext uri="{FF2B5EF4-FFF2-40B4-BE49-F238E27FC236}">
                <a16:creationId xmlns:a16="http://schemas.microsoft.com/office/drawing/2014/main" id="{765F5275-D5FE-406D-BB00-EC81C2BA2CDC}"/>
              </a:ext>
            </a:extLst>
          </p:cNvPr>
          <p:cNvSpPr txBox="1"/>
          <p:nvPr/>
        </p:nvSpPr>
        <p:spPr>
          <a:xfrm>
            <a:off x="859375" y="4121985"/>
            <a:ext cx="877163"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定义：</a:t>
            </a:r>
          </a:p>
        </p:txBody>
      </p:sp>
      <p:graphicFrame>
        <p:nvGraphicFramePr>
          <p:cNvPr id="9" name="对象 8">
            <a:extLst>
              <a:ext uri="{FF2B5EF4-FFF2-40B4-BE49-F238E27FC236}">
                <a16:creationId xmlns:a16="http://schemas.microsoft.com/office/drawing/2014/main" id="{0406A75F-3419-4C9F-ACCD-D3BCF84BF1EB}"/>
              </a:ext>
            </a:extLst>
          </p:cNvPr>
          <p:cNvGraphicFramePr>
            <a:graphicFrameLocks noChangeAspect="1"/>
          </p:cNvGraphicFramePr>
          <p:nvPr>
            <p:extLst>
              <p:ext uri="{D42A27DB-BD31-4B8C-83A1-F6EECF244321}">
                <p14:modId xmlns:p14="http://schemas.microsoft.com/office/powerpoint/2010/main" val="2406196966"/>
              </p:ext>
            </p:extLst>
          </p:nvPr>
        </p:nvGraphicFramePr>
        <p:xfrm>
          <a:off x="1736538" y="4001200"/>
          <a:ext cx="1724897" cy="610901"/>
        </p:xfrm>
        <a:graphic>
          <a:graphicData uri="http://schemas.openxmlformats.org/presentationml/2006/ole">
            <mc:AlternateContent xmlns:mc="http://schemas.openxmlformats.org/markup-compatibility/2006">
              <mc:Choice xmlns:v="urn:schemas-microsoft-com:vml" Requires="v">
                <p:oleObj spid="_x0000_s4126" name="Equation" r:id="rId6" imgW="1218960" imgH="431640" progId="Equation.DSMT4">
                  <p:embed/>
                </p:oleObj>
              </mc:Choice>
              <mc:Fallback>
                <p:oleObj name="Equation" r:id="rId6" imgW="1218960" imgH="431640" progId="Equation.DSMT4">
                  <p:embed/>
                  <p:pic>
                    <p:nvPicPr>
                      <p:cNvPr id="0" name=""/>
                      <p:cNvPicPr/>
                      <p:nvPr/>
                    </p:nvPicPr>
                    <p:blipFill>
                      <a:blip r:embed="rId7"/>
                      <a:stretch>
                        <a:fillRect/>
                      </a:stretch>
                    </p:blipFill>
                    <p:spPr>
                      <a:xfrm>
                        <a:off x="1736538" y="4001200"/>
                        <a:ext cx="1724897" cy="610901"/>
                      </a:xfrm>
                      <a:prstGeom prst="rect">
                        <a:avLst/>
                      </a:prstGeom>
                    </p:spPr>
                  </p:pic>
                </p:oleObj>
              </mc:Fallback>
            </mc:AlternateContent>
          </a:graphicData>
        </a:graphic>
      </p:graphicFrame>
      <p:sp>
        <p:nvSpPr>
          <p:cNvPr id="11" name="文本框 10">
            <a:extLst>
              <a:ext uri="{FF2B5EF4-FFF2-40B4-BE49-F238E27FC236}">
                <a16:creationId xmlns:a16="http://schemas.microsoft.com/office/drawing/2014/main" id="{54A864CB-D452-45BE-9342-E5C45DCA28AB}"/>
              </a:ext>
            </a:extLst>
          </p:cNvPr>
          <p:cNvSpPr txBox="1"/>
          <p:nvPr/>
        </p:nvSpPr>
        <p:spPr>
          <a:xfrm>
            <a:off x="5532756" y="1758565"/>
            <a:ext cx="6301725" cy="2951064"/>
          </a:xfrm>
          <a:prstGeom prst="rect">
            <a:avLst/>
          </a:prstGeom>
          <a:noFill/>
        </p:spPr>
        <p:txBody>
          <a:bodyPr wrap="none" rtlCol="0">
            <a:spAutoFit/>
          </a:bodyPr>
          <a:lstStyle/>
          <a:p>
            <a:pPr>
              <a:lnSpc>
                <a:spcPct val="150000"/>
              </a:lnSpc>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引理</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2a</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如果进入者的需求信念由（</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）给出，则存在以下分离均衡：</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如果需求高</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在位者订单</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如果需求低</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在位者订单</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2" name="对象 11">
            <a:extLst>
              <a:ext uri="{FF2B5EF4-FFF2-40B4-BE49-F238E27FC236}">
                <a16:creationId xmlns:a16="http://schemas.microsoft.com/office/drawing/2014/main" id="{1112F912-5CDF-4CB4-9882-9D6A31AD68B1}"/>
              </a:ext>
            </a:extLst>
          </p:cNvPr>
          <p:cNvGraphicFramePr>
            <a:graphicFrameLocks noChangeAspect="1"/>
          </p:cNvGraphicFramePr>
          <p:nvPr>
            <p:extLst>
              <p:ext uri="{D42A27DB-BD31-4B8C-83A1-F6EECF244321}">
                <p14:modId xmlns:p14="http://schemas.microsoft.com/office/powerpoint/2010/main" val="568376782"/>
              </p:ext>
            </p:extLst>
          </p:nvPr>
        </p:nvGraphicFramePr>
        <p:xfrm>
          <a:off x="6733297" y="4216115"/>
          <a:ext cx="4289778" cy="2285538"/>
        </p:xfrm>
        <a:graphic>
          <a:graphicData uri="http://schemas.openxmlformats.org/presentationml/2006/ole">
            <mc:AlternateContent xmlns:mc="http://schemas.openxmlformats.org/markup-compatibility/2006">
              <mc:Choice xmlns:v="urn:schemas-microsoft-com:vml" Requires="v">
                <p:oleObj spid="_x0000_s4127" name="Equation" r:id="rId8" imgW="3098520" imgH="1650960" progId="Equation.DSMT4">
                  <p:embed/>
                </p:oleObj>
              </mc:Choice>
              <mc:Fallback>
                <p:oleObj name="Equation" r:id="rId8" imgW="3098520" imgH="1650960" progId="Equation.DSMT4">
                  <p:embed/>
                  <p:pic>
                    <p:nvPicPr>
                      <p:cNvPr id="0" name=""/>
                      <p:cNvPicPr/>
                      <p:nvPr/>
                    </p:nvPicPr>
                    <p:blipFill>
                      <a:blip r:embed="rId9"/>
                      <a:stretch>
                        <a:fillRect/>
                      </a:stretch>
                    </p:blipFill>
                    <p:spPr>
                      <a:xfrm>
                        <a:off x="6733297" y="4216115"/>
                        <a:ext cx="4289778" cy="2285538"/>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5176EFA3-67B0-455F-A82B-3B4FD6BD14CD}"/>
              </a:ext>
            </a:extLst>
          </p:cNvPr>
          <p:cNvGraphicFramePr>
            <a:graphicFrameLocks noChangeAspect="1"/>
          </p:cNvGraphicFramePr>
          <p:nvPr>
            <p:extLst>
              <p:ext uri="{D42A27DB-BD31-4B8C-83A1-F6EECF244321}">
                <p14:modId xmlns:p14="http://schemas.microsoft.com/office/powerpoint/2010/main" val="537963909"/>
              </p:ext>
            </p:extLst>
          </p:nvPr>
        </p:nvGraphicFramePr>
        <p:xfrm>
          <a:off x="7068576" y="2964035"/>
          <a:ext cx="1866993" cy="622331"/>
        </p:xfrm>
        <a:graphic>
          <a:graphicData uri="http://schemas.openxmlformats.org/presentationml/2006/ole">
            <mc:AlternateContent xmlns:mc="http://schemas.openxmlformats.org/markup-compatibility/2006">
              <mc:Choice xmlns:v="urn:schemas-microsoft-com:vml" Requires="v">
                <p:oleObj spid="_x0000_s4128" name="Equation" r:id="rId10" imgW="1295280" imgH="431640" progId="Equation.DSMT4">
                  <p:embed/>
                </p:oleObj>
              </mc:Choice>
              <mc:Fallback>
                <p:oleObj name="Equation" r:id="rId10" imgW="1295280" imgH="431640" progId="Equation.DSMT4">
                  <p:embed/>
                  <p:pic>
                    <p:nvPicPr>
                      <p:cNvPr id="0" name=""/>
                      <p:cNvPicPr/>
                      <p:nvPr/>
                    </p:nvPicPr>
                    <p:blipFill>
                      <a:blip r:embed="rId11"/>
                      <a:stretch>
                        <a:fillRect/>
                      </a:stretch>
                    </p:blipFill>
                    <p:spPr>
                      <a:xfrm>
                        <a:off x="7068576" y="2964035"/>
                        <a:ext cx="1866993" cy="622331"/>
                      </a:xfrm>
                      <a:prstGeom prst="rect">
                        <a:avLst/>
                      </a:prstGeom>
                    </p:spPr>
                  </p:pic>
                </p:oleObj>
              </mc:Fallback>
            </mc:AlternateContent>
          </a:graphicData>
        </a:graphic>
      </p:graphicFrame>
    </p:spTree>
    <p:extLst>
      <p:ext uri="{BB962C8B-B14F-4D97-AF65-F5344CB8AC3E}">
        <p14:creationId xmlns:p14="http://schemas.microsoft.com/office/powerpoint/2010/main" val="2412884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258445" y="543560"/>
            <a:ext cx="1207135" cy="12700"/>
          </a:xfrm>
          <a:prstGeom prst="line">
            <a:avLst/>
          </a:prstGeom>
          <a:ln w="76200"/>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1558290" y="88900"/>
            <a:ext cx="4431665" cy="793487"/>
          </a:xfrm>
          <a:prstGeom prst="rect">
            <a:avLst/>
          </a:prstGeom>
          <a:noFill/>
        </p:spPr>
        <p:txBody>
          <a:bodyPr wrap="square" rtlCol="0" anchor="t">
            <a:spAutoFit/>
          </a:bodyPr>
          <a:lstStyle/>
          <a:p>
            <a:pPr>
              <a:lnSpc>
                <a:spcPct val="150000"/>
              </a:lnSpc>
            </a:pPr>
            <a:r>
              <a:rPr lang="en-US" altLang="zh-CN" sz="3600" dirty="0">
                <a:latin typeface="宋体" panose="02010600030101010101" pitchFamily="2" charset="-122"/>
                <a:ea typeface="宋体" panose="02010600030101010101" pitchFamily="2" charset="-122"/>
                <a:cs typeface="宋体" panose="02010600030101010101" pitchFamily="2" charset="-122"/>
                <a:sym typeface="+mn-ea"/>
              </a:rPr>
              <a:t>2.2 </a:t>
            </a:r>
            <a:r>
              <a:rPr lang="zh-CN" altLang="en-US" sz="3600" dirty="0">
                <a:latin typeface="宋体" panose="02010600030101010101" pitchFamily="2" charset="-122"/>
                <a:ea typeface="宋体" panose="02010600030101010101" pitchFamily="2" charset="-122"/>
                <a:cs typeface="宋体" panose="02010600030101010101" pitchFamily="2" charset="-122"/>
                <a:sym typeface="+mn-ea"/>
              </a:rPr>
              <a:t>基本</a:t>
            </a:r>
            <a:r>
              <a:rPr lang="zh-CN" sz="3600" dirty="0">
                <a:latin typeface="宋体" panose="02010600030101010101" pitchFamily="2" charset="-122"/>
                <a:ea typeface="宋体" panose="02010600030101010101" pitchFamily="2" charset="-122"/>
                <a:cs typeface="宋体" panose="02010600030101010101" pitchFamily="2" charset="-122"/>
                <a:sym typeface="+mn-ea"/>
              </a:rPr>
              <a:t>模型</a:t>
            </a:r>
          </a:p>
        </p:txBody>
      </p:sp>
      <p:sp>
        <p:nvSpPr>
          <p:cNvPr id="8" name="文本框 7">
            <a:extLst>
              <a:ext uri="{FF2B5EF4-FFF2-40B4-BE49-F238E27FC236}">
                <a16:creationId xmlns:a16="http://schemas.microsoft.com/office/drawing/2014/main" id="{18F2D846-9474-428C-9124-9D88E6A2E27C}"/>
              </a:ext>
            </a:extLst>
          </p:cNvPr>
          <p:cNvSpPr txBox="1"/>
          <p:nvPr/>
        </p:nvSpPr>
        <p:spPr>
          <a:xfrm>
            <a:off x="2621727" y="999791"/>
            <a:ext cx="5620871" cy="481863"/>
          </a:xfrm>
          <a:prstGeom prst="rect">
            <a:avLst/>
          </a:prstGeom>
          <a:solidFill>
            <a:schemeClr val="accent6">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wrap="square" rtlCol="0" anchor="t">
            <a:spAutoFit/>
          </a:bodyPr>
          <a:lstStyle/>
          <a:p>
            <a:pPr algn="ct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mn-ea"/>
              </a:rPr>
              <a:t>2.</a:t>
            </a:r>
            <a:r>
              <a:rPr lang="zh-CN" altLang="en-US" sz="2000" b="1" dirty="0">
                <a:solidFill>
                  <a:schemeClr val="tx1"/>
                </a:solidFill>
                <a:latin typeface="宋体" panose="02010600030101010101" pitchFamily="2" charset="-122"/>
                <a:ea typeface="宋体" panose="02010600030101010101" pitchFamily="2" charset="-122"/>
                <a:sym typeface="+mn-ea"/>
              </a:rPr>
              <a:t>供应商总是泄露信息</a:t>
            </a:r>
            <a:endParaRPr lang="zh-CN" sz="2000" b="1" dirty="0">
              <a:solidFill>
                <a:schemeClr val="tx1"/>
              </a:solidFill>
              <a:latin typeface="宋体" panose="02010600030101010101" pitchFamily="2" charset="-122"/>
              <a:ea typeface="宋体" panose="02010600030101010101" pitchFamily="2" charset="-122"/>
              <a:sym typeface="+mn-ea"/>
            </a:endParaRPr>
          </a:p>
        </p:txBody>
      </p:sp>
      <p:sp>
        <p:nvSpPr>
          <p:cNvPr id="11" name="文本框 10">
            <a:extLst>
              <a:ext uri="{FF2B5EF4-FFF2-40B4-BE49-F238E27FC236}">
                <a16:creationId xmlns:a16="http://schemas.microsoft.com/office/drawing/2014/main" id="{54A864CB-D452-45BE-9342-E5C45DCA28AB}"/>
              </a:ext>
            </a:extLst>
          </p:cNvPr>
          <p:cNvSpPr txBox="1"/>
          <p:nvPr/>
        </p:nvSpPr>
        <p:spPr>
          <a:xfrm>
            <a:off x="2856790" y="1532002"/>
            <a:ext cx="2492990" cy="2532745"/>
          </a:xfrm>
          <a:prstGeom prst="rect">
            <a:avLst/>
          </a:prstGeom>
          <a:noFill/>
        </p:spPr>
        <p:txBody>
          <a:bodyPr wrap="none" rtlCol="0">
            <a:spAutoFit/>
          </a:bodyPr>
          <a:lstStyle/>
          <a:p>
            <a:pPr>
              <a:lnSpc>
                <a:spcPct val="150000"/>
              </a:lnSpc>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引理</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2b</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如果进入者认为需求高</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进入者订单</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如果进入者认为需求低</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进入者订单</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2" name="对象 11">
            <a:extLst>
              <a:ext uri="{FF2B5EF4-FFF2-40B4-BE49-F238E27FC236}">
                <a16:creationId xmlns:a16="http://schemas.microsoft.com/office/drawing/2014/main" id="{1112F912-5CDF-4CB4-9882-9D6A31AD68B1}"/>
              </a:ext>
            </a:extLst>
          </p:cNvPr>
          <p:cNvGraphicFramePr>
            <a:graphicFrameLocks noChangeAspect="1"/>
          </p:cNvGraphicFramePr>
          <p:nvPr>
            <p:extLst>
              <p:ext uri="{D42A27DB-BD31-4B8C-83A1-F6EECF244321}">
                <p14:modId xmlns:p14="http://schemas.microsoft.com/office/powerpoint/2010/main" val="1223352902"/>
              </p:ext>
            </p:extLst>
          </p:nvPr>
        </p:nvGraphicFramePr>
        <p:xfrm>
          <a:off x="3061181" y="4187201"/>
          <a:ext cx="4596920" cy="2333128"/>
        </p:xfrm>
        <a:graphic>
          <a:graphicData uri="http://schemas.openxmlformats.org/presentationml/2006/ole">
            <mc:AlternateContent xmlns:mc="http://schemas.openxmlformats.org/markup-compatibility/2006">
              <mc:Choice xmlns:v="urn:schemas-microsoft-com:vml" Requires="v">
                <p:oleObj spid="_x0000_s5138" name="Equation" r:id="rId4" imgW="3251160" imgH="1650960" progId="Equation.DSMT4">
                  <p:embed/>
                </p:oleObj>
              </mc:Choice>
              <mc:Fallback>
                <p:oleObj name="Equation" r:id="rId4" imgW="3251160" imgH="1650960" progId="Equation.DSMT4">
                  <p:embed/>
                  <p:pic>
                    <p:nvPicPr>
                      <p:cNvPr id="12" name="对象 11">
                        <a:extLst>
                          <a:ext uri="{FF2B5EF4-FFF2-40B4-BE49-F238E27FC236}">
                            <a16:creationId xmlns:a16="http://schemas.microsoft.com/office/drawing/2014/main" id="{1112F912-5CDF-4CB4-9882-9D6A31AD68B1}"/>
                          </a:ext>
                        </a:extLst>
                      </p:cNvPr>
                      <p:cNvPicPr/>
                      <p:nvPr/>
                    </p:nvPicPr>
                    <p:blipFill>
                      <a:blip r:embed="rId5"/>
                      <a:stretch>
                        <a:fillRect/>
                      </a:stretch>
                    </p:blipFill>
                    <p:spPr>
                      <a:xfrm>
                        <a:off x="3061181" y="4187201"/>
                        <a:ext cx="4596920" cy="2333128"/>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5176EFA3-67B0-455F-A82B-3B4FD6BD14CD}"/>
              </a:ext>
            </a:extLst>
          </p:cNvPr>
          <p:cNvGraphicFramePr>
            <a:graphicFrameLocks noChangeAspect="1"/>
          </p:cNvGraphicFramePr>
          <p:nvPr>
            <p:extLst>
              <p:ext uri="{D42A27DB-BD31-4B8C-83A1-F6EECF244321}">
                <p14:modId xmlns:p14="http://schemas.microsoft.com/office/powerpoint/2010/main" val="1152839953"/>
              </p:ext>
            </p:extLst>
          </p:nvPr>
        </p:nvGraphicFramePr>
        <p:xfrm>
          <a:off x="4355418" y="2352863"/>
          <a:ext cx="1884363" cy="623888"/>
        </p:xfrm>
        <a:graphic>
          <a:graphicData uri="http://schemas.openxmlformats.org/presentationml/2006/ole">
            <mc:AlternateContent xmlns:mc="http://schemas.openxmlformats.org/markup-compatibility/2006">
              <mc:Choice xmlns:v="urn:schemas-microsoft-com:vml" Requires="v">
                <p:oleObj spid="_x0000_s5139" name="Equation" r:id="rId6" imgW="1307880" imgH="431640" progId="Equation.DSMT4">
                  <p:embed/>
                </p:oleObj>
              </mc:Choice>
              <mc:Fallback>
                <p:oleObj name="Equation" r:id="rId6" imgW="1307880" imgH="431640" progId="Equation.DSMT4">
                  <p:embed/>
                  <p:pic>
                    <p:nvPicPr>
                      <p:cNvPr id="15" name="对象 14">
                        <a:extLst>
                          <a:ext uri="{FF2B5EF4-FFF2-40B4-BE49-F238E27FC236}">
                            <a16:creationId xmlns:a16="http://schemas.microsoft.com/office/drawing/2014/main" id="{5176EFA3-67B0-455F-A82B-3B4FD6BD14CD}"/>
                          </a:ext>
                        </a:extLst>
                      </p:cNvPr>
                      <p:cNvPicPr/>
                      <p:nvPr/>
                    </p:nvPicPr>
                    <p:blipFill>
                      <a:blip r:embed="rId7"/>
                      <a:stretch>
                        <a:fillRect/>
                      </a:stretch>
                    </p:blipFill>
                    <p:spPr>
                      <a:xfrm>
                        <a:off x="4355418" y="2352863"/>
                        <a:ext cx="1884363" cy="623888"/>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B0ABC994-0C39-46D4-BD3A-A135CE430512}"/>
              </a:ext>
            </a:extLst>
          </p:cNvPr>
          <p:cNvGraphicFramePr>
            <a:graphicFrameLocks noChangeAspect="1"/>
          </p:cNvGraphicFramePr>
          <p:nvPr>
            <p:extLst>
              <p:ext uri="{D42A27DB-BD31-4B8C-83A1-F6EECF244321}">
                <p14:modId xmlns:p14="http://schemas.microsoft.com/office/powerpoint/2010/main" val="4100628784"/>
              </p:ext>
            </p:extLst>
          </p:nvPr>
        </p:nvGraphicFramePr>
        <p:xfrm>
          <a:off x="5297600" y="2048572"/>
          <a:ext cx="1258569" cy="318625"/>
        </p:xfrm>
        <a:graphic>
          <a:graphicData uri="http://schemas.openxmlformats.org/presentationml/2006/ole">
            <mc:AlternateContent xmlns:mc="http://schemas.openxmlformats.org/markup-compatibility/2006">
              <mc:Choice xmlns:v="urn:schemas-microsoft-com:vml" Requires="v">
                <p:oleObj spid="_x0000_s5140" name="Equation" r:id="rId8" imgW="1002960" imgH="253800" progId="Equation.DSMT4">
                  <p:embed/>
                </p:oleObj>
              </mc:Choice>
              <mc:Fallback>
                <p:oleObj name="Equation" r:id="rId8" imgW="1002960" imgH="253800" progId="Equation.DSMT4">
                  <p:embed/>
                  <p:pic>
                    <p:nvPicPr>
                      <p:cNvPr id="0" name=""/>
                      <p:cNvPicPr/>
                      <p:nvPr/>
                    </p:nvPicPr>
                    <p:blipFill>
                      <a:blip r:embed="rId9"/>
                      <a:stretch>
                        <a:fillRect/>
                      </a:stretch>
                    </p:blipFill>
                    <p:spPr>
                      <a:xfrm>
                        <a:off x="5297600" y="2048572"/>
                        <a:ext cx="1258569" cy="318625"/>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691266D8-2C1B-48DF-82E4-F77B338A9E0E}"/>
              </a:ext>
            </a:extLst>
          </p:cNvPr>
          <p:cNvGraphicFramePr>
            <a:graphicFrameLocks noChangeAspect="1"/>
          </p:cNvGraphicFramePr>
          <p:nvPr>
            <p:extLst>
              <p:ext uri="{D42A27DB-BD31-4B8C-83A1-F6EECF244321}">
                <p14:modId xmlns:p14="http://schemas.microsoft.com/office/powerpoint/2010/main" val="3159472944"/>
              </p:ext>
            </p:extLst>
          </p:nvPr>
        </p:nvGraphicFramePr>
        <p:xfrm>
          <a:off x="5327368" y="3317502"/>
          <a:ext cx="1306358" cy="318624"/>
        </p:xfrm>
        <a:graphic>
          <a:graphicData uri="http://schemas.openxmlformats.org/presentationml/2006/ole">
            <mc:AlternateContent xmlns:mc="http://schemas.openxmlformats.org/markup-compatibility/2006">
              <mc:Choice xmlns:v="urn:schemas-microsoft-com:vml" Requires="v">
                <p:oleObj spid="_x0000_s5141" name="Equation" r:id="rId10" imgW="1041120" imgH="253800" progId="Equation.DSMT4">
                  <p:embed/>
                </p:oleObj>
              </mc:Choice>
              <mc:Fallback>
                <p:oleObj name="Equation" r:id="rId10" imgW="1041120" imgH="253800" progId="Equation.DSMT4">
                  <p:embed/>
                  <p:pic>
                    <p:nvPicPr>
                      <p:cNvPr id="0" name=""/>
                      <p:cNvPicPr/>
                      <p:nvPr/>
                    </p:nvPicPr>
                    <p:blipFill>
                      <a:blip r:embed="rId11"/>
                      <a:stretch>
                        <a:fillRect/>
                      </a:stretch>
                    </p:blipFill>
                    <p:spPr>
                      <a:xfrm>
                        <a:off x="5327368" y="3317502"/>
                        <a:ext cx="1306358" cy="318624"/>
                      </a:xfrm>
                      <a:prstGeom prst="rect">
                        <a:avLst/>
                      </a:prstGeom>
                    </p:spPr>
                  </p:pic>
                </p:oleObj>
              </mc:Fallback>
            </mc:AlternateContent>
          </a:graphicData>
        </a:graphic>
      </p:graphicFrame>
    </p:spTree>
    <p:extLst>
      <p:ext uri="{BB962C8B-B14F-4D97-AF65-F5344CB8AC3E}">
        <p14:creationId xmlns:p14="http://schemas.microsoft.com/office/powerpoint/2010/main" val="3365383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258445" y="543560"/>
            <a:ext cx="1207135" cy="12700"/>
          </a:xfrm>
          <a:prstGeom prst="line">
            <a:avLst/>
          </a:prstGeom>
          <a:ln w="76200"/>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1558290" y="88900"/>
            <a:ext cx="4431665" cy="793487"/>
          </a:xfrm>
          <a:prstGeom prst="rect">
            <a:avLst/>
          </a:prstGeom>
          <a:noFill/>
        </p:spPr>
        <p:txBody>
          <a:bodyPr wrap="square" rtlCol="0" anchor="t">
            <a:spAutoFit/>
          </a:bodyPr>
          <a:lstStyle/>
          <a:p>
            <a:pPr>
              <a:lnSpc>
                <a:spcPct val="150000"/>
              </a:lnSpc>
            </a:pPr>
            <a:r>
              <a:rPr lang="en-US" altLang="zh-CN" sz="3600" dirty="0">
                <a:latin typeface="宋体" panose="02010600030101010101" pitchFamily="2" charset="-122"/>
                <a:ea typeface="宋体" panose="02010600030101010101" pitchFamily="2" charset="-122"/>
                <a:cs typeface="宋体" panose="02010600030101010101" pitchFamily="2" charset="-122"/>
                <a:sym typeface="+mn-ea"/>
              </a:rPr>
              <a:t>2.2 </a:t>
            </a:r>
            <a:r>
              <a:rPr lang="zh-CN" altLang="en-US" sz="3600" dirty="0">
                <a:latin typeface="宋体" panose="02010600030101010101" pitchFamily="2" charset="-122"/>
                <a:ea typeface="宋体" panose="02010600030101010101" pitchFamily="2" charset="-122"/>
                <a:cs typeface="宋体" panose="02010600030101010101" pitchFamily="2" charset="-122"/>
                <a:sym typeface="+mn-ea"/>
              </a:rPr>
              <a:t>基本</a:t>
            </a:r>
            <a:r>
              <a:rPr lang="zh-CN" sz="3600" dirty="0">
                <a:latin typeface="宋体" panose="02010600030101010101" pitchFamily="2" charset="-122"/>
                <a:ea typeface="宋体" panose="02010600030101010101" pitchFamily="2" charset="-122"/>
                <a:cs typeface="宋体" panose="02010600030101010101" pitchFamily="2" charset="-122"/>
                <a:sym typeface="+mn-ea"/>
              </a:rPr>
              <a:t>模型</a:t>
            </a:r>
          </a:p>
        </p:txBody>
      </p:sp>
      <p:sp>
        <p:nvSpPr>
          <p:cNvPr id="8" name="文本框 7">
            <a:extLst>
              <a:ext uri="{FF2B5EF4-FFF2-40B4-BE49-F238E27FC236}">
                <a16:creationId xmlns:a16="http://schemas.microsoft.com/office/drawing/2014/main" id="{18F2D846-9474-428C-9124-9D88E6A2E27C}"/>
              </a:ext>
            </a:extLst>
          </p:cNvPr>
          <p:cNvSpPr txBox="1"/>
          <p:nvPr/>
        </p:nvSpPr>
        <p:spPr>
          <a:xfrm>
            <a:off x="1252798" y="916993"/>
            <a:ext cx="9975496" cy="481863"/>
          </a:xfrm>
          <a:prstGeom prst="rect">
            <a:avLst/>
          </a:prstGeom>
          <a:solidFill>
            <a:schemeClr val="accent6">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wrap="square" rtlCol="0" anchor="t">
            <a:spAutoFit/>
          </a:bodyPr>
          <a:lstStyle/>
          <a:p>
            <a:pPr algn="ct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mn-ea"/>
              </a:rPr>
              <a:t>3.</a:t>
            </a:r>
            <a:r>
              <a:rPr lang="zh-CN" altLang="en-US" sz="2000" b="1" dirty="0">
                <a:solidFill>
                  <a:schemeClr val="tx1"/>
                </a:solidFill>
                <a:latin typeface="宋体" panose="02010600030101010101" pitchFamily="2" charset="-122"/>
                <a:ea typeface="宋体" panose="02010600030101010101" pitchFamily="2" charset="-122"/>
                <a:sym typeface="+mn-ea"/>
              </a:rPr>
              <a:t>供应商的第一最佳方案</a:t>
            </a:r>
            <a:endParaRPr lang="zh-CN" sz="2000" b="1" dirty="0">
              <a:solidFill>
                <a:schemeClr val="tx1"/>
              </a:solidFill>
              <a:latin typeface="宋体" panose="02010600030101010101" pitchFamily="2" charset="-122"/>
              <a:ea typeface="宋体" panose="02010600030101010101" pitchFamily="2" charset="-122"/>
              <a:sym typeface="+mn-ea"/>
            </a:endParaRPr>
          </a:p>
        </p:txBody>
      </p:sp>
      <p:sp>
        <p:nvSpPr>
          <p:cNvPr id="11" name="文本框 10">
            <a:extLst>
              <a:ext uri="{FF2B5EF4-FFF2-40B4-BE49-F238E27FC236}">
                <a16:creationId xmlns:a16="http://schemas.microsoft.com/office/drawing/2014/main" id="{54A864CB-D452-45BE-9342-E5C45DCA28AB}"/>
              </a:ext>
            </a:extLst>
          </p:cNvPr>
          <p:cNvSpPr txBox="1"/>
          <p:nvPr/>
        </p:nvSpPr>
        <p:spPr>
          <a:xfrm>
            <a:off x="1252799" y="1526656"/>
            <a:ext cx="4542884" cy="1289071"/>
          </a:xfrm>
          <a:prstGeom prst="rect">
            <a:avLst/>
          </a:prstGeom>
          <a:noFill/>
        </p:spPr>
        <p:txBody>
          <a:bodyPr wrap="square" rtlCol="0">
            <a:sp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收益共享合同下，供应商的第一最佳方案由渠道订单量</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Q</a:t>
            </a:r>
            <a:r>
              <a:rPr lang="zh-CN" altLang="en-US" dirty="0">
                <a:latin typeface="Times New Roman" panose="02020603050405020304" pitchFamily="18" charset="0"/>
                <a:ea typeface="宋体" panose="02010600030101010101" pitchFamily="2" charset="-122"/>
                <a:cs typeface="Times New Roman" panose="02020603050405020304" pitchFamily="18" charset="0"/>
              </a:rPr>
              <a:t>决定，</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Q</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err="1">
                <a:latin typeface="Times New Roman" panose="02020603050405020304" pitchFamily="18" charset="0"/>
                <a:ea typeface="宋体" panose="02010600030101010101" pitchFamily="2" charset="-122"/>
                <a:cs typeface="Times New Roman" panose="02020603050405020304" pitchFamily="18" charset="0"/>
              </a:rPr>
              <a:t>q</a:t>
            </a:r>
            <a:r>
              <a:rPr lang="en-US" altLang="zh-CN" i="1" baseline="-250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i="1" dirty="0" err="1">
                <a:latin typeface="Times New Roman" panose="02020603050405020304" pitchFamily="18" charset="0"/>
                <a:ea typeface="宋体" panose="02010600030101010101" pitchFamily="2" charset="-122"/>
                <a:cs typeface="Times New Roman" panose="02020603050405020304" pitchFamily="18" charset="0"/>
              </a:rPr>
              <a:t>+q</a:t>
            </a:r>
            <a:r>
              <a:rPr lang="en-US" altLang="zh-CN" i="1" baseline="-25000" dirty="0" err="1">
                <a:latin typeface="Times New Roman" panose="02020603050405020304" pitchFamily="18" charset="0"/>
                <a:ea typeface="宋体" panose="02010600030101010101" pitchFamily="2" charset="-122"/>
                <a:cs typeface="Times New Roman" panose="02020603050405020304" pitchFamily="18" charset="0"/>
              </a:rPr>
              <a:t>e</a:t>
            </a:r>
            <a:endParaRPr lang="en-US" altLang="zh-CN" i="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6" name="对象 5">
            <a:extLst>
              <a:ext uri="{FF2B5EF4-FFF2-40B4-BE49-F238E27FC236}">
                <a16:creationId xmlns:a16="http://schemas.microsoft.com/office/drawing/2014/main" id="{D1FAEDD0-6D85-4273-AB06-9D12CE378E0B}"/>
              </a:ext>
            </a:extLst>
          </p:cNvPr>
          <p:cNvGraphicFramePr>
            <a:graphicFrameLocks noChangeAspect="1"/>
          </p:cNvGraphicFramePr>
          <p:nvPr>
            <p:extLst>
              <p:ext uri="{D42A27DB-BD31-4B8C-83A1-F6EECF244321}">
                <p14:modId xmlns:p14="http://schemas.microsoft.com/office/powerpoint/2010/main" val="189084908"/>
              </p:ext>
            </p:extLst>
          </p:nvPr>
        </p:nvGraphicFramePr>
        <p:xfrm>
          <a:off x="1365250" y="2563485"/>
          <a:ext cx="3239406" cy="760084"/>
        </p:xfrm>
        <a:graphic>
          <a:graphicData uri="http://schemas.openxmlformats.org/presentationml/2006/ole">
            <mc:AlternateContent xmlns:mc="http://schemas.openxmlformats.org/markup-compatibility/2006">
              <mc:Choice xmlns:v="urn:schemas-microsoft-com:vml" Requires="v">
                <p:oleObj spid="_x0000_s6208" name="Equation" r:id="rId4" imgW="2273040" imgH="533160" progId="Equation.DSMT4">
                  <p:embed/>
                </p:oleObj>
              </mc:Choice>
              <mc:Fallback>
                <p:oleObj name="Equation" r:id="rId4" imgW="2273040" imgH="533160" progId="Equation.DSMT4">
                  <p:embed/>
                  <p:pic>
                    <p:nvPicPr>
                      <p:cNvPr id="0" name=""/>
                      <p:cNvPicPr/>
                      <p:nvPr/>
                    </p:nvPicPr>
                    <p:blipFill>
                      <a:blip r:embed="rId5"/>
                      <a:stretch>
                        <a:fillRect/>
                      </a:stretch>
                    </p:blipFill>
                    <p:spPr>
                      <a:xfrm>
                        <a:off x="1365250" y="2563485"/>
                        <a:ext cx="3239406" cy="760084"/>
                      </a:xfrm>
                      <a:prstGeom prst="rect">
                        <a:avLst/>
                      </a:prstGeom>
                    </p:spPr>
                  </p:pic>
                </p:oleObj>
              </mc:Fallback>
            </mc:AlternateContent>
          </a:graphicData>
        </a:graphic>
      </p:graphicFrame>
      <p:sp>
        <p:nvSpPr>
          <p:cNvPr id="13" name="文本框 12">
            <a:extLst>
              <a:ext uri="{FF2B5EF4-FFF2-40B4-BE49-F238E27FC236}">
                <a16:creationId xmlns:a16="http://schemas.microsoft.com/office/drawing/2014/main" id="{748ACC9A-72E0-4414-8BDD-3C35F0248515}"/>
              </a:ext>
            </a:extLst>
          </p:cNvPr>
          <p:cNvSpPr txBox="1"/>
          <p:nvPr/>
        </p:nvSpPr>
        <p:spPr>
          <a:xfrm>
            <a:off x="1252798" y="3429000"/>
            <a:ext cx="1112805" cy="455253"/>
          </a:xfrm>
          <a:prstGeom prst="rect">
            <a:avLst/>
          </a:prstGeom>
          <a:noFill/>
        </p:spPr>
        <p:txBody>
          <a:bodyPr wrap="none" rtlCol="0">
            <a:spAutoFit/>
          </a:bodyPr>
          <a:lstStyle/>
          <a:p>
            <a:pPr>
              <a:lnSpc>
                <a:spcPct val="150000"/>
              </a:lnSpc>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引理</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3a</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9" name="对象 8">
            <a:extLst>
              <a:ext uri="{FF2B5EF4-FFF2-40B4-BE49-F238E27FC236}">
                <a16:creationId xmlns:a16="http://schemas.microsoft.com/office/drawing/2014/main" id="{E879E588-EF8D-4352-A946-B5B24616162F}"/>
              </a:ext>
            </a:extLst>
          </p:cNvPr>
          <p:cNvGraphicFramePr>
            <a:graphicFrameLocks noChangeAspect="1"/>
          </p:cNvGraphicFramePr>
          <p:nvPr>
            <p:extLst>
              <p:ext uri="{D42A27DB-BD31-4B8C-83A1-F6EECF244321}">
                <p14:modId xmlns:p14="http://schemas.microsoft.com/office/powerpoint/2010/main" val="2540260188"/>
              </p:ext>
            </p:extLst>
          </p:nvPr>
        </p:nvGraphicFramePr>
        <p:xfrm>
          <a:off x="1365250" y="4031848"/>
          <a:ext cx="2900321" cy="760084"/>
        </p:xfrm>
        <a:graphic>
          <a:graphicData uri="http://schemas.openxmlformats.org/presentationml/2006/ole">
            <mc:AlternateContent xmlns:mc="http://schemas.openxmlformats.org/markup-compatibility/2006">
              <mc:Choice xmlns:v="urn:schemas-microsoft-com:vml" Requires="v">
                <p:oleObj spid="_x0000_s6209" name="Equation" r:id="rId6" imgW="1841400" imgH="482400" progId="Equation.DSMT4">
                  <p:embed/>
                </p:oleObj>
              </mc:Choice>
              <mc:Fallback>
                <p:oleObj name="Equation" r:id="rId6" imgW="1841400" imgH="482400" progId="Equation.DSMT4">
                  <p:embed/>
                  <p:pic>
                    <p:nvPicPr>
                      <p:cNvPr id="0" name=""/>
                      <p:cNvPicPr/>
                      <p:nvPr/>
                    </p:nvPicPr>
                    <p:blipFill>
                      <a:blip r:embed="rId7"/>
                      <a:stretch>
                        <a:fillRect/>
                      </a:stretch>
                    </p:blipFill>
                    <p:spPr>
                      <a:xfrm>
                        <a:off x="1365250" y="4031848"/>
                        <a:ext cx="2900321" cy="760084"/>
                      </a:xfrm>
                      <a:prstGeom prst="rect">
                        <a:avLst/>
                      </a:prstGeom>
                    </p:spPr>
                  </p:pic>
                </p:oleObj>
              </mc:Fallback>
            </mc:AlternateContent>
          </a:graphicData>
        </a:graphic>
      </p:graphicFrame>
      <p:sp>
        <p:nvSpPr>
          <p:cNvPr id="14" name="文本框 13">
            <a:extLst>
              <a:ext uri="{FF2B5EF4-FFF2-40B4-BE49-F238E27FC236}">
                <a16:creationId xmlns:a16="http://schemas.microsoft.com/office/drawing/2014/main" id="{6A6EE704-8671-496D-9F97-044E3B806929}"/>
              </a:ext>
            </a:extLst>
          </p:cNvPr>
          <p:cNvSpPr txBox="1"/>
          <p:nvPr/>
        </p:nvSpPr>
        <p:spPr>
          <a:xfrm>
            <a:off x="6396319" y="1584511"/>
            <a:ext cx="3762934" cy="4613058"/>
          </a:xfrm>
          <a:prstGeom prst="rect">
            <a:avLst/>
          </a:prstGeom>
          <a:noFill/>
        </p:spPr>
        <p:txBody>
          <a:bodyPr wrap="square" rtlCol="0">
            <a:spAutoFit/>
          </a:bodyPr>
          <a:lstStyle/>
          <a:p>
            <a:pPr>
              <a:lnSpc>
                <a:spcPct val="150000"/>
              </a:lnSpc>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引理</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3b</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：在非泄漏博弈中</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）如果：</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零售商作为一个整体欠订购，即</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）如果</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零售商作为一个整体超额订购，即</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a:latin typeface="Times New Roman" panose="02020603050405020304" pitchFamily="18" charset="0"/>
                <a:ea typeface="宋体" panose="02010600030101010101" pitchFamily="2" charset="-122"/>
                <a:cs typeface="Times New Roman" panose="02020603050405020304" pitchFamily="18" charset="0"/>
              </a:rPr>
              <a:t>）如果</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完全符合供应商目标</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0" name="对象 9">
            <a:extLst>
              <a:ext uri="{FF2B5EF4-FFF2-40B4-BE49-F238E27FC236}">
                <a16:creationId xmlns:a16="http://schemas.microsoft.com/office/drawing/2014/main" id="{D155237C-EEF4-48D1-BA2F-B5FB4266DCC6}"/>
              </a:ext>
            </a:extLst>
          </p:cNvPr>
          <p:cNvGraphicFramePr>
            <a:graphicFrameLocks noChangeAspect="1"/>
          </p:cNvGraphicFramePr>
          <p:nvPr>
            <p:extLst>
              <p:ext uri="{D42A27DB-BD31-4B8C-83A1-F6EECF244321}">
                <p14:modId xmlns:p14="http://schemas.microsoft.com/office/powerpoint/2010/main" val="2867374674"/>
              </p:ext>
            </p:extLst>
          </p:nvPr>
        </p:nvGraphicFramePr>
        <p:xfrm>
          <a:off x="7695589" y="2195046"/>
          <a:ext cx="1286078" cy="643039"/>
        </p:xfrm>
        <a:graphic>
          <a:graphicData uri="http://schemas.openxmlformats.org/presentationml/2006/ole">
            <mc:AlternateContent xmlns:mc="http://schemas.openxmlformats.org/markup-compatibility/2006">
              <mc:Choice xmlns:v="urn:schemas-microsoft-com:vml" Requires="v">
                <p:oleObj spid="_x0000_s6210" name="Equation" r:id="rId8" imgW="838080" imgH="419040" progId="Equation.DSMT4">
                  <p:embed/>
                </p:oleObj>
              </mc:Choice>
              <mc:Fallback>
                <p:oleObj name="Equation" r:id="rId8" imgW="838080" imgH="419040" progId="Equation.DSMT4">
                  <p:embed/>
                  <p:pic>
                    <p:nvPicPr>
                      <p:cNvPr id="0" name=""/>
                      <p:cNvPicPr/>
                      <p:nvPr/>
                    </p:nvPicPr>
                    <p:blipFill>
                      <a:blip r:embed="rId9"/>
                      <a:stretch>
                        <a:fillRect/>
                      </a:stretch>
                    </p:blipFill>
                    <p:spPr>
                      <a:xfrm>
                        <a:off x="7695589" y="2195046"/>
                        <a:ext cx="1286078" cy="643039"/>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7A02CDF2-222A-4359-B920-D7DD2512F0C0}"/>
              </a:ext>
            </a:extLst>
          </p:cNvPr>
          <p:cNvGraphicFramePr>
            <a:graphicFrameLocks noChangeAspect="1"/>
          </p:cNvGraphicFramePr>
          <p:nvPr>
            <p:extLst>
              <p:ext uri="{D42A27DB-BD31-4B8C-83A1-F6EECF244321}">
                <p14:modId xmlns:p14="http://schemas.microsoft.com/office/powerpoint/2010/main" val="1549430654"/>
              </p:ext>
            </p:extLst>
          </p:nvPr>
        </p:nvGraphicFramePr>
        <p:xfrm>
          <a:off x="9696450" y="2876550"/>
          <a:ext cx="1890713" cy="350838"/>
        </p:xfrm>
        <a:graphic>
          <a:graphicData uri="http://schemas.openxmlformats.org/presentationml/2006/ole">
            <mc:AlternateContent xmlns:mc="http://schemas.openxmlformats.org/markup-compatibility/2006">
              <mc:Choice xmlns:v="urn:schemas-microsoft-com:vml" Requires="v">
                <p:oleObj spid="_x0000_s6211" name="Equation" r:id="rId10" imgW="1434960" imgH="266400" progId="Equation.DSMT4">
                  <p:embed/>
                </p:oleObj>
              </mc:Choice>
              <mc:Fallback>
                <p:oleObj name="Equation" r:id="rId10" imgW="1434960" imgH="266400" progId="Equation.DSMT4">
                  <p:embed/>
                  <p:pic>
                    <p:nvPicPr>
                      <p:cNvPr id="0" name=""/>
                      <p:cNvPicPr/>
                      <p:nvPr/>
                    </p:nvPicPr>
                    <p:blipFill>
                      <a:blip r:embed="rId11"/>
                      <a:stretch>
                        <a:fillRect/>
                      </a:stretch>
                    </p:blipFill>
                    <p:spPr>
                      <a:xfrm>
                        <a:off x="9696450" y="2876550"/>
                        <a:ext cx="1890713" cy="350838"/>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5AF66D3F-B399-4C05-B27D-3E9C67922E35}"/>
              </a:ext>
            </a:extLst>
          </p:cNvPr>
          <p:cNvGraphicFramePr>
            <a:graphicFrameLocks noChangeAspect="1"/>
          </p:cNvGraphicFramePr>
          <p:nvPr>
            <p:extLst>
              <p:ext uri="{D42A27DB-BD31-4B8C-83A1-F6EECF244321}">
                <p14:modId xmlns:p14="http://schemas.microsoft.com/office/powerpoint/2010/main" val="4218639956"/>
              </p:ext>
            </p:extLst>
          </p:nvPr>
        </p:nvGraphicFramePr>
        <p:xfrm>
          <a:off x="7695589" y="3388809"/>
          <a:ext cx="1286078" cy="643039"/>
        </p:xfrm>
        <a:graphic>
          <a:graphicData uri="http://schemas.openxmlformats.org/presentationml/2006/ole">
            <mc:AlternateContent xmlns:mc="http://schemas.openxmlformats.org/markup-compatibility/2006">
              <mc:Choice xmlns:v="urn:schemas-microsoft-com:vml" Requires="v">
                <p:oleObj spid="_x0000_s6212" name="Equation" r:id="rId12" imgW="838080" imgH="419040" progId="Equation.DSMT4">
                  <p:embed/>
                </p:oleObj>
              </mc:Choice>
              <mc:Fallback>
                <p:oleObj name="Equation" r:id="rId12" imgW="838080" imgH="419040" progId="Equation.DSMT4">
                  <p:embed/>
                  <p:pic>
                    <p:nvPicPr>
                      <p:cNvPr id="0" name=""/>
                      <p:cNvPicPr/>
                      <p:nvPr/>
                    </p:nvPicPr>
                    <p:blipFill>
                      <a:blip r:embed="rId13"/>
                      <a:stretch>
                        <a:fillRect/>
                      </a:stretch>
                    </p:blipFill>
                    <p:spPr>
                      <a:xfrm>
                        <a:off x="7695589" y="3388809"/>
                        <a:ext cx="1286078" cy="643039"/>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7B054842-ECBB-4106-8D49-F77EE03C2AF1}"/>
              </a:ext>
            </a:extLst>
          </p:cNvPr>
          <p:cNvGraphicFramePr>
            <a:graphicFrameLocks noChangeAspect="1"/>
          </p:cNvGraphicFramePr>
          <p:nvPr>
            <p:extLst>
              <p:ext uri="{D42A27DB-BD31-4B8C-83A1-F6EECF244321}">
                <p14:modId xmlns:p14="http://schemas.microsoft.com/office/powerpoint/2010/main" val="2482593082"/>
              </p:ext>
            </p:extLst>
          </p:nvPr>
        </p:nvGraphicFramePr>
        <p:xfrm>
          <a:off x="9965296" y="4162424"/>
          <a:ext cx="1625042" cy="301999"/>
        </p:xfrm>
        <a:graphic>
          <a:graphicData uri="http://schemas.openxmlformats.org/presentationml/2006/ole">
            <mc:AlternateContent xmlns:mc="http://schemas.openxmlformats.org/markup-compatibility/2006">
              <mc:Choice xmlns:v="urn:schemas-microsoft-com:vml" Requires="v">
                <p:oleObj spid="_x0000_s6213" name="Equation" r:id="rId14" imgW="1434960" imgH="266400" progId="Equation.DSMT4">
                  <p:embed/>
                </p:oleObj>
              </mc:Choice>
              <mc:Fallback>
                <p:oleObj name="Equation" r:id="rId14" imgW="1434960" imgH="266400" progId="Equation.DSMT4">
                  <p:embed/>
                  <p:pic>
                    <p:nvPicPr>
                      <p:cNvPr id="0" name=""/>
                      <p:cNvPicPr/>
                      <p:nvPr/>
                    </p:nvPicPr>
                    <p:blipFill>
                      <a:blip r:embed="rId15"/>
                      <a:stretch>
                        <a:fillRect/>
                      </a:stretch>
                    </p:blipFill>
                    <p:spPr>
                      <a:xfrm>
                        <a:off x="9965296" y="4162424"/>
                        <a:ext cx="1625042" cy="301999"/>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92BE9BC2-80FC-458B-8F1A-27196BF0BE8C}"/>
              </a:ext>
            </a:extLst>
          </p:cNvPr>
          <p:cNvGraphicFramePr>
            <a:graphicFrameLocks noChangeAspect="1"/>
          </p:cNvGraphicFramePr>
          <p:nvPr>
            <p:extLst>
              <p:ext uri="{D42A27DB-BD31-4B8C-83A1-F6EECF244321}">
                <p14:modId xmlns:p14="http://schemas.microsoft.com/office/powerpoint/2010/main" val="1694796536"/>
              </p:ext>
            </p:extLst>
          </p:nvPr>
        </p:nvGraphicFramePr>
        <p:xfrm>
          <a:off x="7695589" y="4630450"/>
          <a:ext cx="1286078" cy="643039"/>
        </p:xfrm>
        <a:graphic>
          <a:graphicData uri="http://schemas.openxmlformats.org/presentationml/2006/ole">
            <mc:AlternateContent xmlns:mc="http://schemas.openxmlformats.org/markup-compatibility/2006">
              <mc:Choice xmlns:v="urn:schemas-microsoft-com:vml" Requires="v">
                <p:oleObj spid="_x0000_s6214" name="Equation" r:id="rId16" imgW="838080" imgH="419040" progId="Equation.DSMT4">
                  <p:embed/>
                </p:oleObj>
              </mc:Choice>
              <mc:Fallback>
                <p:oleObj name="Equation" r:id="rId16" imgW="838080" imgH="419040" progId="Equation.DSMT4">
                  <p:embed/>
                  <p:pic>
                    <p:nvPicPr>
                      <p:cNvPr id="0" name=""/>
                      <p:cNvPicPr/>
                      <p:nvPr/>
                    </p:nvPicPr>
                    <p:blipFill>
                      <a:blip r:embed="rId17"/>
                      <a:stretch>
                        <a:fillRect/>
                      </a:stretch>
                    </p:blipFill>
                    <p:spPr>
                      <a:xfrm>
                        <a:off x="7695589" y="4630450"/>
                        <a:ext cx="1286078" cy="643039"/>
                      </a:xfrm>
                      <a:prstGeom prst="rect">
                        <a:avLst/>
                      </a:prstGeom>
                    </p:spPr>
                  </p:pic>
                </p:oleObj>
              </mc:Fallback>
            </mc:AlternateContent>
          </a:graphicData>
        </a:graphic>
      </p:graphicFrame>
      <p:cxnSp>
        <p:nvCxnSpPr>
          <p:cNvPr id="21" name="直接连接符 20">
            <a:extLst>
              <a:ext uri="{FF2B5EF4-FFF2-40B4-BE49-F238E27FC236}">
                <a16:creationId xmlns:a16="http://schemas.microsoft.com/office/drawing/2014/main" id="{4FAAD57E-F4C0-4484-8599-30F4ACAD7EDD}"/>
              </a:ext>
            </a:extLst>
          </p:cNvPr>
          <p:cNvCxnSpPr/>
          <p:nvPr/>
        </p:nvCxnSpPr>
        <p:spPr>
          <a:xfrm>
            <a:off x="6044453" y="1701053"/>
            <a:ext cx="51547" cy="4235823"/>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972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258445" y="543560"/>
            <a:ext cx="1207135" cy="12700"/>
          </a:xfrm>
          <a:prstGeom prst="line">
            <a:avLst/>
          </a:prstGeom>
          <a:ln w="76200"/>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1558290" y="88900"/>
            <a:ext cx="4431665" cy="793487"/>
          </a:xfrm>
          <a:prstGeom prst="rect">
            <a:avLst/>
          </a:prstGeom>
          <a:noFill/>
        </p:spPr>
        <p:txBody>
          <a:bodyPr wrap="square" rtlCol="0" anchor="t">
            <a:spAutoFit/>
          </a:bodyPr>
          <a:lstStyle/>
          <a:p>
            <a:pPr>
              <a:lnSpc>
                <a:spcPct val="150000"/>
              </a:lnSpc>
            </a:pPr>
            <a:r>
              <a:rPr lang="en-US" altLang="zh-CN" sz="3600" dirty="0">
                <a:latin typeface="宋体" panose="02010600030101010101" pitchFamily="2" charset="-122"/>
                <a:ea typeface="宋体" panose="02010600030101010101" pitchFamily="2" charset="-122"/>
                <a:cs typeface="宋体" panose="02010600030101010101" pitchFamily="2" charset="-122"/>
                <a:sym typeface="+mn-ea"/>
              </a:rPr>
              <a:t>2.2 </a:t>
            </a:r>
            <a:r>
              <a:rPr lang="zh-CN" altLang="en-US" sz="3600" dirty="0">
                <a:latin typeface="宋体" panose="02010600030101010101" pitchFamily="2" charset="-122"/>
                <a:ea typeface="宋体" panose="02010600030101010101" pitchFamily="2" charset="-122"/>
                <a:cs typeface="宋体" panose="02010600030101010101" pitchFamily="2" charset="-122"/>
                <a:sym typeface="+mn-ea"/>
              </a:rPr>
              <a:t>基本</a:t>
            </a:r>
            <a:r>
              <a:rPr lang="zh-CN" sz="3600" dirty="0">
                <a:latin typeface="宋体" panose="02010600030101010101" pitchFamily="2" charset="-122"/>
                <a:ea typeface="宋体" panose="02010600030101010101" pitchFamily="2" charset="-122"/>
                <a:cs typeface="宋体" panose="02010600030101010101" pitchFamily="2" charset="-122"/>
                <a:sym typeface="+mn-ea"/>
              </a:rPr>
              <a:t>模型</a:t>
            </a:r>
          </a:p>
        </p:txBody>
      </p:sp>
      <p:sp>
        <p:nvSpPr>
          <p:cNvPr id="8" name="文本框 7">
            <a:extLst>
              <a:ext uri="{FF2B5EF4-FFF2-40B4-BE49-F238E27FC236}">
                <a16:creationId xmlns:a16="http://schemas.microsoft.com/office/drawing/2014/main" id="{18F2D846-9474-428C-9124-9D88E6A2E27C}"/>
              </a:ext>
            </a:extLst>
          </p:cNvPr>
          <p:cNvSpPr txBox="1"/>
          <p:nvPr/>
        </p:nvSpPr>
        <p:spPr>
          <a:xfrm>
            <a:off x="1252798" y="916993"/>
            <a:ext cx="9975496" cy="481863"/>
          </a:xfrm>
          <a:prstGeom prst="rect">
            <a:avLst/>
          </a:prstGeom>
          <a:solidFill>
            <a:schemeClr val="accent6">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wrap="square" rtlCol="0" anchor="t">
            <a:spAutoFit/>
          </a:bodyPr>
          <a:lstStyle/>
          <a:p>
            <a:pPr algn="ct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mn-ea"/>
              </a:rPr>
              <a:t>3.</a:t>
            </a:r>
            <a:r>
              <a:rPr lang="zh-CN" altLang="en-US" sz="2000" b="1" dirty="0">
                <a:solidFill>
                  <a:schemeClr val="tx1"/>
                </a:solidFill>
                <a:latin typeface="宋体" panose="02010600030101010101" pitchFamily="2" charset="-122"/>
                <a:ea typeface="宋体" panose="02010600030101010101" pitchFamily="2" charset="-122"/>
                <a:sym typeface="+mn-ea"/>
              </a:rPr>
              <a:t>供应商的第一最佳方案</a:t>
            </a:r>
            <a:endParaRPr lang="zh-CN" sz="2000" b="1" dirty="0">
              <a:solidFill>
                <a:schemeClr val="tx1"/>
              </a:solidFill>
              <a:latin typeface="宋体" panose="02010600030101010101" pitchFamily="2" charset="-122"/>
              <a:ea typeface="宋体" panose="02010600030101010101" pitchFamily="2" charset="-122"/>
              <a:sym typeface="+mn-ea"/>
            </a:endParaRPr>
          </a:p>
        </p:txBody>
      </p:sp>
      <p:sp>
        <p:nvSpPr>
          <p:cNvPr id="14" name="文本框 13">
            <a:extLst>
              <a:ext uri="{FF2B5EF4-FFF2-40B4-BE49-F238E27FC236}">
                <a16:creationId xmlns:a16="http://schemas.microsoft.com/office/drawing/2014/main" id="{6A6EE704-8671-496D-9F97-044E3B806929}"/>
              </a:ext>
            </a:extLst>
          </p:cNvPr>
          <p:cNvSpPr txBox="1"/>
          <p:nvPr/>
        </p:nvSpPr>
        <p:spPr>
          <a:xfrm>
            <a:off x="1465580" y="1594177"/>
            <a:ext cx="3762934" cy="3366563"/>
          </a:xfrm>
          <a:prstGeom prst="rect">
            <a:avLst/>
          </a:prstGeom>
          <a:noFill/>
        </p:spPr>
        <p:txBody>
          <a:bodyPr wrap="square" rtlCol="0">
            <a:spAutoFit/>
          </a:bodyPr>
          <a:lstStyle/>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其中</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0" name="对象 9">
            <a:extLst>
              <a:ext uri="{FF2B5EF4-FFF2-40B4-BE49-F238E27FC236}">
                <a16:creationId xmlns:a16="http://schemas.microsoft.com/office/drawing/2014/main" id="{D155237C-EEF4-48D1-BA2F-B5FB4266DCC6}"/>
              </a:ext>
            </a:extLst>
          </p:cNvPr>
          <p:cNvGraphicFramePr>
            <a:graphicFrameLocks noChangeAspect="1"/>
          </p:cNvGraphicFramePr>
          <p:nvPr>
            <p:extLst>
              <p:ext uri="{D42A27DB-BD31-4B8C-83A1-F6EECF244321}">
                <p14:modId xmlns:p14="http://schemas.microsoft.com/office/powerpoint/2010/main" val="3237970317"/>
              </p:ext>
            </p:extLst>
          </p:nvPr>
        </p:nvGraphicFramePr>
        <p:xfrm>
          <a:off x="1508595" y="2246769"/>
          <a:ext cx="3487737" cy="390525"/>
        </p:xfrm>
        <a:graphic>
          <a:graphicData uri="http://schemas.openxmlformats.org/presentationml/2006/ole">
            <mc:AlternateContent xmlns:mc="http://schemas.openxmlformats.org/markup-compatibility/2006">
              <mc:Choice xmlns:v="urn:schemas-microsoft-com:vml" Requires="v">
                <p:oleObj spid="_x0000_s7206" name="Equation" r:id="rId4" imgW="2273040" imgH="253800" progId="Equation.DSMT4">
                  <p:embed/>
                </p:oleObj>
              </mc:Choice>
              <mc:Fallback>
                <p:oleObj name="Equation" r:id="rId4" imgW="2273040" imgH="253800" progId="Equation.DSMT4">
                  <p:embed/>
                  <p:pic>
                    <p:nvPicPr>
                      <p:cNvPr id="10" name="对象 9">
                        <a:extLst>
                          <a:ext uri="{FF2B5EF4-FFF2-40B4-BE49-F238E27FC236}">
                            <a16:creationId xmlns:a16="http://schemas.microsoft.com/office/drawing/2014/main" id="{D155237C-EEF4-48D1-BA2F-B5FB4266DCC6}"/>
                          </a:ext>
                        </a:extLst>
                      </p:cNvPr>
                      <p:cNvPicPr/>
                      <p:nvPr/>
                    </p:nvPicPr>
                    <p:blipFill>
                      <a:blip r:embed="rId5"/>
                      <a:stretch>
                        <a:fillRect/>
                      </a:stretch>
                    </p:blipFill>
                    <p:spPr>
                      <a:xfrm>
                        <a:off x="1508595" y="2246769"/>
                        <a:ext cx="3487737" cy="390525"/>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605B2BC5-8F6C-4250-A427-686081EEA037}"/>
              </a:ext>
            </a:extLst>
          </p:cNvPr>
          <p:cNvGraphicFramePr>
            <a:graphicFrameLocks noChangeAspect="1"/>
          </p:cNvGraphicFramePr>
          <p:nvPr>
            <p:extLst>
              <p:ext uri="{D42A27DB-BD31-4B8C-83A1-F6EECF244321}">
                <p14:modId xmlns:p14="http://schemas.microsoft.com/office/powerpoint/2010/main" val="2138173894"/>
              </p:ext>
            </p:extLst>
          </p:nvPr>
        </p:nvGraphicFramePr>
        <p:xfrm>
          <a:off x="1589928" y="2745913"/>
          <a:ext cx="3406404" cy="1295749"/>
        </p:xfrm>
        <a:graphic>
          <a:graphicData uri="http://schemas.openxmlformats.org/presentationml/2006/ole">
            <mc:AlternateContent xmlns:mc="http://schemas.openxmlformats.org/markup-compatibility/2006">
              <mc:Choice xmlns:v="urn:schemas-microsoft-com:vml" Requires="v">
                <p:oleObj spid="_x0000_s7207" name="Equation" r:id="rId6" imgW="2336760" imgH="888840" progId="Equation.DSMT4">
                  <p:embed/>
                </p:oleObj>
              </mc:Choice>
              <mc:Fallback>
                <p:oleObj name="Equation" r:id="rId6" imgW="2336760" imgH="888840" progId="Equation.DSMT4">
                  <p:embed/>
                  <p:pic>
                    <p:nvPicPr>
                      <p:cNvPr id="0" name=""/>
                      <p:cNvPicPr/>
                      <p:nvPr/>
                    </p:nvPicPr>
                    <p:blipFill>
                      <a:blip r:embed="rId7"/>
                      <a:stretch>
                        <a:fillRect/>
                      </a:stretch>
                    </p:blipFill>
                    <p:spPr>
                      <a:xfrm>
                        <a:off x="1589928" y="2745913"/>
                        <a:ext cx="3406404" cy="1295749"/>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D43A46AD-847A-48DD-BEA8-89CE77A39C08}"/>
              </a:ext>
            </a:extLst>
          </p:cNvPr>
          <p:cNvGraphicFramePr>
            <a:graphicFrameLocks noChangeAspect="1"/>
          </p:cNvGraphicFramePr>
          <p:nvPr>
            <p:extLst>
              <p:ext uri="{D42A27DB-BD31-4B8C-83A1-F6EECF244321}">
                <p14:modId xmlns:p14="http://schemas.microsoft.com/office/powerpoint/2010/main" val="2978460844"/>
              </p:ext>
            </p:extLst>
          </p:nvPr>
        </p:nvGraphicFramePr>
        <p:xfrm>
          <a:off x="2107887" y="4037001"/>
          <a:ext cx="3477293" cy="716533"/>
        </p:xfrm>
        <a:graphic>
          <a:graphicData uri="http://schemas.openxmlformats.org/presentationml/2006/ole">
            <mc:AlternateContent xmlns:mc="http://schemas.openxmlformats.org/markup-compatibility/2006">
              <mc:Choice xmlns:v="urn:schemas-microsoft-com:vml" Requires="v">
                <p:oleObj spid="_x0000_s7208" name="Equation" r:id="rId8" imgW="2095200" imgH="431640" progId="Equation.DSMT4">
                  <p:embed/>
                </p:oleObj>
              </mc:Choice>
              <mc:Fallback>
                <p:oleObj name="Equation" r:id="rId8" imgW="2095200" imgH="431640" progId="Equation.DSMT4">
                  <p:embed/>
                  <p:pic>
                    <p:nvPicPr>
                      <p:cNvPr id="0" name=""/>
                      <p:cNvPicPr/>
                      <p:nvPr/>
                    </p:nvPicPr>
                    <p:blipFill>
                      <a:blip r:embed="rId9"/>
                      <a:stretch>
                        <a:fillRect/>
                      </a:stretch>
                    </p:blipFill>
                    <p:spPr>
                      <a:xfrm>
                        <a:off x="2107887" y="4037001"/>
                        <a:ext cx="3477293" cy="716533"/>
                      </a:xfrm>
                      <a:prstGeom prst="rect">
                        <a:avLst/>
                      </a:prstGeom>
                    </p:spPr>
                  </p:pic>
                </p:oleObj>
              </mc:Fallback>
            </mc:AlternateContent>
          </a:graphicData>
        </a:graphic>
      </p:graphicFrame>
      <p:sp>
        <p:nvSpPr>
          <p:cNvPr id="20" name="文本框 19">
            <a:extLst>
              <a:ext uri="{FF2B5EF4-FFF2-40B4-BE49-F238E27FC236}">
                <a16:creationId xmlns:a16="http://schemas.microsoft.com/office/drawing/2014/main" id="{0716E6A4-FEA1-486A-835E-23B8D92686CC}"/>
              </a:ext>
            </a:extLst>
          </p:cNvPr>
          <p:cNvSpPr txBox="1"/>
          <p:nvPr/>
        </p:nvSpPr>
        <p:spPr>
          <a:xfrm>
            <a:off x="6396318" y="1584511"/>
            <a:ext cx="5235387" cy="4194738"/>
          </a:xfrm>
          <a:prstGeom prst="rect">
            <a:avLst/>
          </a:prstGeom>
          <a:noFill/>
        </p:spPr>
        <p:txBody>
          <a:bodyPr wrap="square" rtlCol="0">
            <a:spAutoFit/>
          </a:bodyPr>
          <a:lstStyle/>
          <a:p>
            <a:pPr>
              <a:lnSpc>
                <a:spcPct val="150000"/>
              </a:lnSpc>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引理</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3c</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：在泄漏博弈中</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）如果：</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零售商作为一个整体欠订购；</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）如果</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零售商作为一个整体超额订购；</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a:latin typeface="Times New Roman" panose="02020603050405020304" pitchFamily="18" charset="0"/>
                <a:ea typeface="宋体" panose="02010600030101010101" pitchFamily="2" charset="-122"/>
                <a:cs typeface="Times New Roman" panose="02020603050405020304" pitchFamily="18" charset="0"/>
              </a:rPr>
              <a:t>）如果</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当需求高时，超额订购；需求低时，欠订购</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2" name="对象 21">
            <a:extLst>
              <a:ext uri="{FF2B5EF4-FFF2-40B4-BE49-F238E27FC236}">
                <a16:creationId xmlns:a16="http://schemas.microsoft.com/office/drawing/2014/main" id="{815E02FE-0371-4260-B79C-704351D63BAB}"/>
              </a:ext>
            </a:extLst>
          </p:cNvPr>
          <p:cNvGraphicFramePr>
            <a:graphicFrameLocks noChangeAspect="1"/>
          </p:cNvGraphicFramePr>
          <p:nvPr>
            <p:extLst>
              <p:ext uri="{D42A27DB-BD31-4B8C-83A1-F6EECF244321}">
                <p14:modId xmlns:p14="http://schemas.microsoft.com/office/powerpoint/2010/main" val="932558117"/>
              </p:ext>
            </p:extLst>
          </p:nvPr>
        </p:nvGraphicFramePr>
        <p:xfrm>
          <a:off x="7891463" y="2195513"/>
          <a:ext cx="895350" cy="642937"/>
        </p:xfrm>
        <a:graphic>
          <a:graphicData uri="http://schemas.openxmlformats.org/presentationml/2006/ole">
            <mc:AlternateContent xmlns:mc="http://schemas.openxmlformats.org/markup-compatibility/2006">
              <mc:Choice xmlns:v="urn:schemas-microsoft-com:vml" Requires="v">
                <p:oleObj spid="_x0000_s7209" name="Equation" r:id="rId10" imgW="583920" imgH="419040" progId="Equation.DSMT4">
                  <p:embed/>
                </p:oleObj>
              </mc:Choice>
              <mc:Fallback>
                <p:oleObj name="Equation" r:id="rId10" imgW="583920" imgH="419040" progId="Equation.DSMT4">
                  <p:embed/>
                  <p:pic>
                    <p:nvPicPr>
                      <p:cNvPr id="10" name="对象 9">
                        <a:extLst>
                          <a:ext uri="{FF2B5EF4-FFF2-40B4-BE49-F238E27FC236}">
                            <a16:creationId xmlns:a16="http://schemas.microsoft.com/office/drawing/2014/main" id="{D155237C-EEF4-48D1-BA2F-B5FB4266DCC6}"/>
                          </a:ext>
                        </a:extLst>
                      </p:cNvPr>
                      <p:cNvPicPr/>
                      <p:nvPr/>
                    </p:nvPicPr>
                    <p:blipFill>
                      <a:blip r:embed="rId11"/>
                      <a:stretch>
                        <a:fillRect/>
                      </a:stretch>
                    </p:blipFill>
                    <p:spPr>
                      <a:xfrm>
                        <a:off x="7891463" y="2195513"/>
                        <a:ext cx="895350" cy="642937"/>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609F9814-015B-46C3-8166-A12B5782925A}"/>
              </a:ext>
            </a:extLst>
          </p:cNvPr>
          <p:cNvGraphicFramePr>
            <a:graphicFrameLocks noChangeAspect="1"/>
          </p:cNvGraphicFramePr>
          <p:nvPr>
            <p:extLst>
              <p:ext uri="{D42A27DB-BD31-4B8C-83A1-F6EECF244321}">
                <p14:modId xmlns:p14="http://schemas.microsoft.com/office/powerpoint/2010/main" val="4119191775"/>
              </p:ext>
            </p:extLst>
          </p:nvPr>
        </p:nvGraphicFramePr>
        <p:xfrm>
          <a:off x="7985464" y="3505481"/>
          <a:ext cx="801349" cy="587656"/>
        </p:xfrm>
        <a:graphic>
          <a:graphicData uri="http://schemas.openxmlformats.org/presentationml/2006/ole">
            <mc:AlternateContent xmlns:mc="http://schemas.openxmlformats.org/markup-compatibility/2006">
              <mc:Choice xmlns:v="urn:schemas-microsoft-com:vml" Requires="v">
                <p:oleObj spid="_x0000_s7210" name="Equation" r:id="rId12" imgW="571320" imgH="419040" progId="Equation.DSMT4">
                  <p:embed/>
                </p:oleObj>
              </mc:Choice>
              <mc:Fallback>
                <p:oleObj name="Equation" r:id="rId12" imgW="571320" imgH="419040" progId="Equation.DSMT4">
                  <p:embed/>
                  <p:pic>
                    <p:nvPicPr>
                      <p:cNvPr id="0" name=""/>
                      <p:cNvPicPr/>
                      <p:nvPr/>
                    </p:nvPicPr>
                    <p:blipFill>
                      <a:blip r:embed="rId13"/>
                      <a:stretch>
                        <a:fillRect/>
                      </a:stretch>
                    </p:blipFill>
                    <p:spPr>
                      <a:xfrm>
                        <a:off x="7985464" y="3505481"/>
                        <a:ext cx="801349" cy="587656"/>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4E061841-9251-478B-B420-12AA88BCE92A}"/>
              </a:ext>
            </a:extLst>
          </p:cNvPr>
          <p:cNvGraphicFramePr>
            <a:graphicFrameLocks noChangeAspect="1"/>
          </p:cNvGraphicFramePr>
          <p:nvPr>
            <p:extLst>
              <p:ext uri="{D42A27DB-BD31-4B8C-83A1-F6EECF244321}">
                <p14:modId xmlns:p14="http://schemas.microsoft.com/office/powerpoint/2010/main" val="1265167671"/>
              </p:ext>
            </p:extLst>
          </p:nvPr>
        </p:nvGraphicFramePr>
        <p:xfrm>
          <a:off x="7885113" y="4768849"/>
          <a:ext cx="1539152" cy="642937"/>
        </p:xfrm>
        <a:graphic>
          <a:graphicData uri="http://schemas.openxmlformats.org/presentationml/2006/ole">
            <mc:AlternateContent xmlns:mc="http://schemas.openxmlformats.org/markup-compatibility/2006">
              <mc:Choice xmlns:v="urn:schemas-microsoft-com:vml" Requires="v">
                <p:oleObj spid="_x0000_s7211" name="Equation" r:id="rId14" imgW="1002960" imgH="419040" progId="Equation.DSMT4">
                  <p:embed/>
                </p:oleObj>
              </mc:Choice>
              <mc:Fallback>
                <p:oleObj name="Equation" r:id="rId14" imgW="1002960" imgH="419040" progId="Equation.DSMT4">
                  <p:embed/>
                  <p:pic>
                    <p:nvPicPr>
                      <p:cNvPr id="0" name=""/>
                      <p:cNvPicPr/>
                      <p:nvPr/>
                    </p:nvPicPr>
                    <p:blipFill>
                      <a:blip r:embed="rId15"/>
                      <a:stretch>
                        <a:fillRect/>
                      </a:stretch>
                    </p:blipFill>
                    <p:spPr>
                      <a:xfrm>
                        <a:off x="7885113" y="4768849"/>
                        <a:ext cx="1539152" cy="642937"/>
                      </a:xfrm>
                      <a:prstGeom prst="rect">
                        <a:avLst/>
                      </a:prstGeom>
                    </p:spPr>
                  </p:pic>
                </p:oleObj>
              </mc:Fallback>
            </mc:AlternateContent>
          </a:graphicData>
        </a:graphic>
      </p:graphicFrame>
      <p:cxnSp>
        <p:nvCxnSpPr>
          <p:cNvPr id="23" name="直接连接符 22">
            <a:extLst>
              <a:ext uri="{FF2B5EF4-FFF2-40B4-BE49-F238E27FC236}">
                <a16:creationId xmlns:a16="http://schemas.microsoft.com/office/drawing/2014/main" id="{23EB45EA-ED4B-4568-915A-A24982B3AA61}"/>
              </a:ext>
            </a:extLst>
          </p:cNvPr>
          <p:cNvCxnSpPr/>
          <p:nvPr/>
        </p:nvCxnSpPr>
        <p:spPr>
          <a:xfrm>
            <a:off x="6044453" y="1701053"/>
            <a:ext cx="51547" cy="4235823"/>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158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258445" y="543560"/>
            <a:ext cx="1207135" cy="12700"/>
          </a:xfrm>
          <a:prstGeom prst="line">
            <a:avLst/>
          </a:prstGeom>
          <a:ln w="76200"/>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1558290" y="88900"/>
            <a:ext cx="4431665" cy="793487"/>
          </a:xfrm>
          <a:prstGeom prst="rect">
            <a:avLst/>
          </a:prstGeom>
          <a:noFill/>
        </p:spPr>
        <p:txBody>
          <a:bodyPr wrap="square" rtlCol="0" anchor="t">
            <a:spAutoFit/>
          </a:bodyPr>
          <a:lstStyle/>
          <a:p>
            <a:pPr>
              <a:lnSpc>
                <a:spcPct val="150000"/>
              </a:lnSpc>
            </a:pPr>
            <a:r>
              <a:rPr lang="en-US" altLang="zh-CN" sz="3600" dirty="0">
                <a:latin typeface="宋体" panose="02010600030101010101" pitchFamily="2" charset="-122"/>
                <a:ea typeface="宋体" panose="02010600030101010101" pitchFamily="2" charset="-122"/>
                <a:cs typeface="宋体" panose="02010600030101010101" pitchFamily="2" charset="-122"/>
                <a:sym typeface="+mn-ea"/>
              </a:rPr>
              <a:t>2.3 </a:t>
            </a:r>
            <a:r>
              <a:rPr lang="zh-CN" altLang="en-US" sz="3600" dirty="0">
                <a:latin typeface="宋体" panose="02010600030101010101" pitchFamily="2" charset="-122"/>
                <a:ea typeface="宋体" panose="02010600030101010101" pitchFamily="2" charset="-122"/>
                <a:cs typeface="宋体" panose="02010600030101010101" pitchFamily="2" charset="-122"/>
                <a:sym typeface="+mn-ea"/>
              </a:rPr>
              <a:t>非泄漏均衡</a:t>
            </a:r>
            <a:endParaRPr lang="zh-CN" sz="3600"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文本框 7">
            <a:extLst>
              <a:ext uri="{FF2B5EF4-FFF2-40B4-BE49-F238E27FC236}">
                <a16:creationId xmlns:a16="http://schemas.microsoft.com/office/drawing/2014/main" id="{18F2D846-9474-428C-9124-9D88E6A2E27C}"/>
              </a:ext>
            </a:extLst>
          </p:cNvPr>
          <p:cNvSpPr txBox="1"/>
          <p:nvPr/>
        </p:nvSpPr>
        <p:spPr>
          <a:xfrm>
            <a:off x="1252798" y="916993"/>
            <a:ext cx="9975496" cy="481863"/>
          </a:xfrm>
          <a:prstGeom prst="rect">
            <a:avLst/>
          </a:prstGeom>
          <a:solidFill>
            <a:schemeClr val="accent6">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wrap="square" rtlCol="0" anchor="t">
            <a:spAutoFit/>
          </a:bodyPr>
          <a:lstStyle/>
          <a:p>
            <a:pPr algn="ct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mn-ea"/>
              </a:rPr>
              <a:t>1.</a:t>
            </a:r>
            <a:r>
              <a:rPr lang="zh-CN" altLang="en-US" sz="2000" b="1" dirty="0">
                <a:solidFill>
                  <a:schemeClr val="tx1"/>
                </a:solidFill>
                <a:latin typeface="宋体" panose="02010600030101010101" pitchFamily="2" charset="-122"/>
                <a:ea typeface="宋体" panose="02010600030101010101" pitchFamily="2" charset="-122"/>
                <a:sym typeface="+mn-ea"/>
              </a:rPr>
              <a:t>非泄露均衡的存在性</a:t>
            </a:r>
            <a:endParaRPr lang="zh-CN" sz="2000" b="1" dirty="0">
              <a:solidFill>
                <a:schemeClr val="tx1"/>
              </a:solidFill>
              <a:latin typeface="宋体" panose="02010600030101010101" pitchFamily="2" charset="-122"/>
              <a:ea typeface="宋体" panose="02010600030101010101" pitchFamily="2" charset="-122"/>
              <a:sym typeface="+mn-ea"/>
            </a:endParaRPr>
          </a:p>
        </p:txBody>
      </p:sp>
      <p:sp>
        <p:nvSpPr>
          <p:cNvPr id="14" name="文本框 13">
            <a:extLst>
              <a:ext uri="{FF2B5EF4-FFF2-40B4-BE49-F238E27FC236}">
                <a16:creationId xmlns:a16="http://schemas.microsoft.com/office/drawing/2014/main" id="{6A6EE704-8671-496D-9F97-044E3B806929}"/>
              </a:ext>
            </a:extLst>
          </p:cNvPr>
          <p:cNvSpPr txBox="1"/>
          <p:nvPr/>
        </p:nvSpPr>
        <p:spPr>
          <a:xfrm>
            <a:off x="1465580" y="1594177"/>
            <a:ext cx="3762934" cy="4197559"/>
          </a:xfrm>
          <a:prstGeom prst="rect">
            <a:avLst/>
          </a:prstGeom>
          <a:noFill/>
        </p:spPr>
        <p:txBody>
          <a:bodyPr wrap="square" rtlCol="0">
            <a:spAutoFit/>
          </a:bodyPr>
          <a:lstStyle/>
          <a:p>
            <a:pPr>
              <a:lnSpc>
                <a:spcPct val="150000"/>
              </a:lnSpc>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供应商角度：</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当：</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供应商宁愿不泄漏信息</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泄漏区域</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当</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泄漏空间为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0</a:t>
            </a: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通过（</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w</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l-GR" altLang="zh-CN" i="1" dirty="0">
                <a:latin typeface="Times New Roman" panose="02020603050405020304" pitchFamily="18" charset="0"/>
                <a:ea typeface="宋体" panose="02010600030101010101" pitchFamily="2" charset="-122"/>
                <a:cs typeface="Times New Roman" panose="02020603050405020304" pitchFamily="18" charset="0"/>
              </a:rPr>
              <a:t>α</a:t>
            </a:r>
            <a:r>
              <a:rPr lang="zh-CN" altLang="en-US" dirty="0">
                <a:latin typeface="Times New Roman" panose="02020603050405020304" pitchFamily="18" charset="0"/>
                <a:ea typeface="宋体" panose="02010600030101010101" pitchFamily="2" charset="-122"/>
                <a:cs typeface="Times New Roman" panose="02020603050405020304" pitchFamily="18" charset="0"/>
              </a:rPr>
              <a:t>）实现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4" name="对象 3">
            <a:extLst>
              <a:ext uri="{FF2B5EF4-FFF2-40B4-BE49-F238E27FC236}">
                <a16:creationId xmlns:a16="http://schemas.microsoft.com/office/drawing/2014/main" id="{605B2BC5-8F6C-4250-A427-686081EEA037}"/>
              </a:ext>
            </a:extLst>
          </p:cNvPr>
          <p:cNvGraphicFramePr>
            <a:graphicFrameLocks noChangeAspect="1"/>
          </p:cNvGraphicFramePr>
          <p:nvPr>
            <p:extLst>
              <p:ext uri="{D42A27DB-BD31-4B8C-83A1-F6EECF244321}">
                <p14:modId xmlns:p14="http://schemas.microsoft.com/office/powerpoint/2010/main" val="388782837"/>
              </p:ext>
            </p:extLst>
          </p:nvPr>
        </p:nvGraphicFramePr>
        <p:xfrm>
          <a:off x="1928205" y="2108328"/>
          <a:ext cx="3368675" cy="406400"/>
        </p:xfrm>
        <a:graphic>
          <a:graphicData uri="http://schemas.openxmlformats.org/presentationml/2006/ole">
            <mc:AlternateContent xmlns:mc="http://schemas.openxmlformats.org/markup-compatibility/2006">
              <mc:Choice xmlns:v="urn:schemas-microsoft-com:vml" Requires="v">
                <p:oleObj spid="_x0000_s8248" name="Equation" r:id="rId4" imgW="2311200" imgH="279360" progId="Equation.DSMT4">
                  <p:embed/>
                </p:oleObj>
              </mc:Choice>
              <mc:Fallback>
                <p:oleObj name="Equation" r:id="rId4" imgW="2311200" imgH="279360" progId="Equation.DSMT4">
                  <p:embed/>
                  <p:pic>
                    <p:nvPicPr>
                      <p:cNvPr id="4" name="对象 3">
                        <a:extLst>
                          <a:ext uri="{FF2B5EF4-FFF2-40B4-BE49-F238E27FC236}">
                            <a16:creationId xmlns:a16="http://schemas.microsoft.com/office/drawing/2014/main" id="{605B2BC5-8F6C-4250-A427-686081EEA037}"/>
                          </a:ext>
                        </a:extLst>
                      </p:cNvPr>
                      <p:cNvPicPr/>
                      <p:nvPr/>
                    </p:nvPicPr>
                    <p:blipFill>
                      <a:blip r:embed="rId5"/>
                      <a:stretch>
                        <a:fillRect/>
                      </a:stretch>
                    </p:blipFill>
                    <p:spPr>
                      <a:xfrm>
                        <a:off x="1928205" y="2108328"/>
                        <a:ext cx="3368675" cy="40640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FB133BFC-080C-4FAA-A4C4-B821D9D3D62D}"/>
              </a:ext>
            </a:extLst>
          </p:cNvPr>
          <p:cNvGraphicFramePr>
            <a:graphicFrameLocks noChangeAspect="1"/>
          </p:cNvGraphicFramePr>
          <p:nvPr>
            <p:extLst>
              <p:ext uri="{D42A27DB-BD31-4B8C-83A1-F6EECF244321}">
                <p14:modId xmlns:p14="http://schemas.microsoft.com/office/powerpoint/2010/main" val="613495977"/>
              </p:ext>
            </p:extLst>
          </p:nvPr>
        </p:nvGraphicFramePr>
        <p:xfrm>
          <a:off x="1623357" y="3365630"/>
          <a:ext cx="5340131" cy="380009"/>
        </p:xfrm>
        <a:graphic>
          <a:graphicData uri="http://schemas.openxmlformats.org/presentationml/2006/ole">
            <mc:AlternateContent xmlns:mc="http://schemas.openxmlformats.org/markup-compatibility/2006">
              <mc:Choice xmlns:v="urn:schemas-microsoft-com:vml" Requires="v">
                <p:oleObj spid="_x0000_s8249" name="Equation" r:id="rId6" imgW="3390840" imgH="241200" progId="Equation.DSMT4">
                  <p:embed/>
                </p:oleObj>
              </mc:Choice>
              <mc:Fallback>
                <p:oleObj name="Equation" r:id="rId6" imgW="3390840" imgH="241200" progId="Equation.DSMT4">
                  <p:embed/>
                  <p:pic>
                    <p:nvPicPr>
                      <p:cNvPr id="0" name=""/>
                      <p:cNvPicPr/>
                      <p:nvPr/>
                    </p:nvPicPr>
                    <p:blipFill>
                      <a:blip r:embed="rId7"/>
                      <a:stretch>
                        <a:fillRect/>
                      </a:stretch>
                    </p:blipFill>
                    <p:spPr>
                      <a:xfrm>
                        <a:off x="1623357" y="3365630"/>
                        <a:ext cx="5340131" cy="380009"/>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F1B6B38B-B53E-4824-B478-BA1ED70EBF6C}"/>
              </a:ext>
            </a:extLst>
          </p:cNvPr>
          <p:cNvGraphicFramePr>
            <a:graphicFrameLocks noChangeAspect="1"/>
          </p:cNvGraphicFramePr>
          <p:nvPr>
            <p:extLst>
              <p:ext uri="{D42A27DB-BD31-4B8C-83A1-F6EECF244321}">
                <p14:modId xmlns:p14="http://schemas.microsoft.com/office/powerpoint/2010/main" val="2474238201"/>
              </p:ext>
            </p:extLst>
          </p:nvPr>
        </p:nvGraphicFramePr>
        <p:xfrm>
          <a:off x="1621759" y="3772030"/>
          <a:ext cx="5256412" cy="358391"/>
        </p:xfrm>
        <a:graphic>
          <a:graphicData uri="http://schemas.openxmlformats.org/presentationml/2006/ole">
            <mc:AlternateContent xmlns:mc="http://schemas.openxmlformats.org/markup-compatibility/2006">
              <mc:Choice xmlns:v="urn:schemas-microsoft-com:vml" Requires="v">
                <p:oleObj spid="_x0000_s8250" name="Equation" r:id="rId8" imgW="3352680" imgH="228600" progId="Equation.DSMT4">
                  <p:embed/>
                </p:oleObj>
              </mc:Choice>
              <mc:Fallback>
                <p:oleObj name="Equation" r:id="rId8" imgW="3352680" imgH="228600" progId="Equation.DSMT4">
                  <p:embed/>
                  <p:pic>
                    <p:nvPicPr>
                      <p:cNvPr id="0" name=""/>
                      <p:cNvPicPr/>
                      <p:nvPr/>
                    </p:nvPicPr>
                    <p:blipFill>
                      <a:blip r:embed="rId9"/>
                      <a:stretch>
                        <a:fillRect/>
                      </a:stretch>
                    </p:blipFill>
                    <p:spPr>
                      <a:xfrm>
                        <a:off x="1621759" y="3772030"/>
                        <a:ext cx="5256412" cy="358391"/>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E00BC572-9328-4DF3-A4A8-0F1694781190}"/>
              </a:ext>
            </a:extLst>
          </p:cNvPr>
          <p:cNvGraphicFramePr>
            <a:graphicFrameLocks noChangeAspect="1"/>
          </p:cNvGraphicFramePr>
          <p:nvPr>
            <p:extLst>
              <p:ext uri="{D42A27DB-BD31-4B8C-83A1-F6EECF244321}">
                <p14:modId xmlns:p14="http://schemas.microsoft.com/office/powerpoint/2010/main" val="4012852251"/>
              </p:ext>
            </p:extLst>
          </p:nvPr>
        </p:nvGraphicFramePr>
        <p:xfrm>
          <a:off x="2669464" y="2911956"/>
          <a:ext cx="1033439" cy="405994"/>
        </p:xfrm>
        <a:graphic>
          <a:graphicData uri="http://schemas.openxmlformats.org/presentationml/2006/ole">
            <mc:AlternateContent xmlns:mc="http://schemas.openxmlformats.org/markup-compatibility/2006">
              <mc:Choice xmlns:v="urn:schemas-microsoft-com:vml" Requires="v">
                <p:oleObj spid="_x0000_s8251" name="Equation" r:id="rId10" imgW="711000" imgH="279360" progId="Equation.DSMT4">
                  <p:embed/>
                </p:oleObj>
              </mc:Choice>
              <mc:Fallback>
                <p:oleObj name="Equation" r:id="rId10" imgW="711000" imgH="279360" progId="Equation.DSMT4">
                  <p:embed/>
                  <p:pic>
                    <p:nvPicPr>
                      <p:cNvPr id="0" name=""/>
                      <p:cNvPicPr/>
                      <p:nvPr/>
                    </p:nvPicPr>
                    <p:blipFill>
                      <a:blip r:embed="rId11"/>
                      <a:stretch>
                        <a:fillRect/>
                      </a:stretch>
                    </p:blipFill>
                    <p:spPr>
                      <a:xfrm>
                        <a:off x="2669464" y="2911956"/>
                        <a:ext cx="1033439" cy="405994"/>
                      </a:xfrm>
                      <a:prstGeom prst="rect">
                        <a:avLst/>
                      </a:prstGeom>
                    </p:spPr>
                  </p:pic>
                </p:oleObj>
              </mc:Fallback>
            </mc:AlternateContent>
          </a:graphicData>
        </a:graphic>
      </p:graphicFrame>
      <p:pic>
        <p:nvPicPr>
          <p:cNvPr id="15" name="图片 14">
            <a:extLst>
              <a:ext uri="{FF2B5EF4-FFF2-40B4-BE49-F238E27FC236}">
                <a16:creationId xmlns:a16="http://schemas.microsoft.com/office/drawing/2014/main" id="{728F5039-291D-47AB-A0C2-ACECE855E443}"/>
              </a:ext>
            </a:extLst>
          </p:cNvPr>
          <p:cNvPicPr>
            <a:picLocks noChangeAspect="1"/>
          </p:cNvPicPr>
          <p:nvPr/>
        </p:nvPicPr>
        <p:blipFill>
          <a:blip r:embed="rId12"/>
          <a:stretch>
            <a:fillRect/>
          </a:stretch>
        </p:blipFill>
        <p:spPr>
          <a:xfrm>
            <a:off x="4906787" y="1865655"/>
            <a:ext cx="6878171" cy="2904590"/>
          </a:xfrm>
          <a:prstGeom prst="rect">
            <a:avLst/>
          </a:prstGeom>
        </p:spPr>
      </p:pic>
      <p:graphicFrame>
        <p:nvGraphicFramePr>
          <p:cNvPr id="16" name="对象 15">
            <a:extLst>
              <a:ext uri="{FF2B5EF4-FFF2-40B4-BE49-F238E27FC236}">
                <a16:creationId xmlns:a16="http://schemas.microsoft.com/office/drawing/2014/main" id="{6432E32B-3019-47EB-ACCA-46009E569DA3}"/>
              </a:ext>
            </a:extLst>
          </p:cNvPr>
          <p:cNvGraphicFramePr>
            <a:graphicFrameLocks noChangeAspect="1"/>
          </p:cNvGraphicFramePr>
          <p:nvPr>
            <p:extLst>
              <p:ext uri="{D42A27DB-BD31-4B8C-83A1-F6EECF244321}">
                <p14:modId xmlns:p14="http://schemas.microsoft.com/office/powerpoint/2010/main" val="2702209364"/>
              </p:ext>
            </p:extLst>
          </p:nvPr>
        </p:nvGraphicFramePr>
        <p:xfrm>
          <a:off x="1989059" y="4286181"/>
          <a:ext cx="1284287" cy="642937"/>
        </p:xfrm>
        <a:graphic>
          <a:graphicData uri="http://schemas.openxmlformats.org/presentationml/2006/ole">
            <mc:AlternateContent xmlns:mc="http://schemas.openxmlformats.org/markup-compatibility/2006">
              <mc:Choice xmlns:v="urn:schemas-microsoft-com:vml" Requires="v">
                <p:oleObj spid="_x0000_s8252" name="Equation" r:id="rId13" imgW="1284936" imgH="643343" progId="Equation.DSMT4">
                  <p:embed/>
                </p:oleObj>
              </mc:Choice>
              <mc:Fallback>
                <p:oleObj name="Equation" r:id="rId13" imgW="1284936" imgH="643343" progId="Equation.DSMT4">
                  <p:embed/>
                  <p:pic>
                    <p:nvPicPr>
                      <p:cNvPr id="0" name=""/>
                      <p:cNvPicPr/>
                      <p:nvPr/>
                    </p:nvPicPr>
                    <p:blipFill>
                      <a:blip r:embed="rId14"/>
                      <a:stretch>
                        <a:fillRect/>
                      </a:stretch>
                    </p:blipFill>
                    <p:spPr>
                      <a:xfrm>
                        <a:off x="1989059" y="4286181"/>
                        <a:ext cx="1284287" cy="642937"/>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BEFF35AC-4D37-4075-9599-6029E1B9AB4D}"/>
              </a:ext>
            </a:extLst>
          </p:cNvPr>
          <p:cNvGraphicFramePr>
            <a:graphicFrameLocks noChangeAspect="1"/>
          </p:cNvGraphicFramePr>
          <p:nvPr>
            <p:extLst>
              <p:ext uri="{D42A27DB-BD31-4B8C-83A1-F6EECF244321}">
                <p14:modId xmlns:p14="http://schemas.microsoft.com/office/powerpoint/2010/main" val="253872154"/>
              </p:ext>
            </p:extLst>
          </p:nvPr>
        </p:nvGraphicFramePr>
        <p:xfrm>
          <a:off x="3796825" y="4404038"/>
          <a:ext cx="491775" cy="380008"/>
        </p:xfrm>
        <a:graphic>
          <a:graphicData uri="http://schemas.openxmlformats.org/presentationml/2006/ole">
            <mc:AlternateContent xmlns:mc="http://schemas.openxmlformats.org/markup-compatibility/2006">
              <mc:Choice xmlns:v="urn:schemas-microsoft-com:vml" Requires="v">
                <p:oleObj spid="_x0000_s8253" name="Equation" r:id="rId15" imgW="419040" imgH="241200" progId="Equation.DSMT4">
                  <p:embed/>
                </p:oleObj>
              </mc:Choice>
              <mc:Fallback>
                <p:oleObj name="Equation" r:id="rId15" imgW="419040" imgH="241200" progId="Equation.DSMT4">
                  <p:embed/>
                  <p:pic>
                    <p:nvPicPr>
                      <p:cNvPr id="0" name=""/>
                      <p:cNvPicPr/>
                      <p:nvPr/>
                    </p:nvPicPr>
                    <p:blipFill>
                      <a:blip r:embed="rId16"/>
                      <a:stretch>
                        <a:fillRect/>
                      </a:stretch>
                    </p:blipFill>
                    <p:spPr>
                      <a:xfrm>
                        <a:off x="3796825" y="4404038"/>
                        <a:ext cx="491775" cy="380008"/>
                      </a:xfrm>
                      <a:prstGeom prst="rect">
                        <a:avLst/>
                      </a:prstGeom>
                    </p:spPr>
                  </p:pic>
                </p:oleObj>
              </mc:Fallback>
            </mc:AlternateContent>
          </a:graphicData>
        </a:graphic>
      </p:graphicFrame>
    </p:spTree>
    <p:extLst>
      <p:ext uri="{BB962C8B-B14F-4D97-AF65-F5344CB8AC3E}">
        <p14:creationId xmlns:p14="http://schemas.microsoft.com/office/powerpoint/2010/main" val="107630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258445" y="543560"/>
            <a:ext cx="1207135" cy="12700"/>
          </a:xfrm>
          <a:prstGeom prst="line">
            <a:avLst/>
          </a:prstGeom>
          <a:ln w="76200"/>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1558290" y="88900"/>
            <a:ext cx="4431665" cy="793487"/>
          </a:xfrm>
          <a:prstGeom prst="rect">
            <a:avLst/>
          </a:prstGeom>
          <a:noFill/>
        </p:spPr>
        <p:txBody>
          <a:bodyPr wrap="square" rtlCol="0" anchor="t">
            <a:spAutoFit/>
          </a:bodyPr>
          <a:lstStyle/>
          <a:p>
            <a:pPr>
              <a:lnSpc>
                <a:spcPct val="150000"/>
              </a:lnSpc>
            </a:pPr>
            <a:r>
              <a:rPr lang="en-US" altLang="zh-CN" sz="3600" dirty="0">
                <a:latin typeface="宋体" panose="02010600030101010101" pitchFamily="2" charset="-122"/>
                <a:ea typeface="宋体" panose="02010600030101010101" pitchFamily="2" charset="-122"/>
                <a:cs typeface="宋体" panose="02010600030101010101" pitchFamily="2" charset="-122"/>
                <a:sym typeface="+mn-ea"/>
              </a:rPr>
              <a:t>2.3 </a:t>
            </a:r>
            <a:r>
              <a:rPr lang="zh-CN" altLang="en-US" sz="3600" dirty="0">
                <a:latin typeface="宋体" panose="02010600030101010101" pitchFamily="2" charset="-122"/>
                <a:ea typeface="宋体" panose="02010600030101010101" pitchFamily="2" charset="-122"/>
                <a:cs typeface="宋体" panose="02010600030101010101" pitchFamily="2" charset="-122"/>
                <a:sym typeface="+mn-ea"/>
              </a:rPr>
              <a:t>非泄漏均衡</a:t>
            </a:r>
            <a:endParaRPr lang="zh-CN" sz="3600"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文本框 7">
            <a:extLst>
              <a:ext uri="{FF2B5EF4-FFF2-40B4-BE49-F238E27FC236}">
                <a16:creationId xmlns:a16="http://schemas.microsoft.com/office/drawing/2014/main" id="{18F2D846-9474-428C-9124-9D88E6A2E27C}"/>
              </a:ext>
            </a:extLst>
          </p:cNvPr>
          <p:cNvSpPr txBox="1"/>
          <p:nvPr/>
        </p:nvSpPr>
        <p:spPr>
          <a:xfrm>
            <a:off x="1252798" y="916993"/>
            <a:ext cx="9975496" cy="481863"/>
          </a:xfrm>
          <a:prstGeom prst="rect">
            <a:avLst/>
          </a:prstGeom>
          <a:solidFill>
            <a:schemeClr val="accent6">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wrap="square" rtlCol="0" anchor="t">
            <a:spAutoFit/>
          </a:bodyPr>
          <a:lstStyle/>
          <a:p>
            <a:pPr algn="ct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mn-ea"/>
              </a:rPr>
              <a:t>1.</a:t>
            </a:r>
            <a:r>
              <a:rPr lang="zh-CN" altLang="en-US" sz="2000" b="1" dirty="0">
                <a:solidFill>
                  <a:schemeClr val="tx1"/>
                </a:solidFill>
                <a:latin typeface="宋体" panose="02010600030101010101" pitchFamily="2" charset="-122"/>
                <a:ea typeface="宋体" panose="02010600030101010101" pitchFamily="2" charset="-122"/>
                <a:sym typeface="+mn-ea"/>
              </a:rPr>
              <a:t>非泄露均衡的存在性</a:t>
            </a:r>
            <a:endParaRPr lang="zh-CN" sz="2000" b="1" dirty="0">
              <a:solidFill>
                <a:schemeClr val="tx1"/>
              </a:solidFill>
              <a:latin typeface="宋体" panose="02010600030101010101" pitchFamily="2" charset="-122"/>
              <a:ea typeface="宋体" panose="02010600030101010101" pitchFamily="2" charset="-122"/>
              <a:sym typeface="+mn-ea"/>
            </a:endParaRPr>
          </a:p>
        </p:txBody>
      </p:sp>
      <p:sp>
        <p:nvSpPr>
          <p:cNvPr id="14" name="文本框 13">
            <a:extLst>
              <a:ext uri="{FF2B5EF4-FFF2-40B4-BE49-F238E27FC236}">
                <a16:creationId xmlns:a16="http://schemas.microsoft.com/office/drawing/2014/main" id="{6A6EE704-8671-496D-9F97-044E3B806929}"/>
              </a:ext>
            </a:extLst>
          </p:cNvPr>
          <p:cNvSpPr txBox="1"/>
          <p:nvPr/>
        </p:nvSpPr>
        <p:spPr>
          <a:xfrm>
            <a:off x="1640391" y="1614347"/>
            <a:ext cx="9345856" cy="2951064"/>
          </a:xfrm>
          <a:prstGeom prst="rect">
            <a:avLst/>
          </a:prstGeom>
          <a:noFill/>
        </p:spPr>
        <p:txBody>
          <a:bodyPr wrap="square" rtlCol="0">
            <a:spAutoFit/>
          </a:bodyPr>
          <a:lstStyle/>
          <a:p>
            <a:pPr>
              <a:lnSpc>
                <a:spcPct val="150000"/>
              </a:lnSpc>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在位者角度：</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）当需求较高时，在位者在非泄露的情况下收益更高；</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）当需求较低时，在位者如果偏离    （进入泄漏区域），进入者将认为需求很高，这对在位者不利</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加入者角度：</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一方面，他从不泄密中获益，因为他在同时博弈中比在顺序博弈中作为一个跟随着具有更多的杠杆，一方面，他从泄密中获益，因为他可以根据需求信息调整他的订单数量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5" name="对象 4">
            <a:extLst>
              <a:ext uri="{FF2B5EF4-FFF2-40B4-BE49-F238E27FC236}">
                <a16:creationId xmlns:a16="http://schemas.microsoft.com/office/drawing/2014/main" id="{EAA88BB2-8294-4EF3-B05D-98A162E12A41}"/>
              </a:ext>
            </a:extLst>
          </p:cNvPr>
          <p:cNvGraphicFramePr>
            <a:graphicFrameLocks noChangeAspect="1"/>
          </p:cNvGraphicFramePr>
          <p:nvPr>
            <p:extLst>
              <p:ext uri="{D42A27DB-BD31-4B8C-83A1-F6EECF244321}">
                <p14:modId xmlns:p14="http://schemas.microsoft.com/office/powerpoint/2010/main" val="3202520208"/>
              </p:ext>
            </p:extLst>
          </p:nvPr>
        </p:nvGraphicFramePr>
        <p:xfrm>
          <a:off x="5582770" y="2504676"/>
          <a:ext cx="226359" cy="358402"/>
        </p:xfrm>
        <a:graphic>
          <a:graphicData uri="http://schemas.openxmlformats.org/presentationml/2006/ole">
            <mc:AlternateContent xmlns:mc="http://schemas.openxmlformats.org/markup-compatibility/2006">
              <mc:Choice xmlns:v="urn:schemas-microsoft-com:vml" Requires="v">
                <p:oleObj spid="_x0000_s9223" name="Equation" r:id="rId4" imgW="152280" imgH="241200" progId="Equation.DSMT4">
                  <p:embed/>
                </p:oleObj>
              </mc:Choice>
              <mc:Fallback>
                <p:oleObj name="Equation" r:id="rId4" imgW="152280" imgH="241200" progId="Equation.DSMT4">
                  <p:embed/>
                  <p:pic>
                    <p:nvPicPr>
                      <p:cNvPr id="0" name=""/>
                      <p:cNvPicPr/>
                      <p:nvPr/>
                    </p:nvPicPr>
                    <p:blipFill>
                      <a:blip r:embed="rId5"/>
                      <a:stretch>
                        <a:fillRect/>
                      </a:stretch>
                    </p:blipFill>
                    <p:spPr>
                      <a:xfrm>
                        <a:off x="5582770" y="2504676"/>
                        <a:ext cx="226359" cy="358402"/>
                      </a:xfrm>
                      <a:prstGeom prst="rect">
                        <a:avLst/>
                      </a:prstGeom>
                    </p:spPr>
                  </p:pic>
                </p:oleObj>
              </mc:Fallback>
            </mc:AlternateContent>
          </a:graphicData>
        </a:graphic>
      </p:graphicFrame>
    </p:spTree>
    <p:extLst>
      <p:ext uri="{BB962C8B-B14F-4D97-AF65-F5344CB8AC3E}">
        <p14:creationId xmlns:p14="http://schemas.microsoft.com/office/powerpoint/2010/main" val="682559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258445" y="543560"/>
            <a:ext cx="1207135" cy="12700"/>
          </a:xfrm>
          <a:prstGeom prst="line">
            <a:avLst/>
          </a:prstGeom>
          <a:ln w="76200"/>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1558290" y="88900"/>
            <a:ext cx="4431665" cy="793487"/>
          </a:xfrm>
          <a:prstGeom prst="rect">
            <a:avLst/>
          </a:prstGeom>
          <a:noFill/>
        </p:spPr>
        <p:txBody>
          <a:bodyPr wrap="square" rtlCol="0" anchor="t">
            <a:spAutoFit/>
          </a:bodyPr>
          <a:lstStyle/>
          <a:p>
            <a:pPr>
              <a:lnSpc>
                <a:spcPct val="150000"/>
              </a:lnSpc>
            </a:pPr>
            <a:r>
              <a:rPr lang="en-US" altLang="zh-CN" sz="3600" dirty="0">
                <a:latin typeface="宋体" panose="02010600030101010101" pitchFamily="2" charset="-122"/>
                <a:ea typeface="宋体" panose="02010600030101010101" pitchFamily="2" charset="-122"/>
                <a:cs typeface="宋体" panose="02010600030101010101" pitchFamily="2" charset="-122"/>
                <a:sym typeface="+mn-ea"/>
              </a:rPr>
              <a:t>2.3 </a:t>
            </a:r>
            <a:r>
              <a:rPr lang="zh-CN" altLang="en-US" sz="3600" dirty="0">
                <a:latin typeface="宋体" panose="02010600030101010101" pitchFamily="2" charset="-122"/>
                <a:ea typeface="宋体" panose="02010600030101010101" pitchFamily="2" charset="-122"/>
                <a:cs typeface="宋体" panose="02010600030101010101" pitchFamily="2" charset="-122"/>
                <a:sym typeface="+mn-ea"/>
              </a:rPr>
              <a:t>非泄漏均衡</a:t>
            </a:r>
            <a:endParaRPr lang="zh-CN" sz="3600"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文本框 7">
            <a:extLst>
              <a:ext uri="{FF2B5EF4-FFF2-40B4-BE49-F238E27FC236}">
                <a16:creationId xmlns:a16="http://schemas.microsoft.com/office/drawing/2014/main" id="{18F2D846-9474-428C-9124-9D88E6A2E27C}"/>
              </a:ext>
            </a:extLst>
          </p:cNvPr>
          <p:cNvSpPr txBox="1"/>
          <p:nvPr/>
        </p:nvSpPr>
        <p:spPr>
          <a:xfrm>
            <a:off x="1252798" y="916993"/>
            <a:ext cx="9975496" cy="481863"/>
          </a:xfrm>
          <a:prstGeom prst="rect">
            <a:avLst/>
          </a:prstGeom>
          <a:solidFill>
            <a:schemeClr val="accent6">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wrap="square" rtlCol="0" anchor="t">
            <a:spAutoFit/>
          </a:bodyPr>
          <a:lstStyle/>
          <a:p>
            <a:pPr algn="ct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mn-ea"/>
              </a:rPr>
              <a:t>1.</a:t>
            </a:r>
            <a:r>
              <a:rPr lang="zh-CN" altLang="en-US" sz="2000" b="1" dirty="0">
                <a:solidFill>
                  <a:schemeClr val="tx1"/>
                </a:solidFill>
                <a:latin typeface="宋体" panose="02010600030101010101" pitchFamily="2" charset="-122"/>
                <a:ea typeface="宋体" panose="02010600030101010101" pitchFamily="2" charset="-122"/>
                <a:sym typeface="+mn-ea"/>
              </a:rPr>
              <a:t>非泄露均衡的存在性</a:t>
            </a:r>
            <a:endParaRPr lang="zh-CN" sz="2000" b="1" dirty="0">
              <a:solidFill>
                <a:schemeClr val="tx1"/>
              </a:solidFill>
              <a:latin typeface="宋体" panose="02010600030101010101" pitchFamily="2" charset="-122"/>
              <a:ea typeface="宋体" panose="02010600030101010101" pitchFamily="2" charset="-122"/>
              <a:sym typeface="+mn-ea"/>
            </a:endParaRPr>
          </a:p>
        </p:txBody>
      </p:sp>
      <p:sp>
        <p:nvSpPr>
          <p:cNvPr id="14" name="文本框 13">
            <a:extLst>
              <a:ext uri="{FF2B5EF4-FFF2-40B4-BE49-F238E27FC236}">
                <a16:creationId xmlns:a16="http://schemas.microsoft.com/office/drawing/2014/main" id="{6A6EE704-8671-496D-9F97-044E3B806929}"/>
              </a:ext>
            </a:extLst>
          </p:cNvPr>
          <p:cNvSpPr txBox="1"/>
          <p:nvPr/>
        </p:nvSpPr>
        <p:spPr>
          <a:xfrm>
            <a:off x="1640391" y="1614347"/>
            <a:ext cx="9345856" cy="455253"/>
          </a:xfrm>
          <a:prstGeom prst="rect">
            <a:avLst/>
          </a:prstGeom>
          <a:noFill/>
        </p:spPr>
        <p:txBody>
          <a:bodyPr wrap="square" rtlCol="0">
            <a:spAutoFit/>
          </a:bodyPr>
          <a:lstStyle/>
          <a:p>
            <a:pPr>
              <a:lnSpc>
                <a:spcPct val="150000"/>
              </a:lnSpc>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一个例子</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08DEC778-4968-4993-9334-E0D26037A9C7}"/>
              </a:ext>
            </a:extLst>
          </p:cNvPr>
          <p:cNvPicPr>
            <a:picLocks noChangeAspect="1"/>
          </p:cNvPicPr>
          <p:nvPr/>
        </p:nvPicPr>
        <p:blipFill>
          <a:blip r:embed="rId3"/>
          <a:stretch>
            <a:fillRect/>
          </a:stretch>
        </p:blipFill>
        <p:spPr>
          <a:xfrm>
            <a:off x="3649177" y="1782084"/>
            <a:ext cx="4681556" cy="2249163"/>
          </a:xfrm>
          <a:prstGeom prst="rect">
            <a:avLst/>
          </a:prstGeom>
        </p:spPr>
      </p:pic>
      <p:pic>
        <p:nvPicPr>
          <p:cNvPr id="6" name="图片 5">
            <a:extLst>
              <a:ext uri="{FF2B5EF4-FFF2-40B4-BE49-F238E27FC236}">
                <a16:creationId xmlns:a16="http://schemas.microsoft.com/office/drawing/2014/main" id="{CDCF1FF1-0355-44F1-A09D-35F40A2C6306}"/>
              </a:ext>
            </a:extLst>
          </p:cNvPr>
          <p:cNvPicPr>
            <a:picLocks noChangeAspect="1"/>
          </p:cNvPicPr>
          <p:nvPr/>
        </p:nvPicPr>
        <p:blipFill>
          <a:blip r:embed="rId4"/>
          <a:stretch>
            <a:fillRect/>
          </a:stretch>
        </p:blipFill>
        <p:spPr>
          <a:xfrm>
            <a:off x="2023782" y="4198984"/>
            <a:ext cx="8962465" cy="24242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056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258445" y="543560"/>
            <a:ext cx="1207135" cy="12700"/>
          </a:xfrm>
          <a:prstGeom prst="line">
            <a:avLst/>
          </a:prstGeom>
          <a:ln w="76200"/>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1558290" y="88900"/>
            <a:ext cx="4431665" cy="793487"/>
          </a:xfrm>
          <a:prstGeom prst="rect">
            <a:avLst/>
          </a:prstGeom>
          <a:noFill/>
        </p:spPr>
        <p:txBody>
          <a:bodyPr wrap="square" rtlCol="0" anchor="t">
            <a:spAutoFit/>
          </a:bodyPr>
          <a:lstStyle/>
          <a:p>
            <a:pPr>
              <a:lnSpc>
                <a:spcPct val="150000"/>
              </a:lnSpc>
            </a:pPr>
            <a:r>
              <a:rPr lang="en-US" altLang="zh-CN" sz="3600" dirty="0">
                <a:latin typeface="宋体" panose="02010600030101010101" pitchFamily="2" charset="-122"/>
                <a:ea typeface="宋体" panose="02010600030101010101" pitchFamily="2" charset="-122"/>
                <a:cs typeface="宋体" panose="02010600030101010101" pitchFamily="2" charset="-122"/>
                <a:sym typeface="+mn-ea"/>
              </a:rPr>
              <a:t>2.3 </a:t>
            </a:r>
            <a:r>
              <a:rPr lang="zh-CN" altLang="en-US" sz="3600" dirty="0">
                <a:latin typeface="宋体" panose="02010600030101010101" pitchFamily="2" charset="-122"/>
                <a:ea typeface="宋体" panose="02010600030101010101" pitchFamily="2" charset="-122"/>
                <a:cs typeface="宋体" panose="02010600030101010101" pitchFamily="2" charset="-122"/>
                <a:sym typeface="+mn-ea"/>
              </a:rPr>
              <a:t>非泄漏均衡</a:t>
            </a:r>
            <a:endParaRPr lang="zh-CN" sz="3600"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文本框 7">
            <a:extLst>
              <a:ext uri="{FF2B5EF4-FFF2-40B4-BE49-F238E27FC236}">
                <a16:creationId xmlns:a16="http://schemas.microsoft.com/office/drawing/2014/main" id="{18F2D846-9474-428C-9124-9D88E6A2E27C}"/>
              </a:ext>
            </a:extLst>
          </p:cNvPr>
          <p:cNvSpPr txBox="1"/>
          <p:nvPr/>
        </p:nvSpPr>
        <p:spPr>
          <a:xfrm>
            <a:off x="1252798" y="916993"/>
            <a:ext cx="9975496" cy="481863"/>
          </a:xfrm>
          <a:prstGeom prst="rect">
            <a:avLst/>
          </a:prstGeom>
          <a:solidFill>
            <a:schemeClr val="accent6">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wrap="square" rtlCol="0" anchor="t">
            <a:spAutoFit/>
          </a:bodyPr>
          <a:lstStyle/>
          <a:p>
            <a:pPr algn="ct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mn-ea"/>
              </a:rPr>
              <a:t>2.</a:t>
            </a:r>
            <a:r>
              <a:rPr lang="zh-CN" altLang="en-US" sz="2000" b="1" dirty="0">
                <a:solidFill>
                  <a:schemeClr val="tx1"/>
                </a:solidFill>
                <a:latin typeface="宋体" panose="02010600030101010101" pitchFamily="2" charset="-122"/>
                <a:ea typeface="宋体" panose="02010600030101010101" pitchFamily="2" charset="-122"/>
                <a:sym typeface="+mn-ea"/>
              </a:rPr>
              <a:t>非泄漏区域</a:t>
            </a:r>
            <a:endParaRPr lang="zh-CN" sz="2000" b="1" dirty="0">
              <a:solidFill>
                <a:schemeClr val="tx1"/>
              </a:solidFill>
              <a:latin typeface="宋体" panose="02010600030101010101" pitchFamily="2" charset="-122"/>
              <a:ea typeface="宋体" panose="02010600030101010101" pitchFamily="2" charset="-122"/>
              <a:sym typeface="+mn-ea"/>
            </a:endParaRPr>
          </a:p>
        </p:txBody>
      </p:sp>
      <p:sp>
        <p:nvSpPr>
          <p:cNvPr id="14" name="文本框 13">
            <a:extLst>
              <a:ext uri="{FF2B5EF4-FFF2-40B4-BE49-F238E27FC236}">
                <a16:creationId xmlns:a16="http://schemas.microsoft.com/office/drawing/2014/main" id="{6A6EE704-8671-496D-9F97-044E3B806929}"/>
              </a:ext>
            </a:extLst>
          </p:cNvPr>
          <p:cNvSpPr txBox="1"/>
          <p:nvPr/>
        </p:nvSpPr>
        <p:spPr>
          <a:xfrm>
            <a:off x="1317027" y="1661412"/>
            <a:ext cx="9345856" cy="1701748"/>
          </a:xfrm>
          <a:prstGeom prst="rect">
            <a:avLst/>
          </a:prstGeom>
          <a:noFill/>
        </p:spPr>
        <p:txBody>
          <a:bodyPr wrap="square" rtlCol="0">
            <a:spAutoFit/>
          </a:bodyPr>
          <a:lstStyle/>
          <a:p>
            <a:pPr>
              <a:lnSpc>
                <a:spcPct val="150000"/>
              </a:lnSpc>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定理</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2</a:t>
            </a: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定义</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给定</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i="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如果        落于表</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中定义的子区域之一，则存在非泄漏均衡</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5" name="对象 4">
            <a:extLst>
              <a:ext uri="{FF2B5EF4-FFF2-40B4-BE49-F238E27FC236}">
                <a16:creationId xmlns:a16="http://schemas.microsoft.com/office/drawing/2014/main" id="{20553200-E8A6-45AF-A480-EFCED387FCCC}"/>
              </a:ext>
            </a:extLst>
          </p:cNvPr>
          <p:cNvGraphicFramePr>
            <a:graphicFrameLocks noChangeAspect="1"/>
          </p:cNvGraphicFramePr>
          <p:nvPr>
            <p:extLst>
              <p:ext uri="{D42A27DB-BD31-4B8C-83A1-F6EECF244321}">
                <p14:modId xmlns:p14="http://schemas.microsoft.com/office/powerpoint/2010/main" val="916145066"/>
              </p:ext>
            </p:extLst>
          </p:nvPr>
        </p:nvGraphicFramePr>
        <p:xfrm>
          <a:off x="2087901" y="2095490"/>
          <a:ext cx="2231998" cy="566328"/>
        </p:xfrm>
        <a:graphic>
          <a:graphicData uri="http://schemas.openxmlformats.org/presentationml/2006/ole">
            <mc:AlternateContent xmlns:mc="http://schemas.openxmlformats.org/markup-compatibility/2006">
              <mc:Choice xmlns:v="urn:schemas-microsoft-com:vml" Requires="v">
                <p:oleObj spid="_x0000_s10254" name="Equation" r:id="rId4" imgW="1701720" imgH="431640" progId="Equation.DSMT4">
                  <p:embed/>
                </p:oleObj>
              </mc:Choice>
              <mc:Fallback>
                <p:oleObj name="Equation" r:id="rId4" imgW="1701720" imgH="431640" progId="Equation.DSMT4">
                  <p:embed/>
                  <p:pic>
                    <p:nvPicPr>
                      <p:cNvPr id="0" name=""/>
                      <p:cNvPicPr/>
                      <p:nvPr/>
                    </p:nvPicPr>
                    <p:blipFill>
                      <a:blip r:embed="rId5"/>
                      <a:stretch>
                        <a:fillRect/>
                      </a:stretch>
                    </p:blipFill>
                    <p:spPr>
                      <a:xfrm>
                        <a:off x="2087901" y="2095490"/>
                        <a:ext cx="2231998" cy="566328"/>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E3912346-614E-479E-BAB1-5AD150ED4B3E}"/>
              </a:ext>
            </a:extLst>
          </p:cNvPr>
          <p:cNvGraphicFramePr>
            <a:graphicFrameLocks noChangeAspect="1"/>
          </p:cNvGraphicFramePr>
          <p:nvPr>
            <p:extLst>
              <p:ext uri="{D42A27DB-BD31-4B8C-83A1-F6EECF244321}">
                <p14:modId xmlns:p14="http://schemas.microsoft.com/office/powerpoint/2010/main" val="3425381592"/>
              </p:ext>
            </p:extLst>
          </p:nvPr>
        </p:nvGraphicFramePr>
        <p:xfrm>
          <a:off x="2772583" y="2830400"/>
          <a:ext cx="308161" cy="726380"/>
        </p:xfrm>
        <a:graphic>
          <a:graphicData uri="http://schemas.openxmlformats.org/presentationml/2006/ole">
            <mc:AlternateContent xmlns:mc="http://schemas.openxmlformats.org/markup-compatibility/2006">
              <mc:Choice xmlns:v="urn:schemas-microsoft-com:vml" Requires="v">
                <p:oleObj spid="_x0000_s10255" name="Equation" r:id="rId6" imgW="177480" imgH="419040" progId="Equation.DSMT4">
                  <p:embed/>
                </p:oleObj>
              </mc:Choice>
              <mc:Fallback>
                <p:oleObj name="Equation" r:id="rId6" imgW="177480" imgH="419040" progId="Equation.DSMT4">
                  <p:embed/>
                  <p:pic>
                    <p:nvPicPr>
                      <p:cNvPr id="0" name=""/>
                      <p:cNvPicPr/>
                      <p:nvPr/>
                    </p:nvPicPr>
                    <p:blipFill>
                      <a:blip r:embed="rId7"/>
                      <a:stretch>
                        <a:fillRect/>
                      </a:stretch>
                    </p:blipFill>
                    <p:spPr>
                      <a:xfrm>
                        <a:off x="2772583" y="2830400"/>
                        <a:ext cx="308161" cy="726380"/>
                      </a:xfrm>
                      <a:prstGeom prst="rect">
                        <a:avLst/>
                      </a:prstGeom>
                    </p:spPr>
                  </p:pic>
                </p:oleObj>
              </mc:Fallback>
            </mc:AlternateContent>
          </a:graphicData>
        </a:graphic>
      </p:graphicFrame>
      <p:pic>
        <p:nvPicPr>
          <p:cNvPr id="9" name="图片 8">
            <a:extLst>
              <a:ext uri="{FF2B5EF4-FFF2-40B4-BE49-F238E27FC236}">
                <a16:creationId xmlns:a16="http://schemas.microsoft.com/office/drawing/2014/main" id="{CE5329B3-163C-443E-A48A-2B8D60404E63}"/>
              </a:ext>
            </a:extLst>
          </p:cNvPr>
          <p:cNvPicPr>
            <a:picLocks noChangeAspect="1"/>
          </p:cNvPicPr>
          <p:nvPr/>
        </p:nvPicPr>
        <p:blipFill>
          <a:blip r:embed="rId8"/>
          <a:stretch>
            <a:fillRect/>
          </a:stretch>
        </p:blipFill>
        <p:spPr>
          <a:xfrm>
            <a:off x="1163202" y="3425033"/>
            <a:ext cx="6313394" cy="2128735"/>
          </a:xfrm>
          <a:prstGeom prst="rect">
            <a:avLst/>
          </a:prstGeom>
        </p:spPr>
      </p:pic>
      <p:pic>
        <p:nvPicPr>
          <p:cNvPr id="10" name="图片 9">
            <a:extLst>
              <a:ext uri="{FF2B5EF4-FFF2-40B4-BE49-F238E27FC236}">
                <a16:creationId xmlns:a16="http://schemas.microsoft.com/office/drawing/2014/main" id="{91B61E1A-871A-4F49-92D5-ECA52A30C2AC}"/>
              </a:ext>
            </a:extLst>
          </p:cNvPr>
          <p:cNvPicPr>
            <a:picLocks noChangeAspect="1"/>
          </p:cNvPicPr>
          <p:nvPr/>
        </p:nvPicPr>
        <p:blipFill>
          <a:blip r:embed="rId9"/>
          <a:stretch>
            <a:fillRect/>
          </a:stretch>
        </p:blipFill>
        <p:spPr>
          <a:xfrm>
            <a:off x="5904777" y="1774519"/>
            <a:ext cx="5463533" cy="41664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439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2" name="文本框 1"/>
          <p:cNvSpPr txBox="1"/>
          <p:nvPr/>
        </p:nvSpPr>
        <p:spPr>
          <a:xfrm>
            <a:off x="4706619" y="243840"/>
            <a:ext cx="2778760" cy="706755"/>
          </a:xfrm>
          <a:prstGeom prst="rect">
            <a:avLst/>
          </a:prstGeom>
          <a:noFill/>
        </p:spPr>
        <p:txBody>
          <a:bodyPr wrap="square" rtlCol="0">
            <a:spAutoFit/>
          </a:bodyPr>
          <a:lstStyle/>
          <a:p>
            <a:r>
              <a:rPr lang="zh-CN" altLang="en-US" sz="4000" dirty="0">
                <a:solidFill>
                  <a:srgbClr val="304860"/>
                </a:solidFill>
              </a:rPr>
              <a:t>论文摘要</a:t>
            </a:r>
            <a:endParaRPr lang="en-US" altLang="zh-CN" sz="4000" dirty="0">
              <a:solidFill>
                <a:srgbClr val="304860"/>
              </a:solidFill>
            </a:endParaRPr>
          </a:p>
        </p:txBody>
      </p:sp>
      <p:sp>
        <p:nvSpPr>
          <p:cNvPr id="5" name="文本框 4"/>
          <p:cNvSpPr txBox="1"/>
          <p:nvPr/>
        </p:nvSpPr>
        <p:spPr>
          <a:xfrm>
            <a:off x="1353474" y="1027090"/>
            <a:ext cx="9485051" cy="5428858"/>
          </a:xfrm>
          <a:prstGeom prst="rect">
            <a:avLst/>
          </a:prstGeom>
          <a:noFill/>
          <a:ln>
            <a:solidFill>
              <a:schemeClr val="tx1"/>
            </a:solidFill>
          </a:ln>
        </p:spPr>
        <p:txBody>
          <a:bodyPr wrap="square" rtlCol="0">
            <a:spAutoFit/>
          </a:bodyPr>
          <a:lstStyle/>
          <a:p>
            <a:pPr>
              <a:lnSpc>
                <a:spcPct val="150000"/>
              </a:lnSpc>
            </a:pPr>
            <a:r>
              <a:rPr lang="zh-CN" altLang="en-US" b="1" dirty="0">
                <a:solidFill>
                  <a:schemeClr val="tx1"/>
                </a:solidFill>
                <a:latin typeface="宋体" panose="02010600030101010101" pitchFamily="2" charset="-122"/>
                <a:ea typeface="宋体" panose="02010600030101010101" pitchFamily="2" charset="-122"/>
                <a:cs typeface="宋体" panose="02010600030101010101" pitchFamily="2" charset="-122"/>
              </a:rPr>
              <a:t>论文</a:t>
            </a:r>
            <a:r>
              <a:rPr lang="zh-CN" altLang="en-US" b="1" dirty="0">
                <a:latin typeface="宋体" panose="02010600030101010101" pitchFamily="2" charset="-122"/>
                <a:ea typeface="宋体" panose="02010600030101010101" pitchFamily="2" charset="-122"/>
                <a:cs typeface="宋体" panose="02010600030101010101" pitchFamily="2" charset="-122"/>
              </a:rPr>
              <a:t>目的</a:t>
            </a:r>
            <a:r>
              <a:rPr lang="zh-CN" altLang="en-US" b="1"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zh-CN"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457200">
              <a:lnSpc>
                <a:spcPct val="150000"/>
              </a:lnSpc>
            </a:pPr>
            <a:r>
              <a:rPr lang="zh-CN" altLang="zh-CN" dirty="0">
                <a:latin typeface="宋体" panose="02010600030101010101" pitchFamily="2" charset="-122"/>
                <a:ea typeface="宋体" panose="02010600030101010101" pitchFamily="2" charset="-122"/>
              </a:rPr>
              <a:t>探索</a:t>
            </a:r>
            <a:r>
              <a:rPr lang="zh-CN" altLang="en-US" dirty="0">
                <a:latin typeface="宋体" panose="02010600030101010101" pitchFamily="2" charset="-122"/>
                <a:ea typeface="宋体" panose="02010600030101010101" pitchFamily="2" charset="-122"/>
              </a:rPr>
              <a:t>收益</a:t>
            </a:r>
            <a:r>
              <a:rPr lang="zh-CN" altLang="zh-CN" dirty="0">
                <a:latin typeface="宋体" panose="02010600030101010101" pitchFamily="2" charset="-122"/>
                <a:ea typeface="宋体" panose="02010600030101010101" pitchFamily="2" charset="-122"/>
              </a:rPr>
              <a:t>共享合同的潜力，以促进供应链中的信息共享，并减轻信息泄漏的负面影响。</a:t>
            </a:r>
            <a:endParaRPr lang="zh-CN" altLang="en-US" dirty="0">
              <a:solidFill>
                <a:schemeClr val="tx1"/>
              </a:solidFill>
              <a:latin typeface="Times New Roman" panose="02020603050405020304" charset="0"/>
              <a:ea typeface="宋体" panose="02010600030101010101" pitchFamily="2" charset="-122"/>
              <a:cs typeface="Times New Roman" panose="02020603050405020304" charset="0"/>
            </a:endParaRPr>
          </a:p>
          <a:p>
            <a:pPr fontAlgn="auto">
              <a:lnSpc>
                <a:spcPct val="150000"/>
              </a:lnSpc>
            </a:pPr>
            <a:r>
              <a:rPr lang="zh-CN" altLang="en-US" b="1" dirty="0">
                <a:latin typeface="宋体" panose="02010600030101010101" pitchFamily="2" charset="-122"/>
                <a:ea typeface="宋体" panose="02010600030101010101" pitchFamily="2" charset="-122"/>
                <a:cs typeface="宋体" panose="02010600030101010101" pitchFamily="2" charset="-122"/>
                <a:sym typeface="+mn-ea"/>
              </a:rPr>
              <a:t>研究背景：</a:t>
            </a:r>
            <a:endParaRPr lang="en-US" altLang="zh-CN" b="1" dirty="0">
              <a:latin typeface="宋体" panose="02010600030101010101" pitchFamily="2" charset="-122"/>
              <a:ea typeface="宋体" panose="02010600030101010101" pitchFamily="2" charset="-122"/>
              <a:cs typeface="宋体" panose="02010600030101010101" pitchFamily="2" charset="-122"/>
              <a:sym typeface="+mn-ea"/>
            </a:endParaRPr>
          </a:p>
          <a:p>
            <a:pPr indent="457200" fontAlgn="auto">
              <a:lnSpc>
                <a:spcPct val="150000"/>
              </a:lnSpc>
            </a:pPr>
            <a:r>
              <a:rPr lang="zh-CN" altLang="zh-CN" dirty="0">
                <a:latin typeface="宋体" panose="02010600030101010101" pitchFamily="2" charset="-122"/>
                <a:ea typeface="宋体" panose="02010600030101010101" pitchFamily="2" charset="-122"/>
              </a:rPr>
              <a:t>考虑一个供应商，他向两个竞争的零售商提供收益共享合同，其中一个零售商</a:t>
            </a:r>
            <a:r>
              <a:rPr lang="zh-CN" altLang="en-US" dirty="0">
                <a:latin typeface="宋体" panose="02010600030101010101" pitchFamily="2" charset="-122"/>
                <a:ea typeface="宋体" panose="02010600030101010101" pitchFamily="2" charset="-122"/>
              </a:rPr>
              <a:t>（在位者）</a:t>
            </a:r>
            <a:r>
              <a:rPr lang="zh-CN" altLang="zh-CN" dirty="0">
                <a:latin typeface="宋体" panose="02010600030101010101" pitchFamily="2" charset="-122"/>
                <a:ea typeface="宋体" panose="02010600030101010101" pitchFamily="2" charset="-122"/>
              </a:rPr>
              <a:t>有关于不确定市场潜力和订单的私人信息。为了获得更高的利润，供应商可能会将订单信息泄露给不知情的零售商。</a:t>
            </a:r>
            <a:endParaRPr lang="zh-CN" altLang="en-US" dirty="0">
              <a:latin typeface="宋体" panose="02010600030101010101" pitchFamily="2" charset="-122"/>
              <a:ea typeface="宋体" panose="02010600030101010101" pitchFamily="2" charset="-122"/>
            </a:endParaRPr>
          </a:p>
          <a:p>
            <a:pPr fontAlgn="auto">
              <a:lnSpc>
                <a:spcPct val="150000"/>
              </a:lnSpc>
            </a:pPr>
            <a:r>
              <a:rPr lang="zh-CN" altLang="en-US" b="1" dirty="0">
                <a:latin typeface="宋体" panose="02010600030101010101" pitchFamily="2" charset="-122"/>
                <a:ea typeface="宋体" panose="02010600030101010101" pitchFamily="2" charset="-122"/>
                <a:cs typeface="宋体" panose="02010600030101010101" pitchFamily="2" charset="-122"/>
                <a:sym typeface="+mn-ea"/>
              </a:rPr>
              <a:t>结果表明：</a:t>
            </a:r>
            <a:endParaRPr lang="en-US" altLang="zh-CN" b="1" dirty="0">
              <a:latin typeface="宋体" panose="02010600030101010101" pitchFamily="2" charset="-122"/>
              <a:ea typeface="宋体" panose="02010600030101010101" pitchFamily="2" charset="-122"/>
              <a:cs typeface="宋体" panose="02010600030101010101" pitchFamily="2" charset="-122"/>
              <a:sym typeface="+mn-ea"/>
            </a:endParaRPr>
          </a:p>
          <a:p>
            <a:pPr marL="342900" indent="-342900">
              <a:lnSpc>
                <a:spcPct val="150000"/>
              </a:lnSpc>
              <a:buFont typeface="+mj-ea"/>
              <a:buAutoNum type="circleNumDbPlain"/>
            </a:pPr>
            <a:r>
              <a:rPr lang="zh-CN" altLang="zh-CN" dirty="0">
                <a:latin typeface="宋体" panose="02010600030101010101" pitchFamily="2" charset="-122"/>
                <a:ea typeface="宋体" panose="02010600030101010101" pitchFamily="2" charset="-122"/>
              </a:rPr>
              <a:t>与</a:t>
            </a:r>
            <a:r>
              <a:rPr lang="zh-CN" altLang="zh-CN" u="sng" dirty="0">
                <a:latin typeface="宋体" panose="02010600030101010101" pitchFamily="2" charset="-122"/>
                <a:ea typeface="宋体" panose="02010600030101010101" pitchFamily="2" charset="-122"/>
              </a:rPr>
              <a:t>批发价格合同</a:t>
            </a:r>
            <a:r>
              <a:rPr lang="zh-CN" altLang="zh-CN" dirty="0">
                <a:latin typeface="宋体" panose="02010600030101010101" pitchFamily="2" charset="-122"/>
                <a:ea typeface="宋体" panose="02010600030101010101" pitchFamily="2" charset="-122"/>
              </a:rPr>
              <a:t>相比，在收益共享合同下，供应商和零售商的激励更为一致，从而降低了供应商的泄密动机。</a:t>
            </a:r>
          </a:p>
          <a:p>
            <a:pPr marL="342900" indent="-342900">
              <a:lnSpc>
                <a:spcPct val="150000"/>
              </a:lnSpc>
              <a:buFont typeface="+mj-ea"/>
              <a:buAutoNum type="circleNumDbPlain"/>
            </a:pPr>
            <a:r>
              <a:rPr lang="zh-CN" altLang="zh-CN" dirty="0">
                <a:latin typeface="宋体" panose="02010600030101010101" pitchFamily="2" charset="-122"/>
                <a:ea typeface="宋体" panose="02010600030101010101" pitchFamily="2" charset="-122"/>
              </a:rPr>
              <a:t>当</a:t>
            </a:r>
            <a:r>
              <a:rPr lang="zh-CN" altLang="en-US" dirty="0">
                <a:latin typeface="宋体" panose="02010600030101010101" pitchFamily="2" charset="-122"/>
                <a:ea typeface="宋体" panose="02010600030101010101" pitchFamily="2" charset="-122"/>
              </a:rPr>
              <a:t>收益共享比例</a:t>
            </a:r>
            <a:r>
              <a:rPr lang="zh-CN" altLang="zh-CN" dirty="0">
                <a:latin typeface="宋体" panose="02010600030101010101" pitchFamily="2" charset="-122"/>
                <a:ea typeface="宋体" panose="02010600030101010101" pitchFamily="2" charset="-122"/>
              </a:rPr>
              <a:t>较高和需求变化较大时，这种可能性更大。</a:t>
            </a:r>
          </a:p>
          <a:p>
            <a:pPr marL="342900" indent="-342900">
              <a:lnSpc>
                <a:spcPct val="150000"/>
              </a:lnSpc>
              <a:buFont typeface="+mj-ea"/>
              <a:buAutoNum type="circleNumDbPlain"/>
            </a:pPr>
            <a:r>
              <a:rPr lang="zh-CN" altLang="zh-CN" dirty="0">
                <a:latin typeface="宋体" panose="02010600030101010101" pitchFamily="2" charset="-122"/>
                <a:ea typeface="宋体" panose="02010600030101010101" pitchFamily="2" charset="-122"/>
              </a:rPr>
              <a:t>防止信息泄漏不仅可以为知情的零售商和供应商带来更高的利润，</a:t>
            </a:r>
            <a:r>
              <a:rPr lang="zh-CN" altLang="en-US" dirty="0">
                <a:latin typeface="宋体" panose="02010600030101010101" pitchFamily="2" charset="-122"/>
                <a:ea typeface="宋体" panose="02010600030101010101" pitchFamily="2" charset="-122"/>
              </a:rPr>
              <a:t>也</a:t>
            </a:r>
            <a:r>
              <a:rPr lang="zh-CN" altLang="zh-CN" dirty="0">
                <a:latin typeface="宋体" panose="02010600030101010101" pitchFamily="2" charset="-122"/>
                <a:ea typeface="宋体" panose="02010600030101010101" pitchFamily="2" charset="-122"/>
              </a:rPr>
              <a:t>可以为不知情的零售商带来利润。</a:t>
            </a:r>
          </a:p>
          <a:p>
            <a:pPr marL="342900" indent="-342900">
              <a:lnSpc>
                <a:spcPct val="150000"/>
              </a:lnSpc>
              <a:buFont typeface="+mj-ea"/>
              <a:buAutoNum type="circleNumDbPlain"/>
            </a:pPr>
            <a:r>
              <a:rPr lang="zh-CN" altLang="zh-CN" dirty="0">
                <a:latin typeface="宋体" panose="02010600030101010101" pitchFamily="2" charset="-122"/>
                <a:ea typeface="宋体" panose="02010600030101010101" pitchFamily="2" charset="-122"/>
              </a:rPr>
              <a:t>当模型沿不同维度进行推广时，结果是稳健的。</a:t>
            </a:r>
            <a:endParaRPr lang="en-US" altLang="zh-CN" b="1" dirty="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258445" y="543560"/>
            <a:ext cx="1207135" cy="12700"/>
          </a:xfrm>
          <a:prstGeom prst="line">
            <a:avLst/>
          </a:prstGeom>
          <a:ln w="76200"/>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1558290" y="88900"/>
            <a:ext cx="5463533" cy="793487"/>
          </a:xfrm>
          <a:prstGeom prst="rect">
            <a:avLst/>
          </a:prstGeom>
          <a:noFill/>
        </p:spPr>
        <p:txBody>
          <a:bodyPr wrap="square" rtlCol="0" anchor="t">
            <a:spAutoFit/>
          </a:bodyPr>
          <a:lstStyle/>
          <a:p>
            <a:pPr>
              <a:lnSpc>
                <a:spcPct val="150000"/>
              </a:lnSpc>
            </a:pPr>
            <a:r>
              <a:rPr lang="en-US" altLang="zh-CN" sz="3600" dirty="0">
                <a:latin typeface="宋体" panose="02010600030101010101" pitchFamily="2" charset="-122"/>
                <a:ea typeface="宋体" panose="02010600030101010101" pitchFamily="2" charset="-122"/>
                <a:cs typeface="宋体" panose="02010600030101010101" pitchFamily="2" charset="-122"/>
                <a:sym typeface="+mn-ea"/>
              </a:rPr>
              <a:t>2.4 </a:t>
            </a:r>
            <a:r>
              <a:rPr lang="zh-CN" altLang="en-US" sz="3600" dirty="0">
                <a:latin typeface="宋体" panose="02010600030101010101" pitchFamily="2" charset="-122"/>
                <a:ea typeface="宋体" panose="02010600030101010101" pitchFamily="2" charset="-122"/>
                <a:cs typeface="宋体" panose="02010600030101010101" pitchFamily="2" charset="-122"/>
                <a:sym typeface="+mn-ea"/>
              </a:rPr>
              <a:t>供应商最优批发价格</a:t>
            </a:r>
            <a:endParaRPr lang="zh-CN" sz="3600"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4" name="文本框 13">
            <a:extLst>
              <a:ext uri="{FF2B5EF4-FFF2-40B4-BE49-F238E27FC236}">
                <a16:creationId xmlns:a16="http://schemas.microsoft.com/office/drawing/2014/main" id="{6A6EE704-8671-496D-9F97-044E3B806929}"/>
              </a:ext>
            </a:extLst>
          </p:cNvPr>
          <p:cNvSpPr txBox="1"/>
          <p:nvPr/>
        </p:nvSpPr>
        <p:spPr>
          <a:xfrm>
            <a:off x="1222897" y="1005519"/>
            <a:ext cx="9345856" cy="3366563"/>
          </a:xfrm>
          <a:prstGeom prst="rect">
            <a:avLst/>
          </a:prstGeom>
          <a:noFill/>
        </p:spPr>
        <p:txBody>
          <a:bodyPr wrap="square" rtlCol="0">
            <a:sp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此处，</a:t>
            </a:r>
            <a:r>
              <a:rPr lang="en-US" altLang="zh-CN" dirty="0">
                <a:latin typeface="Times New Roman" panose="02020603050405020304" pitchFamily="18" charset="0"/>
                <a:ea typeface="宋体" panose="02010600030101010101" pitchFamily="2" charset="-122"/>
                <a:cs typeface="Times New Roman" panose="02020603050405020304" pitchFamily="18" charset="0"/>
              </a:rPr>
              <a:t>w</a:t>
            </a:r>
            <a:r>
              <a:rPr lang="zh-CN" altLang="en-US" dirty="0">
                <a:latin typeface="Times New Roman" panose="02020603050405020304" pitchFamily="18" charset="0"/>
                <a:ea typeface="宋体" panose="02010600030101010101" pitchFamily="2" charset="-122"/>
                <a:cs typeface="Times New Roman" panose="02020603050405020304" pitchFamily="18" charset="0"/>
              </a:rPr>
              <a:t>成为供应商的内生决策变量，改变</a:t>
            </a:r>
            <a:r>
              <a:rPr lang="el-GR" altLang="zh-CN" dirty="0">
                <a:latin typeface="Times New Roman" panose="02020603050405020304" pitchFamily="18" charset="0"/>
                <a:ea typeface="宋体" panose="02010600030101010101" pitchFamily="2" charset="-122"/>
                <a:cs typeface="Times New Roman" panose="02020603050405020304" pitchFamily="18" charset="0"/>
              </a:rPr>
              <a:t>α</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通过实例证明，当</a:t>
            </a:r>
            <a:r>
              <a:rPr lang="el-GR" altLang="zh-CN" dirty="0">
                <a:latin typeface="Times New Roman" panose="02020603050405020304" pitchFamily="18" charset="0"/>
                <a:ea typeface="宋体" panose="02010600030101010101" pitchFamily="2" charset="-122"/>
                <a:cs typeface="Times New Roman" panose="02020603050405020304" pitchFamily="18" charset="0"/>
              </a:rPr>
              <a:t>α</a:t>
            </a:r>
            <a:r>
              <a:rPr lang="zh-CN" altLang="en-US" dirty="0">
                <a:latin typeface="Times New Roman" panose="02020603050405020304" pitchFamily="18" charset="0"/>
                <a:ea typeface="宋体" panose="02010600030101010101" pitchFamily="2" charset="-122"/>
                <a:cs typeface="Times New Roman" panose="02020603050405020304" pitchFamily="18" charset="0"/>
              </a:rPr>
              <a:t>“足够大”时，使供应商利润最大化的批发价格不会导致泄漏。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定理</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3</a:t>
            </a: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假设：</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）如果供应商不泄露信息，则其最优批发价格</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）如果供应商不泄露信息，则其最优批发价格</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一个例子：</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4" name="对象 3">
            <a:extLst>
              <a:ext uri="{FF2B5EF4-FFF2-40B4-BE49-F238E27FC236}">
                <a16:creationId xmlns:a16="http://schemas.microsoft.com/office/drawing/2014/main" id="{631E2550-9322-4B67-A30E-B86A9A5BC710}"/>
              </a:ext>
            </a:extLst>
          </p:cNvPr>
          <p:cNvGraphicFramePr>
            <a:graphicFrameLocks noChangeAspect="1"/>
          </p:cNvGraphicFramePr>
          <p:nvPr>
            <p:extLst>
              <p:ext uri="{D42A27DB-BD31-4B8C-83A1-F6EECF244321}">
                <p14:modId xmlns:p14="http://schemas.microsoft.com/office/powerpoint/2010/main" val="647588345"/>
              </p:ext>
            </p:extLst>
          </p:nvPr>
        </p:nvGraphicFramePr>
        <p:xfrm>
          <a:off x="2435225" y="2371725"/>
          <a:ext cx="2038350" cy="307975"/>
        </p:xfrm>
        <a:graphic>
          <a:graphicData uri="http://schemas.openxmlformats.org/presentationml/2006/ole">
            <mc:AlternateContent xmlns:mc="http://schemas.openxmlformats.org/markup-compatibility/2006">
              <mc:Choice xmlns:v="urn:schemas-microsoft-com:vml" Requires="v">
                <p:oleObj spid="_x0000_s11283" name="Equation" r:id="rId4" imgW="1346040" imgH="203040" progId="Equation.DSMT4">
                  <p:embed/>
                </p:oleObj>
              </mc:Choice>
              <mc:Fallback>
                <p:oleObj name="Equation" r:id="rId4" imgW="1346040" imgH="203040" progId="Equation.DSMT4">
                  <p:embed/>
                  <p:pic>
                    <p:nvPicPr>
                      <p:cNvPr id="0" name=""/>
                      <p:cNvPicPr/>
                      <p:nvPr/>
                    </p:nvPicPr>
                    <p:blipFill>
                      <a:blip r:embed="rId5"/>
                      <a:stretch>
                        <a:fillRect/>
                      </a:stretch>
                    </p:blipFill>
                    <p:spPr>
                      <a:xfrm>
                        <a:off x="2435225" y="2371725"/>
                        <a:ext cx="2038350" cy="307975"/>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AF5D9CC6-C96F-4375-AAFA-F8246BF7F127}"/>
              </a:ext>
            </a:extLst>
          </p:cNvPr>
          <p:cNvGraphicFramePr>
            <a:graphicFrameLocks noChangeAspect="1"/>
          </p:cNvGraphicFramePr>
          <p:nvPr>
            <p:extLst>
              <p:ext uri="{D42A27DB-BD31-4B8C-83A1-F6EECF244321}">
                <p14:modId xmlns:p14="http://schemas.microsoft.com/office/powerpoint/2010/main" val="1697943776"/>
              </p:ext>
            </p:extLst>
          </p:nvPr>
        </p:nvGraphicFramePr>
        <p:xfrm>
          <a:off x="6322799" y="2596668"/>
          <a:ext cx="1525801" cy="549838"/>
        </p:xfrm>
        <a:graphic>
          <a:graphicData uri="http://schemas.openxmlformats.org/presentationml/2006/ole">
            <mc:AlternateContent xmlns:mc="http://schemas.openxmlformats.org/markup-compatibility/2006">
              <mc:Choice xmlns:v="urn:schemas-microsoft-com:vml" Requires="v">
                <p:oleObj spid="_x0000_s11284" name="Equation" r:id="rId6" imgW="1409400" imgH="507960" progId="Equation.DSMT4">
                  <p:embed/>
                </p:oleObj>
              </mc:Choice>
              <mc:Fallback>
                <p:oleObj name="Equation" r:id="rId6" imgW="1409400" imgH="507960" progId="Equation.DSMT4">
                  <p:embed/>
                  <p:pic>
                    <p:nvPicPr>
                      <p:cNvPr id="0" name=""/>
                      <p:cNvPicPr/>
                      <p:nvPr/>
                    </p:nvPicPr>
                    <p:blipFill>
                      <a:blip r:embed="rId7"/>
                      <a:stretch>
                        <a:fillRect/>
                      </a:stretch>
                    </p:blipFill>
                    <p:spPr>
                      <a:xfrm>
                        <a:off x="6322799" y="2596668"/>
                        <a:ext cx="1525801" cy="549838"/>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E3C2C419-63B5-446C-AD11-B7559DB3C1E7}"/>
              </a:ext>
            </a:extLst>
          </p:cNvPr>
          <p:cNvGraphicFramePr>
            <a:graphicFrameLocks noChangeAspect="1"/>
          </p:cNvGraphicFramePr>
          <p:nvPr>
            <p:extLst>
              <p:ext uri="{D42A27DB-BD31-4B8C-83A1-F6EECF244321}">
                <p14:modId xmlns:p14="http://schemas.microsoft.com/office/powerpoint/2010/main" val="2452146804"/>
              </p:ext>
            </p:extLst>
          </p:nvPr>
        </p:nvGraphicFramePr>
        <p:xfrm>
          <a:off x="6348077" y="3118951"/>
          <a:ext cx="1525801" cy="592544"/>
        </p:xfrm>
        <a:graphic>
          <a:graphicData uri="http://schemas.openxmlformats.org/presentationml/2006/ole">
            <mc:AlternateContent xmlns:mc="http://schemas.openxmlformats.org/markup-compatibility/2006">
              <mc:Choice xmlns:v="urn:schemas-microsoft-com:vml" Requires="v">
                <p:oleObj spid="_x0000_s11285" name="Equation" r:id="rId8" imgW="1307880" imgH="507960" progId="Equation.DSMT4">
                  <p:embed/>
                </p:oleObj>
              </mc:Choice>
              <mc:Fallback>
                <p:oleObj name="Equation" r:id="rId8" imgW="1307880" imgH="507960" progId="Equation.DSMT4">
                  <p:embed/>
                  <p:pic>
                    <p:nvPicPr>
                      <p:cNvPr id="0" name=""/>
                      <p:cNvPicPr/>
                      <p:nvPr/>
                    </p:nvPicPr>
                    <p:blipFill>
                      <a:blip r:embed="rId9"/>
                      <a:stretch>
                        <a:fillRect/>
                      </a:stretch>
                    </p:blipFill>
                    <p:spPr>
                      <a:xfrm>
                        <a:off x="6348077" y="3118951"/>
                        <a:ext cx="1525801" cy="592544"/>
                      </a:xfrm>
                      <a:prstGeom prst="rect">
                        <a:avLst/>
                      </a:prstGeom>
                    </p:spPr>
                  </p:pic>
                </p:oleObj>
              </mc:Fallback>
            </mc:AlternateContent>
          </a:graphicData>
        </a:graphic>
      </p:graphicFrame>
      <p:pic>
        <p:nvPicPr>
          <p:cNvPr id="13" name="图片 12">
            <a:extLst>
              <a:ext uri="{FF2B5EF4-FFF2-40B4-BE49-F238E27FC236}">
                <a16:creationId xmlns:a16="http://schemas.microsoft.com/office/drawing/2014/main" id="{F2E0ADDB-14F6-45C4-9A07-0730D488189D}"/>
              </a:ext>
            </a:extLst>
          </p:cNvPr>
          <p:cNvPicPr>
            <a:picLocks noChangeAspect="1"/>
          </p:cNvPicPr>
          <p:nvPr/>
        </p:nvPicPr>
        <p:blipFill>
          <a:blip r:embed="rId10"/>
          <a:stretch>
            <a:fillRect/>
          </a:stretch>
        </p:blipFill>
        <p:spPr>
          <a:xfrm>
            <a:off x="1558290" y="4024986"/>
            <a:ext cx="4544419" cy="2649031"/>
          </a:xfrm>
          <a:prstGeom prst="rect">
            <a:avLst/>
          </a:prstGeom>
        </p:spPr>
      </p:pic>
      <p:pic>
        <p:nvPicPr>
          <p:cNvPr id="12" name="图片 11">
            <a:extLst>
              <a:ext uri="{FF2B5EF4-FFF2-40B4-BE49-F238E27FC236}">
                <a16:creationId xmlns:a16="http://schemas.microsoft.com/office/drawing/2014/main" id="{A24870BC-2DB0-4B55-A7F0-B9729E971C0C}"/>
              </a:ext>
            </a:extLst>
          </p:cNvPr>
          <p:cNvPicPr>
            <a:picLocks noChangeAspect="1"/>
          </p:cNvPicPr>
          <p:nvPr/>
        </p:nvPicPr>
        <p:blipFill>
          <a:blip r:embed="rId11"/>
          <a:stretch>
            <a:fillRect/>
          </a:stretch>
        </p:blipFill>
        <p:spPr>
          <a:xfrm>
            <a:off x="5270258" y="1841062"/>
            <a:ext cx="6251882" cy="31758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24276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Rectangle 47"/>
          <p:cNvSpPr/>
          <p:nvPr/>
        </p:nvSpPr>
        <p:spPr>
          <a:xfrm>
            <a:off x="3608705" y="3348355"/>
            <a:ext cx="5185410" cy="677108"/>
          </a:xfrm>
          <a:prstGeom prst="rect">
            <a:avLst/>
          </a:prstGeom>
        </p:spPr>
        <p:txBody>
          <a:bodyPr wrap="square" lIns="0" tIns="0" rIns="0" bIns="0">
            <a:spAutoFit/>
          </a:bodyPr>
          <a:lstStyle/>
          <a:p>
            <a:pPr algn="ctr"/>
            <a:r>
              <a:rPr lang="en-US" altLang="zh-CN" sz="4400" dirty="0">
                <a:solidFill>
                  <a:srgbClr val="304860"/>
                </a:solidFill>
                <a:latin typeface="微软雅黑" panose="020B0503020204020204" pitchFamily="34" charset="-122"/>
                <a:ea typeface="微软雅黑" panose="020B0503020204020204" pitchFamily="34" charset="-122"/>
                <a:cs typeface="Arial" panose="020B0604020202020204" pitchFamily="34" charset="0"/>
              </a:rPr>
              <a:t>3 </a:t>
            </a:r>
            <a:r>
              <a:rPr lang="zh-CN" altLang="en-US" sz="4400" dirty="0">
                <a:solidFill>
                  <a:srgbClr val="304860"/>
                </a:solidFill>
                <a:latin typeface="微软雅黑" panose="020B0503020204020204" pitchFamily="34" charset="-122"/>
                <a:ea typeface="微软雅黑" panose="020B0503020204020204" pitchFamily="34" charset="-122"/>
                <a:cs typeface="Arial" panose="020B0604020202020204" pitchFamily="34" charset="0"/>
              </a:rPr>
              <a:t>模型扩展</a:t>
            </a:r>
            <a:endParaRPr lang="en-US" sz="4400" dirty="0">
              <a:solidFill>
                <a:srgbClr val="304860"/>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86" name="Group 4"/>
          <p:cNvGrpSpPr>
            <a:grpSpLocks noChangeAspect="1"/>
          </p:cNvGrpSpPr>
          <p:nvPr/>
        </p:nvGrpSpPr>
        <p:grpSpPr bwMode="auto">
          <a:xfrm>
            <a:off x="5582826" y="2117616"/>
            <a:ext cx="1026348" cy="1087288"/>
            <a:chOff x="3357" y="683"/>
            <a:chExt cx="960" cy="1017"/>
          </a:xfrm>
        </p:grpSpPr>
        <p:sp>
          <p:nvSpPr>
            <p:cNvPr id="87" name="Freeform 5"/>
            <p:cNvSpPr>
              <a:spLocks noEditPoints="1"/>
            </p:cNvSpPr>
            <p:nvPr/>
          </p:nvSpPr>
          <p:spPr bwMode="auto">
            <a:xfrm>
              <a:off x="3400" y="1617"/>
              <a:ext cx="882" cy="83"/>
            </a:xfrm>
            <a:custGeom>
              <a:avLst/>
              <a:gdLst>
                <a:gd name="T0" fmla="*/ 164 w 328"/>
                <a:gd name="T1" fmla="*/ 31 h 31"/>
                <a:gd name="T2" fmla="*/ 2 w 328"/>
                <a:gd name="T3" fmla="*/ 16 h 31"/>
                <a:gd name="T4" fmla="*/ 164 w 328"/>
                <a:gd name="T5" fmla="*/ 1 h 31"/>
                <a:gd name="T6" fmla="*/ 326 w 328"/>
                <a:gd name="T7" fmla="*/ 16 h 31"/>
                <a:gd name="T8" fmla="*/ 164 w 328"/>
                <a:gd name="T9" fmla="*/ 31 h 31"/>
                <a:gd name="T10" fmla="*/ 164 w 328"/>
                <a:gd name="T11" fmla="*/ 0 h 31"/>
                <a:gd name="T12" fmla="*/ 0 w 328"/>
                <a:gd name="T13" fmla="*/ 16 h 31"/>
                <a:gd name="T14" fmla="*/ 164 w 328"/>
                <a:gd name="T15" fmla="*/ 31 h 31"/>
                <a:gd name="T16" fmla="*/ 328 w 328"/>
                <a:gd name="T17" fmla="*/ 16 h 31"/>
                <a:gd name="T18" fmla="*/ 164 w 328"/>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8" h="31">
                  <a:moveTo>
                    <a:pt x="164" y="31"/>
                  </a:moveTo>
                  <a:cubicBezTo>
                    <a:pt x="74" y="31"/>
                    <a:pt x="2" y="24"/>
                    <a:pt x="2" y="16"/>
                  </a:cubicBezTo>
                  <a:cubicBezTo>
                    <a:pt x="2" y="7"/>
                    <a:pt x="74" y="1"/>
                    <a:pt x="164" y="1"/>
                  </a:cubicBezTo>
                  <a:cubicBezTo>
                    <a:pt x="253" y="1"/>
                    <a:pt x="326" y="7"/>
                    <a:pt x="326" y="16"/>
                  </a:cubicBezTo>
                  <a:cubicBezTo>
                    <a:pt x="326" y="24"/>
                    <a:pt x="253" y="31"/>
                    <a:pt x="164" y="31"/>
                  </a:cubicBezTo>
                  <a:moveTo>
                    <a:pt x="164" y="0"/>
                  </a:moveTo>
                  <a:cubicBezTo>
                    <a:pt x="73" y="0"/>
                    <a:pt x="0" y="7"/>
                    <a:pt x="0" y="16"/>
                  </a:cubicBezTo>
                  <a:cubicBezTo>
                    <a:pt x="0" y="24"/>
                    <a:pt x="73" y="31"/>
                    <a:pt x="164" y="31"/>
                  </a:cubicBezTo>
                  <a:cubicBezTo>
                    <a:pt x="254" y="31"/>
                    <a:pt x="328" y="24"/>
                    <a:pt x="328" y="16"/>
                  </a:cubicBezTo>
                  <a:cubicBezTo>
                    <a:pt x="328" y="7"/>
                    <a:pt x="254" y="0"/>
                    <a:pt x="16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6"/>
            <p:cNvSpPr>
              <a:spLocks noEditPoints="1"/>
            </p:cNvSpPr>
            <p:nvPr/>
          </p:nvSpPr>
          <p:spPr bwMode="auto">
            <a:xfrm>
              <a:off x="3406" y="1620"/>
              <a:ext cx="871" cy="80"/>
            </a:xfrm>
            <a:custGeom>
              <a:avLst/>
              <a:gdLst>
                <a:gd name="T0" fmla="*/ 162 w 324"/>
                <a:gd name="T1" fmla="*/ 30 h 30"/>
                <a:gd name="T2" fmla="*/ 1 w 324"/>
                <a:gd name="T3" fmla="*/ 15 h 30"/>
                <a:gd name="T4" fmla="*/ 162 w 324"/>
                <a:gd name="T5" fmla="*/ 0 h 30"/>
                <a:gd name="T6" fmla="*/ 322 w 324"/>
                <a:gd name="T7" fmla="*/ 15 h 30"/>
                <a:gd name="T8" fmla="*/ 162 w 324"/>
                <a:gd name="T9" fmla="*/ 30 h 30"/>
                <a:gd name="T10" fmla="*/ 162 w 324"/>
                <a:gd name="T11" fmla="*/ 0 h 30"/>
                <a:gd name="T12" fmla="*/ 0 w 324"/>
                <a:gd name="T13" fmla="*/ 15 h 30"/>
                <a:gd name="T14" fmla="*/ 162 w 324"/>
                <a:gd name="T15" fmla="*/ 30 h 30"/>
                <a:gd name="T16" fmla="*/ 324 w 324"/>
                <a:gd name="T17" fmla="*/ 15 h 30"/>
                <a:gd name="T18" fmla="*/ 162 w 324"/>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4" h="30">
                  <a:moveTo>
                    <a:pt x="162" y="30"/>
                  </a:moveTo>
                  <a:cubicBezTo>
                    <a:pt x="73" y="30"/>
                    <a:pt x="1" y="23"/>
                    <a:pt x="1" y="15"/>
                  </a:cubicBezTo>
                  <a:cubicBezTo>
                    <a:pt x="1" y="6"/>
                    <a:pt x="73" y="0"/>
                    <a:pt x="162" y="0"/>
                  </a:cubicBezTo>
                  <a:cubicBezTo>
                    <a:pt x="250" y="0"/>
                    <a:pt x="322" y="6"/>
                    <a:pt x="322" y="15"/>
                  </a:cubicBezTo>
                  <a:cubicBezTo>
                    <a:pt x="322" y="23"/>
                    <a:pt x="250" y="30"/>
                    <a:pt x="162" y="30"/>
                  </a:cubicBezTo>
                  <a:moveTo>
                    <a:pt x="162" y="0"/>
                  </a:moveTo>
                  <a:cubicBezTo>
                    <a:pt x="72" y="0"/>
                    <a:pt x="0" y="6"/>
                    <a:pt x="0" y="15"/>
                  </a:cubicBezTo>
                  <a:cubicBezTo>
                    <a:pt x="0" y="23"/>
                    <a:pt x="72" y="30"/>
                    <a:pt x="162" y="30"/>
                  </a:cubicBezTo>
                  <a:cubicBezTo>
                    <a:pt x="251" y="30"/>
                    <a:pt x="324" y="23"/>
                    <a:pt x="324" y="15"/>
                  </a:cubicBezTo>
                  <a:cubicBezTo>
                    <a:pt x="324" y="6"/>
                    <a:pt x="251" y="0"/>
                    <a:pt x="162" y="0"/>
                  </a:cubicBezTo>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7"/>
            <p:cNvSpPr>
              <a:spLocks noEditPoints="1"/>
            </p:cNvSpPr>
            <p:nvPr/>
          </p:nvSpPr>
          <p:spPr bwMode="auto">
            <a:xfrm>
              <a:off x="3408" y="1620"/>
              <a:ext cx="864" cy="80"/>
            </a:xfrm>
            <a:custGeom>
              <a:avLst/>
              <a:gdLst>
                <a:gd name="T0" fmla="*/ 161 w 321"/>
                <a:gd name="T1" fmla="*/ 30 h 30"/>
                <a:gd name="T2" fmla="*/ 2 w 321"/>
                <a:gd name="T3" fmla="*/ 15 h 30"/>
                <a:gd name="T4" fmla="*/ 161 w 321"/>
                <a:gd name="T5" fmla="*/ 0 h 30"/>
                <a:gd name="T6" fmla="*/ 320 w 321"/>
                <a:gd name="T7" fmla="*/ 15 h 30"/>
                <a:gd name="T8" fmla="*/ 161 w 321"/>
                <a:gd name="T9" fmla="*/ 30 h 30"/>
                <a:gd name="T10" fmla="*/ 161 w 321"/>
                <a:gd name="T11" fmla="*/ 0 h 30"/>
                <a:gd name="T12" fmla="*/ 0 w 321"/>
                <a:gd name="T13" fmla="*/ 15 h 30"/>
                <a:gd name="T14" fmla="*/ 161 w 321"/>
                <a:gd name="T15" fmla="*/ 30 h 30"/>
                <a:gd name="T16" fmla="*/ 321 w 321"/>
                <a:gd name="T17" fmla="*/ 15 h 30"/>
                <a:gd name="T18" fmla="*/ 161 w 321"/>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30">
                  <a:moveTo>
                    <a:pt x="161" y="30"/>
                  </a:moveTo>
                  <a:cubicBezTo>
                    <a:pt x="73" y="30"/>
                    <a:pt x="2" y="23"/>
                    <a:pt x="2" y="15"/>
                  </a:cubicBezTo>
                  <a:cubicBezTo>
                    <a:pt x="2" y="7"/>
                    <a:pt x="73" y="0"/>
                    <a:pt x="161" y="0"/>
                  </a:cubicBezTo>
                  <a:cubicBezTo>
                    <a:pt x="249" y="0"/>
                    <a:pt x="320" y="7"/>
                    <a:pt x="320" y="15"/>
                  </a:cubicBezTo>
                  <a:cubicBezTo>
                    <a:pt x="320" y="23"/>
                    <a:pt x="249" y="30"/>
                    <a:pt x="161" y="30"/>
                  </a:cubicBezTo>
                  <a:moveTo>
                    <a:pt x="161" y="0"/>
                  </a:moveTo>
                  <a:cubicBezTo>
                    <a:pt x="72" y="0"/>
                    <a:pt x="0" y="6"/>
                    <a:pt x="0" y="15"/>
                  </a:cubicBezTo>
                  <a:cubicBezTo>
                    <a:pt x="0" y="23"/>
                    <a:pt x="72" y="30"/>
                    <a:pt x="161" y="30"/>
                  </a:cubicBezTo>
                  <a:cubicBezTo>
                    <a:pt x="249" y="30"/>
                    <a:pt x="321" y="23"/>
                    <a:pt x="321" y="15"/>
                  </a:cubicBezTo>
                  <a:cubicBezTo>
                    <a:pt x="321" y="6"/>
                    <a:pt x="249" y="0"/>
                    <a:pt x="161" y="0"/>
                  </a:cubicBezTo>
                </a:path>
              </a:pathLst>
            </a:custGeom>
            <a:solidFill>
              <a:srgbClr val="FDFDF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
            <p:cNvSpPr>
              <a:spLocks noEditPoints="1"/>
            </p:cNvSpPr>
            <p:nvPr/>
          </p:nvSpPr>
          <p:spPr bwMode="auto">
            <a:xfrm>
              <a:off x="3414" y="1620"/>
              <a:ext cx="855" cy="80"/>
            </a:xfrm>
            <a:custGeom>
              <a:avLst/>
              <a:gdLst>
                <a:gd name="T0" fmla="*/ 159 w 318"/>
                <a:gd name="T1" fmla="*/ 30 h 30"/>
                <a:gd name="T2" fmla="*/ 1 w 318"/>
                <a:gd name="T3" fmla="*/ 15 h 30"/>
                <a:gd name="T4" fmla="*/ 159 w 318"/>
                <a:gd name="T5" fmla="*/ 0 h 30"/>
                <a:gd name="T6" fmla="*/ 316 w 318"/>
                <a:gd name="T7" fmla="*/ 15 h 30"/>
                <a:gd name="T8" fmla="*/ 159 w 318"/>
                <a:gd name="T9" fmla="*/ 30 h 30"/>
                <a:gd name="T10" fmla="*/ 159 w 318"/>
                <a:gd name="T11" fmla="*/ 0 h 30"/>
                <a:gd name="T12" fmla="*/ 0 w 318"/>
                <a:gd name="T13" fmla="*/ 15 h 30"/>
                <a:gd name="T14" fmla="*/ 159 w 318"/>
                <a:gd name="T15" fmla="*/ 30 h 30"/>
                <a:gd name="T16" fmla="*/ 318 w 318"/>
                <a:gd name="T17" fmla="*/ 15 h 30"/>
                <a:gd name="T18" fmla="*/ 159 w 318"/>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0">
                  <a:moveTo>
                    <a:pt x="159" y="30"/>
                  </a:moveTo>
                  <a:cubicBezTo>
                    <a:pt x="72" y="30"/>
                    <a:pt x="1" y="23"/>
                    <a:pt x="1" y="15"/>
                  </a:cubicBezTo>
                  <a:cubicBezTo>
                    <a:pt x="1" y="7"/>
                    <a:pt x="72" y="0"/>
                    <a:pt x="159" y="0"/>
                  </a:cubicBezTo>
                  <a:cubicBezTo>
                    <a:pt x="246" y="0"/>
                    <a:pt x="316" y="7"/>
                    <a:pt x="316" y="15"/>
                  </a:cubicBezTo>
                  <a:cubicBezTo>
                    <a:pt x="316" y="23"/>
                    <a:pt x="246" y="30"/>
                    <a:pt x="159" y="30"/>
                  </a:cubicBezTo>
                  <a:moveTo>
                    <a:pt x="159" y="0"/>
                  </a:moveTo>
                  <a:cubicBezTo>
                    <a:pt x="71" y="0"/>
                    <a:pt x="0" y="7"/>
                    <a:pt x="0" y="15"/>
                  </a:cubicBezTo>
                  <a:cubicBezTo>
                    <a:pt x="0" y="23"/>
                    <a:pt x="71" y="30"/>
                    <a:pt x="159" y="30"/>
                  </a:cubicBezTo>
                  <a:cubicBezTo>
                    <a:pt x="247" y="30"/>
                    <a:pt x="318" y="23"/>
                    <a:pt x="318" y="15"/>
                  </a:cubicBezTo>
                  <a:cubicBezTo>
                    <a:pt x="318" y="7"/>
                    <a:pt x="247" y="0"/>
                    <a:pt x="159" y="0"/>
                  </a:cubicBezTo>
                </a:path>
              </a:pathLst>
            </a:custGeom>
            <a:solidFill>
              <a:srgbClr val="FC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9"/>
            <p:cNvSpPr>
              <a:spLocks noEditPoints="1"/>
            </p:cNvSpPr>
            <p:nvPr/>
          </p:nvSpPr>
          <p:spPr bwMode="auto">
            <a:xfrm>
              <a:off x="3416" y="1620"/>
              <a:ext cx="847" cy="80"/>
            </a:xfrm>
            <a:custGeom>
              <a:avLst/>
              <a:gdLst>
                <a:gd name="T0" fmla="*/ 158 w 315"/>
                <a:gd name="T1" fmla="*/ 29 h 30"/>
                <a:gd name="T2" fmla="*/ 2 w 315"/>
                <a:gd name="T3" fmla="*/ 15 h 30"/>
                <a:gd name="T4" fmla="*/ 158 w 315"/>
                <a:gd name="T5" fmla="*/ 0 h 30"/>
                <a:gd name="T6" fmla="*/ 314 w 315"/>
                <a:gd name="T7" fmla="*/ 15 h 30"/>
                <a:gd name="T8" fmla="*/ 158 w 315"/>
                <a:gd name="T9" fmla="*/ 29 h 30"/>
                <a:gd name="T10" fmla="*/ 158 w 315"/>
                <a:gd name="T11" fmla="*/ 0 h 30"/>
                <a:gd name="T12" fmla="*/ 0 w 315"/>
                <a:gd name="T13" fmla="*/ 15 h 30"/>
                <a:gd name="T14" fmla="*/ 158 w 315"/>
                <a:gd name="T15" fmla="*/ 30 h 30"/>
                <a:gd name="T16" fmla="*/ 315 w 315"/>
                <a:gd name="T17" fmla="*/ 15 h 30"/>
                <a:gd name="T18" fmla="*/ 158 w 315"/>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5" h="30">
                  <a:moveTo>
                    <a:pt x="158" y="29"/>
                  </a:moveTo>
                  <a:cubicBezTo>
                    <a:pt x="72" y="29"/>
                    <a:pt x="2" y="23"/>
                    <a:pt x="2" y="15"/>
                  </a:cubicBezTo>
                  <a:cubicBezTo>
                    <a:pt x="2" y="7"/>
                    <a:pt x="72" y="0"/>
                    <a:pt x="158" y="0"/>
                  </a:cubicBezTo>
                  <a:cubicBezTo>
                    <a:pt x="244" y="0"/>
                    <a:pt x="314" y="7"/>
                    <a:pt x="314" y="15"/>
                  </a:cubicBezTo>
                  <a:cubicBezTo>
                    <a:pt x="314" y="23"/>
                    <a:pt x="244" y="29"/>
                    <a:pt x="158" y="29"/>
                  </a:cubicBezTo>
                  <a:moveTo>
                    <a:pt x="158" y="0"/>
                  </a:moveTo>
                  <a:cubicBezTo>
                    <a:pt x="71" y="0"/>
                    <a:pt x="0" y="7"/>
                    <a:pt x="0" y="15"/>
                  </a:cubicBezTo>
                  <a:cubicBezTo>
                    <a:pt x="0" y="23"/>
                    <a:pt x="71" y="30"/>
                    <a:pt x="158" y="30"/>
                  </a:cubicBezTo>
                  <a:cubicBezTo>
                    <a:pt x="245" y="30"/>
                    <a:pt x="315" y="23"/>
                    <a:pt x="315" y="15"/>
                  </a:cubicBezTo>
                  <a:cubicBezTo>
                    <a:pt x="315" y="7"/>
                    <a:pt x="245" y="0"/>
                    <a:pt x="158" y="0"/>
                  </a:cubicBezTo>
                </a:path>
              </a:pathLst>
            </a:custGeom>
            <a:solidFill>
              <a:srgbClr val="FBFB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0"/>
            <p:cNvSpPr>
              <a:spLocks noEditPoints="1"/>
            </p:cNvSpPr>
            <p:nvPr/>
          </p:nvSpPr>
          <p:spPr bwMode="auto">
            <a:xfrm>
              <a:off x="3422" y="1620"/>
              <a:ext cx="839" cy="78"/>
            </a:xfrm>
            <a:custGeom>
              <a:avLst/>
              <a:gdLst>
                <a:gd name="T0" fmla="*/ 156 w 312"/>
                <a:gd name="T1" fmla="*/ 29 h 29"/>
                <a:gd name="T2" fmla="*/ 1 w 312"/>
                <a:gd name="T3" fmla="*/ 15 h 29"/>
                <a:gd name="T4" fmla="*/ 156 w 312"/>
                <a:gd name="T5" fmla="*/ 0 h 29"/>
                <a:gd name="T6" fmla="*/ 310 w 312"/>
                <a:gd name="T7" fmla="*/ 15 h 29"/>
                <a:gd name="T8" fmla="*/ 156 w 312"/>
                <a:gd name="T9" fmla="*/ 29 h 29"/>
                <a:gd name="T10" fmla="*/ 156 w 312"/>
                <a:gd name="T11" fmla="*/ 0 h 29"/>
                <a:gd name="T12" fmla="*/ 0 w 312"/>
                <a:gd name="T13" fmla="*/ 15 h 29"/>
                <a:gd name="T14" fmla="*/ 156 w 312"/>
                <a:gd name="T15" fmla="*/ 29 h 29"/>
                <a:gd name="T16" fmla="*/ 312 w 312"/>
                <a:gd name="T17" fmla="*/ 15 h 29"/>
                <a:gd name="T18" fmla="*/ 156 w 312"/>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29">
                  <a:moveTo>
                    <a:pt x="156" y="29"/>
                  </a:moveTo>
                  <a:cubicBezTo>
                    <a:pt x="71" y="29"/>
                    <a:pt x="1" y="23"/>
                    <a:pt x="1" y="15"/>
                  </a:cubicBezTo>
                  <a:cubicBezTo>
                    <a:pt x="1" y="7"/>
                    <a:pt x="71" y="0"/>
                    <a:pt x="156" y="0"/>
                  </a:cubicBezTo>
                  <a:cubicBezTo>
                    <a:pt x="241" y="0"/>
                    <a:pt x="310" y="7"/>
                    <a:pt x="310" y="15"/>
                  </a:cubicBezTo>
                  <a:cubicBezTo>
                    <a:pt x="310" y="23"/>
                    <a:pt x="241" y="29"/>
                    <a:pt x="156" y="29"/>
                  </a:cubicBezTo>
                  <a:moveTo>
                    <a:pt x="156" y="0"/>
                  </a:moveTo>
                  <a:cubicBezTo>
                    <a:pt x="70" y="0"/>
                    <a:pt x="0" y="7"/>
                    <a:pt x="0" y="15"/>
                  </a:cubicBezTo>
                  <a:cubicBezTo>
                    <a:pt x="0" y="23"/>
                    <a:pt x="70" y="29"/>
                    <a:pt x="156" y="29"/>
                  </a:cubicBezTo>
                  <a:cubicBezTo>
                    <a:pt x="242" y="29"/>
                    <a:pt x="312" y="23"/>
                    <a:pt x="312" y="15"/>
                  </a:cubicBezTo>
                  <a:cubicBezTo>
                    <a:pt x="312" y="7"/>
                    <a:pt x="242" y="0"/>
                    <a:pt x="156" y="0"/>
                  </a:cubicBezTo>
                </a:path>
              </a:pathLst>
            </a:cu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1"/>
            <p:cNvSpPr>
              <a:spLocks noEditPoints="1"/>
            </p:cNvSpPr>
            <p:nvPr/>
          </p:nvSpPr>
          <p:spPr bwMode="auto">
            <a:xfrm>
              <a:off x="3425" y="1620"/>
              <a:ext cx="830" cy="78"/>
            </a:xfrm>
            <a:custGeom>
              <a:avLst/>
              <a:gdLst>
                <a:gd name="T0" fmla="*/ 155 w 309"/>
                <a:gd name="T1" fmla="*/ 29 h 29"/>
                <a:gd name="T2" fmla="*/ 2 w 309"/>
                <a:gd name="T3" fmla="*/ 15 h 29"/>
                <a:gd name="T4" fmla="*/ 155 w 309"/>
                <a:gd name="T5" fmla="*/ 0 h 29"/>
                <a:gd name="T6" fmla="*/ 308 w 309"/>
                <a:gd name="T7" fmla="*/ 15 h 29"/>
                <a:gd name="T8" fmla="*/ 155 w 309"/>
                <a:gd name="T9" fmla="*/ 29 h 29"/>
                <a:gd name="T10" fmla="*/ 155 w 309"/>
                <a:gd name="T11" fmla="*/ 0 h 29"/>
                <a:gd name="T12" fmla="*/ 0 w 309"/>
                <a:gd name="T13" fmla="*/ 15 h 29"/>
                <a:gd name="T14" fmla="*/ 155 w 309"/>
                <a:gd name="T15" fmla="*/ 29 h 29"/>
                <a:gd name="T16" fmla="*/ 309 w 309"/>
                <a:gd name="T17" fmla="*/ 15 h 29"/>
                <a:gd name="T18" fmla="*/ 155 w 309"/>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9" h="29">
                  <a:moveTo>
                    <a:pt x="155" y="29"/>
                  </a:moveTo>
                  <a:cubicBezTo>
                    <a:pt x="70" y="29"/>
                    <a:pt x="2" y="23"/>
                    <a:pt x="2" y="15"/>
                  </a:cubicBezTo>
                  <a:cubicBezTo>
                    <a:pt x="2" y="7"/>
                    <a:pt x="70" y="0"/>
                    <a:pt x="155" y="0"/>
                  </a:cubicBezTo>
                  <a:cubicBezTo>
                    <a:pt x="239" y="0"/>
                    <a:pt x="308" y="7"/>
                    <a:pt x="308" y="15"/>
                  </a:cubicBezTo>
                  <a:cubicBezTo>
                    <a:pt x="308" y="23"/>
                    <a:pt x="239" y="29"/>
                    <a:pt x="155" y="29"/>
                  </a:cubicBezTo>
                  <a:moveTo>
                    <a:pt x="155" y="0"/>
                  </a:moveTo>
                  <a:cubicBezTo>
                    <a:pt x="70" y="0"/>
                    <a:pt x="0" y="7"/>
                    <a:pt x="0" y="15"/>
                  </a:cubicBezTo>
                  <a:cubicBezTo>
                    <a:pt x="0" y="23"/>
                    <a:pt x="70" y="29"/>
                    <a:pt x="155" y="29"/>
                  </a:cubicBezTo>
                  <a:cubicBezTo>
                    <a:pt x="240" y="29"/>
                    <a:pt x="309" y="23"/>
                    <a:pt x="309" y="15"/>
                  </a:cubicBezTo>
                  <a:cubicBezTo>
                    <a:pt x="309" y="7"/>
                    <a:pt x="240" y="0"/>
                    <a:pt x="155" y="0"/>
                  </a:cubicBezTo>
                </a:path>
              </a:pathLst>
            </a:cu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2"/>
            <p:cNvSpPr>
              <a:spLocks noEditPoints="1"/>
            </p:cNvSpPr>
            <p:nvPr/>
          </p:nvSpPr>
          <p:spPr bwMode="auto">
            <a:xfrm>
              <a:off x="3430" y="1620"/>
              <a:ext cx="823" cy="78"/>
            </a:xfrm>
            <a:custGeom>
              <a:avLst/>
              <a:gdLst>
                <a:gd name="T0" fmla="*/ 153 w 306"/>
                <a:gd name="T1" fmla="*/ 29 h 29"/>
                <a:gd name="T2" fmla="*/ 2 w 306"/>
                <a:gd name="T3" fmla="*/ 15 h 29"/>
                <a:gd name="T4" fmla="*/ 153 w 306"/>
                <a:gd name="T5" fmla="*/ 1 h 29"/>
                <a:gd name="T6" fmla="*/ 304 w 306"/>
                <a:gd name="T7" fmla="*/ 15 h 29"/>
                <a:gd name="T8" fmla="*/ 153 w 306"/>
                <a:gd name="T9" fmla="*/ 29 h 29"/>
                <a:gd name="T10" fmla="*/ 153 w 306"/>
                <a:gd name="T11" fmla="*/ 0 h 29"/>
                <a:gd name="T12" fmla="*/ 0 w 306"/>
                <a:gd name="T13" fmla="*/ 15 h 29"/>
                <a:gd name="T14" fmla="*/ 153 w 306"/>
                <a:gd name="T15" fmla="*/ 29 h 29"/>
                <a:gd name="T16" fmla="*/ 306 w 306"/>
                <a:gd name="T17" fmla="*/ 15 h 29"/>
                <a:gd name="T18" fmla="*/ 153 w 306"/>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6" h="29">
                  <a:moveTo>
                    <a:pt x="153" y="29"/>
                  </a:moveTo>
                  <a:cubicBezTo>
                    <a:pt x="69" y="29"/>
                    <a:pt x="2" y="22"/>
                    <a:pt x="2" y="15"/>
                  </a:cubicBezTo>
                  <a:cubicBezTo>
                    <a:pt x="2" y="7"/>
                    <a:pt x="69" y="1"/>
                    <a:pt x="153" y="1"/>
                  </a:cubicBezTo>
                  <a:cubicBezTo>
                    <a:pt x="236" y="1"/>
                    <a:pt x="304" y="7"/>
                    <a:pt x="304" y="15"/>
                  </a:cubicBezTo>
                  <a:cubicBezTo>
                    <a:pt x="304" y="22"/>
                    <a:pt x="236" y="29"/>
                    <a:pt x="153" y="29"/>
                  </a:cubicBezTo>
                  <a:moveTo>
                    <a:pt x="153" y="0"/>
                  </a:moveTo>
                  <a:cubicBezTo>
                    <a:pt x="68" y="0"/>
                    <a:pt x="0" y="7"/>
                    <a:pt x="0" y="15"/>
                  </a:cubicBezTo>
                  <a:cubicBezTo>
                    <a:pt x="0" y="23"/>
                    <a:pt x="68" y="29"/>
                    <a:pt x="153" y="29"/>
                  </a:cubicBezTo>
                  <a:cubicBezTo>
                    <a:pt x="237" y="29"/>
                    <a:pt x="306" y="23"/>
                    <a:pt x="306" y="15"/>
                  </a:cubicBezTo>
                  <a:cubicBezTo>
                    <a:pt x="306" y="7"/>
                    <a:pt x="237" y="0"/>
                    <a:pt x="153" y="0"/>
                  </a:cubicBezTo>
                </a:path>
              </a:pathLst>
            </a:custGeom>
            <a:solidFill>
              <a:srgbClr val="F9F9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3"/>
            <p:cNvSpPr>
              <a:spLocks noEditPoints="1"/>
            </p:cNvSpPr>
            <p:nvPr/>
          </p:nvSpPr>
          <p:spPr bwMode="auto">
            <a:xfrm>
              <a:off x="3435" y="1622"/>
              <a:ext cx="812" cy="76"/>
            </a:xfrm>
            <a:custGeom>
              <a:avLst/>
              <a:gdLst>
                <a:gd name="T0" fmla="*/ 151 w 302"/>
                <a:gd name="T1" fmla="*/ 28 h 28"/>
                <a:gd name="T2" fmla="*/ 1 w 302"/>
                <a:gd name="T3" fmla="*/ 14 h 28"/>
                <a:gd name="T4" fmla="*/ 151 w 302"/>
                <a:gd name="T5" fmla="*/ 0 h 28"/>
                <a:gd name="T6" fmla="*/ 301 w 302"/>
                <a:gd name="T7" fmla="*/ 14 h 28"/>
                <a:gd name="T8" fmla="*/ 151 w 302"/>
                <a:gd name="T9" fmla="*/ 28 h 28"/>
                <a:gd name="T10" fmla="*/ 151 w 302"/>
                <a:gd name="T11" fmla="*/ 0 h 28"/>
                <a:gd name="T12" fmla="*/ 0 w 302"/>
                <a:gd name="T13" fmla="*/ 14 h 28"/>
                <a:gd name="T14" fmla="*/ 151 w 302"/>
                <a:gd name="T15" fmla="*/ 28 h 28"/>
                <a:gd name="T16" fmla="*/ 302 w 302"/>
                <a:gd name="T17" fmla="*/ 14 h 28"/>
                <a:gd name="T18" fmla="*/ 151 w 302"/>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2" h="28">
                  <a:moveTo>
                    <a:pt x="151" y="28"/>
                  </a:moveTo>
                  <a:cubicBezTo>
                    <a:pt x="68" y="28"/>
                    <a:pt x="1" y="21"/>
                    <a:pt x="1" y="14"/>
                  </a:cubicBezTo>
                  <a:cubicBezTo>
                    <a:pt x="1" y="6"/>
                    <a:pt x="68" y="0"/>
                    <a:pt x="151" y="0"/>
                  </a:cubicBezTo>
                  <a:cubicBezTo>
                    <a:pt x="234" y="0"/>
                    <a:pt x="301" y="6"/>
                    <a:pt x="301" y="14"/>
                  </a:cubicBezTo>
                  <a:cubicBezTo>
                    <a:pt x="301" y="21"/>
                    <a:pt x="234" y="28"/>
                    <a:pt x="151" y="28"/>
                  </a:cubicBezTo>
                  <a:moveTo>
                    <a:pt x="151" y="0"/>
                  </a:moveTo>
                  <a:cubicBezTo>
                    <a:pt x="67" y="0"/>
                    <a:pt x="0" y="6"/>
                    <a:pt x="0" y="14"/>
                  </a:cubicBezTo>
                  <a:cubicBezTo>
                    <a:pt x="0" y="21"/>
                    <a:pt x="67" y="28"/>
                    <a:pt x="151" y="28"/>
                  </a:cubicBezTo>
                  <a:cubicBezTo>
                    <a:pt x="234" y="28"/>
                    <a:pt x="302" y="21"/>
                    <a:pt x="302" y="14"/>
                  </a:cubicBezTo>
                  <a:cubicBezTo>
                    <a:pt x="302" y="6"/>
                    <a:pt x="234" y="0"/>
                    <a:pt x="151" y="0"/>
                  </a:cubicBezTo>
                </a:path>
              </a:pathLst>
            </a:custGeom>
            <a:solidFill>
              <a:srgbClr val="F8F8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4"/>
            <p:cNvSpPr>
              <a:spLocks noEditPoints="1"/>
            </p:cNvSpPr>
            <p:nvPr/>
          </p:nvSpPr>
          <p:spPr bwMode="auto">
            <a:xfrm>
              <a:off x="3438" y="1622"/>
              <a:ext cx="807" cy="76"/>
            </a:xfrm>
            <a:custGeom>
              <a:avLst/>
              <a:gdLst>
                <a:gd name="T0" fmla="*/ 150 w 300"/>
                <a:gd name="T1" fmla="*/ 27 h 28"/>
                <a:gd name="T2" fmla="*/ 2 w 300"/>
                <a:gd name="T3" fmla="*/ 14 h 28"/>
                <a:gd name="T4" fmla="*/ 150 w 300"/>
                <a:gd name="T5" fmla="*/ 0 h 28"/>
                <a:gd name="T6" fmla="*/ 298 w 300"/>
                <a:gd name="T7" fmla="*/ 14 h 28"/>
                <a:gd name="T8" fmla="*/ 150 w 300"/>
                <a:gd name="T9" fmla="*/ 27 h 28"/>
                <a:gd name="T10" fmla="*/ 150 w 300"/>
                <a:gd name="T11" fmla="*/ 0 h 28"/>
                <a:gd name="T12" fmla="*/ 0 w 300"/>
                <a:gd name="T13" fmla="*/ 14 h 28"/>
                <a:gd name="T14" fmla="*/ 150 w 300"/>
                <a:gd name="T15" fmla="*/ 28 h 28"/>
                <a:gd name="T16" fmla="*/ 300 w 300"/>
                <a:gd name="T17" fmla="*/ 14 h 28"/>
                <a:gd name="T18" fmla="*/ 150 w 300"/>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28">
                  <a:moveTo>
                    <a:pt x="150" y="27"/>
                  </a:moveTo>
                  <a:cubicBezTo>
                    <a:pt x="68" y="27"/>
                    <a:pt x="2" y="21"/>
                    <a:pt x="2" y="14"/>
                  </a:cubicBezTo>
                  <a:cubicBezTo>
                    <a:pt x="2" y="6"/>
                    <a:pt x="68" y="0"/>
                    <a:pt x="150" y="0"/>
                  </a:cubicBezTo>
                  <a:cubicBezTo>
                    <a:pt x="232" y="0"/>
                    <a:pt x="298" y="6"/>
                    <a:pt x="298" y="14"/>
                  </a:cubicBezTo>
                  <a:cubicBezTo>
                    <a:pt x="298" y="21"/>
                    <a:pt x="232" y="27"/>
                    <a:pt x="150" y="27"/>
                  </a:cubicBezTo>
                  <a:moveTo>
                    <a:pt x="150" y="0"/>
                  </a:moveTo>
                  <a:cubicBezTo>
                    <a:pt x="67" y="0"/>
                    <a:pt x="0" y="6"/>
                    <a:pt x="0" y="14"/>
                  </a:cubicBezTo>
                  <a:cubicBezTo>
                    <a:pt x="0" y="21"/>
                    <a:pt x="67" y="28"/>
                    <a:pt x="150" y="28"/>
                  </a:cubicBezTo>
                  <a:cubicBezTo>
                    <a:pt x="233" y="28"/>
                    <a:pt x="300" y="21"/>
                    <a:pt x="300" y="14"/>
                  </a:cubicBezTo>
                  <a:cubicBezTo>
                    <a:pt x="300" y="6"/>
                    <a:pt x="233" y="0"/>
                    <a:pt x="150" y="0"/>
                  </a:cubicBezTo>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5"/>
            <p:cNvSpPr>
              <a:spLocks noEditPoints="1"/>
            </p:cNvSpPr>
            <p:nvPr/>
          </p:nvSpPr>
          <p:spPr bwMode="auto">
            <a:xfrm>
              <a:off x="3443" y="1622"/>
              <a:ext cx="796" cy="73"/>
            </a:xfrm>
            <a:custGeom>
              <a:avLst/>
              <a:gdLst>
                <a:gd name="T0" fmla="*/ 148 w 296"/>
                <a:gd name="T1" fmla="*/ 27 h 27"/>
                <a:gd name="T2" fmla="*/ 1 w 296"/>
                <a:gd name="T3" fmla="*/ 14 h 27"/>
                <a:gd name="T4" fmla="*/ 148 w 296"/>
                <a:gd name="T5" fmla="*/ 0 h 27"/>
                <a:gd name="T6" fmla="*/ 295 w 296"/>
                <a:gd name="T7" fmla="*/ 14 h 27"/>
                <a:gd name="T8" fmla="*/ 148 w 296"/>
                <a:gd name="T9" fmla="*/ 27 h 27"/>
                <a:gd name="T10" fmla="*/ 148 w 296"/>
                <a:gd name="T11" fmla="*/ 0 h 27"/>
                <a:gd name="T12" fmla="*/ 0 w 296"/>
                <a:gd name="T13" fmla="*/ 14 h 27"/>
                <a:gd name="T14" fmla="*/ 148 w 296"/>
                <a:gd name="T15" fmla="*/ 27 h 27"/>
                <a:gd name="T16" fmla="*/ 296 w 296"/>
                <a:gd name="T17" fmla="*/ 14 h 27"/>
                <a:gd name="T18" fmla="*/ 148 w 29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6" h="27">
                  <a:moveTo>
                    <a:pt x="148" y="27"/>
                  </a:moveTo>
                  <a:cubicBezTo>
                    <a:pt x="67" y="27"/>
                    <a:pt x="1" y="21"/>
                    <a:pt x="1" y="14"/>
                  </a:cubicBezTo>
                  <a:cubicBezTo>
                    <a:pt x="1" y="6"/>
                    <a:pt x="67" y="0"/>
                    <a:pt x="148" y="0"/>
                  </a:cubicBezTo>
                  <a:cubicBezTo>
                    <a:pt x="229" y="0"/>
                    <a:pt x="295" y="6"/>
                    <a:pt x="295" y="14"/>
                  </a:cubicBezTo>
                  <a:cubicBezTo>
                    <a:pt x="295" y="21"/>
                    <a:pt x="229" y="27"/>
                    <a:pt x="148" y="27"/>
                  </a:cubicBezTo>
                  <a:moveTo>
                    <a:pt x="148" y="0"/>
                  </a:moveTo>
                  <a:cubicBezTo>
                    <a:pt x="66" y="0"/>
                    <a:pt x="0" y="6"/>
                    <a:pt x="0" y="14"/>
                  </a:cubicBezTo>
                  <a:cubicBezTo>
                    <a:pt x="0" y="21"/>
                    <a:pt x="66" y="27"/>
                    <a:pt x="148" y="27"/>
                  </a:cubicBezTo>
                  <a:cubicBezTo>
                    <a:pt x="230" y="27"/>
                    <a:pt x="296" y="21"/>
                    <a:pt x="296" y="14"/>
                  </a:cubicBezTo>
                  <a:cubicBezTo>
                    <a:pt x="296" y="6"/>
                    <a:pt x="230" y="0"/>
                    <a:pt x="148" y="0"/>
                  </a:cubicBezTo>
                </a:path>
              </a:pathLst>
            </a:custGeom>
            <a:solidFill>
              <a:srgbClr val="F6F6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6"/>
            <p:cNvSpPr>
              <a:spLocks noEditPoints="1"/>
            </p:cNvSpPr>
            <p:nvPr/>
          </p:nvSpPr>
          <p:spPr bwMode="auto">
            <a:xfrm>
              <a:off x="3446" y="1622"/>
              <a:ext cx="791" cy="73"/>
            </a:xfrm>
            <a:custGeom>
              <a:avLst/>
              <a:gdLst>
                <a:gd name="T0" fmla="*/ 147 w 294"/>
                <a:gd name="T1" fmla="*/ 27 h 27"/>
                <a:gd name="T2" fmla="*/ 2 w 294"/>
                <a:gd name="T3" fmla="*/ 14 h 27"/>
                <a:gd name="T4" fmla="*/ 147 w 294"/>
                <a:gd name="T5" fmla="*/ 0 h 27"/>
                <a:gd name="T6" fmla="*/ 292 w 294"/>
                <a:gd name="T7" fmla="*/ 14 h 27"/>
                <a:gd name="T8" fmla="*/ 147 w 294"/>
                <a:gd name="T9" fmla="*/ 27 h 27"/>
                <a:gd name="T10" fmla="*/ 147 w 294"/>
                <a:gd name="T11" fmla="*/ 0 h 27"/>
                <a:gd name="T12" fmla="*/ 0 w 294"/>
                <a:gd name="T13" fmla="*/ 14 h 27"/>
                <a:gd name="T14" fmla="*/ 147 w 294"/>
                <a:gd name="T15" fmla="*/ 27 h 27"/>
                <a:gd name="T16" fmla="*/ 294 w 294"/>
                <a:gd name="T17" fmla="*/ 14 h 27"/>
                <a:gd name="T18" fmla="*/ 147 w 294"/>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27">
                  <a:moveTo>
                    <a:pt x="147" y="27"/>
                  </a:moveTo>
                  <a:cubicBezTo>
                    <a:pt x="67" y="27"/>
                    <a:pt x="2" y="21"/>
                    <a:pt x="2" y="14"/>
                  </a:cubicBezTo>
                  <a:cubicBezTo>
                    <a:pt x="2" y="6"/>
                    <a:pt x="67" y="0"/>
                    <a:pt x="147" y="0"/>
                  </a:cubicBezTo>
                  <a:cubicBezTo>
                    <a:pt x="227" y="0"/>
                    <a:pt x="292" y="6"/>
                    <a:pt x="292" y="14"/>
                  </a:cubicBezTo>
                  <a:cubicBezTo>
                    <a:pt x="292" y="21"/>
                    <a:pt x="227" y="27"/>
                    <a:pt x="147" y="27"/>
                  </a:cubicBezTo>
                  <a:moveTo>
                    <a:pt x="147" y="0"/>
                  </a:moveTo>
                  <a:cubicBezTo>
                    <a:pt x="66" y="0"/>
                    <a:pt x="0" y="6"/>
                    <a:pt x="0" y="14"/>
                  </a:cubicBezTo>
                  <a:cubicBezTo>
                    <a:pt x="0" y="21"/>
                    <a:pt x="66" y="27"/>
                    <a:pt x="147" y="27"/>
                  </a:cubicBezTo>
                  <a:cubicBezTo>
                    <a:pt x="228" y="27"/>
                    <a:pt x="294" y="21"/>
                    <a:pt x="294" y="14"/>
                  </a:cubicBezTo>
                  <a:cubicBezTo>
                    <a:pt x="294" y="6"/>
                    <a:pt x="228" y="0"/>
                    <a:pt x="147" y="0"/>
                  </a:cubicBezTo>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7"/>
            <p:cNvSpPr>
              <a:spLocks noEditPoints="1"/>
            </p:cNvSpPr>
            <p:nvPr/>
          </p:nvSpPr>
          <p:spPr bwMode="auto">
            <a:xfrm>
              <a:off x="3451" y="1622"/>
              <a:ext cx="780" cy="73"/>
            </a:xfrm>
            <a:custGeom>
              <a:avLst/>
              <a:gdLst>
                <a:gd name="T0" fmla="*/ 145 w 290"/>
                <a:gd name="T1" fmla="*/ 27 h 27"/>
                <a:gd name="T2" fmla="*/ 1 w 290"/>
                <a:gd name="T3" fmla="*/ 14 h 27"/>
                <a:gd name="T4" fmla="*/ 145 w 290"/>
                <a:gd name="T5" fmla="*/ 0 h 27"/>
                <a:gd name="T6" fmla="*/ 289 w 290"/>
                <a:gd name="T7" fmla="*/ 14 h 27"/>
                <a:gd name="T8" fmla="*/ 145 w 290"/>
                <a:gd name="T9" fmla="*/ 27 h 27"/>
                <a:gd name="T10" fmla="*/ 145 w 290"/>
                <a:gd name="T11" fmla="*/ 0 h 27"/>
                <a:gd name="T12" fmla="*/ 0 w 290"/>
                <a:gd name="T13" fmla="*/ 14 h 27"/>
                <a:gd name="T14" fmla="*/ 145 w 290"/>
                <a:gd name="T15" fmla="*/ 27 h 27"/>
                <a:gd name="T16" fmla="*/ 290 w 290"/>
                <a:gd name="T17" fmla="*/ 14 h 27"/>
                <a:gd name="T18" fmla="*/ 145 w 290"/>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0" h="27">
                  <a:moveTo>
                    <a:pt x="145" y="27"/>
                  </a:moveTo>
                  <a:cubicBezTo>
                    <a:pt x="66" y="27"/>
                    <a:pt x="1" y="21"/>
                    <a:pt x="1" y="14"/>
                  </a:cubicBezTo>
                  <a:cubicBezTo>
                    <a:pt x="1" y="6"/>
                    <a:pt x="66" y="0"/>
                    <a:pt x="145" y="0"/>
                  </a:cubicBezTo>
                  <a:cubicBezTo>
                    <a:pt x="224" y="0"/>
                    <a:pt x="289" y="6"/>
                    <a:pt x="289" y="14"/>
                  </a:cubicBezTo>
                  <a:cubicBezTo>
                    <a:pt x="289" y="21"/>
                    <a:pt x="224" y="27"/>
                    <a:pt x="145" y="27"/>
                  </a:cubicBezTo>
                  <a:moveTo>
                    <a:pt x="145" y="0"/>
                  </a:moveTo>
                  <a:cubicBezTo>
                    <a:pt x="65" y="0"/>
                    <a:pt x="0" y="6"/>
                    <a:pt x="0" y="14"/>
                  </a:cubicBezTo>
                  <a:cubicBezTo>
                    <a:pt x="0" y="21"/>
                    <a:pt x="65" y="27"/>
                    <a:pt x="145" y="27"/>
                  </a:cubicBezTo>
                  <a:cubicBezTo>
                    <a:pt x="225" y="27"/>
                    <a:pt x="290" y="21"/>
                    <a:pt x="290" y="14"/>
                  </a:cubicBezTo>
                  <a:cubicBezTo>
                    <a:pt x="290" y="6"/>
                    <a:pt x="225" y="0"/>
                    <a:pt x="145" y="0"/>
                  </a:cubicBezTo>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8"/>
            <p:cNvSpPr>
              <a:spLocks noEditPoints="1"/>
            </p:cNvSpPr>
            <p:nvPr/>
          </p:nvSpPr>
          <p:spPr bwMode="auto">
            <a:xfrm>
              <a:off x="3454" y="1622"/>
              <a:ext cx="775" cy="73"/>
            </a:xfrm>
            <a:custGeom>
              <a:avLst/>
              <a:gdLst>
                <a:gd name="T0" fmla="*/ 144 w 288"/>
                <a:gd name="T1" fmla="*/ 27 h 27"/>
                <a:gd name="T2" fmla="*/ 2 w 288"/>
                <a:gd name="T3" fmla="*/ 14 h 27"/>
                <a:gd name="T4" fmla="*/ 144 w 288"/>
                <a:gd name="T5" fmla="*/ 0 h 27"/>
                <a:gd name="T6" fmla="*/ 286 w 288"/>
                <a:gd name="T7" fmla="*/ 14 h 27"/>
                <a:gd name="T8" fmla="*/ 144 w 288"/>
                <a:gd name="T9" fmla="*/ 27 h 27"/>
                <a:gd name="T10" fmla="*/ 144 w 288"/>
                <a:gd name="T11" fmla="*/ 0 h 27"/>
                <a:gd name="T12" fmla="*/ 0 w 288"/>
                <a:gd name="T13" fmla="*/ 14 h 27"/>
                <a:gd name="T14" fmla="*/ 144 w 288"/>
                <a:gd name="T15" fmla="*/ 27 h 27"/>
                <a:gd name="T16" fmla="*/ 288 w 288"/>
                <a:gd name="T17" fmla="*/ 14 h 27"/>
                <a:gd name="T18" fmla="*/ 144 w 288"/>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7">
                  <a:moveTo>
                    <a:pt x="144" y="27"/>
                  </a:moveTo>
                  <a:cubicBezTo>
                    <a:pt x="66" y="27"/>
                    <a:pt x="2" y="21"/>
                    <a:pt x="2" y="14"/>
                  </a:cubicBezTo>
                  <a:cubicBezTo>
                    <a:pt x="2" y="6"/>
                    <a:pt x="66" y="0"/>
                    <a:pt x="144" y="0"/>
                  </a:cubicBezTo>
                  <a:cubicBezTo>
                    <a:pt x="222" y="0"/>
                    <a:pt x="286" y="6"/>
                    <a:pt x="286" y="14"/>
                  </a:cubicBezTo>
                  <a:cubicBezTo>
                    <a:pt x="286" y="21"/>
                    <a:pt x="222" y="27"/>
                    <a:pt x="144" y="27"/>
                  </a:cubicBezTo>
                  <a:moveTo>
                    <a:pt x="144" y="0"/>
                  </a:moveTo>
                  <a:cubicBezTo>
                    <a:pt x="65" y="0"/>
                    <a:pt x="0" y="6"/>
                    <a:pt x="0" y="14"/>
                  </a:cubicBezTo>
                  <a:cubicBezTo>
                    <a:pt x="0" y="21"/>
                    <a:pt x="65" y="27"/>
                    <a:pt x="144" y="27"/>
                  </a:cubicBezTo>
                  <a:cubicBezTo>
                    <a:pt x="223" y="27"/>
                    <a:pt x="288" y="21"/>
                    <a:pt x="288" y="14"/>
                  </a:cubicBezTo>
                  <a:cubicBezTo>
                    <a:pt x="288" y="6"/>
                    <a:pt x="223" y="0"/>
                    <a:pt x="144" y="0"/>
                  </a:cubicBezTo>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9"/>
            <p:cNvSpPr>
              <a:spLocks noEditPoints="1"/>
            </p:cNvSpPr>
            <p:nvPr/>
          </p:nvSpPr>
          <p:spPr bwMode="auto">
            <a:xfrm>
              <a:off x="3460" y="1622"/>
              <a:ext cx="763" cy="73"/>
            </a:xfrm>
            <a:custGeom>
              <a:avLst/>
              <a:gdLst>
                <a:gd name="T0" fmla="*/ 142 w 284"/>
                <a:gd name="T1" fmla="*/ 27 h 27"/>
                <a:gd name="T2" fmla="*/ 2 w 284"/>
                <a:gd name="T3" fmla="*/ 14 h 27"/>
                <a:gd name="T4" fmla="*/ 142 w 284"/>
                <a:gd name="T5" fmla="*/ 1 h 27"/>
                <a:gd name="T6" fmla="*/ 282 w 284"/>
                <a:gd name="T7" fmla="*/ 14 h 27"/>
                <a:gd name="T8" fmla="*/ 142 w 284"/>
                <a:gd name="T9" fmla="*/ 27 h 27"/>
                <a:gd name="T10" fmla="*/ 142 w 284"/>
                <a:gd name="T11" fmla="*/ 0 h 27"/>
                <a:gd name="T12" fmla="*/ 0 w 284"/>
                <a:gd name="T13" fmla="*/ 14 h 27"/>
                <a:gd name="T14" fmla="*/ 142 w 284"/>
                <a:gd name="T15" fmla="*/ 27 h 27"/>
                <a:gd name="T16" fmla="*/ 284 w 284"/>
                <a:gd name="T17" fmla="*/ 14 h 27"/>
                <a:gd name="T18" fmla="*/ 142 w 284"/>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4" h="27">
                  <a:moveTo>
                    <a:pt x="142" y="27"/>
                  </a:moveTo>
                  <a:cubicBezTo>
                    <a:pt x="65" y="27"/>
                    <a:pt x="2" y="21"/>
                    <a:pt x="2" y="14"/>
                  </a:cubicBezTo>
                  <a:cubicBezTo>
                    <a:pt x="2" y="6"/>
                    <a:pt x="65" y="1"/>
                    <a:pt x="142" y="1"/>
                  </a:cubicBezTo>
                  <a:cubicBezTo>
                    <a:pt x="220" y="1"/>
                    <a:pt x="282" y="6"/>
                    <a:pt x="282" y="14"/>
                  </a:cubicBezTo>
                  <a:cubicBezTo>
                    <a:pt x="282" y="21"/>
                    <a:pt x="220" y="27"/>
                    <a:pt x="142" y="27"/>
                  </a:cubicBezTo>
                  <a:moveTo>
                    <a:pt x="142" y="0"/>
                  </a:moveTo>
                  <a:cubicBezTo>
                    <a:pt x="64" y="0"/>
                    <a:pt x="0" y="6"/>
                    <a:pt x="0" y="14"/>
                  </a:cubicBezTo>
                  <a:cubicBezTo>
                    <a:pt x="0" y="21"/>
                    <a:pt x="64" y="27"/>
                    <a:pt x="142" y="27"/>
                  </a:cubicBezTo>
                  <a:cubicBezTo>
                    <a:pt x="220" y="27"/>
                    <a:pt x="284" y="21"/>
                    <a:pt x="284" y="14"/>
                  </a:cubicBezTo>
                  <a:cubicBezTo>
                    <a:pt x="284" y="6"/>
                    <a:pt x="220" y="0"/>
                    <a:pt x="142"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20"/>
            <p:cNvSpPr>
              <a:spLocks noEditPoints="1"/>
            </p:cNvSpPr>
            <p:nvPr/>
          </p:nvSpPr>
          <p:spPr bwMode="auto">
            <a:xfrm>
              <a:off x="3465" y="1625"/>
              <a:ext cx="753" cy="70"/>
            </a:xfrm>
            <a:custGeom>
              <a:avLst/>
              <a:gdLst>
                <a:gd name="T0" fmla="*/ 140 w 280"/>
                <a:gd name="T1" fmla="*/ 25 h 26"/>
                <a:gd name="T2" fmla="*/ 1 w 280"/>
                <a:gd name="T3" fmla="*/ 13 h 26"/>
                <a:gd name="T4" fmla="*/ 140 w 280"/>
                <a:gd name="T5" fmla="*/ 0 h 26"/>
                <a:gd name="T6" fmla="*/ 279 w 280"/>
                <a:gd name="T7" fmla="*/ 13 h 26"/>
                <a:gd name="T8" fmla="*/ 140 w 280"/>
                <a:gd name="T9" fmla="*/ 25 h 26"/>
                <a:gd name="T10" fmla="*/ 140 w 280"/>
                <a:gd name="T11" fmla="*/ 0 h 26"/>
                <a:gd name="T12" fmla="*/ 0 w 280"/>
                <a:gd name="T13" fmla="*/ 13 h 26"/>
                <a:gd name="T14" fmla="*/ 140 w 280"/>
                <a:gd name="T15" fmla="*/ 26 h 26"/>
                <a:gd name="T16" fmla="*/ 280 w 280"/>
                <a:gd name="T17" fmla="*/ 13 h 26"/>
                <a:gd name="T18" fmla="*/ 140 w 280"/>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26">
                  <a:moveTo>
                    <a:pt x="140" y="25"/>
                  </a:moveTo>
                  <a:cubicBezTo>
                    <a:pt x="63" y="25"/>
                    <a:pt x="1" y="20"/>
                    <a:pt x="1" y="13"/>
                  </a:cubicBezTo>
                  <a:cubicBezTo>
                    <a:pt x="1" y="5"/>
                    <a:pt x="63" y="0"/>
                    <a:pt x="140" y="0"/>
                  </a:cubicBezTo>
                  <a:cubicBezTo>
                    <a:pt x="217" y="0"/>
                    <a:pt x="279" y="5"/>
                    <a:pt x="279" y="13"/>
                  </a:cubicBezTo>
                  <a:cubicBezTo>
                    <a:pt x="279" y="20"/>
                    <a:pt x="217" y="25"/>
                    <a:pt x="140" y="25"/>
                  </a:cubicBezTo>
                  <a:moveTo>
                    <a:pt x="140" y="0"/>
                  </a:moveTo>
                  <a:cubicBezTo>
                    <a:pt x="63" y="0"/>
                    <a:pt x="0" y="5"/>
                    <a:pt x="0" y="13"/>
                  </a:cubicBezTo>
                  <a:cubicBezTo>
                    <a:pt x="0" y="20"/>
                    <a:pt x="63" y="26"/>
                    <a:pt x="140" y="26"/>
                  </a:cubicBezTo>
                  <a:cubicBezTo>
                    <a:pt x="218" y="26"/>
                    <a:pt x="280" y="20"/>
                    <a:pt x="280" y="13"/>
                  </a:cubicBezTo>
                  <a:cubicBezTo>
                    <a:pt x="280" y="5"/>
                    <a:pt x="218" y="0"/>
                    <a:pt x="140" y="0"/>
                  </a:cubicBezTo>
                </a:path>
              </a:pathLst>
            </a:custGeom>
            <a:solidFill>
              <a:srgbClr val="F1F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21"/>
            <p:cNvSpPr>
              <a:spLocks noEditPoints="1"/>
            </p:cNvSpPr>
            <p:nvPr/>
          </p:nvSpPr>
          <p:spPr bwMode="auto">
            <a:xfrm>
              <a:off x="3468" y="1625"/>
              <a:ext cx="747" cy="67"/>
            </a:xfrm>
            <a:custGeom>
              <a:avLst/>
              <a:gdLst>
                <a:gd name="T0" fmla="*/ 139 w 278"/>
                <a:gd name="T1" fmla="*/ 25 h 25"/>
                <a:gd name="T2" fmla="*/ 2 w 278"/>
                <a:gd name="T3" fmla="*/ 12 h 25"/>
                <a:gd name="T4" fmla="*/ 139 w 278"/>
                <a:gd name="T5" fmla="*/ 0 h 25"/>
                <a:gd name="T6" fmla="*/ 276 w 278"/>
                <a:gd name="T7" fmla="*/ 12 h 25"/>
                <a:gd name="T8" fmla="*/ 139 w 278"/>
                <a:gd name="T9" fmla="*/ 25 h 25"/>
                <a:gd name="T10" fmla="*/ 139 w 278"/>
                <a:gd name="T11" fmla="*/ 0 h 25"/>
                <a:gd name="T12" fmla="*/ 0 w 278"/>
                <a:gd name="T13" fmla="*/ 13 h 25"/>
                <a:gd name="T14" fmla="*/ 139 w 278"/>
                <a:gd name="T15" fmla="*/ 25 h 25"/>
                <a:gd name="T16" fmla="*/ 278 w 278"/>
                <a:gd name="T17" fmla="*/ 13 h 25"/>
                <a:gd name="T18" fmla="*/ 139 w 278"/>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25">
                  <a:moveTo>
                    <a:pt x="139" y="25"/>
                  </a:moveTo>
                  <a:cubicBezTo>
                    <a:pt x="63" y="25"/>
                    <a:pt x="2" y="19"/>
                    <a:pt x="2" y="12"/>
                  </a:cubicBezTo>
                  <a:cubicBezTo>
                    <a:pt x="2" y="5"/>
                    <a:pt x="63" y="0"/>
                    <a:pt x="139" y="0"/>
                  </a:cubicBezTo>
                  <a:cubicBezTo>
                    <a:pt x="215" y="0"/>
                    <a:pt x="276" y="5"/>
                    <a:pt x="276" y="12"/>
                  </a:cubicBezTo>
                  <a:cubicBezTo>
                    <a:pt x="276" y="19"/>
                    <a:pt x="215" y="25"/>
                    <a:pt x="139" y="25"/>
                  </a:cubicBezTo>
                  <a:moveTo>
                    <a:pt x="139" y="0"/>
                  </a:moveTo>
                  <a:cubicBezTo>
                    <a:pt x="62" y="0"/>
                    <a:pt x="0" y="5"/>
                    <a:pt x="0" y="13"/>
                  </a:cubicBezTo>
                  <a:cubicBezTo>
                    <a:pt x="0" y="20"/>
                    <a:pt x="62" y="25"/>
                    <a:pt x="139" y="25"/>
                  </a:cubicBezTo>
                  <a:cubicBezTo>
                    <a:pt x="216" y="25"/>
                    <a:pt x="278" y="20"/>
                    <a:pt x="278" y="13"/>
                  </a:cubicBezTo>
                  <a:cubicBezTo>
                    <a:pt x="278" y="5"/>
                    <a:pt x="216" y="0"/>
                    <a:pt x="139" y="0"/>
                  </a:cubicBezTo>
                </a:path>
              </a:pathLst>
            </a:custGeom>
            <a:solidFill>
              <a:srgbClr val="F1F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22"/>
            <p:cNvSpPr>
              <a:spLocks noEditPoints="1"/>
            </p:cNvSpPr>
            <p:nvPr/>
          </p:nvSpPr>
          <p:spPr bwMode="auto">
            <a:xfrm>
              <a:off x="3473" y="1625"/>
              <a:ext cx="737" cy="67"/>
            </a:xfrm>
            <a:custGeom>
              <a:avLst/>
              <a:gdLst>
                <a:gd name="T0" fmla="*/ 137 w 274"/>
                <a:gd name="T1" fmla="*/ 25 h 25"/>
                <a:gd name="T2" fmla="*/ 1 w 274"/>
                <a:gd name="T3" fmla="*/ 12 h 25"/>
                <a:gd name="T4" fmla="*/ 137 w 274"/>
                <a:gd name="T5" fmla="*/ 0 h 25"/>
                <a:gd name="T6" fmla="*/ 273 w 274"/>
                <a:gd name="T7" fmla="*/ 12 h 25"/>
                <a:gd name="T8" fmla="*/ 137 w 274"/>
                <a:gd name="T9" fmla="*/ 25 h 25"/>
                <a:gd name="T10" fmla="*/ 137 w 274"/>
                <a:gd name="T11" fmla="*/ 0 h 25"/>
                <a:gd name="T12" fmla="*/ 0 w 274"/>
                <a:gd name="T13" fmla="*/ 12 h 25"/>
                <a:gd name="T14" fmla="*/ 137 w 274"/>
                <a:gd name="T15" fmla="*/ 25 h 25"/>
                <a:gd name="T16" fmla="*/ 274 w 274"/>
                <a:gd name="T17" fmla="*/ 12 h 25"/>
                <a:gd name="T18" fmla="*/ 137 w 274"/>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4" h="25">
                  <a:moveTo>
                    <a:pt x="137" y="25"/>
                  </a:moveTo>
                  <a:cubicBezTo>
                    <a:pt x="62" y="25"/>
                    <a:pt x="1" y="19"/>
                    <a:pt x="1" y="12"/>
                  </a:cubicBezTo>
                  <a:cubicBezTo>
                    <a:pt x="1" y="6"/>
                    <a:pt x="62" y="0"/>
                    <a:pt x="137" y="0"/>
                  </a:cubicBezTo>
                  <a:cubicBezTo>
                    <a:pt x="212" y="0"/>
                    <a:pt x="273" y="6"/>
                    <a:pt x="273" y="12"/>
                  </a:cubicBezTo>
                  <a:cubicBezTo>
                    <a:pt x="273" y="19"/>
                    <a:pt x="212" y="25"/>
                    <a:pt x="137" y="25"/>
                  </a:cubicBezTo>
                  <a:moveTo>
                    <a:pt x="137" y="0"/>
                  </a:moveTo>
                  <a:cubicBezTo>
                    <a:pt x="61" y="0"/>
                    <a:pt x="0" y="5"/>
                    <a:pt x="0" y="12"/>
                  </a:cubicBezTo>
                  <a:cubicBezTo>
                    <a:pt x="0" y="19"/>
                    <a:pt x="61" y="25"/>
                    <a:pt x="137" y="25"/>
                  </a:cubicBezTo>
                  <a:cubicBezTo>
                    <a:pt x="213" y="25"/>
                    <a:pt x="274" y="19"/>
                    <a:pt x="274" y="12"/>
                  </a:cubicBezTo>
                  <a:cubicBezTo>
                    <a:pt x="274" y="5"/>
                    <a:pt x="213" y="0"/>
                    <a:pt x="137" y="0"/>
                  </a:cubicBezTo>
                </a:path>
              </a:pathLst>
            </a:custGeom>
            <a:solidFill>
              <a:srgbClr val="F0F0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23"/>
            <p:cNvSpPr>
              <a:spLocks noEditPoints="1"/>
            </p:cNvSpPr>
            <p:nvPr/>
          </p:nvSpPr>
          <p:spPr bwMode="auto">
            <a:xfrm>
              <a:off x="3476" y="1625"/>
              <a:ext cx="731" cy="67"/>
            </a:xfrm>
            <a:custGeom>
              <a:avLst/>
              <a:gdLst>
                <a:gd name="T0" fmla="*/ 136 w 272"/>
                <a:gd name="T1" fmla="*/ 25 h 25"/>
                <a:gd name="T2" fmla="*/ 2 w 272"/>
                <a:gd name="T3" fmla="*/ 12 h 25"/>
                <a:gd name="T4" fmla="*/ 136 w 272"/>
                <a:gd name="T5" fmla="*/ 0 h 25"/>
                <a:gd name="T6" fmla="*/ 270 w 272"/>
                <a:gd name="T7" fmla="*/ 12 h 25"/>
                <a:gd name="T8" fmla="*/ 136 w 272"/>
                <a:gd name="T9" fmla="*/ 25 h 25"/>
                <a:gd name="T10" fmla="*/ 136 w 272"/>
                <a:gd name="T11" fmla="*/ 0 h 25"/>
                <a:gd name="T12" fmla="*/ 0 w 272"/>
                <a:gd name="T13" fmla="*/ 12 h 25"/>
                <a:gd name="T14" fmla="*/ 136 w 272"/>
                <a:gd name="T15" fmla="*/ 25 h 25"/>
                <a:gd name="T16" fmla="*/ 272 w 272"/>
                <a:gd name="T17" fmla="*/ 12 h 25"/>
                <a:gd name="T18" fmla="*/ 136 w 272"/>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 h="25">
                  <a:moveTo>
                    <a:pt x="136" y="25"/>
                  </a:moveTo>
                  <a:cubicBezTo>
                    <a:pt x="62" y="25"/>
                    <a:pt x="2" y="19"/>
                    <a:pt x="2" y="12"/>
                  </a:cubicBezTo>
                  <a:cubicBezTo>
                    <a:pt x="2" y="6"/>
                    <a:pt x="62" y="0"/>
                    <a:pt x="136" y="0"/>
                  </a:cubicBezTo>
                  <a:cubicBezTo>
                    <a:pt x="210" y="0"/>
                    <a:pt x="270" y="6"/>
                    <a:pt x="270" y="12"/>
                  </a:cubicBezTo>
                  <a:cubicBezTo>
                    <a:pt x="270" y="19"/>
                    <a:pt x="210" y="25"/>
                    <a:pt x="136" y="25"/>
                  </a:cubicBezTo>
                  <a:moveTo>
                    <a:pt x="136" y="0"/>
                  </a:moveTo>
                  <a:cubicBezTo>
                    <a:pt x="61" y="0"/>
                    <a:pt x="0" y="6"/>
                    <a:pt x="0" y="12"/>
                  </a:cubicBezTo>
                  <a:cubicBezTo>
                    <a:pt x="0" y="19"/>
                    <a:pt x="61" y="25"/>
                    <a:pt x="136" y="25"/>
                  </a:cubicBezTo>
                  <a:cubicBezTo>
                    <a:pt x="211" y="25"/>
                    <a:pt x="272" y="19"/>
                    <a:pt x="272" y="12"/>
                  </a:cubicBezTo>
                  <a:cubicBezTo>
                    <a:pt x="272" y="6"/>
                    <a:pt x="211" y="0"/>
                    <a:pt x="136" y="0"/>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24"/>
            <p:cNvSpPr>
              <a:spLocks noEditPoints="1"/>
            </p:cNvSpPr>
            <p:nvPr/>
          </p:nvSpPr>
          <p:spPr bwMode="auto">
            <a:xfrm>
              <a:off x="3481" y="1625"/>
              <a:ext cx="721" cy="67"/>
            </a:xfrm>
            <a:custGeom>
              <a:avLst/>
              <a:gdLst>
                <a:gd name="T0" fmla="*/ 134 w 268"/>
                <a:gd name="T1" fmla="*/ 25 h 25"/>
                <a:gd name="T2" fmla="*/ 2 w 268"/>
                <a:gd name="T3" fmla="*/ 12 h 25"/>
                <a:gd name="T4" fmla="*/ 134 w 268"/>
                <a:gd name="T5" fmla="*/ 0 h 25"/>
                <a:gd name="T6" fmla="*/ 267 w 268"/>
                <a:gd name="T7" fmla="*/ 12 h 25"/>
                <a:gd name="T8" fmla="*/ 134 w 268"/>
                <a:gd name="T9" fmla="*/ 25 h 25"/>
                <a:gd name="T10" fmla="*/ 134 w 268"/>
                <a:gd name="T11" fmla="*/ 0 h 25"/>
                <a:gd name="T12" fmla="*/ 0 w 268"/>
                <a:gd name="T13" fmla="*/ 12 h 25"/>
                <a:gd name="T14" fmla="*/ 134 w 268"/>
                <a:gd name="T15" fmla="*/ 25 h 25"/>
                <a:gd name="T16" fmla="*/ 268 w 268"/>
                <a:gd name="T17" fmla="*/ 12 h 25"/>
                <a:gd name="T18" fmla="*/ 134 w 268"/>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25">
                  <a:moveTo>
                    <a:pt x="134" y="25"/>
                  </a:moveTo>
                  <a:cubicBezTo>
                    <a:pt x="61" y="25"/>
                    <a:pt x="2" y="19"/>
                    <a:pt x="2" y="12"/>
                  </a:cubicBezTo>
                  <a:cubicBezTo>
                    <a:pt x="2" y="6"/>
                    <a:pt x="61" y="0"/>
                    <a:pt x="134" y="0"/>
                  </a:cubicBezTo>
                  <a:cubicBezTo>
                    <a:pt x="207" y="0"/>
                    <a:pt x="267" y="6"/>
                    <a:pt x="267" y="12"/>
                  </a:cubicBezTo>
                  <a:cubicBezTo>
                    <a:pt x="267" y="19"/>
                    <a:pt x="207" y="25"/>
                    <a:pt x="134" y="25"/>
                  </a:cubicBezTo>
                  <a:moveTo>
                    <a:pt x="134" y="0"/>
                  </a:moveTo>
                  <a:cubicBezTo>
                    <a:pt x="60" y="0"/>
                    <a:pt x="0" y="6"/>
                    <a:pt x="0" y="12"/>
                  </a:cubicBezTo>
                  <a:cubicBezTo>
                    <a:pt x="0" y="19"/>
                    <a:pt x="60" y="25"/>
                    <a:pt x="134" y="25"/>
                  </a:cubicBezTo>
                  <a:cubicBezTo>
                    <a:pt x="208" y="25"/>
                    <a:pt x="268" y="19"/>
                    <a:pt x="268" y="12"/>
                  </a:cubicBezTo>
                  <a:cubicBezTo>
                    <a:pt x="268" y="6"/>
                    <a:pt x="208" y="0"/>
                    <a:pt x="134" y="0"/>
                  </a:cubicBezTo>
                </a:path>
              </a:pathLst>
            </a:custGeom>
            <a:solidFill>
              <a:srgbClr val="EEEE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25"/>
            <p:cNvSpPr>
              <a:spLocks noEditPoints="1"/>
            </p:cNvSpPr>
            <p:nvPr/>
          </p:nvSpPr>
          <p:spPr bwMode="auto">
            <a:xfrm>
              <a:off x="3486" y="1625"/>
              <a:ext cx="713" cy="67"/>
            </a:xfrm>
            <a:custGeom>
              <a:avLst/>
              <a:gdLst>
                <a:gd name="T0" fmla="*/ 132 w 265"/>
                <a:gd name="T1" fmla="*/ 24 h 25"/>
                <a:gd name="T2" fmla="*/ 1 w 265"/>
                <a:gd name="T3" fmla="*/ 12 h 25"/>
                <a:gd name="T4" fmla="*/ 132 w 265"/>
                <a:gd name="T5" fmla="*/ 0 h 25"/>
                <a:gd name="T6" fmla="*/ 263 w 265"/>
                <a:gd name="T7" fmla="*/ 12 h 25"/>
                <a:gd name="T8" fmla="*/ 132 w 265"/>
                <a:gd name="T9" fmla="*/ 24 h 25"/>
                <a:gd name="T10" fmla="*/ 132 w 265"/>
                <a:gd name="T11" fmla="*/ 0 h 25"/>
                <a:gd name="T12" fmla="*/ 0 w 265"/>
                <a:gd name="T13" fmla="*/ 12 h 25"/>
                <a:gd name="T14" fmla="*/ 132 w 265"/>
                <a:gd name="T15" fmla="*/ 25 h 25"/>
                <a:gd name="T16" fmla="*/ 265 w 265"/>
                <a:gd name="T17" fmla="*/ 12 h 25"/>
                <a:gd name="T18" fmla="*/ 132 w 26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5" h="25">
                  <a:moveTo>
                    <a:pt x="132" y="24"/>
                  </a:moveTo>
                  <a:cubicBezTo>
                    <a:pt x="60" y="24"/>
                    <a:pt x="1" y="19"/>
                    <a:pt x="1" y="12"/>
                  </a:cubicBezTo>
                  <a:cubicBezTo>
                    <a:pt x="1" y="6"/>
                    <a:pt x="60" y="0"/>
                    <a:pt x="132" y="0"/>
                  </a:cubicBezTo>
                  <a:cubicBezTo>
                    <a:pt x="205" y="0"/>
                    <a:pt x="263" y="6"/>
                    <a:pt x="263" y="12"/>
                  </a:cubicBezTo>
                  <a:cubicBezTo>
                    <a:pt x="263" y="19"/>
                    <a:pt x="205" y="24"/>
                    <a:pt x="132" y="24"/>
                  </a:cubicBezTo>
                  <a:moveTo>
                    <a:pt x="132" y="0"/>
                  </a:moveTo>
                  <a:cubicBezTo>
                    <a:pt x="59" y="0"/>
                    <a:pt x="0" y="6"/>
                    <a:pt x="0" y="12"/>
                  </a:cubicBezTo>
                  <a:cubicBezTo>
                    <a:pt x="0" y="19"/>
                    <a:pt x="59" y="25"/>
                    <a:pt x="132" y="25"/>
                  </a:cubicBezTo>
                  <a:cubicBezTo>
                    <a:pt x="205" y="25"/>
                    <a:pt x="265" y="19"/>
                    <a:pt x="265" y="12"/>
                  </a:cubicBezTo>
                  <a:cubicBezTo>
                    <a:pt x="265" y="6"/>
                    <a:pt x="205" y="0"/>
                    <a:pt x="132" y="0"/>
                  </a:cubicBezTo>
                </a:path>
              </a:pathLst>
            </a:custGeom>
            <a:solidFill>
              <a:srgbClr val="EDED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26"/>
            <p:cNvSpPr>
              <a:spLocks noEditPoints="1"/>
            </p:cNvSpPr>
            <p:nvPr/>
          </p:nvSpPr>
          <p:spPr bwMode="auto">
            <a:xfrm>
              <a:off x="3489" y="1625"/>
              <a:ext cx="705" cy="65"/>
            </a:xfrm>
            <a:custGeom>
              <a:avLst/>
              <a:gdLst>
                <a:gd name="T0" fmla="*/ 131 w 262"/>
                <a:gd name="T1" fmla="*/ 24 h 24"/>
                <a:gd name="T2" fmla="*/ 2 w 262"/>
                <a:gd name="T3" fmla="*/ 12 h 24"/>
                <a:gd name="T4" fmla="*/ 131 w 262"/>
                <a:gd name="T5" fmla="*/ 1 h 24"/>
                <a:gd name="T6" fmla="*/ 261 w 262"/>
                <a:gd name="T7" fmla="*/ 12 h 24"/>
                <a:gd name="T8" fmla="*/ 131 w 262"/>
                <a:gd name="T9" fmla="*/ 24 h 24"/>
                <a:gd name="T10" fmla="*/ 131 w 262"/>
                <a:gd name="T11" fmla="*/ 0 h 24"/>
                <a:gd name="T12" fmla="*/ 0 w 262"/>
                <a:gd name="T13" fmla="*/ 12 h 24"/>
                <a:gd name="T14" fmla="*/ 131 w 262"/>
                <a:gd name="T15" fmla="*/ 24 h 24"/>
                <a:gd name="T16" fmla="*/ 262 w 262"/>
                <a:gd name="T17" fmla="*/ 12 h 24"/>
                <a:gd name="T18" fmla="*/ 131 w 262"/>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24">
                  <a:moveTo>
                    <a:pt x="131" y="24"/>
                  </a:moveTo>
                  <a:cubicBezTo>
                    <a:pt x="60" y="24"/>
                    <a:pt x="2" y="19"/>
                    <a:pt x="2" y="12"/>
                  </a:cubicBezTo>
                  <a:cubicBezTo>
                    <a:pt x="2" y="6"/>
                    <a:pt x="60" y="1"/>
                    <a:pt x="131" y="1"/>
                  </a:cubicBezTo>
                  <a:cubicBezTo>
                    <a:pt x="203" y="1"/>
                    <a:pt x="261" y="6"/>
                    <a:pt x="261" y="12"/>
                  </a:cubicBezTo>
                  <a:cubicBezTo>
                    <a:pt x="261" y="19"/>
                    <a:pt x="203" y="24"/>
                    <a:pt x="131" y="24"/>
                  </a:cubicBezTo>
                  <a:moveTo>
                    <a:pt x="131" y="0"/>
                  </a:moveTo>
                  <a:cubicBezTo>
                    <a:pt x="59" y="0"/>
                    <a:pt x="0" y="6"/>
                    <a:pt x="0" y="12"/>
                  </a:cubicBezTo>
                  <a:cubicBezTo>
                    <a:pt x="0" y="19"/>
                    <a:pt x="59" y="24"/>
                    <a:pt x="131" y="24"/>
                  </a:cubicBezTo>
                  <a:cubicBezTo>
                    <a:pt x="204" y="24"/>
                    <a:pt x="262" y="19"/>
                    <a:pt x="262" y="12"/>
                  </a:cubicBezTo>
                  <a:cubicBezTo>
                    <a:pt x="262" y="6"/>
                    <a:pt x="204" y="0"/>
                    <a:pt x="131"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27"/>
            <p:cNvSpPr>
              <a:spLocks noEditPoints="1"/>
            </p:cNvSpPr>
            <p:nvPr/>
          </p:nvSpPr>
          <p:spPr bwMode="auto">
            <a:xfrm>
              <a:off x="3494" y="1628"/>
              <a:ext cx="697" cy="62"/>
            </a:xfrm>
            <a:custGeom>
              <a:avLst/>
              <a:gdLst>
                <a:gd name="T0" fmla="*/ 129 w 259"/>
                <a:gd name="T1" fmla="*/ 23 h 23"/>
                <a:gd name="T2" fmla="*/ 1 w 259"/>
                <a:gd name="T3" fmla="*/ 11 h 23"/>
                <a:gd name="T4" fmla="*/ 129 w 259"/>
                <a:gd name="T5" fmla="*/ 0 h 23"/>
                <a:gd name="T6" fmla="*/ 257 w 259"/>
                <a:gd name="T7" fmla="*/ 11 h 23"/>
                <a:gd name="T8" fmla="*/ 129 w 259"/>
                <a:gd name="T9" fmla="*/ 23 h 23"/>
                <a:gd name="T10" fmla="*/ 129 w 259"/>
                <a:gd name="T11" fmla="*/ 0 h 23"/>
                <a:gd name="T12" fmla="*/ 0 w 259"/>
                <a:gd name="T13" fmla="*/ 11 h 23"/>
                <a:gd name="T14" fmla="*/ 129 w 259"/>
                <a:gd name="T15" fmla="*/ 23 h 23"/>
                <a:gd name="T16" fmla="*/ 259 w 259"/>
                <a:gd name="T17" fmla="*/ 11 h 23"/>
                <a:gd name="T18" fmla="*/ 129 w 259"/>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23">
                  <a:moveTo>
                    <a:pt x="129" y="23"/>
                  </a:moveTo>
                  <a:cubicBezTo>
                    <a:pt x="59" y="23"/>
                    <a:pt x="1" y="18"/>
                    <a:pt x="1" y="11"/>
                  </a:cubicBezTo>
                  <a:cubicBezTo>
                    <a:pt x="1" y="5"/>
                    <a:pt x="59" y="0"/>
                    <a:pt x="129" y="0"/>
                  </a:cubicBezTo>
                  <a:cubicBezTo>
                    <a:pt x="200" y="0"/>
                    <a:pt x="257" y="5"/>
                    <a:pt x="257" y="11"/>
                  </a:cubicBezTo>
                  <a:cubicBezTo>
                    <a:pt x="257" y="18"/>
                    <a:pt x="200" y="23"/>
                    <a:pt x="129" y="23"/>
                  </a:cubicBezTo>
                  <a:moveTo>
                    <a:pt x="129" y="0"/>
                  </a:moveTo>
                  <a:cubicBezTo>
                    <a:pt x="58" y="0"/>
                    <a:pt x="0" y="5"/>
                    <a:pt x="0" y="11"/>
                  </a:cubicBezTo>
                  <a:cubicBezTo>
                    <a:pt x="0" y="18"/>
                    <a:pt x="58" y="23"/>
                    <a:pt x="129" y="23"/>
                  </a:cubicBezTo>
                  <a:cubicBezTo>
                    <a:pt x="201" y="23"/>
                    <a:pt x="259" y="18"/>
                    <a:pt x="259" y="11"/>
                  </a:cubicBezTo>
                  <a:cubicBezTo>
                    <a:pt x="259" y="5"/>
                    <a:pt x="201" y="0"/>
                    <a:pt x="129" y="0"/>
                  </a:cubicBezTo>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28"/>
            <p:cNvSpPr>
              <a:spLocks noEditPoints="1"/>
            </p:cNvSpPr>
            <p:nvPr/>
          </p:nvSpPr>
          <p:spPr bwMode="auto">
            <a:xfrm>
              <a:off x="3497" y="1628"/>
              <a:ext cx="689" cy="62"/>
            </a:xfrm>
            <a:custGeom>
              <a:avLst/>
              <a:gdLst>
                <a:gd name="T0" fmla="*/ 128 w 256"/>
                <a:gd name="T1" fmla="*/ 23 h 23"/>
                <a:gd name="T2" fmla="*/ 2 w 256"/>
                <a:gd name="T3" fmla="*/ 11 h 23"/>
                <a:gd name="T4" fmla="*/ 128 w 256"/>
                <a:gd name="T5" fmla="*/ 0 h 23"/>
                <a:gd name="T6" fmla="*/ 255 w 256"/>
                <a:gd name="T7" fmla="*/ 11 h 23"/>
                <a:gd name="T8" fmla="*/ 128 w 256"/>
                <a:gd name="T9" fmla="*/ 23 h 23"/>
                <a:gd name="T10" fmla="*/ 128 w 256"/>
                <a:gd name="T11" fmla="*/ 0 h 23"/>
                <a:gd name="T12" fmla="*/ 0 w 256"/>
                <a:gd name="T13" fmla="*/ 11 h 23"/>
                <a:gd name="T14" fmla="*/ 128 w 256"/>
                <a:gd name="T15" fmla="*/ 23 h 23"/>
                <a:gd name="T16" fmla="*/ 256 w 256"/>
                <a:gd name="T17" fmla="*/ 11 h 23"/>
                <a:gd name="T18" fmla="*/ 128 w 25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6" h="23">
                  <a:moveTo>
                    <a:pt x="128" y="23"/>
                  </a:moveTo>
                  <a:cubicBezTo>
                    <a:pt x="58" y="23"/>
                    <a:pt x="2" y="18"/>
                    <a:pt x="2" y="11"/>
                  </a:cubicBezTo>
                  <a:cubicBezTo>
                    <a:pt x="2" y="5"/>
                    <a:pt x="58" y="0"/>
                    <a:pt x="128" y="0"/>
                  </a:cubicBezTo>
                  <a:cubicBezTo>
                    <a:pt x="198" y="0"/>
                    <a:pt x="255" y="5"/>
                    <a:pt x="255" y="11"/>
                  </a:cubicBezTo>
                  <a:cubicBezTo>
                    <a:pt x="255" y="18"/>
                    <a:pt x="198" y="23"/>
                    <a:pt x="128" y="23"/>
                  </a:cubicBezTo>
                  <a:moveTo>
                    <a:pt x="128" y="0"/>
                  </a:moveTo>
                  <a:cubicBezTo>
                    <a:pt x="58" y="0"/>
                    <a:pt x="0" y="5"/>
                    <a:pt x="0" y="11"/>
                  </a:cubicBezTo>
                  <a:cubicBezTo>
                    <a:pt x="0" y="18"/>
                    <a:pt x="58" y="23"/>
                    <a:pt x="128" y="23"/>
                  </a:cubicBezTo>
                  <a:cubicBezTo>
                    <a:pt x="199" y="23"/>
                    <a:pt x="256" y="18"/>
                    <a:pt x="256" y="11"/>
                  </a:cubicBezTo>
                  <a:cubicBezTo>
                    <a:pt x="256" y="5"/>
                    <a:pt x="199" y="0"/>
                    <a:pt x="128" y="0"/>
                  </a:cubicBezTo>
                </a:path>
              </a:pathLst>
            </a:cu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29"/>
            <p:cNvSpPr>
              <a:spLocks noEditPoints="1"/>
            </p:cNvSpPr>
            <p:nvPr/>
          </p:nvSpPr>
          <p:spPr bwMode="auto">
            <a:xfrm>
              <a:off x="3503" y="1628"/>
              <a:ext cx="680" cy="62"/>
            </a:xfrm>
            <a:custGeom>
              <a:avLst/>
              <a:gdLst>
                <a:gd name="T0" fmla="*/ 126 w 253"/>
                <a:gd name="T1" fmla="*/ 23 h 23"/>
                <a:gd name="T2" fmla="*/ 1 w 253"/>
                <a:gd name="T3" fmla="*/ 11 h 23"/>
                <a:gd name="T4" fmla="*/ 126 w 253"/>
                <a:gd name="T5" fmla="*/ 0 h 23"/>
                <a:gd name="T6" fmla="*/ 251 w 253"/>
                <a:gd name="T7" fmla="*/ 11 h 23"/>
                <a:gd name="T8" fmla="*/ 126 w 253"/>
                <a:gd name="T9" fmla="*/ 23 h 23"/>
                <a:gd name="T10" fmla="*/ 126 w 253"/>
                <a:gd name="T11" fmla="*/ 0 h 23"/>
                <a:gd name="T12" fmla="*/ 0 w 253"/>
                <a:gd name="T13" fmla="*/ 11 h 23"/>
                <a:gd name="T14" fmla="*/ 126 w 253"/>
                <a:gd name="T15" fmla="*/ 23 h 23"/>
                <a:gd name="T16" fmla="*/ 253 w 253"/>
                <a:gd name="T17" fmla="*/ 11 h 23"/>
                <a:gd name="T18" fmla="*/ 126 w 25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23">
                  <a:moveTo>
                    <a:pt x="126" y="23"/>
                  </a:moveTo>
                  <a:cubicBezTo>
                    <a:pt x="57" y="23"/>
                    <a:pt x="1" y="18"/>
                    <a:pt x="1" y="11"/>
                  </a:cubicBezTo>
                  <a:cubicBezTo>
                    <a:pt x="1" y="5"/>
                    <a:pt x="57" y="0"/>
                    <a:pt x="126" y="0"/>
                  </a:cubicBezTo>
                  <a:cubicBezTo>
                    <a:pt x="195" y="0"/>
                    <a:pt x="251" y="5"/>
                    <a:pt x="251" y="11"/>
                  </a:cubicBezTo>
                  <a:cubicBezTo>
                    <a:pt x="251" y="18"/>
                    <a:pt x="195" y="23"/>
                    <a:pt x="126" y="23"/>
                  </a:cubicBezTo>
                  <a:moveTo>
                    <a:pt x="126" y="0"/>
                  </a:moveTo>
                  <a:cubicBezTo>
                    <a:pt x="56" y="0"/>
                    <a:pt x="0" y="5"/>
                    <a:pt x="0" y="11"/>
                  </a:cubicBezTo>
                  <a:cubicBezTo>
                    <a:pt x="0" y="18"/>
                    <a:pt x="56" y="23"/>
                    <a:pt x="126" y="23"/>
                  </a:cubicBezTo>
                  <a:cubicBezTo>
                    <a:pt x="196" y="23"/>
                    <a:pt x="253" y="18"/>
                    <a:pt x="253" y="11"/>
                  </a:cubicBezTo>
                  <a:cubicBezTo>
                    <a:pt x="253" y="5"/>
                    <a:pt x="196" y="0"/>
                    <a:pt x="126" y="0"/>
                  </a:cubicBezTo>
                </a:path>
              </a:pathLst>
            </a:custGeom>
            <a:solidFill>
              <a:srgbClr val="E9E9E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30"/>
            <p:cNvSpPr>
              <a:spLocks noEditPoints="1"/>
            </p:cNvSpPr>
            <p:nvPr/>
          </p:nvSpPr>
          <p:spPr bwMode="auto">
            <a:xfrm>
              <a:off x="3505" y="1628"/>
              <a:ext cx="672" cy="62"/>
            </a:xfrm>
            <a:custGeom>
              <a:avLst/>
              <a:gdLst>
                <a:gd name="T0" fmla="*/ 125 w 250"/>
                <a:gd name="T1" fmla="*/ 23 h 23"/>
                <a:gd name="T2" fmla="*/ 2 w 250"/>
                <a:gd name="T3" fmla="*/ 11 h 23"/>
                <a:gd name="T4" fmla="*/ 125 w 250"/>
                <a:gd name="T5" fmla="*/ 0 h 23"/>
                <a:gd name="T6" fmla="*/ 249 w 250"/>
                <a:gd name="T7" fmla="*/ 11 h 23"/>
                <a:gd name="T8" fmla="*/ 125 w 250"/>
                <a:gd name="T9" fmla="*/ 23 h 23"/>
                <a:gd name="T10" fmla="*/ 125 w 250"/>
                <a:gd name="T11" fmla="*/ 0 h 23"/>
                <a:gd name="T12" fmla="*/ 0 w 250"/>
                <a:gd name="T13" fmla="*/ 11 h 23"/>
                <a:gd name="T14" fmla="*/ 125 w 250"/>
                <a:gd name="T15" fmla="*/ 23 h 23"/>
                <a:gd name="T16" fmla="*/ 250 w 250"/>
                <a:gd name="T17" fmla="*/ 11 h 23"/>
                <a:gd name="T18" fmla="*/ 125 w 250"/>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3">
                  <a:moveTo>
                    <a:pt x="125" y="23"/>
                  </a:moveTo>
                  <a:cubicBezTo>
                    <a:pt x="57" y="23"/>
                    <a:pt x="2" y="17"/>
                    <a:pt x="2" y="11"/>
                  </a:cubicBezTo>
                  <a:cubicBezTo>
                    <a:pt x="2" y="5"/>
                    <a:pt x="57" y="0"/>
                    <a:pt x="125" y="0"/>
                  </a:cubicBezTo>
                  <a:cubicBezTo>
                    <a:pt x="193" y="0"/>
                    <a:pt x="249" y="5"/>
                    <a:pt x="249" y="11"/>
                  </a:cubicBezTo>
                  <a:cubicBezTo>
                    <a:pt x="249" y="17"/>
                    <a:pt x="193" y="23"/>
                    <a:pt x="125" y="23"/>
                  </a:cubicBezTo>
                  <a:moveTo>
                    <a:pt x="125" y="0"/>
                  </a:moveTo>
                  <a:cubicBezTo>
                    <a:pt x="56" y="0"/>
                    <a:pt x="0" y="5"/>
                    <a:pt x="0" y="11"/>
                  </a:cubicBezTo>
                  <a:cubicBezTo>
                    <a:pt x="0" y="18"/>
                    <a:pt x="56" y="23"/>
                    <a:pt x="125" y="23"/>
                  </a:cubicBezTo>
                  <a:cubicBezTo>
                    <a:pt x="194" y="23"/>
                    <a:pt x="250" y="18"/>
                    <a:pt x="250" y="11"/>
                  </a:cubicBezTo>
                  <a:cubicBezTo>
                    <a:pt x="250" y="5"/>
                    <a:pt x="194" y="0"/>
                    <a:pt x="125" y="0"/>
                  </a:cubicBezTo>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31"/>
            <p:cNvSpPr>
              <a:spLocks noEditPoints="1"/>
            </p:cNvSpPr>
            <p:nvPr/>
          </p:nvSpPr>
          <p:spPr bwMode="auto">
            <a:xfrm>
              <a:off x="3511" y="1628"/>
              <a:ext cx="664" cy="62"/>
            </a:xfrm>
            <a:custGeom>
              <a:avLst/>
              <a:gdLst>
                <a:gd name="T0" fmla="*/ 123 w 247"/>
                <a:gd name="T1" fmla="*/ 22 h 23"/>
                <a:gd name="T2" fmla="*/ 2 w 247"/>
                <a:gd name="T3" fmla="*/ 11 h 23"/>
                <a:gd name="T4" fmla="*/ 123 w 247"/>
                <a:gd name="T5" fmla="*/ 0 h 23"/>
                <a:gd name="T6" fmla="*/ 245 w 247"/>
                <a:gd name="T7" fmla="*/ 11 h 23"/>
                <a:gd name="T8" fmla="*/ 123 w 247"/>
                <a:gd name="T9" fmla="*/ 22 h 23"/>
                <a:gd name="T10" fmla="*/ 123 w 247"/>
                <a:gd name="T11" fmla="*/ 0 h 23"/>
                <a:gd name="T12" fmla="*/ 0 w 247"/>
                <a:gd name="T13" fmla="*/ 11 h 23"/>
                <a:gd name="T14" fmla="*/ 123 w 247"/>
                <a:gd name="T15" fmla="*/ 23 h 23"/>
                <a:gd name="T16" fmla="*/ 247 w 247"/>
                <a:gd name="T17" fmla="*/ 11 h 23"/>
                <a:gd name="T18" fmla="*/ 123 w 247"/>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7" h="23">
                  <a:moveTo>
                    <a:pt x="123" y="22"/>
                  </a:moveTo>
                  <a:cubicBezTo>
                    <a:pt x="56" y="22"/>
                    <a:pt x="2" y="17"/>
                    <a:pt x="2" y="11"/>
                  </a:cubicBezTo>
                  <a:cubicBezTo>
                    <a:pt x="2" y="5"/>
                    <a:pt x="56" y="0"/>
                    <a:pt x="123" y="0"/>
                  </a:cubicBezTo>
                  <a:cubicBezTo>
                    <a:pt x="190" y="0"/>
                    <a:pt x="245" y="5"/>
                    <a:pt x="245" y="11"/>
                  </a:cubicBezTo>
                  <a:cubicBezTo>
                    <a:pt x="245" y="17"/>
                    <a:pt x="190" y="22"/>
                    <a:pt x="123" y="22"/>
                  </a:cubicBezTo>
                  <a:moveTo>
                    <a:pt x="123" y="0"/>
                  </a:moveTo>
                  <a:cubicBezTo>
                    <a:pt x="55" y="0"/>
                    <a:pt x="0" y="5"/>
                    <a:pt x="0" y="11"/>
                  </a:cubicBezTo>
                  <a:cubicBezTo>
                    <a:pt x="0" y="17"/>
                    <a:pt x="55" y="23"/>
                    <a:pt x="123" y="23"/>
                  </a:cubicBezTo>
                  <a:cubicBezTo>
                    <a:pt x="191" y="23"/>
                    <a:pt x="247" y="17"/>
                    <a:pt x="247" y="11"/>
                  </a:cubicBezTo>
                  <a:cubicBezTo>
                    <a:pt x="247" y="5"/>
                    <a:pt x="191" y="0"/>
                    <a:pt x="123" y="0"/>
                  </a:cubicBezTo>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32"/>
            <p:cNvSpPr>
              <a:spLocks noEditPoints="1"/>
            </p:cNvSpPr>
            <p:nvPr/>
          </p:nvSpPr>
          <p:spPr bwMode="auto">
            <a:xfrm>
              <a:off x="3516" y="1628"/>
              <a:ext cx="653" cy="59"/>
            </a:xfrm>
            <a:custGeom>
              <a:avLst/>
              <a:gdLst>
                <a:gd name="T0" fmla="*/ 121 w 243"/>
                <a:gd name="T1" fmla="*/ 22 h 22"/>
                <a:gd name="T2" fmla="*/ 1 w 243"/>
                <a:gd name="T3" fmla="*/ 11 h 22"/>
                <a:gd name="T4" fmla="*/ 121 w 243"/>
                <a:gd name="T5" fmla="*/ 0 h 22"/>
                <a:gd name="T6" fmla="*/ 241 w 243"/>
                <a:gd name="T7" fmla="*/ 11 h 22"/>
                <a:gd name="T8" fmla="*/ 121 w 243"/>
                <a:gd name="T9" fmla="*/ 22 h 22"/>
                <a:gd name="T10" fmla="*/ 121 w 243"/>
                <a:gd name="T11" fmla="*/ 0 h 22"/>
                <a:gd name="T12" fmla="*/ 0 w 243"/>
                <a:gd name="T13" fmla="*/ 11 h 22"/>
                <a:gd name="T14" fmla="*/ 121 w 243"/>
                <a:gd name="T15" fmla="*/ 22 h 22"/>
                <a:gd name="T16" fmla="*/ 243 w 243"/>
                <a:gd name="T17" fmla="*/ 11 h 22"/>
                <a:gd name="T18" fmla="*/ 121 w 243"/>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3" h="22">
                  <a:moveTo>
                    <a:pt x="121" y="22"/>
                  </a:moveTo>
                  <a:cubicBezTo>
                    <a:pt x="55" y="22"/>
                    <a:pt x="1" y="17"/>
                    <a:pt x="1" y="11"/>
                  </a:cubicBezTo>
                  <a:cubicBezTo>
                    <a:pt x="1" y="5"/>
                    <a:pt x="55" y="0"/>
                    <a:pt x="121" y="0"/>
                  </a:cubicBezTo>
                  <a:cubicBezTo>
                    <a:pt x="188" y="0"/>
                    <a:pt x="241" y="5"/>
                    <a:pt x="241" y="11"/>
                  </a:cubicBezTo>
                  <a:cubicBezTo>
                    <a:pt x="241" y="17"/>
                    <a:pt x="188" y="22"/>
                    <a:pt x="121" y="22"/>
                  </a:cubicBezTo>
                  <a:moveTo>
                    <a:pt x="121" y="0"/>
                  </a:moveTo>
                  <a:cubicBezTo>
                    <a:pt x="54" y="0"/>
                    <a:pt x="0" y="5"/>
                    <a:pt x="0" y="11"/>
                  </a:cubicBezTo>
                  <a:cubicBezTo>
                    <a:pt x="0" y="17"/>
                    <a:pt x="54" y="22"/>
                    <a:pt x="121" y="22"/>
                  </a:cubicBezTo>
                  <a:cubicBezTo>
                    <a:pt x="188" y="22"/>
                    <a:pt x="243" y="17"/>
                    <a:pt x="243" y="11"/>
                  </a:cubicBezTo>
                  <a:cubicBezTo>
                    <a:pt x="243" y="5"/>
                    <a:pt x="188" y="0"/>
                    <a:pt x="121" y="0"/>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33"/>
            <p:cNvSpPr>
              <a:spLocks noEditPoints="1"/>
            </p:cNvSpPr>
            <p:nvPr/>
          </p:nvSpPr>
          <p:spPr bwMode="auto">
            <a:xfrm>
              <a:off x="3519" y="1628"/>
              <a:ext cx="645" cy="59"/>
            </a:xfrm>
            <a:custGeom>
              <a:avLst/>
              <a:gdLst>
                <a:gd name="T0" fmla="*/ 120 w 240"/>
                <a:gd name="T1" fmla="*/ 22 h 22"/>
                <a:gd name="T2" fmla="*/ 2 w 240"/>
                <a:gd name="T3" fmla="*/ 11 h 22"/>
                <a:gd name="T4" fmla="*/ 120 w 240"/>
                <a:gd name="T5" fmla="*/ 0 h 22"/>
                <a:gd name="T6" fmla="*/ 239 w 240"/>
                <a:gd name="T7" fmla="*/ 11 h 22"/>
                <a:gd name="T8" fmla="*/ 120 w 240"/>
                <a:gd name="T9" fmla="*/ 22 h 22"/>
                <a:gd name="T10" fmla="*/ 120 w 240"/>
                <a:gd name="T11" fmla="*/ 0 h 22"/>
                <a:gd name="T12" fmla="*/ 0 w 240"/>
                <a:gd name="T13" fmla="*/ 11 h 22"/>
                <a:gd name="T14" fmla="*/ 120 w 240"/>
                <a:gd name="T15" fmla="*/ 22 h 22"/>
                <a:gd name="T16" fmla="*/ 240 w 240"/>
                <a:gd name="T17" fmla="*/ 11 h 22"/>
                <a:gd name="T18" fmla="*/ 120 w 240"/>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22">
                  <a:moveTo>
                    <a:pt x="120" y="22"/>
                  </a:moveTo>
                  <a:cubicBezTo>
                    <a:pt x="55" y="22"/>
                    <a:pt x="2" y="17"/>
                    <a:pt x="2" y="11"/>
                  </a:cubicBezTo>
                  <a:cubicBezTo>
                    <a:pt x="2" y="5"/>
                    <a:pt x="55" y="0"/>
                    <a:pt x="120" y="0"/>
                  </a:cubicBezTo>
                  <a:cubicBezTo>
                    <a:pt x="186" y="0"/>
                    <a:pt x="239" y="5"/>
                    <a:pt x="239" y="11"/>
                  </a:cubicBezTo>
                  <a:cubicBezTo>
                    <a:pt x="239" y="17"/>
                    <a:pt x="186" y="22"/>
                    <a:pt x="120" y="22"/>
                  </a:cubicBezTo>
                  <a:moveTo>
                    <a:pt x="120" y="0"/>
                  </a:moveTo>
                  <a:cubicBezTo>
                    <a:pt x="54" y="0"/>
                    <a:pt x="0" y="5"/>
                    <a:pt x="0" y="11"/>
                  </a:cubicBezTo>
                  <a:cubicBezTo>
                    <a:pt x="0" y="17"/>
                    <a:pt x="54" y="22"/>
                    <a:pt x="120" y="22"/>
                  </a:cubicBezTo>
                  <a:cubicBezTo>
                    <a:pt x="187" y="22"/>
                    <a:pt x="240" y="17"/>
                    <a:pt x="240" y="11"/>
                  </a:cubicBezTo>
                  <a:cubicBezTo>
                    <a:pt x="240" y="5"/>
                    <a:pt x="187" y="0"/>
                    <a:pt x="120" y="0"/>
                  </a:cubicBezTo>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34"/>
            <p:cNvSpPr>
              <a:spLocks noEditPoints="1"/>
            </p:cNvSpPr>
            <p:nvPr/>
          </p:nvSpPr>
          <p:spPr bwMode="auto">
            <a:xfrm>
              <a:off x="3524" y="1628"/>
              <a:ext cx="637" cy="59"/>
            </a:xfrm>
            <a:custGeom>
              <a:avLst/>
              <a:gdLst>
                <a:gd name="T0" fmla="*/ 118 w 237"/>
                <a:gd name="T1" fmla="*/ 22 h 22"/>
                <a:gd name="T2" fmla="*/ 1 w 237"/>
                <a:gd name="T3" fmla="*/ 11 h 22"/>
                <a:gd name="T4" fmla="*/ 118 w 237"/>
                <a:gd name="T5" fmla="*/ 1 h 22"/>
                <a:gd name="T6" fmla="*/ 235 w 237"/>
                <a:gd name="T7" fmla="*/ 11 h 22"/>
                <a:gd name="T8" fmla="*/ 118 w 237"/>
                <a:gd name="T9" fmla="*/ 22 h 22"/>
                <a:gd name="T10" fmla="*/ 118 w 237"/>
                <a:gd name="T11" fmla="*/ 0 h 22"/>
                <a:gd name="T12" fmla="*/ 0 w 237"/>
                <a:gd name="T13" fmla="*/ 11 h 22"/>
                <a:gd name="T14" fmla="*/ 118 w 237"/>
                <a:gd name="T15" fmla="*/ 22 h 22"/>
                <a:gd name="T16" fmla="*/ 237 w 237"/>
                <a:gd name="T17" fmla="*/ 11 h 22"/>
                <a:gd name="T18" fmla="*/ 118 w 237"/>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7" h="22">
                  <a:moveTo>
                    <a:pt x="118" y="22"/>
                  </a:moveTo>
                  <a:cubicBezTo>
                    <a:pt x="54" y="22"/>
                    <a:pt x="1" y="17"/>
                    <a:pt x="1" y="11"/>
                  </a:cubicBezTo>
                  <a:cubicBezTo>
                    <a:pt x="1" y="5"/>
                    <a:pt x="54" y="1"/>
                    <a:pt x="118" y="1"/>
                  </a:cubicBezTo>
                  <a:cubicBezTo>
                    <a:pt x="183" y="1"/>
                    <a:pt x="235" y="5"/>
                    <a:pt x="235" y="11"/>
                  </a:cubicBezTo>
                  <a:cubicBezTo>
                    <a:pt x="235" y="17"/>
                    <a:pt x="183" y="22"/>
                    <a:pt x="118" y="22"/>
                  </a:cubicBezTo>
                  <a:moveTo>
                    <a:pt x="118" y="0"/>
                  </a:moveTo>
                  <a:cubicBezTo>
                    <a:pt x="53" y="0"/>
                    <a:pt x="0" y="5"/>
                    <a:pt x="0" y="11"/>
                  </a:cubicBezTo>
                  <a:cubicBezTo>
                    <a:pt x="0" y="17"/>
                    <a:pt x="53" y="22"/>
                    <a:pt x="118" y="22"/>
                  </a:cubicBezTo>
                  <a:cubicBezTo>
                    <a:pt x="184" y="22"/>
                    <a:pt x="237" y="17"/>
                    <a:pt x="237" y="11"/>
                  </a:cubicBezTo>
                  <a:cubicBezTo>
                    <a:pt x="237" y="5"/>
                    <a:pt x="184" y="0"/>
                    <a:pt x="118"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35"/>
            <p:cNvSpPr>
              <a:spLocks noEditPoints="1"/>
            </p:cNvSpPr>
            <p:nvPr/>
          </p:nvSpPr>
          <p:spPr bwMode="auto">
            <a:xfrm>
              <a:off x="3527" y="1630"/>
              <a:ext cx="629" cy="57"/>
            </a:xfrm>
            <a:custGeom>
              <a:avLst/>
              <a:gdLst>
                <a:gd name="T0" fmla="*/ 117 w 234"/>
                <a:gd name="T1" fmla="*/ 21 h 21"/>
                <a:gd name="T2" fmla="*/ 2 w 234"/>
                <a:gd name="T3" fmla="*/ 10 h 21"/>
                <a:gd name="T4" fmla="*/ 117 w 234"/>
                <a:gd name="T5" fmla="*/ 0 h 21"/>
                <a:gd name="T6" fmla="*/ 233 w 234"/>
                <a:gd name="T7" fmla="*/ 10 h 21"/>
                <a:gd name="T8" fmla="*/ 117 w 234"/>
                <a:gd name="T9" fmla="*/ 21 h 21"/>
                <a:gd name="T10" fmla="*/ 117 w 234"/>
                <a:gd name="T11" fmla="*/ 0 h 21"/>
                <a:gd name="T12" fmla="*/ 0 w 234"/>
                <a:gd name="T13" fmla="*/ 10 h 21"/>
                <a:gd name="T14" fmla="*/ 117 w 234"/>
                <a:gd name="T15" fmla="*/ 21 h 21"/>
                <a:gd name="T16" fmla="*/ 234 w 234"/>
                <a:gd name="T17" fmla="*/ 10 h 21"/>
                <a:gd name="T18" fmla="*/ 117 w 234"/>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1">
                  <a:moveTo>
                    <a:pt x="117" y="21"/>
                  </a:moveTo>
                  <a:cubicBezTo>
                    <a:pt x="54" y="21"/>
                    <a:pt x="2" y="16"/>
                    <a:pt x="2" y="10"/>
                  </a:cubicBezTo>
                  <a:cubicBezTo>
                    <a:pt x="2" y="4"/>
                    <a:pt x="54" y="0"/>
                    <a:pt x="117" y="0"/>
                  </a:cubicBezTo>
                  <a:cubicBezTo>
                    <a:pt x="181" y="0"/>
                    <a:pt x="233" y="4"/>
                    <a:pt x="233" y="10"/>
                  </a:cubicBezTo>
                  <a:cubicBezTo>
                    <a:pt x="233" y="16"/>
                    <a:pt x="181" y="21"/>
                    <a:pt x="117" y="21"/>
                  </a:cubicBezTo>
                  <a:moveTo>
                    <a:pt x="117" y="0"/>
                  </a:moveTo>
                  <a:cubicBezTo>
                    <a:pt x="53" y="0"/>
                    <a:pt x="0" y="4"/>
                    <a:pt x="0" y="10"/>
                  </a:cubicBezTo>
                  <a:cubicBezTo>
                    <a:pt x="0" y="16"/>
                    <a:pt x="53" y="21"/>
                    <a:pt x="117" y="21"/>
                  </a:cubicBezTo>
                  <a:cubicBezTo>
                    <a:pt x="182" y="21"/>
                    <a:pt x="234" y="16"/>
                    <a:pt x="234" y="10"/>
                  </a:cubicBezTo>
                  <a:cubicBezTo>
                    <a:pt x="234" y="4"/>
                    <a:pt x="182" y="0"/>
                    <a:pt x="117"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36"/>
            <p:cNvSpPr>
              <a:spLocks noEditPoints="1"/>
            </p:cNvSpPr>
            <p:nvPr/>
          </p:nvSpPr>
          <p:spPr bwMode="auto">
            <a:xfrm>
              <a:off x="3532" y="1630"/>
              <a:ext cx="621" cy="57"/>
            </a:xfrm>
            <a:custGeom>
              <a:avLst/>
              <a:gdLst>
                <a:gd name="T0" fmla="*/ 115 w 231"/>
                <a:gd name="T1" fmla="*/ 20 h 21"/>
                <a:gd name="T2" fmla="*/ 1 w 231"/>
                <a:gd name="T3" fmla="*/ 10 h 21"/>
                <a:gd name="T4" fmla="*/ 115 w 231"/>
                <a:gd name="T5" fmla="*/ 0 h 21"/>
                <a:gd name="T6" fmla="*/ 229 w 231"/>
                <a:gd name="T7" fmla="*/ 10 h 21"/>
                <a:gd name="T8" fmla="*/ 115 w 231"/>
                <a:gd name="T9" fmla="*/ 20 h 21"/>
                <a:gd name="T10" fmla="*/ 115 w 231"/>
                <a:gd name="T11" fmla="*/ 0 h 21"/>
                <a:gd name="T12" fmla="*/ 0 w 231"/>
                <a:gd name="T13" fmla="*/ 10 h 21"/>
                <a:gd name="T14" fmla="*/ 115 w 231"/>
                <a:gd name="T15" fmla="*/ 21 h 21"/>
                <a:gd name="T16" fmla="*/ 231 w 231"/>
                <a:gd name="T17" fmla="*/ 10 h 21"/>
                <a:gd name="T18" fmla="*/ 115 w 23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21">
                  <a:moveTo>
                    <a:pt x="115" y="20"/>
                  </a:moveTo>
                  <a:cubicBezTo>
                    <a:pt x="52" y="20"/>
                    <a:pt x="1" y="16"/>
                    <a:pt x="1" y="10"/>
                  </a:cubicBezTo>
                  <a:cubicBezTo>
                    <a:pt x="1" y="4"/>
                    <a:pt x="52" y="0"/>
                    <a:pt x="115" y="0"/>
                  </a:cubicBezTo>
                  <a:cubicBezTo>
                    <a:pt x="178" y="0"/>
                    <a:pt x="229" y="4"/>
                    <a:pt x="229" y="10"/>
                  </a:cubicBezTo>
                  <a:cubicBezTo>
                    <a:pt x="229" y="16"/>
                    <a:pt x="178" y="20"/>
                    <a:pt x="115" y="20"/>
                  </a:cubicBezTo>
                  <a:moveTo>
                    <a:pt x="115" y="0"/>
                  </a:moveTo>
                  <a:cubicBezTo>
                    <a:pt x="52" y="0"/>
                    <a:pt x="0" y="4"/>
                    <a:pt x="0" y="10"/>
                  </a:cubicBezTo>
                  <a:cubicBezTo>
                    <a:pt x="0" y="16"/>
                    <a:pt x="52" y="21"/>
                    <a:pt x="115" y="21"/>
                  </a:cubicBezTo>
                  <a:cubicBezTo>
                    <a:pt x="179" y="21"/>
                    <a:pt x="231" y="16"/>
                    <a:pt x="231" y="10"/>
                  </a:cubicBezTo>
                  <a:cubicBezTo>
                    <a:pt x="231" y="4"/>
                    <a:pt x="179" y="0"/>
                    <a:pt x="115" y="0"/>
                  </a:cubicBezTo>
                </a:path>
              </a:pathLst>
            </a:custGeom>
            <a:solidFill>
              <a:srgbClr val="E3E3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37"/>
            <p:cNvSpPr>
              <a:spLocks noEditPoints="1"/>
            </p:cNvSpPr>
            <p:nvPr/>
          </p:nvSpPr>
          <p:spPr bwMode="auto">
            <a:xfrm>
              <a:off x="3535" y="1630"/>
              <a:ext cx="613" cy="54"/>
            </a:xfrm>
            <a:custGeom>
              <a:avLst/>
              <a:gdLst>
                <a:gd name="T0" fmla="*/ 114 w 228"/>
                <a:gd name="T1" fmla="*/ 20 h 20"/>
                <a:gd name="T2" fmla="*/ 2 w 228"/>
                <a:gd name="T3" fmla="*/ 10 h 20"/>
                <a:gd name="T4" fmla="*/ 114 w 228"/>
                <a:gd name="T5" fmla="*/ 0 h 20"/>
                <a:gd name="T6" fmla="*/ 227 w 228"/>
                <a:gd name="T7" fmla="*/ 10 h 20"/>
                <a:gd name="T8" fmla="*/ 114 w 228"/>
                <a:gd name="T9" fmla="*/ 20 h 20"/>
                <a:gd name="T10" fmla="*/ 114 w 228"/>
                <a:gd name="T11" fmla="*/ 0 h 20"/>
                <a:gd name="T12" fmla="*/ 0 w 228"/>
                <a:gd name="T13" fmla="*/ 10 h 20"/>
                <a:gd name="T14" fmla="*/ 114 w 228"/>
                <a:gd name="T15" fmla="*/ 20 h 20"/>
                <a:gd name="T16" fmla="*/ 228 w 228"/>
                <a:gd name="T17" fmla="*/ 10 h 20"/>
                <a:gd name="T18" fmla="*/ 114 w 228"/>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0">
                  <a:moveTo>
                    <a:pt x="114" y="20"/>
                  </a:moveTo>
                  <a:cubicBezTo>
                    <a:pt x="52" y="20"/>
                    <a:pt x="2" y="16"/>
                    <a:pt x="2" y="10"/>
                  </a:cubicBezTo>
                  <a:cubicBezTo>
                    <a:pt x="2" y="5"/>
                    <a:pt x="52" y="0"/>
                    <a:pt x="114" y="0"/>
                  </a:cubicBezTo>
                  <a:cubicBezTo>
                    <a:pt x="176" y="0"/>
                    <a:pt x="227" y="5"/>
                    <a:pt x="227" y="10"/>
                  </a:cubicBezTo>
                  <a:cubicBezTo>
                    <a:pt x="227" y="16"/>
                    <a:pt x="176" y="20"/>
                    <a:pt x="114" y="20"/>
                  </a:cubicBezTo>
                  <a:moveTo>
                    <a:pt x="114" y="0"/>
                  </a:moveTo>
                  <a:cubicBezTo>
                    <a:pt x="51" y="0"/>
                    <a:pt x="0" y="4"/>
                    <a:pt x="0" y="10"/>
                  </a:cubicBezTo>
                  <a:cubicBezTo>
                    <a:pt x="0" y="16"/>
                    <a:pt x="51" y="20"/>
                    <a:pt x="114" y="20"/>
                  </a:cubicBezTo>
                  <a:cubicBezTo>
                    <a:pt x="177" y="20"/>
                    <a:pt x="228" y="16"/>
                    <a:pt x="228" y="10"/>
                  </a:cubicBezTo>
                  <a:cubicBezTo>
                    <a:pt x="228" y="4"/>
                    <a:pt x="177" y="0"/>
                    <a:pt x="114" y="0"/>
                  </a:cubicBezTo>
                </a:path>
              </a:pathLst>
            </a:custGeom>
            <a:solidFill>
              <a:srgbClr val="E2E2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38"/>
            <p:cNvSpPr>
              <a:spLocks noEditPoints="1"/>
            </p:cNvSpPr>
            <p:nvPr/>
          </p:nvSpPr>
          <p:spPr bwMode="auto">
            <a:xfrm>
              <a:off x="3540" y="1630"/>
              <a:ext cx="605" cy="54"/>
            </a:xfrm>
            <a:custGeom>
              <a:avLst/>
              <a:gdLst>
                <a:gd name="T0" fmla="*/ 112 w 225"/>
                <a:gd name="T1" fmla="*/ 20 h 20"/>
                <a:gd name="T2" fmla="*/ 2 w 225"/>
                <a:gd name="T3" fmla="*/ 10 h 20"/>
                <a:gd name="T4" fmla="*/ 112 w 225"/>
                <a:gd name="T5" fmla="*/ 0 h 20"/>
                <a:gd name="T6" fmla="*/ 223 w 225"/>
                <a:gd name="T7" fmla="*/ 10 h 20"/>
                <a:gd name="T8" fmla="*/ 112 w 225"/>
                <a:gd name="T9" fmla="*/ 20 h 20"/>
                <a:gd name="T10" fmla="*/ 112 w 225"/>
                <a:gd name="T11" fmla="*/ 0 h 20"/>
                <a:gd name="T12" fmla="*/ 0 w 225"/>
                <a:gd name="T13" fmla="*/ 10 h 20"/>
                <a:gd name="T14" fmla="*/ 112 w 225"/>
                <a:gd name="T15" fmla="*/ 20 h 20"/>
                <a:gd name="T16" fmla="*/ 225 w 225"/>
                <a:gd name="T17" fmla="*/ 10 h 20"/>
                <a:gd name="T18" fmla="*/ 112 w 225"/>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20">
                  <a:moveTo>
                    <a:pt x="112" y="20"/>
                  </a:moveTo>
                  <a:cubicBezTo>
                    <a:pt x="51" y="20"/>
                    <a:pt x="2" y="16"/>
                    <a:pt x="2" y="10"/>
                  </a:cubicBezTo>
                  <a:cubicBezTo>
                    <a:pt x="2" y="5"/>
                    <a:pt x="51" y="0"/>
                    <a:pt x="112" y="0"/>
                  </a:cubicBezTo>
                  <a:cubicBezTo>
                    <a:pt x="174" y="0"/>
                    <a:pt x="223" y="5"/>
                    <a:pt x="223" y="10"/>
                  </a:cubicBezTo>
                  <a:cubicBezTo>
                    <a:pt x="223" y="16"/>
                    <a:pt x="174" y="20"/>
                    <a:pt x="112" y="20"/>
                  </a:cubicBezTo>
                  <a:moveTo>
                    <a:pt x="112" y="0"/>
                  </a:moveTo>
                  <a:cubicBezTo>
                    <a:pt x="50" y="0"/>
                    <a:pt x="0" y="5"/>
                    <a:pt x="0" y="10"/>
                  </a:cubicBezTo>
                  <a:cubicBezTo>
                    <a:pt x="0" y="16"/>
                    <a:pt x="50" y="20"/>
                    <a:pt x="112" y="20"/>
                  </a:cubicBezTo>
                  <a:cubicBezTo>
                    <a:pt x="174" y="20"/>
                    <a:pt x="225" y="16"/>
                    <a:pt x="225" y="10"/>
                  </a:cubicBezTo>
                  <a:cubicBezTo>
                    <a:pt x="225" y="5"/>
                    <a:pt x="174" y="0"/>
                    <a:pt x="112"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39"/>
            <p:cNvSpPr>
              <a:spLocks noEditPoints="1"/>
            </p:cNvSpPr>
            <p:nvPr/>
          </p:nvSpPr>
          <p:spPr bwMode="auto">
            <a:xfrm>
              <a:off x="3546" y="1630"/>
              <a:ext cx="594" cy="54"/>
            </a:xfrm>
            <a:custGeom>
              <a:avLst/>
              <a:gdLst>
                <a:gd name="T0" fmla="*/ 110 w 221"/>
                <a:gd name="T1" fmla="*/ 20 h 20"/>
                <a:gd name="T2" fmla="*/ 1 w 221"/>
                <a:gd name="T3" fmla="*/ 10 h 20"/>
                <a:gd name="T4" fmla="*/ 110 w 221"/>
                <a:gd name="T5" fmla="*/ 0 h 20"/>
                <a:gd name="T6" fmla="*/ 220 w 221"/>
                <a:gd name="T7" fmla="*/ 10 h 20"/>
                <a:gd name="T8" fmla="*/ 110 w 221"/>
                <a:gd name="T9" fmla="*/ 20 h 20"/>
                <a:gd name="T10" fmla="*/ 110 w 221"/>
                <a:gd name="T11" fmla="*/ 0 h 20"/>
                <a:gd name="T12" fmla="*/ 0 w 221"/>
                <a:gd name="T13" fmla="*/ 10 h 20"/>
                <a:gd name="T14" fmla="*/ 110 w 221"/>
                <a:gd name="T15" fmla="*/ 20 h 20"/>
                <a:gd name="T16" fmla="*/ 221 w 221"/>
                <a:gd name="T17" fmla="*/ 10 h 20"/>
                <a:gd name="T18" fmla="*/ 110 w 221"/>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20">
                  <a:moveTo>
                    <a:pt x="110" y="20"/>
                  </a:moveTo>
                  <a:cubicBezTo>
                    <a:pt x="50" y="20"/>
                    <a:pt x="1" y="15"/>
                    <a:pt x="1" y="10"/>
                  </a:cubicBezTo>
                  <a:cubicBezTo>
                    <a:pt x="1" y="5"/>
                    <a:pt x="50" y="0"/>
                    <a:pt x="110" y="0"/>
                  </a:cubicBezTo>
                  <a:cubicBezTo>
                    <a:pt x="171" y="0"/>
                    <a:pt x="220" y="5"/>
                    <a:pt x="220" y="10"/>
                  </a:cubicBezTo>
                  <a:cubicBezTo>
                    <a:pt x="220" y="15"/>
                    <a:pt x="171" y="20"/>
                    <a:pt x="110" y="20"/>
                  </a:cubicBezTo>
                  <a:moveTo>
                    <a:pt x="110" y="0"/>
                  </a:moveTo>
                  <a:cubicBezTo>
                    <a:pt x="49" y="0"/>
                    <a:pt x="0" y="5"/>
                    <a:pt x="0" y="10"/>
                  </a:cubicBezTo>
                  <a:cubicBezTo>
                    <a:pt x="0" y="16"/>
                    <a:pt x="49" y="20"/>
                    <a:pt x="110" y="20"/>
                  </a:cubicBezTo>
                  <a:cubicBezTo>
                    <a:pt x="172" y="20"/>
                    <a:pt x="221" y="16"/>
                    <a:pt x="221" y="10"/>
                  </a:cubicBezTo>
                  <a:cubicBezTo>
                    <a:pt x="221" y="5"/>
                    <a:pt x="172" y="0"/>
                    <a:pt x="110" y="0"/>
                  </a:cubicBezTo>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40"/>
            <p:cNvSpPr>
              <a:spLocks noEditPoints="1"/>
            </p:cNvSpPr>
            <p:nvPr/>
          </p:nvSpPr>
          <p:spPr bwMode="auto">
            <a:xfrm>
              <a:off x="3548" y="1630"/>
              <a:ext cx="589" cy="54"/>
            </a:xfrm>
            <a:custGeom>
              <a:avLst/>
              <a:gdLst>
                <a:gd name="T0" fmla="*/ 109 w 219"/>
                <a:gd name="T1" fmla="*/ 20 h 20"/>
                <a:gd name="T2" fmla="*/ 2 w 219"/>
                <a:gd name="T3" fmla="*/ 10 h 20"/>
                <a:gd name="T4" fmla="*/ 109 w 219"/>
                <a:gd name="T5" fmla="*/ 0 h 20"/>
                <a:gd name="T6" fmla="*/ 217 w 219"/>
                <a:gd name="T7" fmla="*/ 10 h 20"/>
                <a:gd name="T8" fmla="*/ 109 w 219"/>
                <a:gd name="T9" fmla="*/ 20 h 20"/>
                <a:gd name="T10" fmla="*/ 109 w 219"/>
                <a:gd name="T11" fmla="*/ 0 h 20"/>
                <a:gd name="T12" fmla="*/ 0 w 219"/>
                <a:gd name="T13" fmla="*/ 10 h 20"/>
                <a:gd name="T14" fmla="*/ 109 w 219"/>
                <a:gd name="T15" fmla="*/ 20 h 20"/>
                <a:gd name="T16" fmla="*/ 219 w 219"/>
                <a:gd name="T17" fmla="*/ 10 h 20"/>
                <a:gd name="T18" fmla="*/ 109 w 219"/>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20">
                  <a:moveTo>
                    <a:pt x="109" y="20"/>
                  </a:moveTo>
                  <a:cubicBezTo>
                    <a:pt x="50" y="20"/>
                    <a:pt x="2" y="15"/>
                    <a:pt x="2" y="10"/>
                  </a:cubicBezTo>
                  <a:cubicBezTo>
                    <a:pt x="2" y="5"/>
                    <a:pt x="50" y="0"/>
                    <a:pt x="109" y="0"/>
                  </a:cubicBezTo>
                  <a:cubicBezTo>
                    <a:pt x="169" y="0"/>
                    <a:pt x="217" y="5"/>
                    <a:pt x="217" y="10"/>
                  </a:cubicBezTo>
                  <a:cubicBezTo>
                    <a:pt x="217" y="15"/>
                    <a:pt x="169" y="20"/>
                    <a:pt x="109" y="20"/>
                  </a:cubicBezTo>
                  <a:moveTo>
                    <a:pt x="109" y="0"/>
                  </a:moveTo>
                  <a:cubicBezTo>
                    <a:pt x="49" y="0"/>
                    <a:pt x="0" y="5"/>
                    <a:pt x="0" y="10"/>
                  </a:cubicBezTo>
                  <a:cubicBezTo>
                    <a:pt x="0" y="15"/>
                    <a:pt x="49" y="20"/>
                    <a:pt x="109" y="20"/>
                  </a:cubicBezTo>
                  <a:cubicBezTo>
                    <a:pt x="170" y="20"/>
                    <a:pt x="219" y="15"/>
                    <a:pt x="219" y="10"/>
                  </a:cubicBezTo>
                  <a:cubicBezTo>
                    <a:pt x="219" y="5"/>
                    <a:pt x="170" y="0"/>
                    <a:pt x="109" y="0"/>
                  </a:cubicBezTo>
                </a:path>
              </a:pathLst>
            </a:custGeom>
            <a:solidFill>
              <a:srgbClr val="DFDF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41"/>
            <p:cNvSpPr>
              <a:spLocks noEditPoints="1"/>
            </p:cNvSpPr>
            <p:nvPr/>
          </p:nvSpPr>
          <p:spPr bwMode="auto">
            <a:xfrm>
              <a:off x="3554" y="1630"/>
              <a:ext cx="578" cy="54"/>
            </a:xfrm>
            <a:custGeom>
              <a:avLst/>
              <a:gdLst>
                <a:gd name="T0" fmla="*/ 107 w 215"/>
                <a:gd name="T1" fmla="*/ 19 h 20"/>
                <a:gd name="T2" fmla="*/ 1 w 215"/>
                <a:gd name="T3" fmla="*/ 10 h 20"/>
                <a:gd name="T4" fmla="*/ 107 w 215"/>
                <a:gd name="T5" fmla="*/ 1 h 20"/>
                <a:gd name="T6" fmla="*/ 214 w 215"/>
                <a:gd name="T7" fmla="*/ 10 h 20"/>
                <a:gd name="T8" fmla="*/ 107 w 215"/>
                <a:gd name="T9" fmla="*/ 19 h 20"/>
                <a:gd name="T10" fmla="*/ 107 w 215"/>
                <a:gd name="T11" fmla="*/ 0 h 20"/>
                <a:gd name="T12" fmla="*/ 0 w 215"/>
                <a:gd name="T13" fmla="*/ 10 h 20"/>
                <a:gd name="T14" fmla="*/ 107 w 215"/>
                <a:gd name="T15" fmla="*/ 20 h 20"/>
                <a:gd name="T16" fmla="*/ 215 w 215"/>
                <a:gd name="T17" fmla="*/ 10 h 20"/>
                <a:gd name="T18" fmla="*/ 107 w 215"/>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 h="20">
                  <a:moveTo>
                    <a:pt x="107" y="19"/>
                  </a:moveTo>
                  <a:cubicBezTo>
                    <a:pt x="49" y="19"/>
                    <a:pt x="1" y="15"/>
                    <a:pt x="1" y="10"/>
                  </a:cubicBezTo>
                  <a:cubicBezTo>
                    <a:pt x="1" y="5"/>
                    <a:pt x="49" y="1"/>
                    <a:pt x="107" y="1"/>
                  </a:cubicBezTo>
                  <a:cubicBezTo>
                    <a:pt x="166" y="1"/>
                    <a:pt x="214" y="5"/>
                    <a:pt x="214" y="10"/>
                  </a:cubicBezTo>
                  <a:cubicBezTo>
                    <a:pt x="214" y="15"/>
                    <a:pt x="166" y="19"/>
                    <a:pt x="107" y="19"/>
                  </a:cubicBezTo>
                  <a:moveTo>
                    <a:pt x="107" y="0"/>
                  </a:moveTo>
                  <a:cubicBezTo>
                    <a:pt x="48" y="0"/>
                    <a:pt x="0" y="5"/>
                    <a:pt x="0" y="10"/>
                  </a:cubicBezTo>
                  <a:cubicBezTo>
                    <a:pt x="0" y="15"/>
                    <a:pt x="48" y="20"/>
                    <a:pt x="107" y="20"/>
                  </a:cubicBezTo>
                  <a:cubicBezTo>
                    <a:pt x="167" y="20"/>
                    <a:pt x="215" y="15"/>
                    <a:pt x="215" y="10"/>
                  </a:cubicBezTo>
                  <a:cubicBezTo>
                    <a:pt x="215" y="5"/>
                    <a:pt x="167" y="0"/>
                    <a:pt x="107" y="0"/>
                  </a:cubicBezTo>
                </a:path>
              </a:pathLst>
            </a:custGeom>
            <a:solidFill>
              <a:srgbClr val="DFDF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42"/>
            <p:cNvSpPr>
              <a:spLocks noEditPoints="1"/>
            </p:cNvSpPr>
            <p:nvPr/>
          </p:nvSpPr>
          <p:spPr bwMode="auto">
            <a:xfrm>
              <a:off x="3556" y="1633"/>
              <a:ext cx="573" cy="48"/>
            </a:xfrm>
            <a:custGeom>
              <a:avLst/>
              <a:gdLst>
                <a:gd name="T0" fmla="*/ 107 w 213"/>
                <a:gd name="T1" fmla="*/ 18 h 18"/>
                <a:gd name="T2" fmla="*/ 2 w 213"/>
                <a:gd name="T3" fmla="*/ 9 h 18"/>
                <a:gd name="T4" fmla="*/ 107 w 213"/>
                <a:gd name="T5" fmla="*/ 0 h 18"/>
                <a:gd name="T6" fmla="*/ 211 w 213"/>
                <a:gd name="T7" fmla="*/ 9 h 18"/>
                <a:gd name="T8" fmla="*/ 107 w 213"/>
                <a:gd name="T9" fmla="*/ 18 h 18"/>
                <a:gd name="T10" fmla="*/ 106 w 213"/>
                <a:gd name="T11" fmla="*/ 0 h 18"/>
                <a:gd name="T12" fmla="*/ 0 w 213"/>
                <a:gd name="T13" fmla="*/ 9 h 18"/>
                <a:gd name="T14" fmla="*/ 106 w 213"/>
                <a:gd name="T15" fmla="*/ 18 h 18"/>
                <a:gd name="T16" fmla="*/ 213 w 213"/>
                <a:gd name="T17" fmla="*/ 9 h 18"/>
                <a:gd name="T18" fmla="*/ 106 w 213"/>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18">
                  <a:moveTo>
                    <a:pt x="107" y="18"/>
                  </a:moveTo>
                  <a:cubicBezTo>
                    <a:pt x="49" y="18"/>
                    <a:pt x="2" y="14"/>
                    <a:pt x="2" y="9"/>
                  </a:cubicBezTo>
                  <a:cubicBezTo>
                    <a:pt x="2" y="4"/>
                    <a:pt x="49" y="0"/>
                    <a:pt x="107" y="0"/>
                  </a:cubicBezTo>
                  <a:cubicBezTo>
                    <a:pt x="164" y="0"/>
                    <a:pt x="211" y="4"/>
                    <a:pt x="211" y="9"/>
                  </a:cubicBezTo>
                  <a:cubicBezTo>
                    <a:pt x="211" y="14"/>
                    <a:pt x="164" y="18"/>
                    <a:pt x="107" y="18"/>
                  </a:cubicBezTo>
                  <a:moveTo>
                    <a:pt x="106" y="0"/>
                  </a:moveTo>
                  <a:cubicBezTo>
                    <a:pt x="48" y="0"/>
                    <a:pt x="0" y="4"/>
                    <a:pt x="0" y="9"/>
                  </a:cubicBezTo>
                  <a:cubicBezTo>
                    <a:pt x="0" y="14"/>
                    <a:pt x="48" y="18"/>
                    <a:pt x="106" y="18"/>
                  </a:cubicBezTo>
                  <a:cubicBezTo>
                    <a:pt x="165" y="18"/>
                    <a:pt x="213" y="14"/>
                    <a:pt x="213" y="9"/>
                  </a:cubicBezTo>
                  <a:cubicBezTo>
                    <a:pt x="213" y="4"/>
                    <a:pt x="165" y="0"/>
                    <a:pt x="106" y="0"/>
                  </a:cubicBezTo>
                </a:path>
              </a:pathLst>
            </a:custGeom>
            <a:solidFill>
              <a:srgbClr val="DEDE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43"/>
            <p:cNvSpPr>
              <a:spLocks noEditPoints="1"/>
            </p:cNvSpPr>
            <p:nvPr/>
          </p:nvSpPr>
          <p:spPr bwMode="auto">
            <a:xfrm>
              <a:off x="3562" y="1633"/>
              <a:ext cx="562" cy="48"/>
            </a:xfrm>
            <a:custGeom>
              <a:avLst/>
              <a:gdLst>
                <a:gd name="T0" fmla="*/ 105 w 209"/>
                <a:gd name="T1" fmla="*/ 18 h 18"/>
                <a:gd name="T2" fmla="*/ 2 w 209"/>
                <a:gd name="T3" fmla="*/ 9 h 18"/>
                <a:gd name="T4" fmla="*/ 105 w 209"/>
                <a:gd name="T5" fmla="*/ 0 h 18"/>
                <a:gd name="T6" fmla="*/ 207 w 209"/>
                <a:gd name="T7" fmla="*/ 9 h 18"/>
                <a:gd name="T8" fmla="*/ 105 w 209"/>
                <a:gd name="T9" fmla="*/ 18 h 18"/>
                <a:gd name="T10" fmla="*/ 105 w 209"/>
                <a:gd name="T11" fmla="*/ 0 h 18"/>
                <a:gd name="T12" fmla="*/ 0 w 209"/>
                <a:gd name="T13" fmla="*/ 9 h 18"/>
                <a:gd name="T14" fmla="*/ 105 w 209"/>
                <a:gd name="T15" fmla="*/ 18 h 18"/>
                <a:gd name="T16" fmla="*/ 209 w 209"/>
                <a:gd name="T17" fmla="*/ 9 h 18"/>
                <a:gd name="T18" fmla="*/ 105 w 209"/>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18">
                  <a:moveTo>
                    <a:pt x="105" y="18"/>
                  </a:moveTo>
                  <a:cubicBezTo>
                    <a:pt x="48" y="18"/>
                    <a:pt x="2" y="14"/>
                    <a:pt x="2" y="9"/>
                  </a:cubicBezTo>
                  <a:cubicBezTo>
                    <a:pt x="2" y="4"/>
                    <a:pt x="48" y="0"/>
                    <a:pt x="105" y="0"/>
                  </a:cubicBezTo>
                  <a:cubicBezTo>
                    <a:pt x="161" y="0"/>
                    <a:pt x="207" y="4"/>
                    <a:pt x="207" y="9"/>
                  </a:cubicBezTo>
                  <a:cubicBezTo>
                    <a:pt x="207" y="14"/>
                    <a:pt x="161" y="18"/>
                    <a:pt x="105" y="18"/>
                  </a:cubicBezTo>
                  <a:moveTo>
                    <a:pt x="105" y="0"/>
                  </a:moveTo>
                  <a:cubicBezTo>
                    <a:pt x="47" y="0"/>
                    <a:pt x="0" y="4"/>
                    <a:pt x="0" y="9"/>
                  </a:cubicBezTo>
                  <a:cubicBezTo>
                    <a:pt x="0" y="14"/>
                    <a:pt x="47" y="18"/>
                    <a:pt x="105" y="18"/>
                  </a:cubicBezTo>
                  <a:cubicBezTo>
                    <a:pt x="162" y="18"/>
                    <a:pt x="209" y="14"/>
                    <a:pt x="209" y="9"/>
                  </a:cubicBezTo>
                  <a:cubicBezTo>
                    <a:pt x="209" y="4"/>
                    <a:pt x="162" y="0"/>
                    <a:pt x="105" y="0"/>
                  </a:cubicBez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44"/>
            <p:cNvSpPr>
              <a:spLocks noEditPoints="1"/>
            </p:cNvSpPr>
            <p:nvPr/>
          </p:nvSpPr>
          <p:spPr bwMode="auto">
            <a:xfrm>
              <a:off x="3567" y="1633"/>
              <a:ext cx="551" cy="48"/>
            </a:xfrm>
            <a:custGeom>
              <a:avLst/>
              <a:gdLst>
                <a:gd name="T0" fmla="*/ 103 w 205"/>
                <a:gd name="T1" fmla="*/ 18 h 18"/>
                <a:gd name="T2" fmla="*/ 1 w 205"/>
                <a:gd name="T3" fmla="*/ 9 h 18"/>
                <a:gd name="T4" fmla="*/ 103 w 205"/>
                <a:gd name="T5" fmla="*/ 0 h 18"/>
                <a:gd name="T6" fmla="*/ 204 w 205"/>
                <a:gd name="T7" fmla="*/ 9 h 18"/>
                <a:gd name="T8" fmla="*/ 103 w 205"/>
                <a:gd name="T9" fmla="*/ 18 h 18"/>
                <a:gd name="T10" fmla="*/ 103 w 205"/>
                <a:gd name="T11" fmla="*/ 0 h 18"/>
                <a:gd name="T12" fmla="*/ 0 w 205"/>
                <a:gd name="T13" fmla="*/ 9 h 18"/>
                <a:gd name="T14" fmla="*/ 103 w 205"/>
                <a:gd name="T15" fmla="*/ 18 h 18"/>
                <a:gd name="T16" fmla="*/ 205 w 205"/>
                <a:gd name="T17" fmla="*/ 9 h 18"/>
                <a:gd name="T18" fmla="*/ 103 w 205"/>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18">
                  <a:moveTo>
                    <a:pt x="103" y="18"/>
                  </a:moveTo>
                  <a:cubicBezTo>
                    <a:pt x="47" y="18"/>
                    <a:pt x="1" y="14"/>
                    <a:pt x="1" y="9"/>
                  </a:cubicBezTo>
                  <a:cubicBezTo>
                    <a:pt x="1" y="4"/>
                    <a:pt x="47" y="0"/>
                    <a:pt x="103" y="0"/>
                  </a:cubicBezTo>
                  <a:cubicBezTo>
                    <a:pt x="159" y="0"/>
                    <a:pt x="204" y="4"/>
                    <a:pt x="204" y="9"/>
                  </a:cubicBezTo>
                  <a:cubicBezTo>
                    <a:pt x="204" y="14"/>
                    <a:pt x="159" y="18"/>
                    <a:pt x="103" y="18"/>
                  </a:cubicBezTo>
                  <a:moveTo>
                    <a:pt x="103" y="0"/>
                  </a:moveTo>
                  <a:cubicBezTo>
                    <a:pt x="46" y="0"/>
                    <a:pt x="0" y="4"/>
                    <a:pt x="0" y="9"/>
                  </a:cubicBezTo>
                  <a:cubicBezTo>
                    <a:pt x="0" y="14"/>
                    <a:pt x="46" y="18"/>
                    <a:pt x="103" y="18"/>
                  </a:cubicBezTo>
                  <a:cubicBezTo>
                    <a:pt x="159" y="18"/>
                    <a:pt x="205" y="14"/>
                    <a:pt x="205" y="9"/>
                  </a:cubicBezTo>
                  <a:cubicBezTo>
                    <a:pt x="205" y="4"/>
                    <a:pt x="159" y="0"/>
                    <a:pt x="103" y="0"/>
                  </a:cubicBez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45"/>
            <p:cNvSpPr>
              <a:spLocks noEditPoints="1"/>
            </p:cNvSpPr>
            <p:nvPr/>
          </p:nvSpPr>
          <p:spPr bwMode="auto">
            <a:xfrm>
              <a:off x="3570" y="1633"/>
              <a:ext cx="546" cy="48"/>
            </a:xfrm>
            <a:custGeom>
              <a:avLst/>
              <a:gdLst>
                <a:gd name="T0" fmla="*/ 102 w 203"/>
                <a:gd name="T1" fmla="*/ 18 h 18"/>
                <a:gd name="T2" fmla="*/ 2 w 203"/>
                <a:gd name="T3" fmla="*/ 9 h 18"/>
                <a:gd name="T4" fmla="*/ 102 w 203"/>
                <a:gd name="T5" fmla="*/ 0 h 18"/>
                <a:gd name="T6" fmla="*/ 201 w 203"/>
                <a:gd name="T7" fmla="*/ 9 h 18"/>
                <a:gd name="T8" fmla="*/ 102 w 203"/>
                <a:gd name="T9" fmla="*/ 18 h 18"/>
                <a:gd name="T10" fmla="*/ 102 w 203"/>
                <a:gd name="T11" fmla="*/ 0 h 18"/>
                <a:gd name="T12" fmla="*/ 0 w 203"/>
                <a:gd name="T13" fmla="*/ 9 h 18"/>
                <a:gd name="T14" fmla="*/ 102 w 203"/>
                <a:gd name="T15" fmla="*/ 18 h 18"/>
                <a:gd name="T16" fmla="*/ 203 w 203"/>
                <a:gd name="T17" fmla="*/ 9 h 18"/>
                <a:gd name="T18" fmla="*/ 102 w 203"/>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18">
                  <a:moveTo>
                    <a:pt x="102" y="18"/>
                  </a:moveTo>
                  <a:cubicBezTo>
                    <a:pt x="46" y="18"/>
                    <a:pt x="2" y="14"/>
                    <a:pt x="2" y="9"/>
                  </a:cubicBezTo>
                  <a:cubicBezTo>
                    <a:pt x="2" y="4"/>
                    <a:pt x="46" y="0"/>
                    <a:pt x="102" y="0"/>
                  </a:cubicBezTo>
                  <a:cubicBezTo>
                    <a:pt x="157" y="0"/>
                    <a:pt x="201" y="4"/>
                    <a:pt x="201" y="9"/>
                  </a:cubicBezTo>
                  <a:cubicBezTo>
                    <a:pt x="201" y="14"/>
                    <a:pt x="157" y="18"/>
                    <a:pt x="102" y="18"/>
                  </a:cubicBezTo>
                  <a:moveTo>
                    <a:pt x="102" y="0"/>
                  </a:moveTo>
                  <a:cubicBezTo>
                    <a:pt x="46" y="0"/>
                    <a:pt x="0" y="4"/>
                    <a:pt x="0" y="9"/>
                  </a:cubicBezTo>
                  <a:cubicBezTo>
                    <a:pt x="0" y="14"/>
                    <a:pt x="46" y="18"/>
                    <a:pt x="102" y="18"/>
                  </a:cubicBezTo>
                  <a:cubicBezTo>
                    <a:pt x="158" y="18"/>
                    <a:pt x="203" y="14"/>
                    <a:pt x="203" y="9"/>
                  </a:cubicBezTo>
                  <a:cubicBezTo>
                    <a:pt x="203" y="4"/>
                    <a:pt x="158" y="0"/>
                    <a:pt x="102" y="0"/>
                  </a:cubicBezTo>
                </a:path>
              </a:pathLst>
            </a:custGeom>
            <a:solidFill>
              <a:srgbClr val="DC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46"/>
            <p:cNvSpPr>
              <a:spLocks noEditPoints="1"/>
            </p:cNvSpPr>
            <p:nvPr/>
          </p:nvSpPr>
          <p:spPr bwMode="auto">
            <a:xfrm>
              <a:off x="3575" y="1633"/>
              <a:ext cx="535" cy="48"/>
            </a:xfrm>
            <a:custGeom>
              <a:avLst/>
              <a:gdLst>
                <a:gd name="T0" fmla="*/ 100 w 199"/>
                <a:gd name="T1" fmla="*/ 18 h 18"/>
                <a:gd name="T2" fmla="*/ 1 w 199"/>
                <a:gd name="T3" fmla="*/ 9 h 18"/>
                <a:gd name="T4" fmla="*/ 100 w 199"/>
                <a:gd name="T5" fmla="*/ 0 h 18"/>
                <a:gd name="T6" fmla="*/ 198 w 199"/>
                <a:gd name="T7" fmla="*/ 9 h 18"/>
                <a:gd name="T8" fmla="*/ 100 w 199"/>
                <a:gd name="T9" fmla="*/ 18 h 18"/>
                <a:gd name="T10" fmla="*/ 100 w 199"/>
                <a:gd name="T11" fmla="*/ 0 h 18"/>
                <a:gd name="T12" fmla="*/ 0 w 199"/>
                <a:gd name="T13" fmla="*/ 9 h 18"/>
                <a:gd name="T14" fmla="*/ 100 w 199"/>
                <a:gd name="T15" fmla="*/ 18 h 18"/>
                <a:gd name="T16" fmla="*/ 199 w 199"/>
                <a:gd name="T17" fmla="*/ 9 h 18"/>
                <a:gd name="T18" fmla="*/ 100 w 199"/>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8">
                  <a:moveTo>
                    <a:pt x="100" y="18"/>
                  </a:moveTo>
                  <a:cubicBezTo>
                    <a:pt x="45" y="18"/>
                    <a:pt x="1" y="14"/>
                    <a:pt x="1" y="9"/>
                  </a:cubicBezTo>
                  <a:cubicBezTo>
                    <a:pt x="1" y="4"/>
                    <a:pt x="45" y="0"/>
                    <a:pt x="100" y="0"/>
                  </a:cubicBezTo>
                  <a:cubicBezTo>
                    <a:pt x="154" y="0"/>
                    <a:pt x="198" y="4"/>
                    <a:pt x="198" y="9"/>
                  </a:cubicBezTo>
                  <a:cubicBezTo>
                    <a:pt x="198" y="14"/>
                    <a:pt x="154" y="18"/>
                    <a:pt x="100" y="18"/>
                  </a:cubicBezTo>
                  <a:moveTo>
                    <a:pt x="100" y="0"/>
                  </a:moveTo>
                  <a:cubicBezTo>
                    <a:pt x="44" y="0"/>
                    <a:pt x="0" y="4"/>
                    <a:pt x="0" y="9"/>
                  </a:cubicBezTo>
                  <a:cubicBezTo>
                    <a:pt x="0" y="14"/>
                    <a:pt x="44" y="18"/>
                    <a:pt x="100" y="18"/>
                  </a:cubicBezTo>
                  <a:cubicBezTo>
                    <a:pt x="155" y="18"/>
                    <a:pt x="199" y="14"/>
                    <a:pt x="199" y="9"/>
                  </a:cubicBezTo>
                  <a:cubicBezTo>
                    <a:pt x="199" y="4"/>
                    <a:pt x="155" y="0"/>
                    <a:pt x="100" y="0"/>
                  </a:cubicBezTo>
                </a:path>
              </a:pathLst>
            </a:custGeom>
            <a:solidFill>
              <a:srgbClr val="DBDB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47"/>
            <p:cNvSpPr>
              <a:spLocks noEditPoints="1"/>
            </p:cNvSpPr>
            <p:nvPr/>
          </p:nvSpPr>
          <p:spPr bwMode="auto">
            <a:xfrm>
              <a:off x="3578" y="1633"/>
              <a:ext cx="530" cy="48"/>
            </a:xfrm>
            <a:custGeom>
              <a:avLst/>
              <a:gdLst>
                <a:gd name="T0" fmla="*/ 99 w 197"/>
                <a:gd name="T1" fmla="*/ 17 h 18"/>
                <a:gd name="T2" fmla="*/ 2 w 197"/>
                <a:gd name="T3" fmla="*/ 9 h 18"/>
                <a:gd name="T4" fmla="*/ 99 w 197"/>
                <a:gd name="T5" fmla="*/ 0 h 18"/>
                <a:gd name="T6" fmla="*/ 195 w 197"/>
                <a:gd name="T7" fmla="*/ 9 h 18"/>
                <a:gd name="T8" fmla="*/ 99 w 197"/>
                <a:gd name="T9" fmla="*/ 17 h 18"/>
                <a:gd name="T10" fmla="*/ 99 w 197"/>
                <a:gd name="T11" fmla="*/ 0 h 18"/>
                <a:gd name="T12" fmla="*/ 0 w 197"/>
                <a:gd name="T13" fmla="*/ 9 h 18"/>
                <a:gd name="T14" fmla="*/ 99 w 197"/>
                <a:gd name="T15" fmla="*/ 18 h 18"/>
                <a:gd name="T16" fmla="*/ 197 w 197"/>
                <a:gd name="T17" fmla="*/ 9 h 18"/>
                <a:gd name="T18" fmla="*/ 99 w 197"/>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18">
                  <a:moveTo>
                    <a:pt x="99" y="17"/>
                  </a:moveTo>
                  <a:cubicBezTo>
                    <a:pt x="45" y="17"/>
                    <a:pt x="2" y="14"/>
                    <a:pt x="2" y="9"/>
                  </a:cubicBezTo>
                  <a:cubicBezTo>
                    <a:pt x="2" y="4"/>
                    <a:pt x="45" y="0"/>
                    <a:pt x="99" y="0"/>
                  </a:cubicBezTo>
                  <a:cubicBezTo>
                    <a:pt x="152" y="0"/>
                    <a:pt x="195" y="4"/>
                    <a:pt x="195" y="9"/>
                  </a:cubicBezTo>
                  <a:cubicBezTo>
                    <a:pt x="195" y="14"/>
                    <a:pt x="152" y="17"/>
                    <a:pt x="99" y="17"/>
                  </a:cubicBezTo>
                  <a:moveTo>
                    <a:pt x="99" y="0"/>
                  </a:moveTo>
                  <a:cubicBezTo>
                    <a:pt x="44" y="0"/>
                    <a:pt x="0" y="4"/>
                    <a:pt x="0" y="9"/>
                  </a:cubicBezTo>
                  <a:cubicBezTo>
                    <a:pt x="0" y="14"/>
                    <a:pt x="44" y="18"/>
                    <a:pt x="99" y="18"/>
                  </a:cubicBezTo>
                  <a:cubicBezTo>
                    <a:pt x="153" y="18"/>
                    <a:pt x="197" y="14"/>
                    <a:pt x="197" y="9"/>
                  </a:cubicBezTo>
                  <a:cubicBezTo>
                    <a:pt x="197" y="4"/>
                    <a:pt x="153" y="0"/>
                    <a:pt x="99" y="0"/>
                  </a:cubicBezTo>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48"/>
            <p:cNvSpPr>
              <a:spLocks noEditPoints="1"/>
            </p:cNvSpPr>
            <p:nvPr/>
          </p:nvSpPr>
          <p:spPr bwMode="auto">
            <a:xfrm>
              <a:off x="3583" y="1633"/>
              <a:ext cx="519" cy="46"/>
            </a:xfrm>
            <a:custGeom>
              <a:avLst/>
              <a:gdLst>
                <a:gd name="T0" fmla="*/ 97 w 193"/>
                <a:gd name="T1" fmla="*/ 17 h 17"/>
                <a:gd name="T2" fmla="*/ 1 w 193"/>
                <a:gd name="T3" fmla="*/ 9 h 17"/>
                <a:gd name="T4" fmla="*/ 97 w 193"/>
                <a:gd name="T5" fmla="*/ 1 h 17"/>
                <a:gd name="T6" fmla="*/ 192 w 193"/>
                <a:gd name="T7" fmla="*/ 9 h 17"/>
                <a:gd name="T8" fmla="*/ 97 w 193"/>
                <a:gd name="T9" fmla="*/ 17 h 17"/>
                <a:gd name="T10" fmla="*/ 97 w 193"/>
                <a:gd name="T11" fmla="*/ 0 h 17"/>
                <a:gd name="T12" fmla="*/ 0 w 193"/>
                <a:gd name="T13" fmla="*/ 9 h 17"/>
                <a:gd name="T14" fmla="*/ 97 w 193"/>
                <a:gd name="T15" fmla="*/ 17 h 17"/>
                <a:gd name="T16" fmla="*/ 193 w 193"/>
                <a:gd name="T17" fmla="*/ 9 h 17"/>
                <a:gd name="T18" fmla="*/ 97 w 193"/>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7">
                  <a:moveTo>
                    <a:pt x="97" y="17"/>
                  </a:moveTo>
                  <a:cubicBezTo>
                    <a:pt x="44" y="17"/>
                    <a:pt x="1" y="13"/>
                    <a:pt x="1" y="9"/>
                  </a:cubicBezTo>
                  <a:cubicBezTo>
                    <a:pt x="1" y="4"/>
                    <a:pt x="44" y="1"/>
                    <a:pt x="97" y="1"/>
                  </a:cubicBezTo>
                  <a:cubicBezTo>
                    <a:pt x="149" y="1"/>
                    <a:pt x="192" y="4"/>
                    <a:pt x="192" y="9"/>
                  </a:cubicBezTo>
                  <a:cubicBezTo>
                    <a:pt x="192" y="13"/>
                    <a:pt x="149" y="17"/>
                    <a:pt x="97" y="17"/>
                  </a:cubicBezTo>
                  <a:moveTo>
                    <a:pt x="97" y="0"/>
                  </a:moveTo>
                  <a:cubicBezTo>
                    <a:pt x="43" y="0"/>
                    <a:pt x="0" y="4"/>
                    <a:pt x="0" y="9"/>
                  </a:cubicBezTo>
                  <a:cubicBezTo>
                    <a:pt x="0" y="14"/>
                    <a:pt x="43" y="17"/>
                    <a:pt x="97" y="17"/>
                  </a:cubicBezTo>
                  <a:cubicBezTo>
                    <a:pt x="150" y="17"/>
                    <a:pt x="193" y="14"/>
                    <a:pt x="193" y="9"/>
                  </a:cubicBezTo>
                  <a:cubicBezTo>
                    <a:pt x="193" y="4"/>
                    <a:pt x="150" y="0"/>
                    <a:pt x="97"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49"/>
            <p:cNvSpPr>
              <a:spLocks noEditPoints="1"/>
            </p:cNvSpPr>
            <p:nvPr/>
          </p:nvSpPr>
          <p:spPr bwMode="auto">
            <a:xfrm>
              <a:off x="3586" y="1636"/>
              <a:ext cx="513" cy="43"/>
            </a:xfrm>
            <a:custGeom>
              <a:avLst/>
              <a:gdLst>
                <a:gd name="T0" fmla="*/ 96 w 191"/>
                <a:gd name="T1" fmla="*/ 16 h 16"/>
                <a:gd name="T2" fmla="*/ 2 w 191"/>
                <a:gd name="T3" fmla="*/ 8 h 16"/>
                <a:gd name="T4" fmla="*/ 96 w 191"/>
                <a:gd name="T5" fmla="*/ 0 h 16"/>
                <a:gd name="T6" fmla="*/ 189 w 191"/>
                <a:gd name="T7" fmla="*/ 8 h 16"/>
                <a:gd name="T8" fmla="*/ 96 w 191"/>
                <a:gd name="T9" fmla="*/ 16 h 16"/>
                <a:gd name="T10" fmla="*/ 96 w 191"/>
                <a:gd name="T11" fmla="*/ 0 h 16"/>
                <a:gd name="T12" fmla="*/ 0 w 191"/>
                <a:gd name="T13" fmla="*/ 8 h 16"/>
                <a:gd name="T14" fmla="*/ 96 w 191"/>
                <a:gd name="T15" fmla="*/ 16 h 16"/>
                <a:gd name="T16" fmla="*/ 191 w 191"/>
                <a:gd name="T17" fmla="*/ 8 h 16"/>
                <a:gd name="T18" fmla="*/ 96 w 191"/>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16">
                  <a:moveTo>
                    <a:pt x="96" y="16"/>
                  </a:moveTo>
                  <a:cubicBezTo>
                    <a:pt x="44" y="16"/>
                    <a:pt x="2" y="12"/>
                    <a:pt x="2" y="8"/>
                  </a:cubicBezTo>
                  <a:cubicBezTo>
                    <a:pt x="2" y="3"/>
                    <a:pt x="44" y="0"/>
                    <a:pt x="96" y="0"/>
                  </a:cubicBezTo>
                  <a:cubicBezTo>
                    <a:pt x="147" y="0"/>
                    <a:pt x="189" y="3"/>
                    <a:pt x="189" y="8"/>
                  </a:cubicBezTo>
                  <a:cubicBezTo>
                    <a:pt x="189" y="12"/>
                    <a:pt x="147" y="16"/>
                    <a:pt x="96" y="16"/>
                  </a:cubicBezTo>
                  <a:moveTo>
                    <a:pt x="96" y="0"/>
                  </a:moveTo>
                  <a:cubicBezTo>
                    <a:pt x="43" y="0"/>
                    <a:pt x="0" y="3"/>
                    <a:pt x="0" y="8"/>
                  </a:cubicBezTo>
                  <a:cubicBezTo>
                    <a:pt x="0" y="12"/>
                    <a:pt x="43" y="16"/>
                    <a:pt x="96" y="16"/>
                  </a:cubicBezTo>
                  <a:cubicBezTo>
                    <a:pt x="148" y="16"/>
                    <a:pt x="191" y="12"/>
                    <a:pt x="191" y="8"/>
                  </a:cubicBezTo>
                  <a:cubicBezTo>
                    <a:pt x="191" y="3"/>
                    <a:pt x="148" y="0"/>
                    <a:pt x="96" y="0"/>
                  </a:cubicBezTo>
                </a:path>
              </a:pathLst>
            </a:custGeom>
            <a:solidFill>
              <a:srgbClr val="D8D8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50"/>
            <p:cNvSpPr>
              <a:spLocks noEditPoints="1"/>
            </p:cNvSpPr>
            <p:nvPr/>
          </p:nvSpPr>
          <p:spPr bwMode="auto">
            <a:xfrm>
              <a:off x="3591" y="1636"/>
              <a:ext cx="503" cy="43"/>
            </a:xfrm>
            <a:custGeom>
              <a:avLst/>
              <a:gdLst>
                <a:gd name="T0" fmla="*/ 94 w 187"/>
                <a:gd name="T1" fmla="*/ 16 h 16"/>
                <a:gd name="T2" fmla="*/ 2 w 187"/>
                <a:gd name="T3" fmla="*/ 8 h 16"/>
                <a:gd name="T4" fmla="*/ 94 w 187"/>
                <a:gd name="T5" fmla="*/ 0 h 16"/>
                <a:gd name="T6" fmla="*/ 186 w 187"/>
                <a:gd name="T7" fmla="*/ 8 h 16"/>
                <a:gd name="T8" fmla="*/ 94 w 187"/>
                <a:gd name="T9" fmla="*/ 16 h 16"/>
                <a:gd name="T10" fmla="*/ 94 w 187"/>
                <a:gd name="T11" fmla="*/ 0 h 16"/>
                <a:gd name="T12" fmla="*/ 0 w 187"/>
                <a:gd name="T13" fmla="*/ 8 h 16"/>
                <a:gd name="T14" fmla="*/ 94 w 187"/>
                <a:gd name="T15" fmla="*/ 16 h 16"/>
                <a:gd name="T16" fmla="*/ 187 w 187"/>
                <a:gd name="T17" fmla="*/ 8 h 16"/>
                <a:gd name="T18" fmla="*/ 94 w 187"/>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16">
                  <a:moveTo>
                    <a:pt x="94" y="16"/>
                  </a:moveTo>
                  <a:cubicBezTo>
                    <a:pt x="43" y="16"/>
                    <a:pt x="2" y="12"/>
                    <a:pt x="2" y="8"/>
                  </a:cubicBezTo>
                  <a:cubicBezTo>
                    <a:pt x="2" y="3"/>
                    <a:pt x="43" y="0"/>
                    <a:pt x="94" y="0"/>
                  </a:cubicBezTo>
                  <a:cubicBezTo>
                    <a:pt x="144" y="0"/>
                    <a:pt x="186" y="3"/>
                    <a:pt x="186" y="8"/>
                  </a:cubicBezTo>
                  <a:cubicBezTo>
                    <a:pt x="186" y="12"/>
                    <a:pt x="144" y="16"/>
                    <a:pt x="94" y="16"/>
                  </a:cubicBezTo>
                  <a:moveTo>
                    <a:pt x="94" y="0"/>
                  </a:moveTo>
                  <a:cubicBezTo>
                    <a:pt x="42" y="0"/>
                    <a:pt x="0" y="3"/>
                    <a:pt x="0" y="8"/>
                  </a:cubicBezTo>
                  <a:cubicBezTo>
                    <a:pt x="0" y="12"/>
                    <a:pt x="42" y="16"/>
                    <a:pt x="94" y="16"/>
                  </a:cubicBezTo>
                  <a:cubicBezTo>
                    <a:pt x="145" y="16"/>
                    <a:pt x="187" y="12"/>
                    <a:pt x="187" y="8"/>
                  </a:cubicBezTo>
                  <a:cubicBezTo>
                    <a:pt x="187" y="3"/>
                    <a:pt x="145" y="0"/>
                    <a:pt x="94" y="0"/>
                  </a:cubicBezTo>
                </a:path>
              </a:pathLst>
            </a:custGeom>
            <a:solidFill>
              <a:srgbClr val="D7D7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51"/>
            <p:cNvSpPr>
              <a:spLocks noEditPoints="1"/>
            </p:cNvSpPr>
            <p:nvPr/>
          </p:nvSpPr>
          <p:spPr bwMode="auto">
            <a:xfrm>
              <a:off x="3597" y="1636"/>
              <a:ext cx="494" cy="43"/>
            </a:xfrm>
            <a:custGeom>
              <a:avLst/>
              <a:gdLst>
                <a:gd name="T0" fmla="*/ 92 w 184"/>
                <a:gd name="T1" fmla="*/ 16 h 16"/>
                <a:gd name="T2" fmla="*/ 1 w 184"/>
                <a:gd name="T3" fmla="*/ 8 h 16"/>
                <a:gd name="T4" fmla="*/ 92 w 184"/>
                <a:gd name="T5" fmla="*/ 0 h 16"/>
                <a:gd name="T6" fmla="*/ 182 w 184"/>
                <a:gd name="T7" fmla="*/ 8 h 16"/>
                <a:gd name="T8" fmla="*/ 92 w 184"/>
                <a:gd name="T9" fmla="*/ 16 h 16"/>
                <a:gd name="T10" fmla="*/ 92 w 184"/>
                <a:gd name="T11" fmla="*/ 0 h 16"/>
                <a:gd name="T12" fmla="*/ 0 w 184"/>
                <a:gd name="T13" fmla="*/ 8 h 16"/>
                <a:gd name="T14" fmla="*/ 92 w 184"/>
                <a:gd name="T15" fmla="*/ 16 h 16"/>
                <a:gd name="T16" fmla="*/ 184 w 184"/>
                <a:gd name="T17" fmla="*/ 8 h 16"/>
                <a:gd name="T18" fmla="*/ 92 w 184"/>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6">
                  <a:moveTo>
                    <a:pt x="92" y="16"/>
                  </a:moveTo>
                  <a:cubicBezTo>
                    <a:pt x="42" y="16"/>
                    <a:pt x="1" y="12"/>
                    <a:pt x="1" y="8"/>
                  </a:cubicBezTo>
                  <a:cubicBezTo>
                    <a:pt x="1" y="3"/>
                    <a:pt x="42" y="0"/>
                    <a:pt x="92" y="0"/>
                  </a:cubicBezTo>
                  <a:cubicBezTo>
                    <a:pt x="142" y="0"/>
                    <a:pt x="182" y="3"/>
                    <a:pt x="182" y="8"/>
                  </a:cubicBezTo>
                  <a:cubicBezTo>
                    <a:pt x="182" y="12"/>
                    <a:pt x="142" y="16"/>
                    <a:pt x="92" y="16"/>
                  </a:cubicBezTo>
                  <a:moveTo>
                    <a:pt x="92" y="0"/>
                  </a:moveTo>
                  <a:cubicBezTo>
                    <a:pt x="41" y="0"/>
                    <a:pt x="0" y="3"/>
                    <a:pt x="0" y="8"/>
                  </a:cubicBezTo>
                  <a:cubicBezTo>
                    <a:pt x="0" y="12"/>
                    <a:pt x="41" y="16"/>
                    <a:pt x="92" y="16"/>
                  </a:cubicBezTo>
                  <a:cubicBezTo>
                    <a:pt x="142" y="16"/>
                    <a:pt x="184" y="12"/>
                    <a:pt x="184" y="8"/>
                  </a:cubicBezTo>
                  <a:cubicBezTo>
                    <a:pt x="184" y="3"/>
                    <a:pt x="142" y="0"/>
                    <a:pt x="92" y="0"/>
                  </a:cubicBezTo>
                </a:path>
              </a:pathLst>
            </a:custGeom>
            <a:solidFill>
              <a:srgbClr val="D6D6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52"/>
            <p:cNvSpPr>
              <a:spLocks noEditPoints="1"/>
            </p:cNvSpPr>
            <p:nvPr/>
          </p:nvSpPr>
          <p:spPr bwMode="auto">
            <a:xfrm>
              <a:off x="3599" y="1636"/>
              <a:ext cx="487" cy="43"/>
            </a:xfrm>
            <a:custGeom>
              <a:avLst/>
              <a:gdLst>
                <a:gd name="T0" fmla="*/ 91 w 181"/>
                <a:gd name="T1" fmla="*/ 15 h 16"/>
                <a:gd name="T2" fmla="*/ 2 w 181"/>
                <a:gd name="T3" fmla="*/ 8 h 16"/>
                <a:gd name="T4" fmla="*/ 91 w 181"/>
                <a:gd name="T5" fmla="*/ 0 h 16"/>
                <a:gd name="T6" fmla="*/ 180 w 181"/>
                <a:gd name="T7" fmla="*/ 8 h 16"/>
                <a:gd name="T8" fmla="*/ 91 w 181"/>
                <a:gd name="T9" fmla="*/ 15 h 16"/>
                <a:gd name="T10" fmla="*/ 91 w 181"/>
                <a:gd name="T11" fmla="*/ 0 h 16"/>
                <a:gd name="T12" fmla="*/ 0 w 181"/>
                <a:gd name="T13" fmla="*/ 8 h 16"/>
                <a:gd name="T14" fmla="*/ 91 w 181"/>
                <a:gd name="T15" fmla="*/ 16 h 16"/>
                <a:gd name="T16" fmla="*/ 181 w 181"/>
                <a:gd name="T17" fmla="*/ 8 h 16"/>
                <a:gd name="T18" fmla="*/ 91 w 181"/>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16">
                  <a:moveTo>
                    <a:pt x="91" y="15"/>
                  </a:moveTo>
                  <a:cubicBezTo>
                    <a:pt x="42" y="15"/>
                    <a:pt x="2" y="12"/>
                    <a:pt x="2" y="8"/>
                  </a:cubicBezTo>
                  <a:cubicBezTo>
                    <a:pt x="2" y="4"/>
                    <a:pt x="42" y="0"/>
                    <a:pt x="91" y="0"/>
                  </a:cubicBezTo>
                  <a:cubicBezTo>
                    <a:pt x="140" y="0"/>
                    <a:pt x="180" y="4"/>
                    <a:pt x="180" y="8"/>
                  </a:cubicBezTo>
                  <a:cubicBezTo>
                    <a:pt x="180" y="12"/>
                    <a:pt x="140" y="15"/>
                    <a:pt x="91" y="15"/>
                  </a:cubicBezTo>
                  <a:moveTo>
                    <a:pt x="91" y="0"/>
                  </a:moveTo>
                  <a:cubicBezTo>
                    <a:pt x="41" y="0"/>
                    <a:pt x="0" y="3"/>
                    <a:pt x="0" y="8"/>
                  </a:cubicBezTo>
                  <a:cubicBezTo>
                    <a:pt x="0" y="12"/>
                    <a:pt x="41" y="16"/>
                    <a:pt x="91" y="16"/>
                  </a:cubicBezTo>
                  <a:cubicBezTo>
                    <a:pt x="141" y="16"/>
                    <a:pt x="181" y="12"/>
                    <a:pt x="181" y="8"/>
                  </a:cubicBezTo>
                  <a:cubicBezTo>
                    <a:pt x="181" y="3"/>
                    <a:pt x="141" y="0"/>
                    <a:pt x="91" y="0"/>
                  </a:cubicBezTo>
                </a:path>
              </a:pathLst>
            </a:custGeom>
            <a:solidFill>
              <a:srgbClr val="D6D6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53"/>
            <p:cNvSpPr>
              <a:spLocks noEditPoints="1"/>
            </p:cNvSpPr>
            <p:nvPr/>
          </p:nvSpPr>
          <p:spPr bwMode="auto">
            <a:xfrm>
              <a:off x="3605" y="1636"/>
              <a:ext cx="478" cy="40"/>
            </a:xfrm>
            <a:custGeom>
              <a:avLst/>
              <a:gdLst>
                <a:gd name="T0" fmla="*/ 89 w 178"/>
                <a:gd name="T1" fmla="*/ 15 h 15"/>
                <a:gd name="T2" fmla="*/ 1 w 178"/>
                <a:gd name="T3" fmla="*/ 8 h 15"/>
                <a:gd name="T4" fmla="*/ 89 w 178"/>
                <a:gd name="T5" fmla="*/ 0 h 15"/>
                <a:gd name="T6" fmla="*/ 176 w 178"/>
                <a:gd name="T7" fmla="*/ 8 h 15"/>
                <a:gd name="T8" fmla="*/ 89 w 178"/>
                <a:gd name="T9" fmla="*/ 15 h 15"/>
                <a:gd name="T10" fmla="*/ 89 w 178"/>
                <a:gd name="T11" fmla="*/ 0 h 15"/>
                <a:gd name="T12" fmla="*/ 0 w 178"/>
                <a:gd name="T13" fmla="*/ 8 h 15"/>
                <a:gd name="T14" fmla="*/ 89 w 178"/>
                <a:gd name="T15" fmla="*/ 15 h 15"/>
                <a:gd name="T16" fmla="*/ 178 w 178"/>
                <a:gd name="T17" fmla="*/ 8 h 15"/>
                <a:gd name="T18" fmla="*/ 89 w 178"/>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15">
                  <a:moveTo>
                    <a:pt x="89" y="15"/>
                  </a:moveTo>
                  <a:cubicBezTo>
                    <a:pt x="40" y="15"/>
                    <a:pt x="1" y="12"/>
                    <a:pt x="1" y="8"/>
                  </a:cubicBezTo>
                  <a:cubicBezTo>
                    <a:pt x="1" y="4"/>
                    <a:pt x="40" y="0"/>
                    <a:pt x="89" y="0"/>
                  </a:cubicBezTo>
                  <a:cubicBezTo>
                    <a:pt x="137" y="0"/>
                    <a:pt x="176" y="4"/>
                    <a:pt x="176" y="8"/>
                  </a:cubicBezTo>
                  <a:cubicBezTo>
                    <a:pt x="176" y="12"/>
                    <a:pt x="137" y="15"/>
                    <a:pt x="89" y="15"/>
                  </a:cubicBezTo>
                  <a:moveTo>
                    <a:pt x="89" y="0"/>
                  </a:moveTo>
                  <a:cubicBezTo>
                    <a:pt x="40" y="0"/>
                    <a:pt x="0" y="4"/>
                    <a:pt x="0" y="8"/>
                  </a:cubicBezTo>
                  <a:cubicBezTo>
                    <a:pt x="0" y="12"/>
                    <a:pt x="40" y="15"/>
                    <a:pt x="89" y="15"/>
                  </a:cubicBezTo>
                  <a:cubicBezTo>
                    <a:pt x="138" y="15"/>
                    <a:pt x="178" y="12"/>
                    <a:pt x="178" y="8"/>
                  </a:cubicBezTo>
                  <a:cubicBezTo>
                    <a:pt x="178" y="4"/>
                    <a:pt x="138" y="0"/>
                    <a:pt x="89" y="0"/>
                  </a:cubicBezTo>
                </a:path>
              </a:pathLst>
            </a:custGeom>
            <a:solidFill>
              <a:srgbClr val="D5D5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54"/>
            <p:cNvSpPr>
              <a:spLocks noEditPoints="1"/>
            </p:cNvSpPr>
            <p:nvPr/>
          </p:nvSpPr>
          <p:spPr bwMode="auto">
            <a:xfrm>
              <a:off x="3607" y="1636"/>
              <a:ext cx="471" cy="40"/>
            </a:xfrm>
            <a:custGeom>
              <a:avLst/>
              <a:gdLst>
                <a:gd name="T0" fmla="*/ 88 w 175"/>
                <a:gd name="T1" fmla="*/ 15 h 15"/>
                <a:gd name="T2" fmla="*/ 2 w 175"/>
                <a:gd name="T3" fmla="*/ 8 h 15"/>
                <a:gd name="T4" fmla="*/ 88 w 175"/>
                <a:gd name="T5" fmla="*/ 0 h 15"/>
                <a:gd name="T6" fmla="*/ 174 w 175"/>
                <a:gd name="T7" fmla="*/ 8 h 15"/>
                <a:gd name="T8" fmla="*/ 88 w 175"/>
                <a:gd name="T9" fmla="*/ 15 h 15"/>
                <a:gd name="T10" fmla="*/ 88 w 175"/>
                <a:gd name="T11" fmla="*/ 0 h 15"/>
                <a:gd name="T12" fmla="*/ 0 w 175"/>
                <a:gd name="T13" fmla="*/ 8 h 15"/>
                <a:gd name="T14" fmla="*/ 88 w 175"/>
                <a:gd name="T15" fmla="*/ 15 h 15"/>
                <a:gd name="T16" fmla="*/ 175 w 175"/>
                <a:gd name="T17" fmla="*/ 8 h 15"/>
                <a:gd name="T18" fmla="*/ 88 w 175"/>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15">
                  <a:moveTo>
                    <a:pt x="88" y="15"/>
                  </a:moveTo>
                  <a:cubicBezTo>
                    <a:pt x="40" y="15"/>
                    <a:pt x="2" y="12"/>
                    <a:pt x="2" y="8"/>
                  </a:cubicBezTo>
                  <a:cubicBezTo>
                    <a:pt x="2" y="4"/>
                    <a:pt x="40" y="0"/>
                    <a:pt x="88" y="0"/>
                  </a:cubicBezTo>
                  <a:cubicBezTo>
                    <a:pt x="135" y="0"/>
                    <a:pt x="174" y="4"/>
                    <a:pt x="174" y="8"/>
                  </a:cubicBezTo>
                  <a:cubicBezTo>
                    <a:pt x="174" y="12"/>
                    <a:pt x="135" y="15"/>
                    <a:pt x="88" y="15"/>
                  </a:cubicBezTo>
                  <a:moveTo>
                    <a:pt x="88" y="0"/>
                  </a:moveTo>
                  <a:cubicBezTo>
                    <a:pt x="39" y="0"/>
                    <a:pt x="0" y="4"/>
                    <a:pt x="0" y="8"/>
                  </a:cubicBezTo>
                  <a:cubicBezTo>
                    <a:pt x="0" y="12"/>
                    <a:pt x="39" y="15"/>
                    <a:pt x="88" y="15"/>
                  </a:cubicBezTo>
                  <a:cubicBezTo>
                    <a:pt x="136" y="15"/>
                    <a:pt x="175" y="12"/>
                    <a:pt x="175" y="8"/>
                  </a:cubicBezTo>
                  <a:cubicBezTo>
                    <a:pt x="175" y="4"/>
                    <a:pt x="136" y="0"/>
                    <a:pt x="88" y="0"/>
                  </a:cubicBezTo>
                </a:path>
              </a:pathLst>
            </a:custGeom>
            <a:solidFill>
              <a:srgbClr val="D4D4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55"/>
            <p:cNvSpPr>
              <a:spLocks noEditPoints="1"/>
            </p:cNvSpPr>
            <p:nvPr/>
          </p:nvSpPr>
          <p:spPr bwMode="auto">
            <a:xfrm>
              <a:off x="3613" y="1636"/>
              <a:ext cx="462" cy="40"/>
            </a:xfrm>
            <a:custGeom>
              <a:avLst/>
              <a:gdLst>
                <a:gd name="T0" fmla="*/ 86 w 172"/>
                <a:gd name="T1" fmla="*/ 15 h 15"/>
                <a:gd name="T2" fmla="*/ 2 w 172"/>
                <a:gd name="T3" fmla="*/ 8 h 15"/>
                <a:gd name="T4" fmla="*/ 86 w 172"/>
                <a:gd name="T5" fmla="*/ 1 h 15"/>
                <a:gd name="T6" fmla="*/ 170 w 172"/>
                <a:gd name="T7" fmla="*/ 8 h 15"/>
                <a:gd name="T8" fmla="*/ 86 w 172"/>
                <a:gd name="T9" fmla="*/ 15 h 15"/>
                <a:gd name="T10" fmla="*/ 86 w 172"/>
                <a:gd name="T11" fmla="*/ 0 h 15"/>
                <a:gd name="T12" fmla="*/ 0 w 172"/>
                <a:gd name="T13" fmla="*/ 8 h 15"/>
                <a:gd name="T14" fmla="*/ 86 w 172"/>
                <a:gd name="T15" fmla="*/ 15 h 15"/>
                <a:gd name="T16" fmla="*/ 172 w 172"/>
                <a:gd name="T17" fmla="*/ 8 h 15"/>
                <a:gd name="T18" fmla="*/ 86 w 172"/>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5">
                  <a:moveTo>
                    <a:pt x="86" y="15"/>
                  </a:moveTo>
                  <a:cubicBezTo>
                    <a:pt x="39" y="15"/>
                    <a:pt x="2" y="12"/>
                    <a:pt x="2" y="8"/>
                  </a:cubicBezTo>
                  <a:cubicBezTo>
                    <a:pt x="2" y="4"/>
                    <a:pt x="39" y="1"/>
                    <a:pt x="86" y="1"/>
                  </a:cubicBezTo>
                  <a:cubicBezTo>
                    <a:pt x="132" y="1"/>
                    <a:pt x="170" y="4"/>
                    <a:pt x="170" y="8"/>
                  </a:cubicBezTo>
                  <a:cubicBezTo>
                    <a:pt x="170" y="12"/>
                    <a:pt x="132" y="15"/>
                    <a:pt x="86" y="15"/>
                  </a:cubicBezTo>
                  <a:moveTo>
                    <a:pt x="86" y="0"/>
                  </a:moveTo>
                  <a:cubicBezTo>
                    <a:pt x="38" y="0"/>
                    <a:pt x="0" y="4"/>
                    <a:pt x="0" y="8"/>
                  </a:cubicBezTo>
                  <a:cubicBezTo>
                    <a:pt x="0" y="12"/>
                    <a:pt x="38" y="15"/>
                    <a:pt x="86" y="15"/>
                  </a:cubicBezTo>
                  <a:cubicBezTo>
                    <a:pt x="133" y="15"/>
                    <a:pt x="172" y="12"/>
                    <a:pt x="172" y="8"/>
                  </a:cubicBezTo>
                  <a:cubicBezTo>
                    <a:pt x="172" y="4"/>
                    <a:pt x="133" y="0"/>
                    <a:pt x="86" y="0"/>
                  </a:cubicBezTo>
                </a:path>
              </a:pathLst>
            </a:custGeom>
            <a:solidFill>
              <a:srgbClr val="D3D3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56"/>
            <p:cNvSpPr>
              <a:spLocks noEditPoints="1"/>
            </p:cNvSpPr>
            <p:nvPr/>
          </p:nvSpPr>
          <p:spPr bwMode="auto">
            <a:xfrm>
              <a:off x="3618" y="1638"/>
              <a:ext cx="452" cy="38"/>
            </a:xfrm>
            <a:custGeom>
              <a:avLst/>
              <a:gdLst>
                <a:gd name="T0" fmla="*/ 84 w 168"/>
                <a:gd name="T1" fmla="*/ 14 h 14"/>
                <a:gd name="T2" fmla="*/ 1 w 168"/>
                <a:gd name="T3" fmla="*/ 7 h 14"/>
                <a:gd name="T4" fmla="*/ 84 w 168"/>
                <a:gd name="T5" fmla="*/ 0 h 14"/>
                <a:gd name="T6" fmla="*/ 166 w 168"/>
                <a:gd name="T7" fmla="*/ 7 h 14"/>
                <a:gd name="T8" fmla="*/ 84 w 168"/>
                <a:gd name="T9" fmla="*/ 14 h 14"/>
                <a:gd name="T10" fmla="*/ 84 w 168"/>
                <a:gd name="T11" fmla="*/ 0 h 14"/>
                <a:gd name="T12" fmla="*/ 0 w 168"/>
                <a:gd name="T13" fmla="*/ 7 h 14"/>
                <a:gd name="T14" fmla="*/ 84 w 168"/>
                <a:gd name="T15" fmla="*/ 14 h 14"/>
                <a:gd name="T16" fmla="*/ 168 w 168"/>
                <a:gd name="T17" fmla="*/ 7 h 14"/>
                <a:gd name="T18" fmla="*/ 84 w 168"/>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4">
                  <a:moveTo>
                    <a:pt x="84" y="14"/>
                  </a:moveTo>
                  <a:cubicBezTo>
                    <a:pt x="38" y="14"/>
                    <a:pt x="1" y="11"/>
                    <a:pt x="1" y="7"/>
                  </a:cubicBezTo>
                  <a:cubicBezTo>
                    <a:pt x="1" y="3"/>
                    <a:pt x="38" y="0"/>
                    <a:pt x="84" y="0"/>
                  </a:cubicBezTo>
                  <a:cubicBezTo>
                    <a:pt x="129" y="0"/>
                    <a:pt x="166" y="3"/>
                    <a:pt x="166" y="7"/>
                  </a:cubicBezTo>
                  <a:cubicBezTo>
                    <a:pt x="166" y="11"/>
                    <a:pt x="129" y="14"/>
                    <a:pt x="84" y="14"/>
                  </a:cubicBezTo>
                  <a:moveTo>
                    <a:pt x="84" y="0"/>
                  </a:moveTo>
                  <a:cubicBezTo>
                    <a:pt x="37" y="0"/>
                    <a:pt x="0" y="3"/>
                    <a:pt x="0" y="7"/>
                  </a:cubicBezTo>
                  <a:cubicBezTo>
                    <a:pt x="0" y="11"/>
                    <a:pt x="37" y="14"/>
                    <a:pt x="84" y="14"/>
                  </a:cubicBezTo>
                  <a:cubicBezTo>
                    <a:pt x="130" y="14"/>
                    <a:pt x="168" y="11"/>
                    <a:pt x="168" y="7"/>
                  </a:cubicBezTo>
                  <a:cubicBezTo>
                    <a:pt x="168" y="3"/>
                    <a:pt x="130" y="0"/>
                    <a:pt x="84" y="0"/>
                  </a:cubicBezTo>
                </a:path>
              </a:pathLst>
            </a:custGeom>
            <a:solidFill>
              <a:srgbClr val="D2D2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57"/>
            <p:cNvSpPr>
              <a:spLocks noEditPoints="1"/>
            </p:cNvSpPr>
            <p:nvPr/>
          </p:nvSpPr>
          <p:spPr bwMode="auto">
            <a:xfrm>
              <a:off x="3621" y="1638"/>
              <a:ext cx="444" cy="38"/>
            </a:xfrm>
            <a:custGeom>
              <a:avLst/>
              <a:gdLst>
                <a:gd name="T0" fmla="*/ 83 w 165"/>
                <a:gd name="T1" fmla="*/ 14 h 14"/>
                <a:gd name="T2" fmla="*/ 2 w 165"/>
                <a:gd name="T3" fmla="*/ 7 h 14"/>
                <a:gd name="T4" fmla="*/ 83 w 165"/>
                <a:gd name="T5" fmla="*/ 0 h 14"/>
                <a:gd name="T6" fmla="*/ 164 w 165"/>
                <a:gd name="T7" fmla="*/ 7 h 14"/>
                <a:gd name="T8" fmla="*/ 83 w 165"/>
                <a:gd name="T9" fmla="*/ 14 h 14"/>
                <a:gd name="T10" fmla="*/ 83 w 165"/>
                <a:gd name="T11" fmla="*/ 0 h 14"/>
                <a:gd name="T12" fmla="*/ 0 w 165"/>
                <a:gd name="T13" fmla="*/ 7 h 14"/>
                <a:gd name="T14" fmla="*/ 83 w 165"/>
                <a:gd name="T15" fmla="*/ 14 h 14"/>
                <a:gd name="T16" fmla="*/ 165 w 165"/>
                <a:gd name="T17" fmla="*/ 7 h 14"/>
                <a:gd name="T18" fmla="*/ 83 w 165"/>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4">
                  <a:moveTo>
                    <a:pt x="83" y="14"/>
                  </a:moveTo>
                  <a:cubicBezTo>
                    <a:pt x="38" y="14"/>
                    <a:pt x="2" y="10"/>
                    <a:pt x="2" y="7"/>
                  </a:cubicBezTo>
                  <a:cubicBezTo>
                    <a:pt x="2" y="3"/>
                    <a:pt x="38" y="0"/>
                    <a:pt x="83" y="0"/>
                  </a:cubicBezTo>
                  <a:cubicBezTo>
                    <a:pt x="128" y="0"/>
                    <a:pt x="164" y="3"/>
                    <a:pt x="164" y="7"/>
                  </a:cubicBezTo>
                  <a:cubicBezTo>
                    <a:pt x="164" y="10"/>
                    <a:pt x="128" y="14"/>
                    <a:pt x="83" y="14"/>
                  </a:cubicBezTo>
                  <a:moveTo>
                    <a:pt x="83" y="0"/>
                  </a:moveTo>
                  <a:cubicBezTo>
                    <a:pt x="37" y="0"/>
                    <a:pt x="0" y="3"/>
                    <a:pt x="0" y="7"/>
                  </a:cubicBezTo>
                  <a:cubicBezTo>
                    <a:pt x="0" y="11"/>
                    <a:pt x="37" y="14"/>
                    <a:pt x="83" y="14"/>
                  </a:cubicBezTo>
                  <a:cubicBezTo>
                    <a:pt x="128" y="14"/>
                    <a:pt x="165" y="11"/>
                    <a:pt x="165" y="7"/>
                  </a:cubicBezTo>
                  <a:cubicBezTo>
                    <a:pt x="165" y="3"/>
                    <a:pt x="128" y="0"/>
                    <a:pt x="83" y="0"/>
                  </a:cubicBezTo>
                </a:path>
              </a:pathLst>
            </a:custGeom>
            <a:solidFill>
              <a:srgbClr val="D1D1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58"/>
            <p:cNvSpPr>
              <a:spLocks noEditPoints="1"/>
            </p:cNvSpPr>
            <p:nvPr/>
          </p:nvSpPr>
          <p:spPr bwMode="auto">
            <a:xfrm>
              <a:off x="3626" y="1638"/>
              <a:ext cx="436" cy="38"/>
            </a:xfrm>
            <a:custGeom>
              <a:avLst/>
              <a:gdLst>
                <a:gd name="T0" fmla="*/ 81 w 162"/>
                <a:gd name="T1" fmla="*/ 13 h 14"/>
                <a:gd name="T2" fmla="*/ 1 w 162"/>
                <a:gd name="T3" fmla="*/ 7 h 14"/>
                <a:gd name="T4" fmla="*/ 81 w 162"/>
                <a:gd name="T5" fmla="*/ 0 h 14"/>
                <a:gd name="T6" fmla="*/ 160 w 162"/>
                <a:gd name="T7" fmla="*/ 7 h 14"/>
                <a:gd name="T8" fmla="*/ 81 w 162"/>
                <a:gd name="T9" fmla="*/ 13 h 14"/>
                <a:gd name="T10" fmla="*/ 81 w 162"/>
                <a:gd name="T11" fmla="*/ 0 h 14"/>
                <a:gd name="T12" fmla="*/ 0 w 162"/>
                <a:gd name="T13" fmla="*/ 7 h 14"/>
                <a:gd name="T14" fmla="*/ 81 w 162"/>
                <a:gd name="T15" fmla="*/ 14 h 14"/>
                <a:gd name="T16" fmla="*/ 162 w 162"/>
                <a:gd name="T17" fmla="*/ 7 h 14"/>
                <a:gd name="T18" fmla="*/ 81 w 162"/>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4">
                  <a:moveTo>
                    <a:pt x="81" y="13"/>
                  </a:moveTo>
                  <a:cubicBezTo>
                    <a:pt x="37" y="13"/>
                    <a:pt x="1" y="10"/>
                    <a:pt x="1" y="7"/>
                  </a:cubicBezTo>
                  <a:cubicBezTo>
                    <a:pt x="1" y="3"/>
                    <a:pt x="37" y="0"/>
                    <a:pt x="81" y="0"/>
                  </a:cubicBezTo>
                  <a:cubicBezTo>
                    <a:pt x="125" y="0"/>
                    <a:pt x="160" y="3"/>
                    <a:pt x="160" y="7"/>
                  </a:cubicBezTo>
                  <a:cubicBezTo>
                    <a:pt x="160" y="10"/>
                    <a:pt x="125" y="13"/>
                    <a:pt x="81" y="13"/>
                  </a:cubicBezTo>
                  <a:moveTo>
                    <a:pt x="81" y="0"/>
                  </a:moveTo>
                  <a:cubicBezTo>
                    <a:pt x="36" y="0"/>
                    <a:pt x="0" y="3"/>
                    <a:pt x="0" y="7"/>
                  </a:cubicBezTo>
                  <a:cubicBezTo>
                    <a:pt x="0" y="10"/>
                    <a:pt x="36" y="14"/>
                    <a:pt x="81" y="14"/>
                  </a:cubicBezTo>
                  <a:cubicBezTo>
                    <a:pt x="126" y="14"/>
                    <a:pt x="162" y="10"/>
                    <a:pt x="162" y="7"/>
                  </a:cubicBezTo>
                  <a:cubicBezTo>
                    <a:pt x="162" y="3"/>
                    <a:pt x="126" y="0"/>
                    <a:pt x="81" y="0"/>
                  </a:cubicBezTo>
                </a:path>
              </a:pathLst>
            </a:custGeom>
            <a:solidFill>
              <a:srgbClr val="D0D0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59"/>
            <p:cNvSpPr>
              <a:spLocks noEditPoints="1"/>
            </p:cNvSpPr>
            <p:nvPr/>
          </p:nvSpPr>
          <p:spPr bwMode="auto">
            <a:xfrm>
              <a:off x="3629" y="1638"/>
              <a:ext cx="427" cy="35"/>
            </a:xfrm>
            <a:custGeom>
              <a:avLst/>
              <a:gdLst>
                <a:gd name="T0" fmla="*/ 80 w 159"/>
                <a:gd name="T1" fmla="*/ 13 h 13"/>
                <a:gd name="T2" fmla="*/ 2 w 159"/>
                <a:gd name="T3" fmla="*/ 7 h 13"/>
                <a:gd name="T4" fmla="*/ 80 w 159"/>
                <a:gd name="T5" fmla="*/ 0 h 13"/>
                <a:gd name="T6" fmla="*/ 158 w 159"/>
                <a:gd name="T7" fmla="*/ 7 h 13"/>
                <a:gd name="T8" fmla="*/ 80 w 159"/>
                <a:gd name="T9" fmla="*/ 13 h 13"/>
                <a:gd name="T10" fmla="*/ 80 w 159"/>
                <a:gd name="T11" fmla="*/ 0 h 13"/>
                <a:gd name="T12" fmla="*/ 0 w 159"/>
                <a:gd name="T13" fmla="*/ 7 h 13"/>
                <a:gd name="T14" fmla="*/ 80 w 159"/>
                <a:gd name="T15" fmla="*/ 13 h 13"/>
                <a:gd name="T16" fmla="*/ 159 w 159"/>
                <a:gd name="T17" fmla="*/ 7 h 13"/>
                <a:gd name="T18" fmla="*/ 80 w 159"/>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3">
                  <a:moveTo>
                    <a:pt x="80" y="13"/>
                  </a:moveTo>
                  <a:cubicBezTo>
                    <a:pt x="37" y="13"/>
                    <a:pt x="2" y="10"/>
                    <a:pt x="2" y="7"/>
                  </a:cubicBezTo>
                  <a:cubicBezTo>
                    <a:pt x="2" y="3"/>
                    <a:pt x="37" y="0"/>
                    <a:pt x="80" y="0"/>
                  </a:cubicBezTo>
                  <a:cubicBezTo>
                    <a:pt x="123" y="0"/>
                    <a:pt x="158" y="3"/>
                    <a:pt x="158" y="7"/>
                  </a:cubicBezTo>
                  <a:cubicBezTo>
                    <a:pt x="158" y="10"/>
                    <a:pt x="123" y="13"/>
                    <a:pt x="80" y="13"/>
                  </a:cubicBezTo>
                  <a:moveTo>
                    <a:pt x="80" y="0"/>
                  </a:moveTo>
                  <a:cubicBezTo>
                    <a:pt x="36" y="0"/>
                    <a:pt x="0" y="3"/>
                    <a:pt x="0" y="7"/>
                  </a:cubicBezTo>
                  <a:cubicBezTo>
                    <a:pt x="0" y="10"/>
                    <a:pt x="36" y="13"/>
                    <a:pt x="80" y="13"/>
                  </a:cubicBezTo>
                  <a:cubicBezTo>
                    <a:pt x="124" y="13"/>
                    <a:pt x="159" y="10"/>
                    <a:pt x="159" y="7"/>
                  </a:cubicBezTo>
                  <a:cubicBezTo>
                    <a:pt x="159" y="3"/>
                    <a:pt x="124" y="0"/>
                    <a:pt x="80" y="0"/>
                  </a:cubicBezTo>
                </a:path>
              </a:pathLst>
            </a:custGeom>
            <a:solidFill>
              <a:srgbClr val="CFCF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60"/>
            <p:cNvSpPr>
              <a:spLocks noEditPoints="1"/>
            </p:cNvSpPr>
            <p:nvPr/>
          </p:nvSpPr>
          <p:spPr bwMode="auto">
            <a:xfrm>
              <a:off x="3634" y="1638"/>
              <a:ext cx="420" cy="35"/>
            </a:xfrm>
            <a:custGeom>
              <a:avLst/>
              <a:gdLst>
                <a:gd name="T0" fmla="*/ 78 w 156"/>
                <a:gd name="T1" fmla="*/ 13 h 13"/>
                <a:gd name="T2" fmla="*/ 1 w 156"/>
                <a:gd name="T3" fmla="*/ 7 h 13"/>
                <a:gd name="T4" fmla="*/ 78 w 156"/>
                <a:gd name="T5" fmla="*/ 0 h 13"/>
                <a:gd name="T6" fmla="*/ 154 w 156"/>
                <a:gd name="T7" fmla="*/ 7 h 13"/>
                <a:gd name="T8" fmla="*/ 78 w 156"/>
                <a:gd name="T9" fmla="*/ 13 h 13"/>
                <a:gd name="T10" fmla="*/ 78 w 156"/>
                <a:gd name="T11" fmla="*/ 0 h 13"/>
                <a:gd name="T12" fmla="*/ 0 w 156"/>
                <a:gd name="T13" fmla="*/ 7 h 13"/>
                <a:gd name="T14" fmla="*/ 78 w 156"/>
                <a:gd name="T15" fmla="*/ 13 h 13"/>
                <a:gd name="T16" fmla="*/ 156 w 156"/>
                <a:gd name="T17" fmla="*/ 7 h 13"/>
                <a:gd name="T18" fmla="*/ 78 w 15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13">
                  <a:moveTo>
                    <a:pt x="78" y="13"/>
                  </a:moveTo>
                  <a:cubicBezTo>
                    <a:pt x="36" y="13"/>
                    <a:pt x="1" y="10"/>
                    <a:pt x="1" y="7"/>
                  </a:cubicBezTo>
                  <a:cubicBezTo>
                    <a:pt x="1" y="3"/>
                    <a:pt x="36" y="0"/>
                    <a:pt x="78" y="0"/>
                  </a:cubicBezTo>
                  <a:cubicBezTo>
                    <a:pt x="120" y="0"/>
                    <a:pt x="154" y="3"/>
                    <a:pt x="154" y="7"/>
                  </a:cubicBezTo>
                  <a:cubicBezTo>
                    <a:pt x="154" y="10"/>
                    <a:pt x="120" y="13"/>
                    <a:pt x="78" y="13"/>
                  </a:cubicBezTo>
                  <a:moveTo>
                    <a:pt x="78" y="0"/>
                  </a:moveTo>
                  <a:cubicBezTo>
                    <a:pt x="35" y="0"/>
                    <a:pt x="0" y="3"/>
                    <a:pt x="0" y="7"/>
                  </a:cubicBezTo>
                  <a:cubicBezTo>
                    <a:pt x="0" y="10"/>
                    <a:pt x="35" y="13"/>
                    <a:pt x="78" y="13"/>
                  </a:cubicBezTo>
                  <a:cubicBezTo>
                    <a:pt x="121" y="13"/>
                    <a:pt x="156" y="10"/>
                    <a:pt x="156" y="7"/>
                  </a:cubicBezTo>
                  <a:cubicBezTo>
                    <a:pt x="156" y="3"/>
                    <a:pt x="121" y="0"/>
                    <a:pt x="78" y="0"/>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61"/>
            <p:cNvSpPr>
              <a:spLocks noEditPoints="1"/>
            </p:cNvSpPr>
            <p:nvPr/>
          </p:nvSpPr>
          <p:spPr bwMode="auto">
            <a:xfrm>
              <a:off x="3637" y="1638"/>
              <a:ext cx="411" cy="35"/>
            </a:xfrm>
            <a:custGeom>
              <a:avLst/>
              <a:gdLst>
                <a:gd name="T0" fmla="*/ 77 w 153"/>
                <a:gd name="T1" fmla="*/ 13 h 13"/>
                <a:gd name="T2" fmla="*/ 2 w 153"/>
                <a:gd name="T3" fmla="*/ 7 h 13"/>
                <a:gd name="T4" fmla="*/ 77 w 153"/>
                <a:gd name="T5" fmla="*/ 0 h 13"/>
                <a:gd name="T6" fmla="*/ 152 w 153"/>
                <a:gd name="T7" fmla="*/ 7 h 13"/>
                <a:gd name="T8" fmla="*/ 77 w 153"/>
                <a:gd name="T9" fmla="*/ 13 h 13"/>
                <a:gd name="T10" fmla="*/ 77 w 153"/>
                <a:gd name="T11" fmla="*/ 0 h 13"/>
                <a:gd name="T12" fmla="*/ 0 w 153"/>
                <a:gd name="T13" fmla="*/ 7 h 13"/>
                <a:gd name="T14" fmla="*/ 77 w 153"/>
                <a:gd name="T15" fmla="*/ 13 h 13"/>
                <a:gd name="T16" fmla="*/ 153 w 153"/>
                <a:gd name="T17" fmla="*/ 7 h 13"/>
                <a:gd name="T18" fmla="*/ 77 w 153"/>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13">
                  <a:moveTo>
                    <a:pt x="77" y="13"/>
                  </a:moveTo>
                  <a:cubicBezTo>
                    <a:pt x="36" y="13"/>
                    <a:pt x="2" y="10"/>
                    <a:pt x="2" y="7"/>
                  </a:cubicBezTo>
                  <a:cubicBezTo>
                    <a:pt x="2" y="3"/>
                    <a:pt x="36" y="0"/>
                    <a:pt x="77" y="0"/>
                  </a:cubicBezTo>
                  <a:cubicBezTo>
                    <a:pt x="118" y="0"/>
                    <a:pt x="152" y="3"/>
                    <a:pt x="152" y="7"/>
                  </a:cubicBezTo>
                  <a:cubicBezTo>
                    <a:pt x="152" y="10"/>
                    <a:pt x="118" y="13"/>
                    <a:pt x="77" y="13"/>
                  </a:cubicBezTo>
                  <a:moveTo>
                    <a:pt x="77" y="0"/>
                  </a:moveTo>
                  <a:cubicBezTo>
                    <a:pt x="35" y="0"/>
                    <a:pt x="0" y="3"/>
                    <a:pt x="0" y="7"/>
                  </a:cubicBezTo>
                  <a:cubicBezTo>
                    <a:pt x="0" y="10"/>
                    <a:pt x="35" y="13"/>
                    <a:pt x="77" y="13"/>
                  </a:cubicBezTo>
                  <a:cubicBezTo>
                    <a:pt x="119" y="13"/>
                    <a:pt x="153" y="10"/>
                    <a:pt x="153" y="7"/>
                  </a:cubicBezTo>
                  <a:cubicBezTo>
                    <a:pt x="153" y="3"/>
                    <a:pt x="119" y="0"/>
                    <a:pt x="77" y="0"/>
                  </a:cubicBezTo>
                </a:path>
              </a:pathLst>
            </a:custGeom>
            <a:solidFill>
              <a:srgbClr val="CDCD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62"/>
            <p:cNvSpPr>
              <a:spLocks noEditPoints="1"/>
            </p:cNvSpPr>
            <p:nvPr/>
          </p:nvSpPr>
          <p:spPr bwMode="auto">
            <a:xfrm>
              <a:off x="3642" y="1638"/>
              <a:ext cx="404" cy="35"/>
            </a:xfrm>
            <a:custGeom>
              <a:avLst/>
              <a:gdLst>
                <a:gd name="T0" fmla="*/ 75 w 150"/>
                <a:gd name="T1" fmla="*/ 13 h 13"/>
                <a:gd name="T2" fmla="*/ 2 w 150"/>
                <a:gd name="T3" fmla="*/ 7 h 13"/>
                <a:gd name="T4" fmla="*/ 75 w 150"/>
                <a:gd name="T5" fmla="*/ 0 h 13"/>
                <a:gd name="T6" fmla="*/ 148 w 150"/>
                <a:gd name="T7" fmla="*/ 7 h 13"/>
                <a:gd name="T8" fmla="*/ 75 w 150"/>
                <a:gd name="T9" fmla="*/ 13 h 13"/>
                <a:gd name="T10" fmla="*/ 75 w 150"/>
                <a:gd name="T11" fmla="*/ 0 h 13"/>
                <a:gd name="T12" fmla="*/ 0 w 150"/>
                <a:gd name="T13" fmla="*/ 7 h 13"/>
                <a:gd name="T14" fmla="*/ 75 w 150"/>
                <a:gd name="T15" fmla="*/ 13 h 13"/>
                <a:gd name="T16" fmla="*/ 150 w 150"/>
                <a:gd name="T17" fmla="*/ 7 h 13"/>
                <a:gd name="T18" fmla="*/ 75 w 150"/>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13">
                  <a:moveTo>
                    <a:pt x="75" y="13"/>
                  </a:moveTo>
                  <a:cubicBezTo>
                    <a:pt x="34" y="13"/>
                    <a:pt x="2" y="10"/>
                    <a:pt x="2" y="7"/>
                  </a:cubicBezTo>
                  <a:cubicBezTo>
                    <a:pt x="2" y="3"/>
                    <a:pt x="34" y="0"/>
                    <a:pt x="75" y="0"/>
                  </a:cubicBezTo>
                  <a:cubicBezTo>
                    <a:pt x="115" y="0"/>
                    <a:pt x="148" y="3"/>
                    <a:pt x="148" y="7"/>
                  </a:cubicBezTo>
                  <a:cubicBezTo>
                    <a:pt x="148" y="10"/>
                    <a:pt x="115" y="13"/>
                    <a:pt x="75" y="13"/>
                  </a:cubicBezTo>
                  <a:moveTo>
                    <a:pt x="75" y="0"/>
                  </a:moveTo>
                  <a:cubicBezTo>
                    <a:pt x="34" y="0"/>
                    <a:pt x="0" y="3"/>
                    <a:pt x="0" y="7"/>
                  </a:cubicBezTo>
                  <a:cubicBezTo>
                    <a:pt x="0" y="10"/>
                    <a:pt x="34" y="13"/>
                    <a:pt x="75" y="13"/>
                  </a:cubicBezTo>
                  <a:cubicBezTo>
                    <a:pt x="116" y="13"/>
                    <a:pt x="150" y="10"/>
                    <a:pt x="150" y="7"/>
                  </a:cubicBezTo>
                  <a:cubicBezTo>
                    <a:pt x="150" y="3"/>
                    <a:pt x="116" y="0"/>
                    <a:pt x="75" y="0"/>
                  </a:cubicBezTo>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63"/>
            <p:cNvSpPr>
              <a:spLocks noEditPoints="1"/>
            </p:cNvSpPr>
            <p:nvPr/>
          </p:nvSpPr>
          <p:spPr bwMode="auto">
            <a:xfrm>
              <a:off x="3648" y="1638"/>
              <a:ext cx="392" cy="35"/>
            </a:xfrm>
            <a:custGeom>
              <a:avLst/>
              <a:gdLst>
                <a:gd name="T0" fmla="*/ 73 w 146"/>
                <a:gd name="T1" fmla="*/ 12 h 13"/>
                <a:gd name="T2" fmla="*/ 1 w 146"/>
                <a:gd name="T3" fmla="*/ 7 h 13"/>
                <a:gd name="T4" fmla="*/ 73 w 146"/>
                <a:gd name="T5" fmla="*/ 1 h 13"/>
                <a:gd name="T6" fmla="*/ 145 w 146"/>
                <a:gd name="T7" fmla="*/ 7 h 13"/>
                <a:gd name="T8" fmla="*/ 73 w 146"/>
                <a:gd name="T9" fmla="*/ 12 h 13"/>
                <a:gd name="T10" fmla="*/ 73 w 146"/>
                <a:gd name="T11" fmla="*/ 0 h 13"/>
                <a:gd name="T12" fmla="*/ 0 w 146"/>
                <a:gd name="T13" fmla="*/ 7 h 13"/>
                <a:gd name="T14" fmla="*/ 73 w 146"/>
                <a:gd name="T15" fmla="*/ 13 h 13"/>
                <a:gd name="T16" fmla="*/ 146 w 146"/>
                <a:gd name="T17" fmla="*/ 7 h 13"/>
                <a:gd name="T18" fmla="*/ 73 w 14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13">
                  <a:moveTo>
                    <a:pt x="73" y="12"/>
                  </a:moveTo>
                  <a:cubicBezTo>
                    <a:pt x="33" y="12"/>
                    <a:pt x="1" y="10"/>
                    <a:pt x="1" y="7"/>
                  </a:cubicBezTo>
                  <a:cubicBezTo>
                    <a:pt x="1" y="3"/>
                    <a:pt x="33" y="1"/>
                    <a:pt x="73" y="1"/>
                  </a:cubicBezTo>
                  <a:cubicBezTo>
                    <a:pt x="113" y="1"/>
                    <a:pt x="145" y="3"/>
                    <a:pt x="145" y="7"/>
                  </a:cubicBezTo>
                  <a:cubicBezTo>
                    <a:pt x="145" y="10"/>
                    <a:pt x="113" y="12"/>
                    <a:pt x="73" y="12"/>
                  </a:cubicBezTo>
                  <a:moveTo>
                    <a:pt x="73" y="0"/>
                  </a:moveTo>
                  <a:cubicBezTo>
                    <a:pt x="32" y="0"/>
                    <a:pt x="0" y="3"/>
                    <a:pt x="0" y="7"/>
                  </a:cubicBezTo>
                  <a:cubicBezTo>
                    <a:pt x="0" y="10"/>
                    <a:pt x="32" y="13"/>
                    <a:pt x="73" y="13"/>
                  </a:cubicBezTo>
                  <a:cubicBezTo>
                    <a:pt x="113" y="13"/>
                    <a:pt x="146" y="10"/>
                    <a:pt x="146" y="7"/>
                  </a:cubicBezTo>
                  <a:cubicBezTo>
                    <a:pt x="146" y="3"/>
                    <a:pt x="113" y="0"/>
                    <a:pt x="73" y="0"/>
                  </a:cubicBezTo>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64"/>
            <p:cNvSpPr>
              <a:spLocks noEditPoints="1"/>
            </p:cNvSpPr>
            <p:nvPr/>
          </p:nvSpPr>
          <p:spPr bwMode="auto">
            <a:xfrm>
              <a:off x="3650" y="1641"/>
              <a:ext cx="388" cy="30"/>
            </a:xfrm>
            <a:custGeom>
              <a:avLst/>
              <a:gdLst>
                <a:gd name="T0" fmla="*/ 72 w 144"/>
                <a:gd name="T1" fmla="*/ 11 h 11"/>
                <a:gd name="T2" fmla="*/ 2 w 144"/>
                <a:gd name="T3" fmla="*/ 6 h 11"/>
                <a:gd name="T4" fmla="*/ 72 w 144"/>
                <a:gd name="T5" fmla="*/ 0 h 11"/>
                <a:gd name="T6" fmla="*/ 142 w 144"/>
                <a:gd name="T7" fmla="*/ 6 h 11"/>
                <a:gd name="T8" fmla="*/ 72 w 144"/>
                <a:gd name="T9" fmla="*/ 11 h 11"/>
                <a:gd name="T10" fmla="*/ 72 w 144"/>
                <a:gd name="T11" fmla="*/ 0 h 11"/>
                <a:gd name="T12" fmla="*/ 0 w 144"/>
                <a:gd name="T13" fmla="*/ 6 h 11"/>
                <a:gd name="T14" fmla="*/ 72 w 144"/>
                <a:gd name="T15" fmla="*/ 11 h 11"/>
                <a:gd name="T16" fmla="*/ 144 w 144"/>
                <a:gd name="T17" fmla="*/ 6 h 11"/>
                <a:gd name="T18" fmla="*/ 72 w 144"/>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11">
                  <a:moveTo>
                    <a:pt x="72" y="11"/>
                  </a:moveTo>
                  <a:cubicBezTo>
                    <a:pt x="33" y="11"/>
                    <a:pt x="2" y="9"/>
                    <a:pt x="2" y="6"/>
                  </a:cubicBezTo>
                  <a:cubicBezTo>
                    <a:pt x="2" y="2"/>
                    <a:pt x="33" y="0"/>
                    <a:pt x="72" y="0"/>
                  </a:cubicBezTo>
                  <a:cubicBezTo>
                    <a:pt x="111" y="0"/>
                    <a:pt x="142" y="2"/>
                    <a:pt x="142" y="6"/>
                  </a:cubicBezTo>
                  <a:cubicBezTo>
                    <a:pt x="142" y="9"/>
                    <a:pt x="111" y="11"/>
                    <a:pt x="72" y="11"/>
                  </a:cubicBezTo>
                  <a:moveTo>
                    <a:pt x="72" y="0"/>
                  </a:moveTo>
                  <a:cubicBezTo>
                    <a:pt x="32" y="0"/>
                    <a:pt x="0" y="2"/>
                    <a:pt x="0" y="6"/>
                  </a:cubicBezTo>
                  <a:cubicBezTo>
                    <a:pt x="0" y="9"/>
                    <a:pt x="32" y="11"/>
                    <a:pt x="72" y="11"/>
                  </a:cubicBezTo>
                  <a:cubicBezTo>
                    <a:pt x="112" y="11"/>
                    <a:pt x="144" y="9"/>
                    <a:pt x="144" y="6"/>
                  </a:cubicBezTo>
                  <a:cubicBezTo>
                    <a:pt x="144" y="2"/>
                    <a:pt x="112" y="0"/>
                    <a:pt x="72" y="0"/>
                  </a:cubicBezTo>
                </a:path>
              </a:pathLst>
            </a:custGeom>
            <a:solidFill>
              <a:srgbClr val="CBCB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65"/>
            <p:cNvSpPr>
              <a:spLocks noEditPoints="1"/>
            </p:cNvSpPr>
            <p:nvPr/>
          </p:nvSpPr>
          <p:spPr bwMode="auto">
            <a:xfrm>
              <a:off x="3656" y="1641"/>
              <a:ext cx="376" cy="30"/>
            </a:xfrm>
            <a:custGeom>
              <a:avLst/>
              <a:gdLst>
                <a:gd name="T0" fmla="*/ 70 w 140"/>
                <a:gd name="T1" fmla="*/ 11 h 11"/>
                <a:gd name="T2" fmla="*/ 1 w 140"/>
                <a:gd name="T3" fmla="*/ 6 h 11"/>
                <a:gd name="T4" fmla="*/ 70 w 140"/>
                <a:gd name="T5" fmla="*/ 0 h 11"/>
                <a:gd name="T6" fmla="*/ 139 w 140"/>
                <a:gd name="T7" fmla="*/ 6 h 11"/>
                <a:gd name="T8" fmla="*/ 70 w 140"/>
                <a:gd name="T9" fmla="*/ 11 h 11"/>
                <a:gd name="T10" fmla="*/ 70 w 140"/>
                <a:gd name="T11" fmla="*/ 0 h 11"/>
                <a:gd name="T12" fmla="*/ 0 w 140"/>
                <a:gd name="T13" fmla="*/ 6 h 11"/>
                <a:gd name="T14" fmla="*/ 70 w 140"/>
                <a:gd name="T15" fmla="*/ 11 h 11"/>
                <a:gd name="T16" fmla="*/ 140 w 140"/>
                <a:gd name="T17" fmla="*/ 6 h 11"/>
                <a:gd name="T18" fmla="*/ 70 w 140"/>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11">
                  <a:moveTo>
                    <a:pt x="70" y="11"/>
                  </a:moveTo>
                  <a:cubicBezTo>
                    <a:pt x="32" y="11"/>
                    <a:pt x="1" y="9"/>
                    <a:pt x="1" y="6"/>
                  </a:cubicBezTo>
                  <a:cubicBezTo>
                    <a:pt x="1" y="2"/>
                    <a:pt x="32" y="0"/>
                    <a:pt x="70" y="0"/>
                  </a:cubicBezTo>
                  <a:cubicBezTo>
                    <a:pt x="108" y="0"/>
                    <a:pt x="139" y="2"/>
                    <a:pt x="139" y="6"/>
                  </a:cubicBezTo>
                  <a:cubicBezTo>
                    <a:pt x="139" y="9"/>
                    <a:pt x="108" y="11"/>
                    <a:pt x="70" y="11"/>
                  </a:cubicBezTo>
                  <a:moveTo>
                    <a:pt x="70" y="0"/>
                  </a:moveTo>
                  <a:cubicBezTo>
                    <a:pt x="31" y="0"/>
                    <a:pt x="0" y="2"/>
                    <a:pt x="0" y="6"/>
                  </a:cubicBezTo>
                  <a:cubicBezTo>
                    <a:pt x="0" y="9"/>
                    <a:pt x="31" y="11"/>
                    <a:pt x="70" y="11"/>
                  </a:cubicBezTo>
                  <a:cubicBezTo>
                    <a:pt x="109" y="11"/>
                    <a:pt x="140" y="9"/>
                    <a:pt x="140" y="6"/>
                  </a:cubicBezTo>
                  <a:cubicBezTo>
                    <a:pt x="140" y="2"/>
                    <a:pt x="109" y="0"/>
                    <a:pt x="70" y="0"/>
                  </a:cubicBezTo>
                </a:path>
              </a:pathLst>
            </a:custGeom>
            <a:solidFill>
              <a:srgbClr val="CACA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66"/>
            <p:cNvSpPr>
              <a:spLocks noEditPoints="1"/>
            </p:cNvSpPr>
            <p:nvPr/>
          </p:nvSpPr>
          <p:spPr bwMode="auto">
            <a:xfrm>
              <a:off x="3658" y="1641"/>
              <a:ext cx="372" cy="30"/>
            </a:xfrm>
            <a:custGeom>
              <a:avLst/>
              <a:gdLst>
                <a:gd name="T0" fmla="*/ 69 w 138"/>
                <a:gd name="T1" fmla="*/ 11 h 11"/>
                <a:gd name="T2" fmla="*/ 2 w 138"/>
                <a:gd name="T3" fmla="*/ 5 h 11"/>
                <a:gd name="T4" fmla="*/ 69 w 138"/>
                <a:gd name="T5" fmla="*/ 0 h 11"/>
                <a:gd name="T6" fmla="*/ 136 w 138"/>
                <a:gd name="T7" fmla="*/ 5 h 11"/>
                <a:gd name="T8" fmla="*/ 69 w 138"/>
                <a:gd name="T9" fmla="*/ 11 h 11"/>
                <a:gd name="T10" fmla="*/ 69 w 138"/>
                <a:gd name="T11" fmla="*/ 0 h 11"/>
                <a:gd name="T12" fmla="*/ 0 w 138"/>
                <a:gd name="T13" fmla="*/ 6 h 11"/>
                <a:gd name="T14" fmla="*/ 69 w 138"/>
                <a:gd name="T15" fmla="*/ 11 h 11"/>
                <a:gd name="T16" fmla="*/ 138 w 138"/>
                <a:gd name="T17" fmla="*/ 6 h 11"/>
                <a:gd name="T18" fmla="*/ 69 w 138"/>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11">
                  <a:moveTo>
                    <a:pt x="69" y="11"/>
                  </a:moveTo>
                  <a:cubicBezTo>
                    <a:pt x="32" y="11"/>
                    <a:pt x="2" y="8"/>
                    <a:pt x="2" y="5"/>
                  </a:cubicBezTo>
                  <a:cubicBezTo>
                    <a:pt x="2" y="2"/>
                    <a:pt x="32" y="0"/>
                    <a:pt x="69" y="0"/>
                  </a:cubicBezTo>
                  <a:cubicBezTo>
                    <a:pt x="106" y="0"/>
                    <a:pt x="136" y="2"/>
                    <a:pt x="136" y="5"/>
                  </a:cubicBezTo>
                  <a:cubicBezTo>
                    <a:pt x="136" y="8"/>
                    <a:pt x="106" y="11"/>
                    <a:pt x="69" y="11"/>
                  </a:cubicBezTo>
                  <a:moveTo>
                    <a:pt x="69" y="0"/>
                  </a:moveTo>
                  <a:cubicBezTo>
                    <a:pt x="31" y="0"/>
                    <a:pt x="0" y="2"/>
                    <a:pt x="0" y="6"/>
                  </a:cubicBezTo>
                  <a:cubicBezTo>
                    <a:pt x="0" y="9"/>
                    <a:pt x="31" y="11"/>
                    <a:pt x="69" y="11"/>
                  </a:cubicBezTo>
                  <a:cubicBezTo>
                    <a:pt x="107" y="11"/>
                    <a:pt x="138" y="9"/>
                    <a:pt x="138" y="6"/>
                  </a:cubicBezTo>
                  <a:cubicBezTo>
                    <a:pt x="138" y="2"/>
                    <a:pt x="107" y="0"/>
                    <a:pt x="69" y="0"/>
                  </a:cubicBezTo>
                </a:path>
              </a:pathLst>
            </a:custGeom>
            <a:solidFill>
              <a:srgbClr val="C9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67"/>
            <p:cNvSpPr>
              <a:spLocks noEditPoints="1"/>
            </p:cNvSpPr>
            <p:nvPr/>
          </p:nvSpPr>
          <p:spPr bwMode="auto">
            <a:xfrm>
              <a:off x="3664" y="1641"/>
              <a:ext cx="360" cy="30"/>
            </a:xfrm>
            <a:custGeom>
              <a:avLst/>
              <a:gdLst>
                <a:gd name="T0" fmla="*/ 67 w 134"/>
                <a:gd name="T1" fmla="*/ 11 h 11"/>
                <a:gd name="T2" fmla="*/ 1 w 134"/>
                <a:gd name="T3" fmla="*/ 5 h 11"/>
                <a:gd name="T4" fmla="*/ 67 w 134"/>
                <a:gd name="T5" fmla="*/ 0 h 11"/>
                <a:gd name="T6" fmla="*/ 133 w 134"/>
                <a:gd name="T7" fmla="*/ 5 h 11"/>
                <a:gd name="T8" fmla="*/ 67 w 134"/>
                <a:gd name="T9" fmla="*/ 11 h 11"/>
                <a:gd name="T10" fmla="*/ 67 w 134"/>
                <a:gd name="T11" fmla="*/ 0 h 11"/>
                <a:gd name="T12" fmla="*/ 0 w 134"/>
                <a:gd name="T13" fmla="*/ 5 h 11"/>
                <a:gd name="T14" fmla="*/ 67 w 134"/>
                <a:gd name="T15" fmla="*/ 11 h 11"/>
                <a:gd name="T16" fmla="*/ 134 w 134"/>
                <a:gd name="T17" fmla="*/ 5 h 11"/>
                <a:gd name="T18" fmla="*/ 67 w 134"/>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1">
                  <a:moveTo>
                    <a:pt x="67" y="11"/>
                  </a:moveTo>
                  <a:cubicBezTo>
                    <a:pt x="31" y="11"/>
                    <a:pt x="1" y="8"/>
                    <a:pt x="1" y="5"/>
                  </a:cubicBezTo>
                  <a:cubicBezTo>
                    <a:pt x="1" y="3"/>
                    <a:pt x="31" y="0"/>
                    <a:pt x="67" y="0"/>
                  </a:cubicBezTo>
                  <a:cubicBezTo>
                    <a:pt x="103" y="0"/>
                    <a:pt x="133" y="3"/>
                    <a:pt x="133" y="5"/>
                  </a:cubicBezTo>
                  <a:cubicBezTo>
                    <a:pt x="133" y="8"/>
                    <a:pt x="103" y="11"/>
                    <a:pt x="67" y="11"/>
                  </a:cubicBezTo>
                  <a:moveTo>
                    <a:pt x="67" y="0"/>
                  </a:moveTo>
                  <a:cubicBezTo>
                    <a:pt x="30" y="0"/>
                    <a:pt x="0" y="2"/>
                    <a:pt x="0" y="5"/>
                  </a:cubicBezTo>
                  <a:cubicBezTo>
                    <a:pt x="0" y="8"/>
                    <a:pt x="30" y="11"/>
                    <a:pt x="67" y="11"/>
                  </a:cubicBezTo>
                  <a:cubicBezTo>
                    <a:pt x="104" y="11"/>
                    <a:pt x="134" y="8"/>
                    <a:pt x="134" y="5"/>
                  </a:cubicBezTo>
                  <a:cubicBezTo>
                    <a:pt x="134" y="2"/>
                    <a:pt x="104" y="0"/>
                    <a:pt x="67" y="0"/>
                  </a:cubicBezTo>
                </a:path>
              </a:pathLst>
            </a:custGeom>
            <a:solidFill>
              <a:srgbClr val="C8C8C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68"/>
            <p:cNvSpPr>
              <a:spLocks noEditPoints="1"/>
            </p:cNvSpPr>
            <p:nvPr/>
          </p:nvSpPr>
          <p:spPr bwMode="auto">
            <a:xfrm>
              <a:off x="3667" y="1641"/>
              <a:ext cx="354" cy="30"/>
            </a:xfrm>
            <a:custGeom>
              <a:avLst/>
              <a:gdLst>
                <a:gd name="T0" fmla="*/ 66 w 132"/>
                <a:gd name="T1" fmla="*/ 11 h 11"/>
                <a:gd name="T2" fmla="*/ 2 w 132"/>
                <a:gd name="T3" fmla="*/ 5 h 11"/>
                <a:gd name="T4" fmla="*/ 66 w 132"/>
                <a:gd name="T5" fmla="*/ 0 h 11"/>
                <a:gd name="T6" fmla="*/ 130 w 132"/>
                <a:gd name="T7" fmla="*/ 5 h 11"/>
                <a:gd name="T8" fmla="*/ 66 w 132"/>
                <a:gd name="T9" fmla="*/ 11 h 11"/>
                <a:gd name="T10" fmla="*/ 66 w 132"/>
                <a:gd name="T11" fmla="*/ 0 h 11"/>
                <a:gd name="T12" fmla="*/ 0 w 132"/>
                <a:gd name="T13" fmla="*/ 5 h 11"/>
                <a:gd name="T14" fmla="*/ 66 w 132"/>
                <a:gd name="T15" fmla="*/ 11 h 11"/>
                <a:gd name="T16" fmla="*/ 132 w 132"/>
                <a:gd name="T17" fmla="*/ 5 h 11"/>
                <a:gd name="T18" fmla="*/ 66 w 132"/>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1">
                  <a:moveTo>
                    <a:pt x="66" y="11"/>
                  </a:moveTo>
                  <a:cubicBezTo>
                    <a:pt x="31" y="11"/>
                    <a:pt x="2" y="8"/>
                    <a:pt x="2" y="5"/>
                  </a:cubicBezTo>
                  <a:cubicBezTo>
                    <a:pt x="2" y="3"/>
                    <a:pt x="31" y="0"/>
                    <a:pt x="66" y="0"/>
                  </a:cubicBezTo>
                  <a:cubicBezTo>
                    <a:pt x="101" y="0"/>
                    <a:pt x="130" y="3"/>
                    <a:pt x="130" y="5"/>
                  </a:cubicBezTo>
                  <a:cubicBezTo>
                    <a:pt x="130" y="8"/>
                    <a:pt x="101" y="11"/>
                    <a:pt x="66" y="11"/>
                  </a:cubicBezTo>
                  <a:moveTo>
                    <a:pt x="66" y="0"/>
                  </a:moveTo>
                  <a:cubicBezTo>
                    <a:pt x="30" y="0"/>
                    <a:pt x="0" y="3"/>
                    <a:pt x="0" y="5"/>
                  </a:cubicBezTo>
                  <a:cubicBezTo>
                    <a:pt x="0" y="8"/>
                    <a:pt x="30" y="11"/>
                    <a:pt x="66" y="11"/>
                  </a:cubicBezTo>
                  <a:cubicBezTo>
                    <a:pt x="102" y="11"/>
                    <a:pt x="132" y="8"/>
                    <a:pt x="132" y="5"/>
                  </a:cubicBezTo>
                  <a:cubicBezTo>
                    <a:pt x="132" y="3"/>
                    <a:pt x="102" y="0"/>
                    <a:pt x="66" y="0"/>
                  </a:cubicBezTo>
                </a:path>
              </a:pathLst>
            </a:custGeom>
            <a:solidFill>
              <a:srgbClr val="C7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69"/>
            <p:cNvSpPr>
              <a:spLocks noEditPoints="1"/>
            </p:cNvSpPr>
            <p:nvPr/>
          </p:nvSpPr>
          <p:spPr bwMode="auto">
            <a:xfrm>
              <a:off x="3672" y="1641"/>
              <a:ext cx="344" cy="30"/>
            </a:xfrm>
            <a:custGeom>
              <a:avLst/>
              <a:gdLst>
                <a:gd name="T0" fmla="*/ 64 w 128"/>
                <a:gd name="T1" fmla="*/ 10 h 11"/>
                <a:gd name="T2" fmla="*/ 2 w 128"/>
                <a:gd name="T3" fmla="*/ 5 h 11"/>
                <a:gd name="T4" fmla="*/ 64 w 128"/>
                <a:gd name="T5" fmla="*/ 0 h 11"/>
                <a:gd name="T6" fmla="*/ 126 w 128"/>
                <a:gd name="T7" fmla="*/ 5 h 11"/>
                <a:gd name="T8" fmla="*/ 64 w 128"/>
                <a:gd name="T9" fmla="*/ 10 h 11"/>
                <a:gd name="T10" fmla="*/ 64 w 128"/>
                <a:gd name="T11" fmla="*/ 0 h 11"/>
                <a:gd name="T12" fmla="*/ 0 w 128"/>
                <a:gd name="T13" fmla="*/ 5 h 11"/>
                <a:gd name="T14" fmla="*/ 64 w 128"/>
                <a:gd name="T15" fmla="*/ 11 h 11"/>
                <a:gd name="T16" fmla="*/ 128 w 128"/>
                <a:gd name="T17" fmla="*/ 5 h 11"/>
                <a:gd name="T18" fmla="*/ 64 w 128"/>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
                  <a:moveTo>
                    <a:pt x="64" y="10"/>
                  </a:moveTo>
                  <a:cubicBezTo>
                    <a:pt x="30" y="10"/>
                    <a:pt x="2" y="8"/>
                    <a:pt x="2" y="5"/>
                  </a:cubicBezTo>
                  <a:cubicBezTo>
                    <a:pt x="2" y="3"/>
                    <a:pt x="30" y="0"/>
                    <a:pt x="64" y="0"/>
                  </a:cubicBezTo>
                  <a:cubicBezTo>
                    <a:pt x="99" y="0"/>
                    <a:pt x="126" y="3"/>
                    <a:pt x="126" y="5"/>
                  </a:cubicBezTo>
                  <a:cubicBezTo>
                    <a:pt x="126" y="8"/>
                    <a:pt x="99" y="10"/>
                    <a:pt x="64" y="10"/>
                  </a:cubicBezTo>
                  <a:moveTo>
                    <a:pt x="64" y="0"/>
                  </a:moveTo>
                  <a:cubicBezTo>
                    <a:pt x="29" y="0"/>
                    <a:pt x="0" y="3"/>
                    <a:pt x="0" y="5"/>
                  </a:cubicBezTo>
                  <a:cubicBezTo>
                    <a:pt x="0" y="8"/>
                    <a:pt x="29" y="11"/>
                    <a:pt x="64" y="11"/>
                  </a:cubicBezTo>
                  <a:cubicBezTo>
                    <a:pt x="99" y="11"/>
                    <a:pt x="128" y="8"/>
                    <a:pt x="128" y="5"/>
                  </a:cubicBezTo>
                  <a:cubicBezTo>
                    <a:pt x="128" y="3"/>
                    <a:pt x="99" y="0"/>
                    <a:pt x="64" y="0"/>
                  </a:cubicBezTo>
                </a:path>
              </a:pathLst>
            </a:custGeom>
            <a:solidFill>
              <a:srgbClr val="C6C6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70"/>
            <p:cNvSpPr>
              <a:spLocks noEditPoints="1"/>
            </p:cNvSpPr>
            <p:nvPr/>
          </p:nvSpPr>
          <p:spPr bwMode="auto">
            <a:xfrm>
              <a:off x="3677" y="1641"/>
              <a:ext cx="334" cy="27"/>
            </a:xfrm>
            <a:custGeom>
              <a:avLst/>
              <a:gdLst>
                <a:gd name="T0" fmla="*/ 62 w 124"/>
                <a:gd name="T1" fmla="*/ 10 h 10"/>
                <a:gd name="T2" fmla="*/ 1 w 124"/>
                <a:gd name="T3" fmla="*/ 5 h 10"/>
                <a:gd name="T4" fmla="*/ 62 w 124"/>
                <a:gd name="T5" fmla="*/ 1 h 10"/>
                <a:gd name="T6" fmla="*/ 123 w 124"/>
                <a:gd name="T7" fmla="*/ 5 h 10"/>
                <a:gd name="T8" fmla="*/ 62 w 124"/>
                <a:gd name="T9" fmla="*/ 10 h 10"/>
                <a:gd name="T10" fmla="*/ 62 w 124"/>
                <a:gd name="T11" fmla="*/ 0 h 10"/>
                <a:gd name="T12" fmla="*/ 0 w 124"/>
                <a:gd name="T13" fmla="*/ 5 h 10"/>
                <a:gd name="T14" fmla="*/ 62 w 124"/>
                <a:gd name="T15" fmla="*/ 10 h 10"/>
                <a:gd name="T16" fmla="*/ 124 w 124"/>
                <a:gd name="T17" fmla="*/ 5 h 10"/>
                <a:gd name="T18" fmla="*/ 62 w 124"/>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0">
                  <a:moveTo>
                    <a:pt x="62" y="10"/>
                  </a:moveTo>
                  <a:cubicBezTo>
                    <a:pt x="28" y="10"/>
                    <a:pt x="1" y="8"/>
                    <a:pt x="1" y="5"/>
                  </a:cubicBezTo>
                  <a:cubicBezTo>
                    <a:pt x="1" y="3"/>
                    <a:pt x="28" y="1"/>
                    <a:pt x="62" y="1"/>
                  </a:cubicBezTo>
                  <a:cubicBezTo>
                    <a:pt x="96" y="1"/>
                    <a:pt x="123" y="3"/>
                    <a:pt x="123" y="5"/>
                  </a:cubicBezTo>
                  <a:cubicBezTo>
                    <a:pt x="123" y="8"/>
                    <a:pt x="96" y="10"/>
                    <a:pt x="62" y="10"/>
                  </a:cubicBezTo>
                  <a:moveTo>
                    <a:pt x="62" y="0"/>
                  </a:moveTo>
                  <a:cubicBezTo>
                    <a:pt x="28" y="0"/>
                    <a:pt x="0" y="3"/>
                    <a:pt x="0" y="5"/>
                  </a:cubicBezTo>
                  <a:cubicBezTo>
                    <a:pt x="0" y="8"/>
                    <a:pt x="28" y="10"/>
                    <a:pt x="62" y="10"/>
                  </a:cubicBezTo>
                  <a:cubicBezTo>
                    <a:pt x="97" y="10"/>
                    <a:pt x="124" y="8"/>
                    <a:pt x="124" y="5"/>
                  </a:cubicBezTo>
                  <a:cubicBezTo>
                    <a:pt x="124" y="3"/>
                    <a:pt x="97" y="0"/>
                    <a:pt x="62" y="0"/>
                  </a:cubicBezTo>
                </a:path>
              </a:pathLst>
            </a:custGeom>
            <a:solidFill>
              <a:srgbClr val="C5C5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71"/>
            <p:cNvSpPr>
              <a:spLocks noEditPoints="1"/>
            </p:cNvSpPr>
            <p:nvPr/>
          </p:nvSpPr>
          <p:spPr bwMode="auto">
            <a:xfrm>
              <a:off x="3680" y="1644"/>
              <a:ext cx="328" cy="24"/>
            </a:xfrm>
            <a:custGeom>
              <a:avLst/>
              <a:gdLst>
                <a:gd name="T0" fmla="*/ 61 w 122"/>
                <a:gd name="T1" fmla="*/ 9 h 9"/>
                <a:gd name="T2" fmla="*/ 2 w 122"/>
                <a:gd name="T3" fmla="*/ 4 h 9"/>
                <a:gd name="T4" fmla="*/ 61 w 122"/>
                <a:gd name="T5" fmla="*/ 0 h 9"/>
                <a:gd name="T6" fmla="*/ 120 w 122"/>
                <a:gd name="T7" fmla="*/ 4 h 9"/>
                <a:gd name="T8" fmla="*/ 61 w 122"/>
                <a:gd name="T9" fmla="*/ 9 h 9"/>
                <a:gd name="T10" fmla="*/ 61 w 122"/>
                <a:gd name="T11" fmla="*/ 0 h 9"/>
                <a:gd name="T12" fmla="*/ 0 w 122"/>
                <a:gd name="T13" fmla="*/ 4 h 9"/>
                <a:gd name="T14" fmla="*/ 61 w 122"/>
                <a:gd name="T15" fmla="*/ 9 h 9"/>
                <a:gd name="T16" fmla="*/ 122 w 122"/>
                <a:gd name="T17" fmla="*/ 4 h 9"/>
                <a:gd name="T18" fmla="*/ 61 w 122"/>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9">
                  <a:moveTo>
                    <a:pt x="61" y="9"/>
                  </a:moveTo>
                  <a:cubicBezTo>
                    <a:pt x="28" y="9"/>
                    <a:pt x="2" y="7"/>
                    <a:pt x="2" y="4"/>
                  </a:cubicBezTo>
                  <a:cubicBezTo>
                    <a:pt x="2" y="2"/>
                    <a:pt x="28" y="0"/>
                    <a:pt x="61" y="0"/>
                  </a:cubicBezTo>
                  <a:cubicBezTo>
                    <a:pt x="94" y="0"/>
                    <a:pt x="120" y="2"/>
                    <a:pt x="120" y="4"/>
                  </a:cubicBezTo>
                  <a:cubicBezTo>
                    <a:pt x="120" y="7"/>
                    <a:pt x="94" y="9"/>
                    <a:pt x="61" y="9"/>
                  </a:cubicBezTo>
                  <a:moveTo>
                    <a:pt x="61" y="0"/>
                  </a:moveTo>
                  <a:cubicBezTo>
                    <a:pt x="27" y="0"/>
                    <a:pt x="0" y="2"/>
                    <a:pt x="0" y="4"/>
                  </a:cubicBezTo>
                  <a:cubicBezTo>
                    <a:pt x="0" y="7"/>
                    <a:pt x="27" y="9"/>
                    <a:pt x="61" y="9"/>
                  </a:cubicBezTo>
                  <a:cubicBezTo>
                    <a:pt x="95" y="9"/>
                    <a:pt x="122" y="7"/>
                    <a:pt x="122" y="4"/>
                  </a:cubicBezTo>
                  <a:cubicBezTo>
                    <a:pt x="122" y="2"/>
                    <a:pt x="95" y="0"/>
                    <a:pt x="61" y="0"/>
                  </a:cubicBezTo>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72"/>
            <p:cNvSpPr>
              <a:spLocks noEditPoints="1"/>
            </p:cNvSpPr>
            <p:nvPr/>
          </p:nvSpPr>
          <p:spPr bwMode="auto">
            <a:xfrm>
              <a:off x="3685" y="1644"/>
              <a:ext cx="318" cy="24"/>
            </a:xfrm>
            <a:custGeom>
              <a:avLst/>
              <a:gdLst>
                <a:gd name="T0" fmla="*/ 59 w 118"/>
                <a:gd name="T1" fmla="*/ 9 h 9"/>
                <a:gd name="T2" fmla="*/ 1 w 118"/>
                <a:gd name="T3" fmla="*/ 4 h 9"/>
                <a:gd name="T4" fmla="*/ 59 w 118"/>
                <a:gd name="T5" fmla="*/ 0 h 9"/>
                <a:gd name="T6" fmla="*/ 117 w 118"/>
                <a:gd name="T7" fmla="*/ 4 h 9"/>
                <a:gd name="T8" fmla="*/ 59 w 118"/>
                <a:gd name="T9" fmla="*/ 9 h 9"/>
                <a:gd name="T10" fmla="*/ 59 w 118"/>
                <a:gd name="T11" fmla="*/ 0 h 9"/>
                <a:gd name="T12" fmla="*/ 0 w 118"/>
                <a:gd name="T13" fmla="*/ 4 h 9"/>
                <a:gd name="T14" fmla="*/ 59 w 118"/>
                <a:gd name="T15" fmla="*/ 9 h 9"/>
                <a:gd name="T16" fmla="*/ 118 w 118"/>
                <a:gd name="T17" fmla="*/ 4 h 9"/>
                <a:gd name="T18" fmla="*/ 59 w 118"/>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9">
                  <a:moveTo>
                    <a:pt x="59" y="9"/>
                  </a:moveTo>
                  <a:cubicBezTo>
                    <a:pt x="27" y="9"/>
                    <a:pt x="1" y="7"/>
                    <a:pt x="1" y="4"/>
                  </a:cubicBezTo>
                  <a:cubicBezTo>
                    <a:pt x="1" y="2"/>
                    <a:pt x="27" y="0"/>
                    <a:pt x="59" y="0"/>
                  </a:cubicBezTo>
                  <a:cubicBezTo>
                    <a:pt x="91" y="0"/>
                    <a:pt x="117" y="2"/>
                    <a:pt x="117" y="4"/>
                  </a:cubicBezTo>
                  <a:cubicBezTo>
                    <a:pt x="117" y="7"/>
                    <a:pt x="91" y="9"/>
                    <a:pt x="59" y="9"/>
                  </a:cubicBezTo>
                  <a:moveTo>
                    <a:pt x="59" y="0"/>
                  </a:moveTo>
                  <a:cubicBezTo>
                    <a:pt x="26" y="0"/>
                    <a:pt x="0" y="2"/>
                    <a:pt x="0" y="4"/>
                  </a:cubicBezTo>
                  <a:cubicBezTo>
                    <a:pt x="0" y="7"/>
                    <a:pt x="26" y="9"/>
                    <a:pt x="59" y="9"/>
                  </a:cubicBezTo>
                  <a:cubicBezTo>
                    <a:pt x="92" y="9"/>
                    <a:pt x="118" y="7"/>
                    <a:pt x="118" y="4"/>
                  </a:cubicBezTo>
                  <a:cubicBezTo>
                    <a:pt x="118" y="2"/>
                    <a:pt x="92" y="0"/>
                    <a:pt x="59" y="0"/>
                  </a:cubicBezTo>
                </a:path>
              </a:pathLst>
            </a:custGeom>
            <a:solidFill>
              <a:srgbClr val="C3C3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73"/>
            <p:cNvSpPr>
              <a:spLocks noEditPoints="1"/>
            </p:cNvSpPr>
            <p:nvPr/>
          </p:nvSpPr>
          <p:spPr bwMode="auto">
            <a:xfrm>
              <a:off x="3688" y="1644"/>
              <a:ext cx="312" cy="24"/>
            </a:xfrm>
            <a:custGeom>
              <a:avLst/>
              <a:gdLst>
                <a:gd name="T0" fmla="*/ 58 w 116"/>
                <a:gd name="T1" fmla="*/ 9 h 9"/>
                <a:gd name="T2" fmla="*/ 2 w 116"/>
                <a:gd name="T3" fmla="*/ 4 h 9"/>
                <a:gd name="T4" fmla="*/ 58 w 116"/>
                <a:gd name="T5" fmla="*/ 0 h 9"/>
                <a:gd name="T6" fmla="*/ 114 w 116"/>
                <a:gd name="T7" fmla="*/ 4 h 9"/>
                <a:gd name="T8" fmla="*/ 58 w 116"/>
                <a:gd name="T9" fmla="*/ 9 h 9"/>
                <a:gd name="T10" fmla="*/ 58 w 116"/>
                <a:gd name="T11" fmla="*/ 0 h 9"/>
                <a:gd name="T12" fmla="*/ 0 w 116"/>
                <a:gd name="T13" fmla="*/ 4 h 9"/>
                <a:gd name="T14" fmla="*/ 58 w 116"/>
                <a:gd name="T15" fmla="*/ 9 h 9"/>
                <a:gd name="T16" fmla="*/ 116 w 116"/>
                <a:gd name="T17" fmla="*/ 4 h 9"/>
                <a:gd name="T18" fmla="*/ 58 w 116"/>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9">
                  <a:moveTo>
                    <a:pt x="58" y="9"/>
                  </a:moveTo>
                  <a:cubicBezTo>
                    <a:pt x="27" y="9"/>
                    <a:pt x="2" y="7"/>
                    <a:pt x="2" y="4"/>
                  </a:cubicBezTo>
                  <a:cubicBezTo>
                    <a:pt x="2" y="2"/>
                    <a:pt x="27" y="0"/>
                    <a:pt x="58" y="0"/>
                  </a:cubicBezTo>
                  <a:cubicBezTo>
                    <a:pt x="89" y="0"/>
                    <a:pt x="114" y="2"/>
                    <a:pt x="114" y="4"/>
                  </a:cubicBezTo>
                  <a:cubicBezTo>
                    <a:pt x="114" y="7"/>
                    <a:pt x="89" y="9"/>
                    <a:pt x="58" y="9"/>
                  </a:cubicBezTo>
                  <a:moveTo>
                    <a:pt x="58" y="0"/>
                  </a:moveTo>
                  <a:cubicBezTo>
                    <a:pt x="26" y="0"/>
                    <a:pt x="0" y="2"/>
                    <a:pt x="0" y="4"/>
                  </a:cubicBezTo>
                  <a:cubicBezTo>
                    <a:pt x="0" y="7"/>
                    <a:pt x="26" y="9"/>
                    <a:pt x="58" y="9"/>
                  </a:cubicBezTo>
                  <a:cubicBezTo>
                    <a:pt x="90" y="9"/>
                    <a:pt x="116" y="7"/>
                    <a:pt x="116" y="4"/>
                  </a:cubicBezTo>
                  <a:cubicBezTo>
                    <a:pt x="116" y="2"/>
                    <a:pt x="90" y="0"/>
                    <a:pt x="58" y="0"/>
                  </a:cubicBezTo>
                </a:path>
              </a:pathLst>
            </a:custGeom>
            <a:solidFill>
              <a:srgbClr val="C3C3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74"/>
            <p:cNvSpPr>
              <a:spLocks noEditPoints="1"/>
            </p:cNvSpPr>
            <p:nvPr/>
          </p:nvSpPr>
          <p:spPr bwMode="auto">
            <a:xfrm>
              <a:off x="3693" y="1644"/>
              <a:ext cx="302" cy="24"/>
            </a:xfrm>
            <a:custGeom>
              <a:avLst/>
              <a:gdLst>
                <a:gd name="T0" fmla="*/ 56 w 112"/>
                <a:gd name="T1" fmla="*/ 8 h 9"/>
                <a:gd name="T2" fmla="*/ 2 w 112"/>
                <a:gd name="T3" fmla="*/ 4 h 9"/>
                <a:gd name="T4" fmla="*/ 56 w 112"/>
                <a:gd name="T5" fmla="*/ 0 h 9"/>
                <a:gd name="T6" fmla="*/ 111 w 112"/>
                <a:gd name="T7" fmla="*/ 4 h 9"/>
                <a:gd name="T8" fmla="*/ 56 w 112"/>
                <a:gd name="T9" fmla="*/ 8 h 9"/>
                <a:gd name="T10" fmla="*/ 56 w 112"/>
                <a:gd name="T11" fmla="*/ 0 h 9"/>
                <a:gd name="T12" fmla="*/ 0 w 112"/>
                <a:gd name="T13" fmla="*/ 4 h 9"/>
                <a:gd name="T14" fmla="*/ 56 w 112"/>
                <a:gd name="T15" fmla="*/ 9 h 9"/>
                <a:gd name="T16" fmla="*/ 112 w 112"/>
                <a:gd name="T17" fmla="*/ 4 h 9"/>
                <a:gd name="T18" fmla="*/ 56 w 112"/>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9">
                  <a:moveTo>
                    <a:pt x="56" y="8"/>
                  </a:moveTo>
                  <a:cubicBezTo>
                    <a:pt x="26" y="8"/>
                    <a:pt x="2" y="7"/>
                    <a:pt x="2" y="4"/>
                  </a:cubicBezTo>
                  <a:cubicBezTo>
                    <a:pt x="2" y="2"/>
                    <a:pt x="26" y="0"/>
                    <a:pt x="56" y="0"/>
                  </a:cubicBezTo>
                  <a:cubicBezTo>
                    <a:pt x="86" y="0"/>
                    <a:pt x="111" y="2"/>
                    <a:pt x="111" y="4"/>
                  </a:cubicBezTo>
                  <a:cubicBezTo>
                    <a:pt x="111" y="7"/>
                    <a:pt x="86" y="8"/>
                    <a:pt x="56" y="8"/>
                  </a:cubicBezTo>
                  <a:moveTo>
                    <a:pt x="56" y="0"/>
                  </a:moveTo>
                  <a:cubicBezTo>
                    <a:pt x="25" y="0"/>
                    <a:pt x="0" y="2"/>
                    <a:pt x="0" y="4"/>
                  </a:cubicBezTo>
                  <a:cubicBezTo>
                    <a:pt x="0" y="7"/>
                    <a:pt x="25" y="9"/>
                    <a:pt x="56" y="9"/>
                  </a:cubicBezTo>
                  <a:cubicBezTo>
                    <a:pt x="87" y="9"/>
                    <a:pt x="112" y="7"/>
                    <a:pt x="112" y="4"/>
                  </a:cubicBezTo>
                  <a:cubicBezTo>
                    <a:pt x="112" y="2"/>
                    <a:pt x="87" y="0"/>
                    <a:pt x="56" y="0"/>
                  </a:cubicBezTo>
                </a:path>
              </a:pathLst>
            </a:custGeom>
            <a:solidFill>
              <a:srgbClr val="C2C2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75"/>
            <p:cNvSpPr>
              <a:spLocks noEditPoints="1"/>
            </p:cNvSpPr>
            <p:nvPr/>
          </p:nvSpPr>
          <p:spPr bwMode="auto">
            <a:xfrm>
              <a:off x="3699" y="1644"/>
              <a:ext cx="293" cy="21"/>
            </a:xfrm>
            <a:custGeom>
              <a:avLst/>
              <a:gdLst>
                <a:gd name="T0" fmla="*/ 54 w 109"/>
                <a:gd name="T1" fmla="*/ 8 h 8"/>
                <a:gd name="T2" fmla="*/ 1 w 109"/>
                <a:gd name="T3" fmla="*/ 4 h 8"/>
                <a:gd name="T4" fmla="*/ 54 w 109"/>
                <a:gd name="T5" fmla="*/ 0 h 8"/>
                <a:gd name="T6" fmla="*/ 107 w 109"/>
                <a:gd name="T7" fmla="*/ 4 h 8"/>
                <a:gd name="T8" fmla="*/ 54 w 109"/>
                <a:gd name="T9" fmla="*/ 8 h 8"/>
                <a:gd name="T10" fmla="*/ 54 w 109"/>
                <a:gd name="T11" fmla="*/ 0 h 8"/>
                <a:gd name="T12" fmla="*/ 0 w 109"/>
                <a:gd name="T13" fmla="*/ 4 h 8"/>
                <a:gd name="T14" fmla="*/ 54 w 109"/>
                <a:gd name="T15" fmla="*/ 8 h 8"/>
                <a:gd name="T16" fmla="*/ 109 w 109"/>
                <a:gd name="T17" fmla="*/ 4 h 8"/>
                <a:gd name="T18" fmla="*/ 54 w 109"/>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8">
                  <a:moveTo>
                    <a:pt x="54" y="8"/>
                  </a:moveTo>
                  <a:cubicBezTo>
                    <a:pt x="25" y="8"/>
                    <a:pt x="1" y="6"/>
                    <a:pt x="1" y="4"/>
                  </a:cubicBezTo>
                  <a:cubicBezTo>
                    <a:pt x="1" y="2"/>
                    <a:pt x="25" y="0"/>
                    <a:pt x="54" y="0"/>
                  </a:cubicBezTo>
                  <a:cubicBezTo>
                    <a:pt x="83" y="0"/>
                    <a:pt x="107" y="2"/>
                    <a:pt x="107" y="4"/>
                  </a:cubicBezTo>
                  <a:cubicBezTo>
                    <a:pt x="107" y="6"/>
                    <a:pt x="83" y="8"/>
                    <a:pt x="54" y="8"/>
                  </a:cubicBezTo>
                  <a:moveTo>
                    <a:pt x="54" y="0"/>
                  </a:moveTo>
                  <a:cubicBezTo>
                    <a:pt x="24" y="0"/>
                    <a:pt x="0" y="2"/>
                    <a:pt x="0" y="4"/>
                  </a:cubicBezTo>
                  <a:cubicBezTo>
                    <a:pt x="0" y="7"/>
                    <a:pt x="24" y="8"/>
                    <a:pt x="54" y="8"/>
                  </a:cubicBezTo>
                  <a:cubicBezTo>
                    <a:pt x="84" y="8"/>
                    <a:pt x="109" y="7"/>
                    <a:pt x="109" y="4"/>
                  </a:cubicBezTo>
                  <a:cubicBezTo>
                    <a:pt x="109" y="2"/>
                    <a:pt x="84" y="0"/>
                    <a:pt x="54" y="0"/>
                  </a:cubicBezTo>
                </a:path>
              </a:pathLst>
            </a:custGeom>
            <a:solidFill>
              <a:srgbClr val="C1C1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76"/>
            <p:cNvSpPr>
              <a:spLocks noEditPoints="1"/>
            </p:cNvSpPr>
            <p:nvPr/>
          </p:nvSpPr>
          <p:spPr bwMode="auto">
            <a:xfrm>
              <a:off x="3702" y="1644"/>
              <a:ext cx="285" cy="21"/>
            </a:xfrm>
            <a:custGeom>
              <a:avLst/>
              <a:gdLst>
                <a:gd name="T0" fmla="*/ 53 w 106"/>
                <a:gd name="T1" fmla="*/ 8 h 8"/>
                <a:gd name="T2" fmla="*/ 2 w 106"/>
                <a:gd name="T3" fmla="*/ 4 h 8"/>
                <a:gd name="T4" fmla="*/ 53 w 106"/>
                <a:gd name="T5" fmla="*/ 0 h 8"/>
                <a:gd name="T6" fmla="*/ 105 w 106"/>
                <a:gd name="T7" fmla="*/ 4 h 8"/>
                <a:gd name="T8" fmla="*/ 53 w 106"/>
                <a:gd name="T9" fmla="*/ 8 h 8"/>
                <a:gd name="T10" fmla="*/ 53 w 106"/>
                <a:gd name="T11" fmla="*/ 0 h 8"/>
                <a:gd name="T12" fmla="*/ 0 w 106"/>
                <a:gd name="T13" fmla="*/ 4 h 8"/>
                <a:gd name="T14" fmla="*/ 53 w 106"/>
                <a:gd name="T15" fmla="*/ 8 h 8"/>
                <a:gd name="T16" fmla="*/ 106 w 106"/>
                <a:gd name="T17" fmla="*/ 4 h 8"/>
                <a:gd name="T18" fmla="*/ 53 w 106"/>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8">
                  <a:moveTo>
                    <a:pt x="53" y="8"/>
                  </a:moveTo>
                  <a:cubicBezTo>
                    <a:pt x="25" y="8"/>
                    <a:pt x="2" y="6"/>
                    <a:pt x="2" y="4"/>
                  </a:cubicBezTo>
                  <a:cubicBezTo>
                    <a:pt x="2" y="2"/>
                    <a:pt x="25" y="0"/>
                    <a:pt x="53" y="0"/>
                  </a:cubicBezTo>
                  <a:cubicBezTo>
                    <a:pt x="82" y="0"/>
                    <a:pt x="105" y="2"/>
                    <a:pt x="105" y="4"/>
                  </a:cubicBezTo>
                  <a:cubicBezTo>
                    <a:pt x="105" y="6"/>
                    <a:pt x="82" y="8"/>
                    <a:pt x="53" y="8"/>
                  </a:cubicBezTo>
                  <a:moveTo>
                    <a:pt x="53" y="0"/>
                  </a:moveTo>
                  <a:cubicBezTo>
                    <a:pt x="24" y="0"/>
                    <a:pt x="0" y="2"/>
                    <a:pt x="0" y="4"/>
                  </a:cubicBezTo>
                  <a:cubicBezTo>
                    <a:pt x="0" y="6"/>
                    <a:pt x="24" y="8"/>
                    <a:pt x="53" y="8"/>
                  </a:cubicBezTo>
                  <a:cubicBezTo>
                    <a:pt x="82" y="8"/>
                    <a:pt x="106" y="6"/>
                    <a:pt x="106" y="4"/>
                  </a:cubicBezTo>
                  <a:cubicBezTo>
                    <a:pt x="106" y="2"/>
                    <a:pt x="82" y="0"/>
                    <a:pt x="53" y="0"/>
                  </a:cubicBezTo>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77"/>
            <p:cNvSpPr>
              <a:spLocks noEditPoints="1"/>
            </p:cNvSpPr>
            <p:nvPr/>
          </p:nvSpPr>
          <p:spPr bwMode="auto">
            <a:xfrm>
              <a:off x="3707" y="1644"/>
              <a:ext cx="277" cy="21"/>
            </a:xfrm>
            <a:custGeom>
              <a:avLst/>
              <a:gdLst>
                <a:gd name="T0" fmla="*/ 51 w 103"/>
                <a:gd name="T1" fmla="*/ 8 h 8"/>
                <a:gd name="T2" fmla="*/ 1 w 103"/>
                <a:gd name="T3" fmla="*/ 4 h 8"/>
                <a:gd name="T4" fmla="*/ 51 w 103"/>
                <a:gd name="T5" fmla="*/ 1 h 8"/>
                <a:gd name="T6" fmla="*/ 101 w 103"/>
                <a:gd name="T7" fmla="*/ 4 h 8"/>
                <a:gd name="T8" fmla="*/ 51 w 103"/>
                <a:gd name="T9" fmla="*/ 8 h 8"/>
                <a:gd name="T10" fmla="*/ 51 w 103"/>
                <a:gd name="T11" fmla="*/ 0 h 8"/>
                <a:gd name="T12" fmla="*/ 0 w 103"/>
                <a:gd name="T13" fmla="*/ 4 h 8"/>
                <a:gd name="T14" fmla="*/ 51 w 103"/>
                <a:gd name="T15" fmla="*/ 8 h 8"/>
                <a:gd name="T16" fmla="*/ 103 w 103"/>
                <a:gd name="T17" fmla="*/ 4 h 8"/>
                <a:gd name="T18" fmla="*/ 51 w 103"/>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8">
                  <a:moveTo>
                    <a:pt x="51" y="8"/>
                  </a:moveTo>
                  <a:cubicBezTo>
                    <a:pt x="24" y="8"/>
                    <a:pt x="1" y="6"/>
                    <a:pt x="1" y="4"/>
                  </a:cubicBezTo>
                  <a:cubicBezTo>
                    <a:pt x="1" y="2"/>
                    <a:pt x="24" y="1"/>
                    <a:pt x="51" y="1"/>
                  </a:cubicBezTo>
                  <a:cubicBezTo>
                    <a:pt x="79" y="1"/>
                    <a:pt x="101" y="2"/>
                    <a:pt x="101" y="4"/>
                  </a:cubicBezTo>
                  <a:cubicBezTo>
                    <a:pt x="101" y="6"/>
                    <a:pt x="79" y="8"/>
                    <a:pt x="51" y="8"/>
                  </a:cubicBezTo>
                  <a:moveTo>
                    <a:pt x="51" y="0"/>
                  </a:moveTo>
                  <a:cubicBezTo>
                    <a:pt x="23" y="0"/>
                    <a:pt x="0" y="2"/>
                    <a:pt x="0" y="4"/>
                  </a:cubicBezTo>
                  <a:cubicBezTo>
                    <a:pt x="0" y="6"/>
                    <a:pt x="23" y="8"/>
                    <a:pt x="51" y="8"/>
                  </a:cubicBezTo>
                  <a:cubicBezTo>
                    <a:pt x="80" y="8"/>
                    <a:pt x="103" y="6"/>
                    <a:pt x="103" y="4"/>
                  </a:cubicBezTo>
                  <a:cubicBezTo>
                    <a:pt x="103" y="2"/>
                    <a:pt x="80" y="0"/>
                    <a:pt x="51" y="0"/>
                  </a:cubicBezTo>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78"/>
            <p:cNvSpPr>
              <a:spLocks noEditPoints="1"/>
            </p:cNvSpPr>
            <p:nvPr/>
          </p:nvSpPr>
          <p:spPr bwMode="auto">
            <a:xfrm>
              <a:off x="3710" y="1646"/>
              <a:ext cx="268" cy="19"/>
            </a:xfrm>
            <a:custGeom>
              <a:avLst/>
              <a:gdLst>
                <a:gd name="T0" fmla="*/ 50 w 100"/>
                <a:gd name="T1" fmla="*/ 7 h 7"/>
                <a:gd name="T2" fmla="*/ 2 w 100"/>
                <a:gd name="T3" fmla="*/ 3 h 7"/>
                <a:gd name="T4" fmla="*/ 50 w 100"/>
                <a:gd name="T5" fmla="*/ 0 h 7"/>
                <a:gd name="T6" fmla="*/ 99 w 100"/>
                <a:gd name="T7" fmla="*/ 3 h 7"/>
                <a:gd name="T8" fmla="*/ 50 w 100"/>
                <a:gd name="T9" fmla="*/ 7 h 7"/>
                <a:gd name="T10" fmla="*/ 50 w 100"/>
                <a:gd name="T11" fmla="*/ 0 h 7"/>
                <a:gd name="T12" fmla="*/ 0 w 100"/>
                <a:gd name="T13" fmla="*/ 3 h 7"/>
                <a:gd name="T14" fmla="*/ 50 w 100"/>
                <a:gd name="T15" fmla="*/ 7 h 7"/>
                <a:gd name="T16" fmla="*/ 100 w 100"/>
                <a:gd name="T17" fmla="*/ 3 h 7"/>
                <a:gd name="T18" fmla="*/ 50 w 100"/>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7">
                  <a:moveTo>
                    <a:pt x="50" y="7"/>
                  </a:moveTo>
                  <a:cubicBezTo>
                    <a:pt x="24" y="7"/>
                    <a:pt x="2" y="5"/>
                    <a:pt x="2" y="3"/>
                  </a:cubicBezTo>
                  <a:cubicBezTo>
                    <a:pt x="2" y="1"/>
                    <a:pt x="24" y="0"/>
                    <a:pt x="50" y="0"/>
                  </a:cubicBezTo>
                  <a:cubicBezTo>
                    <a:pt x="77" y="0"/>
                    <a:pt x="99" y="1"/>
                    <a:pt x="99" y="3"/>
                  </a:cubicBezTo>
                  <a:cubicBezTo>
                    <a:pt x="99" y="5"/>
                    <a:pt x="77" y="7"/>
                    <a:pt x="50" y="7"/>
                  </a:cubicBezTo>
                  <a:moveTo>
                    <a:pt x="50" y="0"/>
                  </a:moveTo>
                  <a:cubicBezTo>
                    <a:pt x="23" y="0"/>
                    <a:pt x="0" y="1"/>
                    <a:pt x="0" y="3"/>
                  </a:cubicBezTo>
                  <a:cubicBezTo>
                    <a:pt x="0" y="5"/>
                    <a:pt x="23" y="7"/>
                    <a:pt x="50" y="7"/>
                  </a:cubicBezTo>
                  <a:cubicBezTo>
                    <a:pt x="78" y="7"/>
                    <a:pt x="100" y="5"/>
                    <a:pt x="100" y="3"/>
                  </a:cubicBezTo>
                  <a:cubicBezTo>
                    <a:pt x="100" y="1"/>
                    <a:pt x="78" y="0"/>
                    <a:pt x="50" y="0"/>
                  </a:cubicBezTo>
                </a:path>
              </a:pathLst>
            </a:custGeom>
            <a:solidFill>
              <a:srgbClr val="BEBE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79"/>
            <p:cNvSpPr>
              <a:spLocks noEditPoints="1"/>
            </p:cNvSpPr>
            <p:nvPr/>
          </p:nvSpPr>
          <p:spPr bwMode="auto">
            <a:xfrm>
              <a:off x="3715" y="1646"/>
              <a:ext cx="261" cy="19"/>
            </a:xfrm>
            <a:custGeom>
              <a:avLst/>
              <a:gdLst>
                <a:gd name="T0" fmla="*/ 48 w 97"/>
                <a:gd name="T1" fmla="*/ 7 h 7"/>
                <a:gd name="T2" fmla="*/ 1 w 97"/>
                <a:gd name="T3" fmla="*/ 3 h 7"/>
                <a:gd name="T4" fmla="*/ 48 w 97"/>
                <a:gd name="T5" fmla="*/ 0 h 7"/>
                <a:gd name="T6" fmla="*/ 95 w 97"/>
                <a:gd name="T7" fmla="*/ 3 h 7"/>
                <a:gd name="T8" fmla="*/ 48 w 97"/>
                <a:gd name="T9" fmla="*/ 7 h 7"/>
                <a:gd name="T10" fmla="*/ 48 w 97"/>
                <a:gd name="T11" fmla="*/ 0 h 7"/>
                <a:gd name="T12" fmla="*/ 0 w 97"/>
                <a:gd name="T13" fmla="*/ 3 h 7"/>
                <a:gd name="T14" fmla="*/ 48 w 97"/>
                <a:gd name="T15" fmla="*/ 7 h 7"/>
                <a:gd name="T16" fmla="*/ 97 w 97"/>
                <a:gd name="T17" fmla="*/ 3 h 7"/>
                <a:gd name="T18" fmla="*/ 48 w 97"/>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7">
                  <a:moveTo>
                    <a:pt x="48" y="7"/>
                  </a:moveTo>
                  <a:cubicBezTo>
                    <a:pt x="22" y="7"/>
                    <a:pt x="1" y="5"/>
                    <a:pt x="1" y="3"/>
                  </a:cubicBezTo>
                  <a:cubicBezTo>
                    <a:pt x="1" y="1"/>
                    <a:pt x="22" y="0"/>
                    <a:pt x="48" y="0"/>
                  </a:cubicBezTo>
                  <a:cubicBezTo>
                    <a:pt x="74" y="0"/>
                    <a:pt x="95" y="1"/>
                    <a:pt x="95" y="3"/>
                  </a:cubicBezTo>
                  <a:cubicBezTo>
                    <a:pt x="95" y="5"/>
                    <a:pt x="74" y="7"/>
                    <a:pt x="48" y="7"/>
                  </a:cubicBezTo>
                  <a:moveTo>
                    <a:pt x="48" y="0"/>
                  </a:moveTo>
                  <a:cubicBezTo>
                    <a:pt x="22" y="0"/>
                    <a:pt x="0" y="1"/>
                    <a:pt x="0" y="3"/>
                  </a:cubicBezTo>
                  <a:cubicBezTo>
                    <a:pt x="0" y="5"/>
                    <a:pt x="22" y="7"/>
                    <a:pt x="48" y="7"/>
                  </a:cubicBezTo>
                  <a:cubicBezTo>
                    <a:pt x="75" y="7"/>
                    <a:pt x="97" y="5"/>
                    <a:pt x="97" y="3"/>
                  </a:cubicBezTo>
                  <a:cubicBezTo>
                    <a:pt x="97" y="1"/>
                    <a:pt x="75" y="0"/>
                    <a:pt x="48" y="0"/>
                  </a:cubicBezTo>
                </a:path>
              </a:pathLst>
            </a:custGeom>
            <a:solidFill>
              <a:srgbClr val="BDBD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80"/>
            <p:cNvSpPr>
              <a:spLocks noEditPoints="1"/>
            </p:cNvSpPr>
            <p:nvPr/>
          </p:nvSpPr>
          <p:spPr bwMode="auto">
            <a:xfrm>
              <a:off x="3718" y="1646"/>
              <a:ext cx="252" cy="19"/>
            </a:xfrm>
            <a:custGeom>
              <a:avLst/>
              <a:gdLst>
                <a:gd name="T0" fmla="*/ 47 w 94"/>
                <a:gd name="T1" fmla="*/ 6 h 7"/>
                <a:gd name="T2" fmla="*/ 2 w 94"/>
                <a:gd name="T3" fmla="*/ 3 h 7"/>
                <a:gd name="T4" fmla="*/ 47 w 94"/>
                <a:gd name="T5" fmla="*/ 0 h 7"/>
                <a:gd name="T6" fmla="*/ 93 w 94"/>
                <a:gd name="T7" fmla="*/ 3 h 7"/>
                <a:gd name="T8" fmla="*/ 47 w 94"/>
                <a:gd name="T9" fmla="*/ 6 h 7"/>
                <a:gd name="T10" fmla="*/ 47 w 94"/>
                <a:gd name="T11" fmla="*/ 0 h 7"/>
                <a:gd name="T12" fmla="*/ 0 w 94"/>
                <a:gd name="T13" fmla="*/ 3 h 7"/>
                <a:gd name="T14" fmla="*/ 47 w 94"/>
                <a:gd name="T15" fmla="*/ 7 h 7"/>
                <a:gd name="T16" fmla="*/ 94 w 94"/>
                <a:gd name="T17" fmla="*/ 3 h 7"/>
                <a:gd name="T18" fmla="*/ 47 w 94"/>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7">
                  <a:moveTo>
                    <a:pt x="47" y="6"/>
                  </a:moveTo>
                  <a:cubicBezTo>
                    <a:pt x="22" y="6"/>
                    <a:pt x="2" y="5"/>
                    <a:pt x="2" y="3"/>
                  </a:cubicBezTo>
                  <a:cubicBezTo>
                    <a:pt x="2" y="1"/>
                    <a:pt x="22" y="0"/>
                    <a:pt x="47" y="0"/>
                  </a:cubicBezTo>
                  <a:cubicBezTo>
                    <a:pt x="72" y="0"/>
                    <a:pt x="93" y="1"/>
                    <a:pt x="93" y="3"/>
                  </a:cubicBezTo>
                  <a:cubicBezTo>
                    <a:pt x="93" y="5"/>
                    <a:pt x="72" y="6"/>
                    <a:pt x="47" y="6"/>
                  </a:cubicBezTo>
                  <a:moveTo>
                    <a:pt x="47" y="0"/>
                  </a:moveTo>
                  <a:cubicBezTo>
                    <a:pt x="21" y="0"/>
                    <a:pt x="0" y="1"/>
                    <a:pt x="0" y="3"/>
                  </a:cubicBezTo>
                  <a:cubicBezTo>
                    <a:pt x="0" y="5"/>
                    <a:pt x="21" y="7"/>
                    <a:pt x="47" y="7"/>
                  </a:cubicBezTo>
                  <a:cubicBezTo>
                    <a:pt x="73" y="7"/>
                    <a:pt x="94" y="5"/>
                    <a:pt x="94" y="3"/>
                  </a:cubicBezTo>
                  <a:cubicBezTo>
                    <a:pt x="94" y="1"/>
                    <a:pt x="73" y="0"/>
                    <a:pt x="47" y="0"/>
                  </a:cubicBezTo>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81"/>
            <p:cNvSpPr>
              <a:spLocks noEditPoints="1"/>
            </p:cNvSpPr>
            <p:nvPr/>
          </p:nvSpPr>
          <p:spPr bwMode="auto">
            <a:xfrm>
              <a:off x="3723" y="1646"/>
              <a:ext cx="245" cy="17"/>
            </a:xfrm>
            <a:custGeom>
              <a:avLst/>
              <a:gdLst>
                <a:gd name="T0" fmla="*/ 45 w 91"/>
                <a:gd name="T1" fmla="*/ 6 h 6"/>
                <a:gd name="T2" fmla="*/ 2 w 91"/>
                <a:gd name="T3" fmla="*/ 3 h 6"/>
                <a:gd name="T4" fmla="*/ 45 w 91"/>
                <a:gd name="T5" fmla="*/ 0 h 6"/>
                <a:gd name="T6" fmla="*/ 89 w 91"/>
                <a:gd name="T7" fmla="*/ 3 h 6"/>
                <a:gd name="T8" fmla="*/ 45 w 91"/>
                <a:gd name="T9" fmla="*/ 6 h 6"/>
                <a:gd name="T10" fmla="*/ 45 w 91"/>
                <a:gd name="T11" fmla="*/ 0 h 6"/>
                <a:gd name="T12" fmla="*/ 0 w 91"/>
                <a:gd name="T13" fmla="*/ 3 h 6"/>
                <a:gd name="T14" fmla="*/ 45 w 91"/>
                <a:gd name="T15" fmla="*/ 6 h 6"/>
                <a:gd name="T16" fmla="*/ 91 w 91"/>
                <a:gd name="T17" fmla="*/ 3 h 6"/>
                <a:gd name="T18" fmla="*/ 45 w 91"/>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6">
                  <a:moveTo>
                    <a:pt x="45" y="6"/>
                  </a:moveTo>
                  <a:cubicBezTo>
                    <a:pt x="21" y="6"/>
                    <a:pt x="2" y="5"/>
                    <a:pt x="2" y="3"/>
                  </a:cubicBezTo>
                  <a:cubicBezTo>
                    <a:pt x="2" y="1"/>
                    <a:pt x="21" y="0"/>
                    <a:pt x="45" y="0"/>
                  </a:cubicBezTo>
                  <a:cubicBezTo>
                    <a:pt x="69" y="0"/>
                    <a:pt x="89" y="1"/>
                    <a:pt x="89" y="3"/>
                  </a:cubicBezTo>
                  <a:cubicBezTo>
                    <a:pt x="89" y="5"/>
                    <a:pt x="69" y="6"/>
                    <a:pt x="45" y="6"/>
                  </a:cubicBezTo>
                  <a:moveTo>
                    <a:pt x="45" y="0"/>
                  </a:moveTo>
                  <a:cubicBezTo>
                    <a:pt x="20" y="0"/>
                    <a:pt x="0" y="1"/>
                    <a:pt x="0" y="3"/>
                  </a:cubicBezTo>
                  <a:cubicBezTo>
                    <a:pt x="0" y="5"/>
                    <a:pt x="20" y="6"/>
                    <a:pt x="45" y="6"/>
                  </a:cubicBezTo>
                  <a:cubicBezTo>
                    <a:pt x="70" y="6"/>
                    <a:pt x="91" y="5"/>
                    <a:pt x="91" y="3"/>
                  </a:cubicBezTo>
                  <a:cubicBezTo>
                    <a:pt x="91" y="1"/>
                    <a:pt x="70" y="0"/>
                    <a:pt x="45" y="0"/>
                  </a:cubicBezTo>
                </a:path>
              </a:pathLst>
            </a:custGeom>
            <a:solidFill>
              <a:srgbClr val="BBBB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Oval 82"/>
            <p:cNvSpPr>
              <a:spLocks noChangeArrowheads="1"/>
            </p:cNvSpPr>
            <p:nvPr/>
          </p:nvSpPr>
          <p:spPr bwMode="auto">
            <a:xfrm>
              <a:off x="3728" y="1646"/>
              <a:ext cx="234" cy="17"/>
            </a:xfrm>
            <a:prstGeom prst="ellipse">
              <a:avLst/>
            </a:prstGeom>
            <a:solidFill>
              <a:srgbClr val="BABAB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Oval 83"/>
            <p:cNvSpPr>
              <a:spLocks noChangeArrowheads="1"/>
            </p:cNvSpPr>
            <p:nvPr/>
          </p:nvSpPr>
          <p:spPr bwMode="auto">
            <a:xfrm>
              <a:off x="3357" y="683"/>
              <a:ext cx="960" cy="961"/>
            </a:xfrm>
            <a:prstGeom prst="ellipse">
              <a:avLst/>
            </a:prstGeom>
            <a:noFill/>
            <a:ln w="38100">
              <a:solidFill>
                <a:srgbClr val="304860"/>
              </a:solidFill>
              <a:round/>
            </a:ln>
          </p:spPr>
          <p:txBody>
            <a:bodyPr vert="horz" wrap="square" lIns="91440" tIns="45720" rIns="91440" bIns="45720" numCol="1" anchor="t" anchorCtr="0" compatLnSpc="1"/>
            <a:lstStyle/>
            <a:p>
              <a:endParaRPr lang="zh-CN" altLang="en-US"/>
            </a:p>
          </p:txBody>
        </p:sp>
        <p:sp>
          <p:nvSpPr>
            <p:cNvPr id="166" name="Freeform 84"/>
            <p:cNvSpPr>
              <a:spLocks noEditPoints="1"/>
            </p:cNvSpPr>
            <p:nvPr/>
          </p:nvSpPr>
          <p:spPr bwMode="auto">
            <a:xfrm>
              <a:off x="3618" y="882"/>
              <a:ext cx="441" cy="563"/>
            </a:xfrm>
            <a:custGeom>
              <a:avLst/>
              <a:gdLst>
                <a:gd name="T0" fmla="*/ 141 w 164"/>
                <a:gd name="T1" fmla="*/ 92 h 209"/>
                <a:gd name="T2" fmla="*/ 141 w 164"/>
                <a:gd name="T3" fmla="*/ 52 h 209"/>
                <a:gd name="T4" fmla="*/ 82 w 164"/>
                <a:gd name="T5" fmla="*/ 0 h 209"/>
                <a:gd name="T6" fmla="*/ 23 w 164"/>
                <a:gd name="T7" fmla="*/ 52 h 209"/>
                <a:gd name="T8" fmla="*/ 23 w 164"/>
                <a:gd name="T9" fmla="*/ 92 h 209"/>
                <a:gd name="T10" fmla="*/ 0 w 164"/>
                <a:gd name="T11" fmla="*/ 111 h 209"/>
                <a:gd name="T12" fmla="*/ 0 w 164"/>
                <a:gd name="T13" fmla="*/ 189 h 209"/>
                <a:gd name="T14" fmla="*/ 23 w 164"/>
                <a:gd name="T15" fmla="*/ 209 h 209"/>
                <a:gd name="T16" fmla="*/ 141 w 164"/>
                <a:gd name="T17" fmla="*/ 209 h 209"/>
                <a:gd name="T18" fmla="*/ 164 w 164"/>
                <a:gd name="T19" fmla="*/ 189 h 209"/>
                <a:gd name="T20" fmla="*/ 164 w 164"/>
                <a:gd name="T21" fmla="*/ 111 h 209"/>
                <a:gd name="T22" fmla="*/ 141 w 164"/>
                <a:gd name="T23" fmla="*/ 92 h 209"/>
                <a:gd name="T24" fmla="*/ 38 w 164"/>
                <a:gd name="T25" fmla="*/ 52 h 209"/>
                <a:gd name="T26" fmla="*/ 82 w 164"/>
                <a:gd name="T27" fmla="*/ 13 h 209"/>
                <a:gd name="T28" fmla="*/ 127 w 164"/>
                <a:gd name="T29" fmla="*/ 52 h 209"/>
                <a:gd name="T30" fmla="*/ 127 w 164"/>
                <a:gd name="T31" fmla="*/ 92 h 209"/>
                <a:gd name="T32" fmla="*/ 38 w 164"/>
                <a:gd name="T33" fmla="*/ 92 h 209"/>
                <a:gd name="T34" fmla="*/ 38 w 164"/>
                <a:gd name="T35" fmla="*/ 52 h 209"/>
                <a:gd name="T36" fmla="*/ 149 w 164"/>
                <a:gd name="T37" fmla="*/ 189 h 209"/>
                <a:gd name="T38" fmla="*/ 141 w 164"/>
                <a:gd name="T39" fmla="*/ 196 h 209"/>
                <a:gd name="T40" fmla="*/ 23 w 164"/>
                <a:gd name="T41" fmla="*/ 196 h 209"/>
                <a:gd name="T42" fmla="*/ 15 w 164"/>
                <a:gd name="T43" fmla="*/ 189 h 209"/>
                <a:gd name="T44" fmla="*/ 15 w 164"/>
                <a:gd name="T45" fmla="*/ 111 h 209"/>
                <a:gd name="T46" fmla="*/ 23 w 164"/>
                <a:gd name="T47" fmla="*/ 105 h 209"/>
                <a:gd name="T48" fmla="*/ 141 w 164"/>
                <a:gd name="T49" fmla="*/ 105 h 209"/>
                <a:gd name="T50" fmla="*/ 149 w 164"/>
                <a:gd name="T51" fmla="*/ 111 h 209"/>
                <a:gd name="T52" fmla="*/ 149 w 164"/>
                <a:gd name="T53" fmla="*/ 189 h 209"/>
                <a:gd name="T54" fmla="*/ 89 w 164"/>
                <a:gd name="T55" fmla="*/ 146 h 209"/>
                <a:gd name="T56" fmla="*/ 89 w 164"/>
                <a:gd name="T57" fmla="*/ 131 h 209"/>
                <a:gd name="T58" fmla="*/ 82 w 164"/>
                <a:gd name="T59" fmla="*/ 124 h 209"/>
                <a:gd name="T60" fmla="*/ 75 w 164"/>
                <a:gd name="T61" fmla="*/ 131 h 209"/>
                <a:gd name="T62" fmla="*/ 75 w 164"/>
                <a:gd name="T63" fmla="*/ 146 h 209"/>
                <a:gd name="T64" fmla="*/ 67 w 164"/>
                <a:gd name="T65" fmla="*/ 157 h 209"/>
                <a:gd name="T66" fmla="*/ 82 w 164"/>
                <a:gd name="T67" fmla="*/ 170 h 209"/>
                <a:gd name="T68" fmla="*/ 97 w 164"/>
                <a:gd name="T69" fmla="*/ 157 h 209"/>
                <a:gd name="T70" fmla="*/ 89 w 164"/>
                <a:gd name="T71" fmla="*/ 146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4" h="209">
                  <a:moveTo>
                    <a:pt x="141" y="92"/>
                  </a:moveTo>
                  <a:cubicBezTo>
                    <a:pt x="141" y="52"/>
                    <a:pt x="141" y="52"/>
                    <a:pt x="141" y="52"/>
                  </a:cubicBezTo>
                  <a:cubicBezTo>
                    <a:pt x="141" y="24"/>
                    <a:pt x="115" y="0"/>
                    <a:pt x="82" y="0"/>
                  </a:cubicBezTo>
                  <a:cubicBezTo>
                    <a:pt x="49" y="0"/>
                    <a:pt x="23" y="24"/>
                    <a:pt x="23" y="52"/>
                  </a:cubicBezTo>
                  <a:cubicBezTo>
                    <a:pt x="23" y="92"/>
                    <a:pt x="23" y="92"/>
                    <a:pt x="23" y="92"/>
                  </a:cubicBezTo>
                  <a:cubicBezTo>
                    <a:pt x="10" y="92"/>
                    <a:pt x="0" y="100"/>
                    <a:pt x="0" y="111"/>
                  </a:cubicBezTo>
                  <a:cubicBezTo>
                    <a:pt x="0" y="189"/>
                    <a:pt x="0" y="189"/>
                    <a:pt x="0" y="189"/>
                  </a:cubicBezTo>
                  <a:cubicBezTo>
                    <a:pt x="0" y="200"/>
                    <a:pt x="10" y="209"/>
                    <a:pt x="23" y="209"/>
                  </a:cubicBezTo>
                  <a:cubicBezTo>
                    <a:pt x="141" y="209"/>
                    <a:pt x="141" y="209"/>
                    <a:pt x="141" y="209"/>
                  </a:cubicBezTo>
                  <a:cubicBezTo>
                    <a:pt x="154" y="209"/>
                    <a:pt x="164" y="200"/>
                    <a:pt x="164" y="189"/>
                  </a:cubicBezTo>
                  <a:cubicBezTo>
                    <a:pt x="164" y="111"/>
                    <a:pt x="164" y="111"/>
                    <a:pt x="164" y="111"/>
                  </a:cubicBezTo>
                  <a:cubicBezTo>
                    <a:pt x="164" y="100"/>
                    <a:pt x="154" y="92"/>
                    <a:pt x="141" y="92"/>
                  </a:cubicBezTo>
                  <a:close/>
                  <a:moveTo>
                    <a:pt x="38" y="52"/>
                  </a:moveTo>
                  <a:cubicBezTo>
                    <a:pt x="38" y="31"/>
                    <a:pt x="57" y="13"/>
                    <a:pt x="82" y="13"/>
                  </a:cubicBezTo>
                  <a:cubicBezTo>
                    <a:pt x="107" y="13"/>
                    <a:pt x="127" y="31"/>
                    <a:pt x="127" y="52"/>
                  </a:cubicBezTo>
                  <a:cubicBezTo>
                    <a:pt x="127" y="92"/>
                    <a:pt x="127" y="92"/>
                    <a:pt x="127" y="92"/>
                  </a:cubicBezTo>
                  <a:cubicBezTo>
                    <a:pt x="38" y="92"/>
                    <a:pt x="38" y="92"/>
                    <a:pt x="38" y="92"/>
                  </a:cubicBezTo>
                  <a:lnTo>
                    <a:pt x="38" y="52"/>
                  </a:lnTo>
                  <a:close/>
                  <a:moveTo>
                    <a:pt x="149" y="189"/>
                  </a:moveTo>
                  <a:cubicBezTo>
                    <a:pt x="149" y="193"/>
                    <a:pt x="145" y="196"/>
                    <a:pt x="141" y="196"/>
                  </a:cubicBezTo>
                  <a:cubicBezTo>
                    <a:pt x="23" y="196"/>
                    <a:pt x="23" y="196"/>
                    <a:pt x="23" y="196"/>
                  </a:cubicBezTo>
                  <a:cubicBezTo>
                    <a:pt x="19" y="196"/>
                    <a:pt x="15" y="193"/>
                    <a:pt x="15" y="189"/>
                  </a:cubicBezTo>
                  <a:cubicBezTo>
                    <a:pt x="15" y="111"/>
                    <a:pt x="15" y="111"/>
                    <a:pt x="15" y="111"/>
                  </a:cubicBezTo>
                  <a:cubicBezTo>
                    <a:pt x="15" y="108"/>
                    <a:pt x="19" y="105"/>
                    <a:pt x="23" y="105"/>
                  </a:cubicBezTo>
                  <a:cubicBezTo>
                    <a:pt x="141" y="105"/>
                    <a:pt x="141" y="105"/>
                    <a:pt x="141" y="105"/>
                  </a:cubicBezTo>
                  <a:cubicBezTo>
                    <a:pt x="145" y="105"/>
                    <a:pt x="149" y="108"/>
                    <a:pt x="149" y="111"/>
                  </a:cubicBezTo>
                  <a:lnTo>
                    <a:pt x="149" y="189"/>
                  </a:lnTo>
                  <a:close/>
                  <a:moveTo>
                    <a:pt x="89" y="146"/>
                  </a:moveTo>
                  <a:cubicBezTo>
                    <a:pt x="89" y="131"/>
                    <a:pt x="89" y="131"/>
                    <a:pt x="89" y="131"/>
                  </a:cubicBezTo>
                  <a:cubicBezTo>
                    <a:pt x="89" y="127"/>
                    <a:pt x="86" y="124"/>
                    <a:pt x="82" y="124"/>
                  </a:cubicBezTo>
                  <a:cubicBezTo>
                    <a:pt x="78" y="124"/>
                    <a:pt x="75" y="127"/>
                    <a:pt x="75" y="131"/>
                  </a:cubicBezTo>
                  <a:cubicBezTo>
                    <a:pt x="75" y="146"/>
                    <a:pt x="75" y="146"/>
                    <a:pt x="75" y="146"/>
                  </a:cubicBezTo>
                  <a:cubicBezTo>
                    <a:pt x="70" y="148"/>
                    <a:pt x="67" y="152"/>
                    <a:pt x="67" y="157"/>
                  </a:cubicBezTo>
                  <a:cubicBezTo>
                    <a:pt x="67" y="164"/>
                    <a:pt x="74" y="170"/>
                    <a:pt x="82" y="170"/>
                  </a:cubicBezTo>
                  <a:cubicBezTo>
                    <a:pt x="90" y="170"/>
                    <a:pt x="97" y="164"/>
                    <a:pt x="97" y="157"/>
                  </a:cubicBezTo>
                  <a:cubicBezTo>
                    <a:pt x="97" y="152"/>
                    <a:pt x="94" y="148"/>
                    <a:pt x="89" y="146"/>
                  </a:cubicBezTo>
                  <a:close/>
                </a:path>
              </a:pathLst>
            </a:custGeom>
            <a:solidFill>
              <a:srgbClr val="3048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2475027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39000" b="-39000"/>
          </a:stretch>
        </a:blipFill>
        <a:effectLst/>
      </p:bgPr>
    </p:bg>
    <p:spTree>
      <p:nvGrpSpPr>
        <p:cNvPr id="1" name=""/>
        <p:cNvGrpSpPr/>
        <p:nvPr/>
      </p:nvGrpSpPr>
      <p:grpSpPr>
        <a:xfrm>
          <a:off x="0" y="0"/>
          <a:ext cx="0" cy="0"/>
          <a:chOff x="0" y="0"/>
          <a:chExt cx="0" cy="0"/>
        </a:xfrm>
      </p:grpSpPr>
      <p:cxnSp>
        <p:nvCxnSpPr>
          <p:cNvPr id="2" name="直接连接符 1"/>
          <p:cNvCxnSpPr/>
          <p:nvPr/>
        </p:nvCxnSpPr>
        <p:spPr>
          <a:xfrm>
            <a:off x="258445" y="543560"/>
            <a:ext cx="1207135" cy="12700"/>
          </a:xfrm>
          <a:prstGeom prst="line">
            <a:avLst/>
          </a:prstGeom>
          <a:ln w="76200"/>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1558290" y="88900"/>
            <a:ext cx="4431665" cy="793487"/>
          </a:xfrm>
          <a:prstGeom prst="rect">
            <a:avLst/>
          </a:prstGeom>
          <a:noFill/>
        </p:spPr>
        <p:txBody>
          <a:bodyPr wrap="square" rtlCol="0" anchor="t">
            <a:spAutoFit/>
          </a:bodyPr>
          <a:lstStyle/>
          <a:p>
            <a:pPr>
              <a:lnSpc>
                <a:spcPct val="150000"/>
              </a:lnSpc>
            </a:pPr>
            <a:r>
              <a:rPr lang="en-US" altLang="zh-CN" sz="3600"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sz="3600" dirty="0">
                <a:latin typeface="宋体" panose="02010600030101010101" pitchFamily="2" charset="-122"/>
                <a:ea typeface="宋体" panose="02010600030101010101" pitchFamily="2" charset="-122"/>
                <a:cs typeface="宋体" panose="02010600030101010101" pitchFamily="2" charset="-122"/>
                <a:sym typeface="+mn-ea"/>
              </a:rPr>
              <a:t>模型拓展</a:t>
            </a:r>
          </a:p>
        </p:txBody>
      </p:sp>
      <p:sp>
        <p:nvSpPr>
          <p:cNvPr id="4" name="文本框 3">
            <a:extLst>
              <a:ext uri="{FF2B5EF4-FFF2-40B4-BE49-F238E27FC236}">
                <a16:creationId xmlns:a16="http://schemas.microsoft.com/office/drawing/2014/main" id="{A5420047-B20E-411C-B2A5-98D675EF56B1}"/>
              </a:ext>
            </a:extLst>
          </p:cNvPr>
          <p:cNvSpPr txBox="1"/>
          <p:nvPr/>
        </p:nvSpPr>
        <p:spPr>
          <a:xfrm>
            <a:off x="806824" y="1062318"/>
            <a:ext cx="10555942" cy="3779240"/>
          </a:xfrm>
          <a:prstGeom prst="rect">
            <a:avLst/>
          </a:prstGeom>
          <a:noFill/>
        </p:spPr>
        <p:txBody>
          <a:bodyPr wrap="square" rtlCol="0">
            <a:spAutoFit/>
          </a:bodyPr>
          <a:lstStyle/>
          <a:p>
            <a:pPr>
              <a:lnSpc>
                <a:spcPct val="150000"/>
              </a:lnSpc>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3.1.</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在位者有意更改订单量</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）如果高需求情况下，在位者非泄漏均衡订单落在供应商的泄漏区间，即                      ，在位者可以通过订购</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来劝说（或“贿赂”）供应商不要泄漏高需求信息；</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）如果在低需求情况下，在位者泄漏均衡订单落在供应商的非泄漏区间，即               ，在位者可以通过订购     来刺激供应商泄漏低需求信息。</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3.2</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主动进入者拒绝信息</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由于非泄漏博弈可能会使进入者受益，主动进入者有意向将一个泄漏博弈转变为一个非泄漏博弈，这种情况下会扩大非泄漏区域</a:t>
            </a:r>
          </a:p>
        </p:txBody>
      </p:sp>
      <p:graphicFrame>
        <p:nvGraphicFramePr>
          <p:cNvPr id="5" name="对象 4">
            <a:extLst>
              <a:ext uri="{FF2B5EF4-FFF2-40B4-BE49-F238E27FC236}">
                <a16:creationId xmlns:a16="http://schemas.microsoft.com/office/drawing/2014/main" id="{87FE829A-922E-489A-BF19-4422D740AAC8}"/>
              </a:ext>
            </a:extLst>
          </p:cNvPr>
          <p:cNvGraphicFramePr>
            <a:graphicFrameLocks noChangeAspect="1"/>
          </p:cNvGraphicFramePr>
          <p:nvPr>
            <p:extLst>
              <p:ext uri="{D42A27DB-BD31-4B8C-83A1-F6EECF244321}">
                <p14:modId xmlns:p14="http://schemas.microsoft.com/office/powerpoint/2010/main" val="2394452975"/>
              </p:ext>
            </p:extLst>
          </p:nvPr>
        </p:nvGraphicFramePr>
        <p:xfrm>
          <a:off x="8649819" y="1504417"/>
          <a:ext cx="1153425" cy="378172"/>
        </p:xfrm>
        <a:graphic>
          <a:graphicData uri="http://schemas.openxmlformats.org/presentationml/2006/ole">
            <mc:AlternateContent xmlns:mc="http://schemas.openxmlformats.org/markup-compatibility/2006">
              <mc:Choice xmlns:v="urn:schemas-microsoft-com:vml" Requires="v">
                <p:oleObj spid="_x0000_s12310" name="Equation" r:id="rId5" imgW="774360" imgH="253800" progId="Equation.DSMT4">
                  <p:embed/>
                </p:oleObj>
              </mc:Choice>
              <mc:Fallback>
                <p:oleObj name="Equation" r:id="rId5" imgW="774360" imgH="253800" progId="Equation.DSMT4">
                  <p:embed/>
                  <p:pic>
                    <p:nvPicPr>
                      <p:cNvPr id="0" name=""/>
                      <p:cNvPicPr/>
                      <p:nvPr/>
                    </p:nvPicPr>
                    <p:blipFill>
                      <a:blip r:embed="rId6"/>
                      <a:stretch>
                        <a:fillRect/>
                      </a:stretch>
                    </p:blipFill>
                    <p:spPr>
                      <a:xfrm>
                        <a:off x="8649819" y="1504417"/>
                        <a:ext cx="1153425" cy="378172"/>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B6989D1F-4D89-4314-AAA9-504B5326B626}"/>
              </a:ext>
            </a:extLst>
          </p:cNvPr>
          <p:cNvGraphicFramePr>
            <a:graphicFrameLocks noChangeAspect="1"/>
          </p:cNvGraphicFramePr>
          <p:nvPr>
            <p:extLst>
              <p:ext uri="{D42A27DB-BD31-4B8C-83A1-F6EECF244321}">
                <p14:modId xmlns:p14="http://schemas.microsoft.com/office/powerpoint/2010/main" val="4032461407"/>
              </p:ext>
            </p:extLst>
          </p:nvPr>
        </p:nvGraphicFramePr>
        <p:xfrm>
          <a:off x="1857932" y="1931855"/>
          <a:ext cx="252115" cy="378172"/>
        </p:xfrm>
        <a:graphic>
          <a:graphicData uri="http://schemas.openxmlformats.org/presentationml/2006/ole">
            <mc:AlternateContent xmlns:mc="http://schemas.openxmlformats.org/markup-compatibility/2006">
              <mc:Choice xmlns:v="urn:schemas-microsoft-com:vml" Requires="v">
                <p:oleObj spid="_x0000_s12311" name="Equation" r:id="rId7" imgW="152280" imgH="228600" progId="Equation.DSMT4">
                  <p:embed/>
                </p:oleObj>
              </mc:Choice>
              <mc:Fallback>
                <p:oleObj name="Equation" r:id="rId7" imgW="152280" imgH="228600" progId="Equation.DSMT4">
                  <p:embed/>
                  <p:pic>
                    <p:nvPicPr>
                      <p:cNvPr id="0" name=""/>
                      <p:cNvPicPr/>
                      <p:nvPr/>
                    </p:nvPicPr>
                    <p:blipFill>
                      <a:blip r:embed="rId8"/>
                      <a:stretch>
                        <a:fillRect/>
                      </a:stretch>
                    </p:blipFill>
                    <p:spPr>
                      <a:xfrm>
                        <a:off x="1857932" y="1931855"/>
                        <a:ext cx="252115" cy="378172"/>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562BB72F-8111-48C1-9E83-4B907C9C1E1A}"/>
              </a:ext>
            </a:extLst>
          </p:cNvPr>
          <p:cNvGraphicFramePr>
            <a:graphicFrameLocks noChangeAspect="1"/>
          </p:cNvGraphicFramePr>
          <p:nvPr>
            <p:extLst>
              <p:ext uri="{D42A27DB-BD31-4B8C-83A1-F6EECF244321}">
                <p14:modId xmlns:p14="http://schemas.microsoft.com/office/powerpoint/2010/main" val="1714764953"/>
              </p:ext>
            </p:extLst>
          </p:nvPr>
        </p:nvGraphicFramePr>
        <p:xfrm>
          <a:off x="8864303" y="2388647"/>
          <a:ext cx="724456" cy="371516"/>
        </p:xfrm>
        <a:graphic>
          <a:graphicData uri="http://schemas.openxmlformats.org/presentationml/2006/ole">
            <mc:AlternateContent xmlns:mc="http://schemas.openxmlformats.org/markup-compatibility/2006">
              <mc:Choice xmlns:v="urn:schemas-microsoft-com:vml" Requires="v">
                <p:oleObj spid="_x0000_s12312" name="Equation" r:id="rId9" imgW="495000" imgH="253800" progId="Equation.DSMT4">
                  <p:embed/>
                </p:oleObj>
              </mc:Choice>
              <mc:Fallback>
                <p:oleObj name="Equation" r:id="rId9" imgW="495000" imgH="253800" progId="Equation.DSMT4">
                  <p:embed/>
                  <p:pic>
                    <p:nvPicPr>
                      <p:cNvPr id="0" name=""/>
                      <p:cNvPicPr/>
                      <p:nvPr/>
                    </p:nvPicPr>
                    <p:blipFill>
                      <a:blip r:embed="rId10"/>
                      <a:stretch>
                        <a:fillRect/>
                      </a:stretch>
                    </p:blipFill>
                    <p:spPr>
                      <a:xfrm>
                        <a:off x="8864303" y="2388647"/>
                        <a:ext cx="724456" cy="371516"/>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81D69D34-3F10-4B85-B1A7-997942915475}"/>
              </a:ext>
            </a:extLst>
          </p:cNvPr>
          <p:cNvGraphicFramePr>
            <a:graphicFrameLocks noChangeAspect="1"/>
          </p:cNvGraphicFramePr>
          <p:nvPr>
            <p:extLst>
              <p:ext uri="{D42A27DB-BD31-4B8C-83A1-F6EECF244321}">
                <p14:modId xmlns:p14="http://schemas.microsoft.com/office/powerpoint/2010/main" val="3943908990"/>
              </p:ext>
            </p:extLst>
          </p:nvPr>
        </p:nvGraphicFramePr>
        <p:xfrm>
          <a:off x="1605817" y="2760163"/>
          <a:ext cx="252115" cy="399182"/>
        </p:xfrm>
        <a:graphic>
          <a:graphicData uri="http://schemas.openxmlformats.org/presentationml/2006/ole">
            <mc:AlternateContent xmlns:mc="http://schemas.openxmlformats.org/markup-compatibility/2006">
              <mc:Choice xmlns:v="urn:schemas-microsoft-com:vml" Requires="v">
                <p:oleObj spid="_x0000_s12313" name="Equation" r:id="rId11" imgW="152280" imgH="241200" progId="Equation.DSMT4">
                  <p:embed/>
                </p:oleObj>
              </mc:Choice>
              <mc:Fallback>
                <p:oleObj name="Equation" r:id="rId11" imgW="152280" imgH="241200" progId="Equation.DSMT4">
                  <p:embed/>
                  <p:pic>
                    <p:nvPicPr>
                      <p:cNvPr id="0" name=""/>
                      <p:cNvPicPr/>
                      <p:nvPr/>
                    </p:nvPicPr>
                    <p:blipFill>
                      <a:blip r:embed="rId12"/>
                      <a:stretch>
                        <a:fillRect/>
                      </a:stretch>
                    </p:blipFill>
                    <p:spPr>
                      <a:xfrm>
                        <a:off x="1605817" y="2760163"/>
                        <a:ext cx="252115" cy="399182"/>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258445" y="543560"/>
            <a:ext cx="1207135" cy="12700"/>
          </a:xfrm>
          <a:prstGeom prst="line">
            <a:avLst/>
          </a:prstGeom>
          <a:ln w="76200"/>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1558290" y="88900"/>
            <a:ext cx="4431665" cy="793487"/>
          </a:xfrm>
          <a:prstGeom prst="rect">
            <a:avLst/>
          </a:prstGeom>
          <a:noFill/>
        </p:spPr>
        <p:txBody>
          <a:bodyPr wrap="square" rtlCol="0" anchor="t">
            <a:spAutoFit/>
          </a:bodyPr>
          <a:lstStyle/>
          <a:p>
            <a:pPr>
              <a:lnSpc>
                <a:spcPct val="150000"/>
              </a:lnSpc>
            </a:pPr>
            <a:r>
              <a:rPr lang="en-US" altLang="zh-CN" sz="3600"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sz="3600" dirty="0">
                <a:latin typeface="宋体" panose="02010600030101010101" pitchFamily="2" charset="-122"/>
                <a:ea typeface="宋体" panose="02010600030101010101" pitchFamily="2" charset="-122"/>
                <a:cs typeface="宋体" panose="02010600030101010101" pitchFamily="2" charset="-122"/>
                <a:sym typeface="+mn-ea"/>
              </a:rPr>
              <a:t>模型拓展</a:t>
            </a:r>
          </a:p>
        </p:txBody>
      </p:sp>
      <p:sp>
        <p:nvSpPr>
          <p:cNvPr id="4" name="文本框 3">
            <a:extLst>
              <a:ext uri="{FF2B5EF4-FFF2-40B4-BE49-F238E27FC236}">
                <a16:creationId xmlns:a16="http://schemas.microsoft.com/office/drawing/2014/main" id="{A5420047-B20E-411C-B2A5-98D675EF56B1}"/>
              </a:ext>
            </a:extLst>
          </p:cNvPr>
          <p:cNvSpPr txBox="1"/>
          <p:nvPr/>
        </p:nvSpPr>
        <p:spPr>
          <a:xfrm>
            <a:off x="806824" y="1062318"/>
            <a:ext cx="10555942" cy="4194738"/>
          </a:xfrm>
          <a:prstGeom prst="rect">
            <a:avLst/>
          </a:prstGeom>
          <a:noFill/>
        </p:spPr>
        <p:txBody>
          <a:bodyPr wrap="square" rtlCol="0">
            <a:spAutoFit/>
          </a:bodyPr>
          <a:lstStyle/>
          <a:p>
            <a:pPr>
              <a:lnSpc>
                <a:spcPct val="150000"/>
              </a:lnSpc>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3.3</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同时订购</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在位者与进入者同时订购，去除在位者先发优势，如果供应商泄露信息，在位者和进入者将在完全信息下同时进行古诺竞争</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3.4</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进入者首先订购</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如果进入者先订购，在位者可以推断出他的订购量，对在位者没有影响，但使进入者成为零售商博弈中的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Stackelberg</a:t>
            </a:r>
            <a:r>
              <a:rPr lang="zh-CN" altLang="en-US" dirty="0">
                <a:latin typeface="Times New Roman" panose="02020603050405020304" pitchFamily="18" charset="0"/>
                <a:ea typeface="宋体" panose="02010600030101010101" pitchFamily="2" charset="-122"/>
                <a:cs typeface="Times New Roman" panose="02020603050405020304" pitchFamily="18" charset="0"/>
              </a:rPr>
              <a:t>领导者。博弈</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结果似乎表明，供应商最好先从不知情的零售商</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（进入者）</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那里接受订单。然而，这一系列事件也存在潜在的问题</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通过阻止知情的零售商</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（在位者）</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供应商肯会失去</a:t>
            </a:r>
            <a:r>
              <a:rPr lang="en-US" altLang="zh-CN" dirty="0">
                <a:latin typeface="Times New Roman" panose="02020603050405020304" pitchFamily="18" charset="0"/>
                <a:ea typeface="宋体" panose="02010600030101010101" pitchFamily="2" charset="-122"/>
                <a:cs typeface="Times New Roman" panose="02020603050405020304" pitchFamily="18" charset="0"/>
              </a:rPr>
              <a:t>有关市场的所有潜在利益。</a:t>
            </a: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供应商是否真的可以指定订单顺序，并迫使在位者</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在进入者订购后继续订购。</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34365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Rectangle 47"/>
          <p:cNvSpPr/>
          <p:nvPr/>
        </p:nvSpPr>
        <p:spPr>
          <a:xfrm>
            <a:off x="3608705" y="3348355"/>
            <a:ext cx="5185410" cy="677108"/>
          </a:xfrm>
          <a:prstGeom prst="rect">
            <a:avLst/>
          </a:prstGeom>
        </p:spPr>
        <p:txBody>
          <a:bodyPr wrap="square" lIns="0" tIns="0" rIns="0" bIns="0">
            <a:spAutoFit/>
          </a:bodyPr>
          <a:lstStyle/>
          <a:p>
            <a:pPr algn="ctr"/>
            <a:r>
              <a:rPr lang="en-US" altLang="zh-CN" sz="4400" dirty="0">
                <a:solidFill>
                  <a:srgbClr val="304860"/>
                </a:solidFill>
                <a:latin typeface="微软雅黑" panose="020B0503020204020204" pitchFamily="34" charset="-122"/>
                <a:ea typeface="微软雅黑" panose="020B0503020204020204" pitchFamily="34" charset="-122"/>
                <a:cs typeface="Arial" panose="020B0604020202020204" pitchFamily="34" charset="0"/>
              </a:rPr>
              <a:t>4 </a:t>
            </a:r>
            <a:r>
              <a:rPr lang="zh-CN" altLang="en-US" sz="4400" dirty="0">
                <a:solidFill>
                  <a:srgbClr val="304860"/>
                </a:solidFill>
                <a:latin typeface="微软雅黑" panose="020B0503020204020204" pitchFamily="34" charset="-122"/>
                <a:ea typeface="微软雅黑" panose="020B0503020204020204" pitchFamily="34" charset="-122"/>
                <a:cs typeface="Arial" panose="020B0604020202020204" pitchFamily="34" charset="0"/>
              </a:rPr>
              <a:t>总结</a:t>
            </a:r>
            <a:endParaRPr lang="en-US" sz="4400" dirty="0">
              <a:solidFill>
                <a:srgbClr val="304860"/>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86" name="Group 4"/>
          <p:cNvGrpSpPr>
            <a:grpSpLocks noChangeAspect="1"/>
          </p:cNvGrpSpPr>
          <p:nvPr/>
        </p:nvGrpSpPr>
        <p:grpSpPr bwMode="auto">
          <a:xfrm>
            <a:off x="5582826" y="2117616"/>
            <a:ext cx="1026348" cy="1087288"/>
            <a:chOff x="3357" y="683"/>
            <a:chExt cx="960" cy="1017"/>
          </a:xfrm>
        </p:grpSpPr>
        <p:sp>
          <p:nvSpPr>
            <p:cNvPr id="87" name="Freeform 5"/>
            <p:cNvSpPr>
              <a:spLocks noEditPoints="1"/>
            </p:cNvSpPr>
            <p:nvPr/>
          </p:nvSpPr>
          <p:spPr bwMode="auto">
            <a:xfrm>
              <a:off x="3400" y="1617"/>
              <a:ext cx="882" cy="83"/>
            </a:xfrm>
            <a:custGeom>
              <a:avLst/>
              <a:gdLst>
                <a:gd name="T0" fmla="*/ 164 w 328"/>
                <a:gd name="T1" fmla="*/ 31 h 31"/>
                <a:gd name="T2" fmla="*/ 2 w 328"/>
                <a:gd name="T3" fmla="*/ 16 h 31"/>
                <a:gd name="T4" fmla="*/ 164 w 328"/>
                <a:gd name="T5" fmla="*/ 1 h 31"/>
                <a:gd name="T6" fmla="*/ 326 w 328"/>
                <a:gd name="T7" fmla="*/ 16 h 31"/>
                <a:gd name="T8" fmla="*/ 164 w 328"/>
                <a:gd name="T9" fmla="*/ 31 h 31"/>
                <a:gd name="T10" fmla="*/ 164 w 328"/>
                <a:gd name="T11" fmla="*/ 0 h 31"/>
                <a:gd name="T12" fmla="*/ 0 w 328"/>
                <a:gd name="T13" fmla="*/ 16 h 31"/>
                <a:gd name="T14" fmla="*/ 164 w 328"/>
                <a:gd name="T15" fmla="*/ 31 h 31"/>
                <a:gd name="T16" fmla="*/ 328 w 328"/>
                <a:gd name="T17" fmla="*/ 16 h 31"/>
                <a:gd name="T18" fmla="*/ 164 w 328"/>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8" h="31">
                  <a:moveTo>
                    <a:pt x="164" y="31"/>
                  </a:moveTo>
                  <a:cubicBezTo>
                    <a:pt x="74" y="31"/>
                    <a:pt x="2" y="24"/>
                    <a:pt x="2" y="16"/>
                  </a:cubicBezTo>
                  <a:cubicBezTo>
                    <a:pt x="2" y="7"/>
                    <a:pt x="74" y="1"/>
                    <a:pt x="164" y="1"/>
                  </a:cubicBezTo>
                  <a:cubicBezTo>
                    <a:pt x="253" y="1"/>
                    <a:pt x="326" y="7"/>
                    <a:pt x="326" y="16"/>
                  </a:cubicBezTo>
                  <a:cubicBezTo>
                    <a:pt x="326" y="24"/>
                    <a:pt x="253" y="31"/>
                    <a:pt x="164" y="31"/>
                  </a:cubicBezTo>
                  <a:moveTo>
                    <a:pt x="164" y="0"/>
                  </a:moveTo>
                  <a:cubicBezTo>
                    <a:pt x="73" y="0"/>
                    <a:pt x="0" y="7"/>
                    <a:pt x="0" y="16"/>
                  </a:cubicBezTo>
                  <a:cubicBezTo>
                    <a:pt x="0" y="24"/>
                    <a:pt x="73" y="31"/>
                    <a:pt x="164" y="31"/>
                  </a:cubicBezTo>
                  <a:cubicBezTo>
                    <a:pt x="254" y="31"/>
                    <a:pt x="328" y="24"/>
                    <a:pt x="328" y="16"/>
                  </a:cubicBezTo>
                  <a:cubicBezTo>
                    <a:pt x="328" y="7"/>
                    <a:pt x="254" y="0"/>
                    <a:pt x="16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6"/>
            <p:cNvSpPr>
              <a:spLocks noEditPoints="1"/>
            </p:cNvSpPr>
            <p:nvPr/>
          </p:nvSpPr>
          <p:spPr bwMode="auto">
            <a:xfrm>
              <a:off x="3406" y="1620"/>
              <a:ext cx="871" cy="80"/>
            </a:xfrm>
            <a:custGeom>
              <a:avLst/>
              <a:gdLst>
                <a:gd name="T0" fmla="*/ 162 w 324"/>
                <a:gd name="T1" fmla="*/ 30 h 30"/>
                <a:gd name="T2" fmla="*/ 1 w 324"/>
                <a:gd name="T3" fmla="*/ 15 h 30"/>
                <a:gd name="T4" fmla="*/ 162 w 324"/>
                <a:gd name="T5" fmla="*/ 0 h 30"/>
                <a:gd name="T6" fmla="*/ 322 w 324"/>
                <a:gd name="T7" fmla="*/ 15 h 30"/>
                <a:gd name="T8" fmla="*/ 162 w 324"/>
                <a:gd name="T9" fmla="*/ 30 h 30"/>
                <a:gd name="T10" fmla="*/ 162 w 324"/>
                <a:gd name="T11" fmla="*/ 0 h 30"/>
                <a:gd name="T12" fmla="*/ 0 w 324"/>
                <a:gd name="T13" fmla="*/ 15 h 30"/>
                <a:gd name="T14" fmla="*/ 162 w 324"/>
                <a:gd name="T15" fmla="*/ 30 h 30"/>
                <a:gd name="T16" fmla="*/ 324 w 324"/>
                <a:gd name="T17" fmla="*/ 15 h 30"/>
                <a:gd name="T18" fmla="*/ 162 w 324"/>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4" h="30">
                  <a:moveTo>
                    <a:pt x="162" y="30"/>
                  </a:moveTo>
                  <a:cubicBezTo>
                    <a:pt x="73" y="30"/>
                    <a:pt x="1" y="23"/>
                    <a:pt x="1" y="15"/>
                  </a:cubicBezTo>
                  <a:cubicBezTo>
                    <a:pt x="1" y="6"/>
                    <a:pt x="73" y="0"/>
                    <a:pt x="162" y="0"/>
                  </a:cubicBezTo>
                  <a:cubicBezTo>
                    <a:pt x="250" y="0"/>
                    <a:pt x="322" y="6"/>
                    <a:pt x="322" y="15"/>
                  </a:cubicBezTo>
                  <a:cubicBezTo>
                    <a:pt x="322" y="23"/>
                    <a:pt x="250" y="30"/>
                    <a:pt x="162" y="30"/>
                  </a:cubicBezTo>
                  <a:moveTo>
                    <a:pt x="162" y="0"/>
                  </a:moveTo>
                  <a:cubicBezTo>
                    <a:pt x="72" y="0"/>
                    <a:pt x="0" y="6"/>
                    <a:pt x="0" y="15"/>
                  </a:cubicBezTo>
                  <a:cubicBezTo>
                    <a:pt x="0" y="23"/>
                    <a:pt x="72" y="30"/>
                    <a:pt x="162" y="30"/>
                  </a:cubicBezTo>
                  <a:cubicBezTo>
                    <a:pt x="251" y="30"/>
                    <a:pt x="324" y="23"/>
                    <a:pt x="324" y="15"/>
                  </a:cubicBezTo>
                  <a:cubicBezTo>
                    <a:pt x="324" y="6"/>
                    <a:pt x="251" y="0"/>
                    <a:pt x="162" y="0"/>
                  </a:cubicBezTo>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7"/>
            <p:cNvSpPr>
              <a:spLocks noEditPoints="1"/>
            </p:cNvSpPr>
            <p:nvPr/>
          </p:nvSpPr>
          <p:spPr bwMode="auto">
            <a:xfrm>
              <a:off x="3408" y="1620"/>
              <a:ext cx="864" cy="80"/>
            </a:xfrm>
            <a:custGeom>
              <a:avLst/>
              <a:gdLst>
                <a:gd name="T0" fmla="*/ 161 w 321"/>
                <a:gd name="T1" fmla="*/ 30 h 30"/>
                <a:gd name="T2" fmla="*/ 2 w 321"/>
                <a:gd name="T3" fmla="*/ 15 h 30"/>
                <a:gd name="T4" fmla="*/ 161 w 321"/>
                <a:gd name="T5" fmla="*/ 0 h 30"/>
                <a:gd name="T6" fmla="*/ 320 w 321"/>
                <a:gd name="T7" fmla="*/ 15 h 30"/>
                <a:gd name="T8" fmla="*/ 161 w 321"/>
                <a:gd name="T9" fmla="*/ 30 h 30"/>
                <a:gd name="T10" fmla="*/ 161 w 321"/>
                <a:gd name="T11" fmla="*/ 0 h 30"/>
                <a:gd name="T12" fmla="*/ 0 w 321"/>
                <a:gd name="T13" fmla="*/ 15 h 30"/>
                <a:gd name="T14" fmla="*/ 161 w 321"/>
                <a:gd name="T15" fmla="*/ 30 h 30"/>
                <a:gd name="T16" fmla="*/ 321 w 321"/>
                <a:gd name="T17" fmla="*/ 15 h 30"/>
                <a:gd name="T18" fmla="*/ 161 w 321"/>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30">
                  <a:moveTo>
                    <a:pt x="161" y="30"/>
                  </a:moveTo>
                  <a:cubicBezTo>
                    <a:pt x="73" y="30"/>
                    <a:pt x="2" y="23"/>
                    <a:pt x="2" y="15"/>
                  </a:cubicBezTo>
                  <a:cubicBezTo>
                    <a:pt x="2" y="7"/>
                    <a:pt x="73" y="0"/>
                    <a:pt x="161" y="0"/>
                  </a:cubicBezTo>
                  <a:cubicBezTo>
                    <a:pt x="249" y="0"/>
                    <a:pt x="320" y="7"/>
                    <a:pt x="320" y="15"/>
                  </a:cubicBezTo>
                  <a:cubicBezTo>
                    <a:pt x="320" y="23"/>
                    <a:pt x="249" y="30"/>
                    <a:pt x="161" y="30"/>
                  </a:cubicBezTo>
                  <a:moveTo>
                    <a:pt x="161" y="0"/>
                  </a:moveTo>
                  <a:cubicBezTo>
                    <a:pt x="72" y="0"/>
                    <a:pt x="0" y="6"/>
                    <a:pt x="0" y="15"/>
                  </a:cubicBezTo>
                  <a:cubicBezTo>
                    <a:pt x="0" y="23"/>
                    <a:pt x="72" y="30"/>
                    <a:pt x="161" y="30"/>
                  </a:cubicBezTo>
                  <a:cubicBezTo>
                    <a:pt x="249" y="30"/>
                    <a:pt x="321" y="23"/>
                    <a:pt x="321" y="15"/>
                  </a:cubicBezTo>
                  <a:cubicBezTo>
                    <a:pt x="321" y="6"/>
                    <a:pt x="249" y="0"/>
                    <a:pt x="161" y="0"/>
                  </a:cubicBezTo>
                </a:path>
              </a:pathLst>
            </a:custGeom>
            <a:solidFill>
              <a:srgbClr val="FDFDF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
            <p:cNvSpPr>
              <a:spLocks noEditPoints="1"/>
            </p:cNvSpPr>
            <p:nvPr/>
          </p:nvSpPr>
          <p:spPr bwMode="auto">
            <a:xfrm>
              <a:off x="3414" y="1620"/>
              <a:ext cx="855" cy="80"/>
            </a:xfrm>
            <a:custGeom>
              <a:avLst/>
              <a:gdLst>
                <a:gd name="T0" fmla="*/ 159 w 318"/>
                <a:gd name="T1" fmla="*/ 30 h 30"/>
                <a:gd name="T2" fmla="*/ 1 w 318"/>
                <a:gd name="T3" fmla="*/ 15 h 30"/>
                <a:gd name="T4" fmla="*/ 159 w 318"/>
                <a:gd name="T5" fmla="*/ 0 h 30"/>
                <a:gd name="T6" fmla="*/ 316 w 318"/>
                <a:gd name="T7" fmla="*/ 15 h 30"/>
                <a:gd name="T8" fmla="*/ 159 w 318"/>
                <a:gd name="T9" fmla="*/ 30 h 30"/>
                <a:gd name="T10" fmla="*/ 159 w 318"/>
                <a:gd name="T11" fmla="*/ 0 h 30"/>
                <a:gd name="T12" fmla="*/ 0 w 318"/>
                <a:gd name="T13" fmla="*/ 15 h 30"/>
                <a:gd name="T14" fmla="*/ 159 w 318"/>
                <a:gd name="T15" fmla="*/ 30 h 30"/>
                <a:gd name="T16" fmla="*/ 318 w 318"/>
                <a:gd name="T17" fmla="*/ 15 h 30"/>
                <a:gd name="T18" fmla="*/ 159 w 318"/>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0">
                  <a:moveTo>
                    <a:pt x="159" y="30"/>
                  </a:moveTo>
                  <a:cubicBezTo>
                    <a:pt x="72" y="30"/>
                    <a:pt x="1" y="23"/>
                    <a:pt x="1" y="15"/>
                  </a:cubicBezTo>
                  <a:cubicBezTo>
                    <a:pt x="1" y="7"/>
                    <a:pt x="72" y="0"/>
                    <a:pt x="159" y="0"/>
                  </a:cubicBezTo>
                  <a:cubicBezTo>
                    <a:pt x="246" y="0"/>
                    <a:pt x="316" y="7"/>
                    <a:pt x="316" y="15"/>
                  </a:cubicBezTo>
                  <a:cubicBezTo>
                    <a:pt x="316" y="23"/>
                    <a:pt x="246" y="30"/>
                    <a:pt x="159" y="30"/>
                  </a:cubicBezTo>
                  <a:moveTo>
                    <a:pt x="159" y="0"/>
                  </a:moveTo>
                  <a:cubicBezTo>
                    <a:pt x="71" y="0"/>
                    <a:pt x="0" y="7"/>
                    <a:pt x="0" y="15"/>
                  </a:cubicBezTo>
                  <a:cubicBezTo>
                    <a:pt x="0" y="23"/>
                    <a:pt x="71" y="30"/>
                    <a:pt x="159" y="30"/>
                  </a:cubicBezTo>
                  <a:cubicBezTo>
                    <a:pt x="247" y="30"/>
                    <a:pt x="318" y="23"/>
                    <a:pt x="318" y="15"/>
                  </a:cubicBezTo>
                  <a:cubicBezTo>
                    <a:pt x="318" y="7"/>
                    <a:pt x="247" y="0"/>
                    <a:pt x="159" y="0"/>
                  </a:cubicBezTo>
                </a:path>
              </a:pathLst>
            </a:custGeom>
            <a:solidFill>
              <a:srgbClr val="FC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9"/>
            <p:cNvSpPr>
              <a:spLocks noEditPoints="1"/>
            </p:cNvSpPr>
            <p:nvPr/>
          </p:nvSpPr>
          <p:spPr bwMode="auto">
            <a:xfrm>
              <a:off x="3416" y="1620"/>
              <a:ext cx="847" cy="80"/>
            </a:xfrm>
            <a:custGeom>
              <a:avLst/>
              <a:gdLst>
                <a:gd name="T0" fmla="*/ 158 w 315"/>
                <a:gd name="T1" fmla="*/ 29 h 30"/>
                <a:gd name="T2" fmla="*/ 2 w 315"/>
                <a:gd name="T3" fmla="*/ 15 h 30"/>
                <a:gd name="T4" fmla="*/ 158 w 315"/>
                <a:gd name="T5" fmla="*/ 0 h 30"/>
                <a:gd name="T6" fmla="*/ 314 w 315"/>
                <a:gd name="T7" fmla="*/ 15 h 30"/>
                <a:gd name="T8" fmla="*/ 158 w 315"/>
                <a:gd name="T9" fmla="*/ 29 h 30"/>
                <a:gd name="T10" fmla="*/ 158 w 315"/>
                <a:gd name="T11" fmla="*/ 0 h 30"/>
                <a:gd name="T12" fmla="*/ 0 w 315"/>
                <a:gd name="T13" fmla="*/ 15 h 30"/>
                <a:gd name="T14" fmla="*/ 158 w 315"/>
                <a:gd name="T15" fmla="*/ 30 h 30"/>
                <a:gd name="T16" fmla="*/ 315 w 315"/>
                <a:gd name="T17" fmla="*/ 15 h 30"/>
                <a:gd name="T18" fmla="*/ 158 w 315"/>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5" h="30">
                  <a:moveTo>
                    <a:pt x="158" y="29"/>
                  </a:moveTo>
                  <a:cubicBezTo>
                    <a:pt x="72" y="29"/>
                    <a:pt x="2" y="23"/>
                    <a:pt x="2" y="15"/>
                  </a:cubicBezTo>
                  <a:cubicBezTo>
                    <a:pt x="2" y="7"/>
                    <a:pt x="72" y="0"/>
                    <a:pt x="158" y="0"/>
                  </a:cubicBezTo>
                  <a:cubicBezTo>
                    <a:pt x="244" y="0"/>
                    <a:pt x="314" y="7"/>
                    <a:pt x="314" y="15"/>
                  </a:cubicBezTo>
                  <a:cubicBezTo>
                    <a:pt x="314" y="23"/>
                    <a:pt x="244" y="29"/>
                    <a:pt x="158" y="29"/>
                  </a:cubicBezTo>
                  <a:moveTo>
                    <a:pt x="158" y="0"/>
                  </a:moveTo>
                  <a:cubicBezTo>
                    <a:pt x="71" y="0"/>
                    <a:pt x="0" y="7"/>
                    <a:pt x="0" y="15"/>
                  </a:cubicBezTo>
                  <a:cubicBezTo>
                    <a:pt x="0" y="23"/>
                    <a:pt x="71" y="30"/>
                    <a:pt x="158" y="30"/>
                  </a:cubicBezTo>
                  <a:cubicBezTo>
                    <a:pt x="245" y="30"/>
                    <a:pt x="315" y="23"/>
                    <a:pt x="315" y="15"/>
                  </a:cubicBezTo>
                  <a:cubicBezTo>
                    <a:pt x="315" y="7"/>
                    <a:pt x="245" y="0"/>
                    <a:pt x="158" y="0"/>
                  </a:cubicBezTo>
                </a:path>
              </a:pathLst>
            </a:custGeom>
            <a:solidFill>
              <a:srgbClr val="FBFB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0"/>
            <p:cNvSpPr>
              <a:spLocks noEditPoints="1"/>
            </p:cNvSpPr>
            <p:nvPr/>
          </p:nvSpPr>
          <p:spPr bwMode="auto">
            <a:xfrm>
              <a:off x="3422" y="1620"/>
              <a:ext cx="839" cy="78"/>
            </a:xfrm>
            <a:custGeom>
              <a:avLst/>
              <a:gdLst>
                <a:gd name="T0" fmla="*/ 156 w 312"/>
                <a:gd name="T1" fmla="*/ 29 h 29"/>
                <a:gd name="T2" fmla="*/ 1 w 312"/>
                <a:gd name="T3" fmla="*/ 15 h 29"/>
                <a:gd name="T4" fmla="*/ 156 w 312"/>
                <a:gd name="T5" fmla="*/ 0 h 29"/>
                <a:gd name="T6" fmla="*/ 310 w 312"/>
                <a:gd name="T7" fmla="*/ 15 h 29"/>
                <a:gd name="T8" fmla="*/ 156 w 312"/>
                <a:gd name="T9" fmla="*/ 29 h 29"/>
                <a:gd name="T10" fmla="*/ 156 w 312"/>
                <a:gd name="T11" fmla="*/ 0 h 29"/>
                <a:gd name="T12" fmla="*/ 0 w 312"/>
                <a:gd name="T13" fmla="*/ 15 h 29"/>
                <a:gd name="T14" fmla="*/ 156 w 312"/>
                <a:gd name="T15" fmla="*/ 29 h 29"/>
                <a:gd name="T16" fmla="*/ 312 w 312"/>
                <a:gd name="T17" fmla="*/ 15 h 29"/>
                <a:gd name="T18" fmla="*/ 156 w 312"/>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29">
                  <a:moveTo>
                    <a:pt x="156" y="29"/>
                  </a:moveTo>
                  <a:cubicBezTo>
                    <a:pt x="71" y="29"/>
                    <a:pt x="1" y="23"/>
                    <a:pt x="1" y="15"/>
                  </a:cubicBezTo>
                  <a:cubicBezTo>
                    <a:pt x="1" y="7"/>
                    <a:pt x="71" y="0"/>
                    <a:pt x="156" y="0"/>
                  </a:cubicBezTo>
                  <a:cubicBezTo>
                    <a:pt x="241" y="0"/>
                    <a:pt x="310" y="7"/>
                    <a:pt x="310" y="15"/>
                  </a:cubicBezTo>
                  <a:cubicBezTo>
                    <a:pt x="310" y="23"/>
                    <a:pt x="241" y="29"/>
                    <a:pt x="156" y="29"/>
                  </a:cubicBezTo>
                  <a:moveTo>
                    <a:pt x="156" y="0"/>
                  </a:moveTo>
                  <a:cubicBezTo>
                    <a:pt x="70" y="0"/>
                    <a:pt x="0" y="7"/>
                    <a:pt x="0" y="15"/>
                  </a:cubicBezTo>
                  <a:cubicBezTo>
                    <a:pt x="0" y="23"/>
                    <a:pt x="70" y="29"/>
                    <a:pt x="156" y="29"/>
                  </a:cubicBezTo>
                  <a:cubicBezTo>
                    <a:pt x="242" y="29"/>
                    <a:pt x="312" y="23"/>
                    <a:pt x="312" y="15"/>
                  </a:cubicBezTo>
                  <a:cubicBezTo>
                    <a:pt x="312" y="7"/>
                    <a:pt x="242" y="0"/>
                    <a:pt x="156" y="0"/>
                  </a:cubicBezTo>
                </a:path>
              </a:pathLst>
            </a:cu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1"/>
            <p:cNvSpPr>
              <a:spLocks noEditPoints="1"/>
            </p:cNvSpPr>
            <p:nvPr/>
          </p:nvSpPr>
          <p:spPr bwMode="auto">
            <a:xfrm>
              <a:off x="3425" y="1620"/>
              <a:ext cx="830" cy="78"/>
            </a:xfrm>
            <a:custGeom>
              <a:avLst/>
              <a:gdLst>
                <a:gd name="T0" fmla="*/ 155 w 309"/>
                <a:gd name="T1" fmla="*/ 29 h 29"/>
                <a:gd name="T2" fmla="*/ 2 w 309"/>
                <a:gd name="T3" fmla="*/ 15 h 29"/>
                <a:gd name="T4" fmla="*/ 155 w 309"/>
                <a:gd name="T5" fmla="*/ 0 h 29"/>
                <a:gd name="T6" fmla="*/ 308 w 309"/>
                <a:gd name="T7" fmla="*/ 15 h 29"/>
                <a:gd name="T8" fmla="*/ 155 w 309"/>
                <a:gd name="T9" fmla="*/ 29 h 29"/>
                <a:gd name="T10" fmla="*/ 155 w 309"/>
                <a:gd name="T11" fmla="*/ 0 h 29"/>
                <a:gd name="T12" fmla="*/ 0 w 309"/>
                <a:gd name="T13" fmla="*/ 15 h 29"/>
                <a:gd name="T14" fmla="*/ 155 w 309"/>
                <a:gd name="T15" fmla="*/ 29 h 29"/>
                <a:gd name="T16" fmla="*/ 309 w 309"/>
                <a:gd name="T17" fmla="*/ 15 h 29"/>
                <a:gd name="T18" fmla="*/ 155 w 309"/>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9" h="29">
                  <a:moveTo>
                    <a:pt x="155" y="29"/>
                  </a:moveTo>
                  <a:cubicBezTo>
                    <a:pt x="70" y="29"/>
                    <a:pt x="2" y="23"/>
                    <a:pt x="2" y="15"/>
                  </a:cubicBezTo>
                  <a:cubicBezTo>
                    <a:pt x="2" y="7"/>
                    <a:pt x="70" y="0"/>
                    <a:pt x="155" y="0"/>
                  </a:cubicBezTo>
                  <a:cubicBezTo>
                    <a:pt x="239" y="0"/>
                    <a:pt x="308" y="7"/>
                    <a:pt x="308" y="15"/>
                  </a:cubicBezTo>
                  <a:cubicBezTo>
                    <a:pt x="308" y="23"/>
                    <a:pt x="239" y="29"/>
                    <a:pt x="155" y="29"/>
                  </a:cubicBezTo>
                  <a:moveTo>
                    <a:pt x="155" y="0"/>
                  </a:moveTo>
                  <a:cubicBezTo>
                    <a:pt x="70" y="0"/>
                    <a:pt x="0" y="7"/>
                    <a:pt x="0" y="15"/>
                  </a:cubicBezTo>
                  <a:cubicBezTo>
                    <a:pt x="0" y="23"/>
                    <a:pt x="70" y="29"/>
                    <a:pt x="155" y="29"/>
                  </a:cubicBezTo>
                  <a:cubicBezTo>
                    <a:pt x="240" y="29"/>
                    <a:pt x="309" y="23"/>
                    <a:pt x="309" y="15"/>
                  </a:cubicBezTo>
                  <a:cubicBezTo>
                    <a:pt x="309" y="7"/>
                    <a:pt x="240" y="0"/>
                    <a:pt x="155" y="0"/>
                  </a:cubicBezTo>
                </a:path>
              </a:pathLst>
            </a:cu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2"/>
            <p:cNvSpPr>
              <a:spLocks noEditPoints="1"/>
            </p:cNvSpPr>
            <p:nvPr/>
          </p:nvSpPr>
          <p:spPr bwMode="auto">
            <a:xfrm>
              <a:off x="3430" y="1620"/>
              <a:ext cx="823" cy="78"/>
            </a:xfrm>
            <a:custGeom>
              <a:avLst/>
              <a:gdLst>
                <a:gd name="T0" fmla="*/ 153 w 306"/>
                <a:gd name="T1" fmla="*/ 29 h 29"/>
                <a:gd name="T2" fmla="*/ 2 w 306"/>
                <a:gd name="T3" fmla="*/ 15 h 29"/>
                <a:gd name="T4" fmla="*/ 153 w 306"/>
                <a:gd name="T5" fmla="*/ 1 h 29"/>
                <a:gd name="T6" fmla="*/ 304 w 306"/>
                <a:gd name="T7" fmla="*/ 15 h 29"/>
                <a:gd name="T8" fmla="*/ 153 w 306"/>
                <a:gd name="T9" fmla="*/ 29 h 29"/>
                <a:gd name="T10" fmla="*/ 153 w 306"/>
                <a:gd name="T11" fmla="*/ 0 h 29"/>
                <a:gd name="T12" fmla="*/ 0 w 306"/>
                <a:gd name="T13" fmla="*/ 15 h 29"/>
                <a:gd name="T14" fmla="*/ 153 w 306"/>
                <a:gd name="T15" fmla="*/ 29 h 29"/>
                <a:gd name="T16" fmla="*/ 306 w 306"/>
                <a:gd name="T17" fmla="*/ 15 h 29"/>
                <a:gd name="T18" fmla="*/ 153 w 306"/>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6" h="29">
                  <a:moveTo>
                    <a:pt x="153" y="29"/>
                  </a:moveTo>
                  <a:cubicBezTo>
                    <a:pt x="69" y="29"/>
                    <a:pt x="2" y="22"/>
                    <a:pt x="2" y="15"/>
                  </a:cubicBezTo>
                  <a:cubicBezTo>
                    <a:pt x="2" y="7"/>
                    <a:pt x="69" y="1"/>
                    <a:pt x="153" y="1"/>
                  </a:cubicBezTo>
                  <a:cubicBezTo>
                    <a:pt x="236" y="1"/>
                    <a:pt x="304" y="7"/>
                    <a:pt x="304" y="15"/>
                  </a:cubicBezTo>
                  <a:cubicBezTo>
                    <a:pt x="304" y="22"/>
                    <a:pt x="236" y="29"/>
                    <a:pt x="153" y="29"/>
                  </a:cubicBezTo>
                  <a:moveTo>
                    <a:pt x="153" y="0"/>
                  </a:moveTo>
                  <a:cubicBezTo>
                    <a:pt x="68" y="0"/>
                    <a:pt x="0" y="7"/>
                    <a:pt x="0" y="15"/>
                  </a:cubicBezTo>
                  <a:cubicBezTo>
                    <a:pt x="0" y="23"/>
                    <a:pt x="68" y="29"/>
                    <a:pt x="153" y="29"/>
                  </a:cubicBezTo>
                  <a:cubicBezTo>
                    <a:pt x="237" y="29"/>
                    <a:pt x="306" y="23"/>
                    <a:pt x="306" y="15"/>
                  </a:cubicBezTo>
                  <a:cubicBezTo>
                    <a:pt x="306" y="7"/>
                    <a:pt x="237" y="0"/>
                    <a:pt x="153" y="0"/>
                  </a:cubicBezTo>
                </a:path>
              </a:pathLst>
            </a:custGeom>
            <a:solidFill>
              <a:srgbClr val="F9F9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3"/>
            <p:cNvSpPr>
              <a:spLocks noEditPoints="1"/>
            </p:cNvSpPr>
            <p:nvPr/>
          </p:nvSpPr>
          <p:spPr bwMode="auto">
            <a:xfrm>
              <a:off x="3435" y="1622"/>
              <a:ext cx="812" cy="76"/>
            </a:xfrm>
            <a:custGeom>
              <a:avLst/>
              <a:gdLst>
                <a:gd name="T0" fmla="*/ 151 w 302"/>
                <a:gd name="T1" fmla="*/ 28 h 28"/>
                <a:gd name="T2" fmla="*/ 1 w 302"/>
                <a:gd name="T3" fmla="*/ 14 h 28"/>
                <a:gd name="T4" fmla="*/ 151 w 302"/>
                <a:gd name="T5" fmla="*/ 0 h 28"/>
                <a:gd name="T6" fmla="*/ 301 w 302"/>
                <a:gd name="T7" fmla="*/ 14 h 28"/>
                <a:gd name="T8" fmla="*/ 151 w 302"/>
                <a:gd name="T9" fmla="*/ 28 h 28"/>
                <a:gd name="T10" fmla="*/ 151 w 302"/>
                <a:gd name="T11" fmla="*/ 0 h 28"/>
                <a:gd name="T12" fmla="*/ 0 w 302"/>
                <a:gd name="T13" fmla="*/ 14 h 28"/>
                <a:gd name="T14" fmla="*/ 151 w 302"/>
                <a:gd name="T15" fmla="*/ 28 h 28"/>
                <a:gd name="T16" fmla="*/ 302 w 302"/>
                <a:gd name="T17" fmla="*/ 14 h 28"/>
                <a:gd name="T18" fmla="*/ 151 w 302"/>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2" h="28">
                  <a:moveTo>
                    <a:pt x="151" y="28"/>
                  </a:moveTo>
                  <a:cubicBezTo>
                    <a:pt x="68" y="28"/>
                    <a:pt x="1" y="21"/>
                    <a:pt x="1" y="14"/>
                  </a:cubicBezTo>
                  <a:cubicBezTo>
                    <a:pt x="1" y="6"/>
                    <a:pt x="68" y="0"/>
                    <a:pt x="151" y="0"/>
                  </a:cubicBezTo>
                  <a:cubicBezTo>
                    <a:pt x="234" y="0"/>
                    <a:pt x="301" y="6"/>
                    <a:pt x="301" y="14"/>
                  </a:cubicBezTo>
                  <a:cubicBezTo>
                    <a:pt x="301" y="21"/>
                    <a:pt x="234" y="28"/>
                    <a:pt x="151" y="28"/>
                  </a:cubicBezTo>
                  <a:moveTo>
                    <a:pt x="151" y="0"/>
                  </a:moveTo>
                  <a:cubicBezTo>
                    <a:pt x="67" y="0"/>
                    <a:pt x="0" y="6"/>
                    <a:pt x="0" y="14"/>
                  </a:cubicBezTo>
                  <a:cubicBezTo>
                    <a:pt x="0" y="21"/>
                    <a:pt x="67" y="28"/>
                    <a:pt x="151" y="28"/>
                  </a:cubicBezTo>
                  <a:cubicBezTo>
                    <a:pt x="234" y="28"/>
                    <a:pt x="302" y="21"/>
                    <a:pt x="302" y="14"/>
                  </a:cubicBezTo>
                  <a:cubicBezTo>
                    <a:pt x="302" y="6"/>
                    <a:pt x="234" y="0"/>
                    <a:pt x="151" y="0"/>
                  </a:cubicBezTo>
                </a:path>
              </a:pathLst>
            </a:custGeom>
            <a:solidFill>
              <a:srgbClr val="F8F8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4"/>
            <p:cNvSpPr>
              <a:spLocks noEditPoints="1"/>
            </p:cNvSpPr>
            <p:nvPr/>
          </p:nvSpPr>
          <p:spPr bwMode="auto">
            <a:xfrm>
              <a:off x="3438" y="1622"/>
              <a:ext cx="807" cy="76"/>
            </a:xfrm>
            <a:custGeom>
              <a:avLst/>
              <a:gdLst>
                <a:gd name="T0" fmla="*/ 150 w 300"/>
                <a:gd name="T1" fmla="*/ 27 h 28"/>
                <a:gd name="T2" fmla="*/ 2 w 300"/>
                <a:gd name="T3" fmla="*/ 14 h 28"/>
                <a:gd name="T4" fmla="*/ 150 w 300"/>
                <a:gd name="T5" fmla="*/ 0 h 28"/>
                <a:gd name="T6" fmla="*/ 298 w 300"/>
                <a:gd name="T7" fmla="*/ 14 h 28"/>
                <a:gd name="T8" fmla="*/ 150 w 300"/>
                <a:gd name="T9" fmla="*/ 27 h 28"/>
                <a:gd name="T10" fmla="*/ 150 w 300"/>
                <a:gd name="T11" fmla="*/ 0 h 28"/>
                <a:gd name="T12" fmla="*/ 0 w 300"/>
                <a:gd name="T13" fmla="*/ 14 h 28"/>
                <a:gd name="T14" fmla="*/ 150 w 300"/>
                <a:gd name="T15" fmla="*/ 28 h 28"/>
                <a:gd name="T16" fmla="*/ 300 w 300"/>
                <a:gd name="T17" fmla="*/ 14 h 28"/>
                <a:gd name="T18" fmla="*/ 150 w 300"/>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28">
                  <a:moveTo>
                    <a:pt x="150" y="27"/>
                  </a:moveTo>
                  <a:cubicBezTo>
                    <a:pt x="68" y="27"/>
                    <a:pt x="2" y="21"/>
                    <a:pt x="2" y="14"/>
                  </a:cubicBezTo>
                  <a:cubicBezTo>
                    <a:pt x="2" y="6"/>
                    <a:pt x="68" y="0"/>
                    <a:pt x="150" y="0"/>
                  </a:cubicBezTo>
                  <a:cubicBezTo>
                    <a:pt x="232" y="0"/>
                    <a:pt x="298" y="6"/>
                    <a:pt x="298" y="14"/>
                  </a:cubicBezTo>
                  <a:cubicBezTo>
                    <a:pt x="298" y="21"/>
                    <a:pt x="232" y="27"/>
                    <a:pt x="150" y="27"/>
                  </a:cubicBezTo>
                  <a:moveTo>
                    <a:pt x="150" y="0"/>
                  </a:moveTo>
                  <a:cubicBezTo>
                    <a:pt x="67" y="0"/>
                    <a:pt x="0" y="6"/>
                    <a:pt x="0" y="14"/>
                  </a:cubicBezTo>
                  <a:cubicBezTo>
                    <a:pt x="0" y="21"/>
                    <a:pt x="67" y="28"/>
                    <a:pt x="150" y="28"/>
                  </a:cubicBezTo>
                  <a:cubicBezTo>
                    <a:pt x="233" y="28"/>
                    <a:pt x="300" y="21"/>
                    <a:pt x="300" y="14"/>
                  </a:cubicBezTo>
                  <a:cubicBezTo>
                    <a:pt x="300" y="6"/>
                    <a:pt x="233" y="0"/>
                    <a:pt x="150" y="0"/>
                  </a:cubicBezTo>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5"/>
            <p:cNvSpPr>
              <a:spLocks noEditPoints="1"/>
            </p:cNvSpPr>
            <p:nvPr/>
          </p:nvSpPr>
          <p:spPr bwMode="auto">
            <a:xfrm>
              <a:off x="3443" y="1622"/>
              <a:ext cx="796" cy="73"/>
            </a:xfrm>
            <a:custGeom>
              <a:avLst/>
              <a:gdLst>
                <a:gd name="T0" fmla="*/ 148 w 296"/>
                <a:gd name="T1" fmla="*/ 27 h 27"/>
                <a:gd name="T2" fmla="*/ 1 w 296"/>
                <a:gd name="T3" fmla="*/ 14 h 27"/>
                <a:gd name="T4" fmla="*/ 148 w 296"/>
                <a:gd name="T5" fmla="*/ 0 h 27"/>
                <a:gd name="T6" fmla="*/ 295 w 296"/>
                <a:gd name="T7" fmla="*/ 14 h 27"/>
                <a:gd name="T8" fmla="*/ 148 w 296"/>
                <a:gd name="T9" fmla="*/ 27 h 27"/>
                <a:gd name="T10" fmla="*/ 148 w 296"/>
                <a:gd name="T11" fmla="*/ 0 h 27"/>
                <a:gd name="T12" fmla="*/ 0 w 296"/>
                <a:gd name="T13" fmla="*/ 14 h 27"/>
                <a:gd name="T14" fmla="*/ 148 w 296"/>
                <a:gd name="T15" fmla="*/ 27 h 27"/>
                <a:gd name="T16" fmla="*/ 296 w 296"/>
                <a:gd name="T17" fmla="*/ 14 h 27"/>
                <a:gd name="T18" fmla="*/ 148 w 29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6" h="27">
                  <a:moveTo>
                    <a:pt x="148" y="27"/>
                  </a:moveTo>
                  <a:cubicBezTo>
                    <a:pt x="67" y="27"/>
                    <a:pt x="1" y="21"/>
                    <a:pt x="1" y="14"/>
                  </a:cubicBezTo>
                  <a:cubicBezTo>
                    <a:pt x="1" y="6"/>
                    <a:pt x="67" y="0"/>
                    <a:pt x="148" y="0"/>
                  </a:cubicBezTo>
                  <a:cubicBezTo>
                    <a:pt x="229" y="0"/>
                    <a:pt x="295" y="6"/>
                    <a:pt x="295" y="14"/>
                  </a:cubicBezTo>
                  <a:cubicBezTo>
                    <a:pt x="295" y="21"/>
                    <a:pt x="229" y="27"/>
                    <a:pt x="148" y="27"/>
                  </a:cubicBezTo>
                  <a:moveTo>
                    <a:pt x="148" y="0"/>
                  </a:moveTo>
                  <a:cubicBezTo>
                    <a:pt x="66" y="0"/>
                    <a:pt x="0" y="6"/>
                    <a:pt x="0" y="14"/>
                  </a:cubicBezTo>
                  <a:cubicBezTo>
                    <a:pt x="0" y="21"/>
                    <a:pt x="66" y="27"/>
                    <a:pt x="148" y="27"/>
                  </a:cubicBezTo>
                  <a:cubicBezTo>
                    <a:pt x="230" y="27"/>
                    <a:pt x="296" y="21"/>
                    <a:pt x="296" y="14"/>
                  </a:cubicBezTo>
                  <a:cubicBezTo>
                    <a:pt x="296" y="6"/>
                    <a:pt x="230" y="0"/>
                    <a:pt x="148" y="0"/>
                  </a:cubicBezTo>
                </a:path>
              </a:pathLst>
            </a:custGeom>
            <a:solidFill>
              <a:srgbClr val="F6F6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6"/>
            <p:cNvSpPr>
              <a:spLocks noEditPoints="1"/>
            </p:cNvSpPr>
            <p:nvPr/>
          </p:nvSpPr>
          <p:spPr bwMode="auto">
            <a:xfrm>
              <a:off x="3446" y="1622"/>
              <a:ext cx="791" cy="73"/>
            </a:xfrm>
            <a:custGeom>
              <a:avLst/>
              <a:gdLst>
                <a:gd name="T0" fmla="*/ 147 w 294"/>
                <a:gd name="T1" fmla="*/ 27 h 27"/>
                <a:gd name="T2" fmla="*/ 2 w 294"/>
                <a:gd name="T3" fmla="*/ 14 h 27"/>
                <a:gd name="T4" fmla="*/ 147 w 294"/>
                <a:gd name="T5" fmla="*/ 0 h 27"/>
                <a:gd name="T6" fmla="*/ 292 w 294"/>
                <a:gd name="T7" fmla="*/ 14 h 27"/>
                <a:gd name="T8" fmla="*/ 147 w 294"/>
                <a:gd name="T9" fmla="*/ 27 h 27"/>
                <a:gd name="T10" fmla="*/ 147 w 294"/>
                <a:gd name="T11" fmla="*/ 0 h 27"/>
                <a:gd name="T12" fmla="*/ 0 w 294"/>
                <a:gd name="T13" fmla="*/ 14 h 27"/>
                <a:gd name="T14" fmla="*/ 147 w 294"/>
                <a:gd name="T15" fmla="*/ 27 h 27"/>
                <a:gd name="T16" fmla="*/ 294 w 294"/>
                <a:gd name="T17" fmla="*/ 14 h 27"/>
                <a:gd name="T18" fmla="*/ 147 w 294"/>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27">
                  <a:moveTo>
                    <a:pt x="147" y="27"/>
                  </a:moveTo>
                  <a:cubicBezTo>
                    <a:pt x="67" y="27"/>
                    <a:pt x="2" y="21"/>
                    <a:pt x="2" y="14"/>
                  </a:cubicBezTo>
                  <a:cubicBezTo>
                    <a:pt x="2" y="6"/>
                    <a:pt x="67" y="0"/>
                    <a:pt x="147" y="0"/>
                  </a:cubicBezTo>
                  <a:cubicBezTo>
                    <a:pt x="227" y="0"/>
                    <a:pt x="292" y="6"/>
                    <a:pt x="292" y="14"/>
                  </a:cubicBezTo>
                  <a:cubicBezTo>
                    <a:pt x="292" y="21"/>
                    <a:pt x="227" y="27"/>
                    <a:pt x="147" y="27"/>
                  </a:cubicBezTo>
                  <a:moveTo>
                    <a:pt x="147" y="0"/>
                  </a:moveTo>
                  <a:cubicBezTo>
                    <a:pt x="66" y="0"/>
                    <a:pt x="0" y="6"/>
                    <a:pt x="0" y="14"/>
                  </a:cubicBezTo>
                  <a:cubicBezTo>
                    <a:pt x="0" y="21"/>
                    <a:pt x="66" y="27"/>
                    <a:pt x="147" y="27"/>
                  </a:cubicBezTo>
                  <a:cubicBezTo>
                    <a:pt x="228" y="27"/>
                    <a:pt x="294" y="21"/>
                    <a:pt x="294" y="14"/>
                  </a:cubicBezTo>
                  <a:cubicBezTo>
                    <a:pt x="294" y="6"/>
                    <a:pt x="228" y="0"/>
                    <a:pt x="147" y="0"/>
                  </a:cubicBezTo>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7"/>
            <p:cNvSpPr>
              <a:spLocks noEditPoints="1"/>
            </p:cNvSpPr>
            <p:nvPr/>
          </p:nvSpPr>
          <p:spPr bwMode="auto">
            <a:xfrm>
              <a:off x="3451" y="1622"/>
              <a:ext cx="780" cy="73"/>
            </a:xfrm>
            <a:custGeom>
              <a:avLst/>
              <a:gdLst>
                <a:gd name="T0" fmla="*/ 145 w 290"/>
                <a:gd name="T1" fmla="*/ 27 h 27"/>
                <a:gd name="T2" fmla="*/ 1 w 290"/>
                <a:gd name="T3" fmla="*/ 14 h 27"/>
                <a:gd name="T4" fmla="*/ 145 w 290"/>
                <a:gd name="T5" fmla="*/ 0 h 27"/>
                <a:gd name="T6" fmla="*/ 289 w 290"/>
                <a:gd name="T7" fmla="*/ 14 h 27"/>
                <a:gd name="T8" fmla="*/ 145 w 290"/>
                <a:gd name="T9" fmla="*/ 27 h 27"/>
                <a:gd name="T10" fmla="*/ 145 w 290"/>
                <a:gd name="T11" fmla="*/ 0 h 27"/>
                <a:gd name="T12" fmla="*/ 0 w 290"/>
                <a:gd name="T13" fmla="*/ 14 h 27"/>
                <a:gd name="T14" fmla="*/ 145 w 290"/>
                <a:gd name="T15" fmla="*/ 27 h 27"/>
                <a:gd name="T16" fmla="*/ 290 w 290"/>
                <a:gd name="T17" fmla="*/ 14 h 27"/>
                <a:gd name="T18" fmla="*/ 145 w 290"/>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0" h="27">
                  <a:moveTo>
                    <a:pt x="145" y="27"/>
                  </a:moveTo>
                  <a:cubicBezTo>
                    <a:pt x="66" y="27"/>
                    <a:pt x="1" y="21"/>
                    <a:pt x="1" y="14"/>
                  </a:cubicBezTo>
                  <a:cubicBezTo>
                    <a:pt x="1" y="6"/>
                    <a:pt x="66" y="0"/>
                    <a:pt x="145" y="0"/>
                  </a:cubicBezTo>
                  <a:cubicBezTo>
                    <a:pt x="224" y="0"/>
                    <a:pt x="289" y="6"/>
                    <a:pt x="289" y="14"/>
                  </a:cubicBezTo>
                  <a:cubicBezTo>
                    <a:pt x="289" y="21"/>
                    <a:pt x="224" y="27"/>
                    <a:pt x="145" y="27"/>
                  </a:cubicBezTo>
                  <a:moveTo>
                    <a:pt x="145" y="0"/>
                  </a:moveTo>
                  <a:cubicBezTo>
                    <a:pt x="65" y="0"/>
                    <a:pt x="0" y="6"/>
                    <a:pt x="0" y="14"/>
                  </a:cubicBezTo>
                  <a:cubicBezTo>
                    <a:pt x="0" y="21"/>
                    <a:pt x="65" y="27"/>
                    <a:pt x="145" y="27"/>
                  </a:cubicBezTo>
                  <a:cubicBezTo>
                    <a:pt x="225" y="27"/>
                    <a:pt x="290" y="21"/>
                    <a:pt x="290" y="14"/>
                  </a:cubicBezTo>
                  <a:cubicBezTo>
                    <a:pt x="290" y="6"/>
                    <a:pt x="225" y="0"/>
                    <a:pt x="145" y="0"/>
                  </a:cubicBezTo>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8"/>
            <p:cNvSpPr>
              <a:spLocks noEditPoints="1"/>
            </p:cNvSpPr>
            <p:nvPr/>
          </p:nvSpPr>
          <p:spPr bwMode="auto">
            <a:xfrm>
              <a:off x="3454" y="1622"/>
              <a:ext cx="775" cy="73"/>
            </a:xfrm>
            <a:custGeom>
              <a:avLst/>
              <a:gdLst>
                <a:gd name="T0" fmla="*/ 144 w 288"/>
                <a:gd name="T1" fmla="*/ 27 h 27"/>
                <a:gd name="T2" fmla="*/ 2 w 288"/>
                <a:gd name="T3" fmla="*/ 14 h 27"/>
                <a:gd name="T4" fmla="*/ 144 w 288"/>
                <a:gd name="T5" fmla="*/ 0 h 27"/>
                <a:gd name="T6" fmla="*/ 286 w 288"/>
                <a:gd name="T7" fmla="*/ 14 h 27"/>
                <a:gd name="T8" fmla="*/ 144 w 288"/>
                <a:gd name="T9" fmla="*/ 27 h 27"/>
                <a:gd name="T10" fmla="*/ 144 w 288"/>
                <a:gd name="T11" fmla="*/ 0 h 27"/>
                <a:gd name="T12" fmla="*/ 0 w 288"/>
                <a:gd name="T13" fmla="*/ 14 h 27"/>
                <a:gd name="T14" fmla="*/ 144 w 288"/>
                <a:gd name="T15" fmla="*/ 27 h 27"/>
                <a:gd name="T16" fmla="*/ 288 w 288"/>
                <a:gd name="T17" fmla="*/ 14 h 27"/>
                <a:gd name="T18" fmla="*/ 144 w 288"/>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7">
                  <a:moveTo>
                    <a:pt x="144" y="27"/>
                  </a:moveTo>
                  <a:cubicBezTo>
                    <a:pt x="66" y="27"/>
                    <a:pt x="2" y="21"/>
                    <a:pt x="2" y="14"/>
                  </a:cubicBezTo>
                  <a:cubicBezTo>
                    <a:pt x="2" y="6"/>
                    <a:pt x="66" y="0"/>
                    <a:pt x="144" y="0"/>
                  </a:cubicBezTo>
                  <a:cubicBezTo>
                    <a:pt x="222" y="0"/>
                    <a:pt x="286" y="6"/>
                    <a:pt x="286" y="14"/>
                  </a:cubicBezTo>
                  <a:cubicBezTo>
                    <a:pt x="286" y="21"/>
                    <a:pt x="222" y="27"/>
                    <a:pt x="144" y="27"/>
                  </a:cubicBezTo>
                  <a:moveTo>
                    <a:pt x="144" y="0"/>
                  </a:moveTo>
                  <a:cubicBezTo>
                    <a:pt x="65" y="0"/>
                    <a:pt x="0" y="6"/>
                    <a:pt x="0" y="14"/>
                  </a:cubicBezTo>
                  <a:cubicBezTo>
                    <a:pt x="0" y="21"/>
                    <a:pt x="65" y="27"/>
                    <a:pt x="144" y="27"/>
                  </a:cubicBezTo>
                  <a:cubicBezTo>
                    <a:pt x="223" y="27"/>
                    <a:pt x="288" y="21"/>
                    <a:pt x="288" y="14"/>
                  </a:cubicBezTo>
                  <a:cubicBezTo>
                    <a:pt x="288" y="6"/>
                    <a:pt x="223" y="0"/>
                    <a:pt x="144" y="0"/>
                  </a:cubicBezTo>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9"/>
            <p:cNvSpPr>
              <a:spLocks noEditPoints="1"/>
            </p:cNvSpPr>
            <p:nvPr/>
          </p:nvSpPr>
          <p:spPr bwMode="auto">
            <a:xfrm>
              <a:off x="3460" y="1622"/>
              <a:ext cx="763" cy="73"/>
            </a:xfrm>
            <a:custGeom>
              <a:avLst/>
              <a:gdLst>
                <a:gd name="T0" fmla="*/ 142 w 284"/>
                <a:gd name="T1" fmla="*/ 27 h 27"/>
                <a:gd name="T2" fmla="*/ 2 w 284"/>
                <a:gd name="T3" fmla="*/ 14 h 27"/>
                <a:gd name="T4" fmla="*/ 142 w 284"/>
                <a:gd name="T5" fmla="*/ 1 h 27"/>
                <a:gd name="T6" fmla="*/ 282 w 284"/>
                <a:gd name="T7" fmla="*/ 14 h 27"/>
                <a:gd name="T8" fmla="*/ 142 w 284"/>
                <a:gd name="T9" fmla="*/ 27 h 27"/>
                <a:gd name="T10" fmla="*/ 142 w 284"/>
                <a:gd name="T11" fmla="*/ 0 h 27"/>
                <a:gd name="T12" fmla="*/ 0 w 284"/>
                <a:gd name="T13" fmla="*/ 14 h 27"/>
                <a:gd name="T14" fmla="*/ 142 w 284"/>
                <a:gd name="T15" fmla="*/ 27 h 27"/>
                <a:gd name="T16" fmla="*/ 284 w 284"/>
                <a:gd name="T17" fmla="*/ 14 h 27"/>
                <a:gd name="T18" fmla="*/ 142 w 284"/>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4" h="27">
                  <a:moveTo>
                    <a:pt x="142" y="27"/>
                  </a:moveTo>
                  <a:cubicBezTo>
                    <a:pt x="65" y="27"/>
                    <a:pt x="2" y="21"/>
                    <a:pt x="2" y="14"/>
                  </a:cubicBezTo>
                  <a:cubicBezTo>
                    <a:pt x="2" y="6"/>
                    <a:pt x="65" y="1"/>
                    <a:pt x="142" y="1"/>
                  </a:cubicBezTo>
                  <a:cubicBezTo>
                    <a:pt x="220" y="1"/>
                    <a:pt x="282" y="6"/>
                    <a:pt x="282" y="14"/>
                  </a:cubicBezTo>
                  <a:cubicBezTo>
                    <a:pt x="282" y="21"/>
                    <a:pt x="220" y="27"/>
                    <a:pt x="142" y="27"/>
                  </a:cubicBezTo>
                  <a:moveTo>
                    <a:pt x="142" y="0"/>
                  </a:moveTo>
                  <a:cubicBezTo>
                    <a:pt x="64" y="0"/>
                    <a:pt x="0" y="6"/>
                    <a:pt x="0" y="14"/>
                  </a:cubicBezTo>
                  <a:cubicBezTo>
                    <a:pt x="0" y="21"/>
                    <a:pt x="64" y="27"/>
                    <a:pt x="142" y="27"/>
                  </a:cubicBezTo>
                  <a:cubicBezTo>
                    <a:pt x="220" y="27"/>
                    <a:pt x="284" y="21"/>
                    <a:pt x="284" y="14"/>
                  </a:cubicBezTo>
                  <a:cubicBezTo>
                    <a:pt x="284" y="6"/>
                    <a:pt x="220" y="0"/>
                    <a:pt x="142"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20"/>
            <p:cNvSpPr>
              <a:spLocks noEditPoints="1"/>
            </p:cNvSpPr>
            <p:nvPr/>
          </p:nvSpPr>
          <p:spPr bwMode="auto">
            <a:xfrm>
              <a:off x="3465" y="1625"/>
              <a:ext cx="753" cy="70"/>
            </a:xfrm>
            <a:custGeom>
              <a:avLst/>
              <a:gdLst>
                <a:gd name="T0" fmla="*/ 140 w 280"/>
                <a:gd name="T1" fmla="*/ 25 h 26"/>
                <a:gd name="T2" fmla="*/ 1 w 280"/>
                <a:gd name="T3" fmla="*/ 13 h 26"/>
                <a:gd name="T4" fmla="*/ 140 w 280"/>
                <a:gd name="T5" fmla="*/ 0 h 26"/>
                <a:gd name="T6" fmla="*/ 279 w 280"/>
                <a:gd name="T7" fmla="*/ 13 h 26"/>
                <a:gd name="T8" fmla="*/ 140 w 280"/>
                <a:gd name="T9" fmla="*/ 25 h 26"/>
                <a:gd name="T10" fmla="*/ 140 w 280"/>
                <a:gd name="T11" fmla="*/ 0 h 26"/>
                <a:gd name="T12" fmla="*/ 0 w 280"/>
                <a:gd name="T13" fmla="*/ 13 h 26"/>
                <a:gd name="T14" fmla="*/ 140 w 280"/>
                <a:gd name="T15" fmla="*/ 26 h 26"/>
                <a:gd name="T16" fmla="*/ 280 w 280"/>
                <a:gd name="T17" fmla="*/ 13 h 26"/>
                <a:gd name="T18" fmla="*/ 140 w 280"/>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26">
                  <a:moveTo>
                    <a:pt x="140" y="25"/>
                  </a:moveTo>
                  <a:cubicBezTo>
                    <a:pt x="63" y="25"/>
                    <a:pt x="1" y="20"/>
                    <a:pt x="1" y="13"/>
                  </a:cubicBezTo>
                  <a:cubicBezTo>
                    <a:pt x="1" y="5"/>
                    <a:pt x="63" y="0"/>
                    <a:pt x="140" y="0"/>
                  </a:cubicBezTo>
                  <a:cubicBezTo>
                    <a:pt x="217" y="0"/>
                    <a:pt x="279" y="5"/>
                    <a:pt x="279" y="13"/>
                  </a:cubicBezTo>
                  <a:cubicBezTo>
                    <a:pt x="279" y="20"/>
                    <a:pt x="217" y="25"/>
                    <a:pt x="140" y="25"/>
                  </a:cubicBezTo>
                  <a:moveTo>
                    <a:pt x="140" y="0"/>
                  </a:moveTo>
                  <a:cubicBezTo>
                    <a:pt x="63" y="0"/>
                    <a:pt x="0" y="5"/>
                    <a:pt x="0" y="13"/>
                  </a:cubicBezTo>
                  <a:cubicBezTo>
                    <a:pt x="0" y="20"/>
                    <a:pt x="63" y="26"/>
                    <a:pt x="140" y="26"/>
                  </a:cubicBezTo>
                  <a:cubicBezTo>
                    <a:pt x="218" y="26"/>
                    <a:pt x="280" y="20"/>
                    <a:pt x="280" y="13"/>
                  </a:cubicBezTo>
                  <a:cubicBezTo>
                    <a:pt x="280" y="5"/>
                    <a:pt x="218" y="0"/>
                    <a:pt x="140" y="0"/>
                  </a:cubicBezTo>
                </a:path>
              </a:pathLst>
            </a:custGeom>
            <a:solidFill>
              <a:srgbClr val="F1F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21"/>
            <p:cNvSpPr>
              <a:spLocks noEditPoints="1"/>
            </p:cNvSpPr>
            <p:nvPr/>
          </p:nvSpPr>
          <p:spPr bwMode="auto">
            <a:xfrm>
              <a:off x="3468" y="1625"/>
              <a:ext cx="747" cy="67"/>
            </a:xfrm>
            <a:custGeom>
              <a:avLst/>
              <a:gdLst>
                <a:gd name="T0" fmla="*/ 139 w 278"/>
                <a:gd name="T1" fmla="*/ 25 h 25"/>
                <a:gd name="T2" fmla="*/ 2 w 278"/>
                <a:gd name="T3" fmla="*/ 12 h 25"/>
                <a:gd name="T4" fmla="*/ 139 w 278"/>
                <a:gd name="T5" fmla="*/ 0 h 25"/>
                <a:gd name="T6" fmla="*/ 276 w 278"/>
                <a:gd name="T7" fmla="*/ 12 h 25"/>
                <a:gd name="T8" fmla="*/ 139 w 278"/>
                <a:gd name="T9" fmla="*/ 25 h 25"/>
                <a:gd name="T10" fmla="*/ 139 w 278"/>
                <a:gd name="T11" fmla="*/ 0 h 25"/>
                <a:gd name="T12" fmla="*/ 0 w 278"/>
                <a:gd name="T13" fmla="*/ 13 h 25"/>
                <a:gd name="T14" fmla="*/ 139 w 278"/>
                <a:gd name="T15" fmla="*/ 25 h 25"/>
                <a:gd name="T16" fmla="*/ 278 w 278"/>
                <a:gd name="T17" fmla="*/ 13 h 25"/>
                <a:gd name="T18" fmla="*/ 139 w 278"/>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25">
                  <a:moveTo>
                    <a:pt x="139" y="25"/>
                  </a:moveTo>
                  <a:cubicBezTo>
                    <a:pt x="63" y="25"/>
                    <a:pt x="2" y="19"/>
                    <a:pt x="2" y="12"/>
                  </a:cubicBezTo>
                  <a:cubicBezTo>
                    <a:pt x="2" y="5"/>
                    <a:pt x="63" y="0"/>
                    <a:pt x="139" y="0"/>
                  </a:cubicBezTo>
                  <a:cubicBezTo>
                    <a:pt x="215" y="0"/>
                    <a:pt x="276" y="5"/>
                    <a:pt x="276" y="12"/>
                  </a:cubicBezTo>
                  <a:cubicBezTo>
                    <a:pt x="276" y="19"/>
                    <a:pt x="215" y="25"/>
                    <a:pt x="139" y="25"/>
                  </a:cubicBezTo>
                  <a:moveTo>
                    <a:pt x="139" y="0"/>
                  </a:moveTo>
                  <a:cubicBezTo>
                    <a:pt x="62" y="0"/>
                    <a:pt x="0" y="5"/>
                    <a:pt x="0" y="13"/>
                  </a:cubicBezTo>
                  <a:cubicBezTo>
                    <a:pt x="0" y="20"/>
                    <a:pt x="62" y="25"/>
                    <a:pt x="139" y="25"/>
                  </a:cubicBezTo>
                  <a:cubicBezTo>
                    <a:pt x="216" y="25"/>
                    <a:pt x="278" y="20"/>
                    <a:pt x="278" y="13"/>
                  </a:cubicBezTo>
                  <a:cubicBezTo>
                    <a:pt x="278" y="5"/>
                    <a:pt x="216" y="0"/>
                    <a:pt x="139" y="0"/>
                  </a:cubicBezTo>
                </a:path>
              </a:pathLst>
            </a:custGeom>
            <a:solidFill>
              <a:srgbClr val="F1F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22"/>
            <p:cNvSpPr>
              <a:spLocks noEditPoints="1"/>
            </p:cNvSpPr>
            <p:nvPr/>
          </p:nvSpPr>
          <p:spPr bwMode="auto">
            <a:xfrm>
              <a:off x="3473" y="1625"/>
              <a:ext cx="737" cy="67"/>
            </a:xfrm>
            <a:custGeom>
              <a:avLst/>
              <a:gdLst>
                <a:gd name="T0" fmla="*/ 137 w 274"/>
                <a:gd name="T1" fmla="*/ 25 h 25"/>
                <a:gd name="T2" fmla="*/ 1 w 274"/>
                <a:gd name="T3" fmla="*/ 12 h 25"/>
                <a:gd name="T4" fmla="*/ 137 w 274"/>
                <a:gd name="T5" fmla="*/ 0 h 25"/>
                <a:gd name="T6" fmla="*/ 273 w 274"/>
                <a:gd name="T7" fmla="*/ 12 h 25"/>
                <a:gd name="T8" fmla="*/ 137 w 274"/>
                <a:gd name="T9" fmla="*/ 25 h 25"/>
                <a:gd name="T10" fmla="*/ 137 w 274"/>
                <a:gd name="T11" fmla="*/ 0 h 25"/>
                <a:gd name="T12" fmla="*/ 0 w 274"/>
                <a:gd name="T13" fmla="*/ 12 h 25"/>
                <a:gd name="T14" fmla="*/ 137 w 274"/>
                <a:gd name="T15" fmla="*/ 25 h 25"/>
                <a:gd name="T16" fmla="*/ 274 w 274"/>
                <a:gd name="T17" fmla="*/ 12 h 25"/>
                <a:gd name="T18" fmla="*/ 137 w 274"/>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4" h="25">
                  <a:moveTo>
                    <a:pt x="137" y="25"/>
                  </a:moveTo>
                  <a:cubicBezTo>
                    <a:pt x="62" y="25"/>
                    <a:pt x="1" y="19"/>
                    <a:pt x="1" y="12"/>
                  </a:cubicBezTo>
                  <a:cubicBezTo>
                    <a:pt x="1" y="6"/>
                    <a:pt x="62" y="0"/>
                    <a:pt x="137" y="0"/>
                  </a:cubicBezTo>
                  <a:cubicBezTo>
                    <a:pt x="212" y="0"/>
                    <a:pt x="273" y="6"/>
                    <a:pt x="273" y="12"/>
                  </a:cubicBezTo>
                  <a:cubicBezTo>
                    <a:pt x="273" y="19"/>
                    <a:pt x="212" y="25"/>
                    <a:pt x="137" y="25"/>
                  </a:cubicBezTo>
                  <a:moveTo>
                    <a:pt x="137" y="0"/>
                  </a:moveTo>
                  <a:cubicBezTo>
                    <a:pt x="61" y="0"/>
                    <a:pt x="0" y="5"/>
                    <a:pt x="0" y="12"/>
                  </a:cubicBezTo>
                  <a:cubicBezTo>
                    <a:pt x="0" y="19"/>
                    <a:pt x="61" y="25"/>
                    <a:pt x="137" y="25"/>
                  </a:cubicBezTo>
                  <a:cubicBezTo>
                    <a:pt x="213" y="25"/>
                    <a:pt x="274" y="19"/>
                    <a:pt x="274" y="12"/>
                  </a:cubicBezTo>
                  <a:cubicBezTo>
                    <a:pt x="274" y="5"/>
                    <a:pt x="213" y="0"/>
                    <a:pt x="137" y="0"/>
                  </a:cubicBezTo>
                </a:path>
              </a:pathLst>
            </a:custGeom>
            <a:solidFill>
              <a:srgbClr val="F0F0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23"/>
            <p:cNvSpPr>
              <a:spLocks noEditPoints="1"/>
            </p:cNvSpPr>
            <p:nvPr/>
          </p:nvSpPr>
          <p:spPr bwMode="auto">
            <a:xfrm>
              <a:off x="3476" y="1625"/>
              <a:ext cx="731" cy="67"/>
            </a:xfrm>
            <a:custGeom>
              <a:avLst/>
              <a:gdLst>
                <a:gd name="T0" fmla="*/ 136 w 272"/>
                <a:gd name="T1" fmla="*/ 25 h 25"/>
                <a:gd name="T2" fmla="*/ 2 w 272"/>
                <a:gd name="T3" fmla="*/ 12 h 25"/>
                <a:gd name="T4" fmla="*/ 136 w 272"/>
                <a:gd name="T5" fmla="*/ 0 h 25"/>
                <a:gd name="T6" fmla="*/ 270 w 272"/>
                <a:gd name="T7" fmla="*/ 12 h 25"/>
                <a:gd name="T8" fmla="*/ 136 w 272"/>
                <a:gd name="T9" fmla="*/ 25 h 25"/>
                <a:gd name="T10" fmla="*/ 136 w 272"/>
                <a:gd name="T11" fmla="*/ 0 h 25"/>
                <a:gd name="T12" fmla="*/ 0 w 272"/>
                <a:gd name="T13" fmla="*/ 12 h 25"/>
                <a:gd name="T14" fmla="*/ 136 w 272"/>
                <a:gd name="T15" fmla="*/ 25 h 25"/>
                <a:gd name="T16" fmla="*/ 272 w 272"/>
                <a:gd name="T17" fmla="*/ 12 h 25"/>
                <a:gd name="T18" fmla="*/ 136 w 272"/>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 h="25">
                  <a:moveTo>
                    <a:pt x="136" y="25"/>
                  </a:moveTo>
                  <a:cubicBezTo>
                    <a:pt x="62" y="25"/>
                    <a:pt x="2" y="19"/>
                    <a:pt x="2" y="12"/>
                  </a:cubicBezTo>
                  <a:cubicBezTo>
                    <a:pt x="2" y="6"/>
                    <a:pt x="62" y="0"/>
                    <a:pt x="136" y="0"/>
                  </a:cubicBezTo>
                  <a:cubicBezTo>
                    <a:pt x="210" y="0"/>
                    <a:pt x="270" y="6"/>
                    <a:pt x="270" y="12"/>
                  </a:cubicBezTo>
                  <a:cubicBezTo>
                    <a:pt x="270" y="19"/>
                    <a:pt x="210" y="25"/>
                    <a:pt x="136" y="25"/>
                  </a:cubicBezTo>
                  <a:moveTo>
                    <a:pt x="136" y="0"/>
                  </a:moveTo>
                  <a:cubicBezTo>
                    <a:pt x="61" y="0"/>
                    <a:pt x="0" y="6"/>
                    <a:pt x="0" y="12"/>
                  </a:cubicBezTo>
                  <a:cubicBezTo>
                    <a:pt x="0" y="19"/>
                    <a:pt x="61" y="25"/>
                    <a:pt x="136" y="25"/>
                  </a:cubicBezTo>
                  <a:cubicBezTo>
                    <a:pt x="211" y="25"/>
                    <a:pt x="272" y="19"/>
                    <a:pt x="272" y="12"/>
                  </a:cubicBezTo>
                  <a:cubicBezTo>
                    <a:pt x="272" y="6"/>
                    <a:pt x="211" y="0"/>
                    <a:pt x="136" y="0"/>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24"/>
            <p:cNvSpPr>
              <a:spLocks noEditPoints="1"/>
            </p:cNvSpPr>
            <p:nvPr/>
          </p:nvSpPr>
          <p:spPr bwMode="auto">
            <a:xfrm>
              <a:off x="3481" y="1625"/>
              <a:ext cx="721" cy="67"/>
            </a:xfrm>
            <a:custGeom>
              <a:avLst/>
              <a:gdLst>
                <a:gd name="T0" fmla="*/ 134 w 268"/>
                <a:gd name="T1" fmla="*/ 25 h 25"/>
                <a:gd name="T2" fmla="*/ 2 w 268"/>
                <a:gd name="T3" fmla="*/ 12 h 25"/>
                <a:gd name="T4" fmla="*/ 134 w 268"/>
                <a:gd name="T5" fmla="*/ 0 h 25"/>
                <a:gd name="T6" fmla="*/ 267 w 268"/>
                <a:gd name="T7" fmla="*/ 12 h 25"/>
                <a:gd name="T8" fmla="*/ 134 w 268"/>
                <a:gd name="T9" fmla="*/ 25 h 25"/>
                <a:gd name="T10" fmla="*/ 134 w 268"/>
                <a:gd name="T11" fmla="*/ 0 h 25"/>
                <a:gd name="T12" fmla="*/ 0 w 268"/>
                <a:gd name="T13" fmla="*/ 12 h 25"/>
                <a:gd name="T14" fmla="*/ 134 w 268"/>
                <a:gd name="T15" fmla="*/ 25 h 25"/>
                <a:gd name="T16" fmla="*/ 268 w 268"/>
                <a:gd name="T17" fmla="*/ 12 h 25"/>
                <a:gd name="T18" fmla="*/ 134 w 268"/>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25">
                  <a:moveTo>
                    <a:pt x="134" y="25"/>
                  </a:moveTo>
                  <a:cubicBezTo>
                    <a:pt x="61" y="25"/>
                    <a:pt x="2" y="19"/>
                    <a:pt x="2" y="12"/>
                  </a:cubicBezTo>
                  <a:cubicBezTo>
                    <a:pt x="2" y="6"/>
                    <a:pt x="61" y="0"/>
                    <a:pt x="134" y="0"/>
                  </a:cubicBezTo>
                  <a:cubicBezTo>
                    <a:pt x="207" y="0"/>
                    <a:pt x="267" y="6"/>
                    <a:pt x="267" y="12"/>
                  </a:cubicBezTo>
                  <a:cubicBezTo>
                    <a:pt x="267" y="19"/>
                    <a:pt x="207" y="25"/>
                    <a:pt x="134" y="25"/>
                  </a:cubicBezTo>
                  <a:moveTo>
                    <a:pt x="134" y="0"/>
                  </a:moveTo>
                  <a:cubicBezTo>
                    <a:pt x="60" y="0"/>
                    <a:pt x="0" y="6"/>
                    <a:pt x="0" y="12"/>
                  </a:cubicBezTo>
                  <a:cubicBezTo>
                    <a:pt x="0" y="19"/>
                    <a:pt x="60" y="25"/>
                    <a:pt x="134" y="25"/>
                  </a:cubicBezTo>
                  <a:cubicBezTo>
                    <a:pt x="208" y="25"/>
                    <a:pt x="268" y="19"/>
                    <a:pt x="268" y="12"/>
                  </a:cubicBezTo>
                  <a:cubicBezTo>
                    <a:pt x="268" y="6"/>
                    <a:pt x="208" y="0"/>
                    <a:pt x="134" y="0"/>
                  </a:cubicBezTo>
                </a:path>
              </a:pathLst>
            </a:custGeom>
            <a:solidFill>
              <a:srgbClr val="EEEE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25"/>
            <p:cNvSpPr>
              <a:spLocks noEditPoints="1"/>
            </p:cNvSpPr>
            <p:nvPr/>
          </p:nvSpPr>
          <p:spPr bwMode="auto">
            <a:xfrm>
              <a:off x="3486" y="1625"/>
              <a:ext cx="713" cy="67"/>
            </a:xfrm>
            <a:custGeom>
              <a:avLst/>
              <a:gdLst>
                <a:gd name="T0" fmla="*/ 132 w 265"/>
                <a:gd name="T1" fmla="*/ 24 h 25"/>
                <a:gd name="T2" fmla="*/ 1 w 265"/>
                <a:gd name="T3" fmla="*/ 12 h 25"/>
                <a:gd name="T4" fmla="*/ 132 w 265"/>
                <a:gd name="T5" fmla="*/ 0 h 25"/>
                <a:gd name="T6" fmla="*/ 263 w 265"/>
                <a:gd name="T7" fmla="*/ 12 h 25"/>
                <a:gd name="T8" fmla="*/ 132 w 265"/>
                <a:gd name="T9" fmla="*/ 24 h 25"/>
                <a:gd name="T10" fmla="*/ 132 w 265"/>
                <a:gd name="T11" fmla="*/ 0 h 25"/>
                <a:gd name="T12" fmla="*/ 0 w 265"/>
                <a:gd name="T13" fmla="*/ 12 h 25"/>
                <a:gd name="T14" fmla="*/ 132 w 265"/>
                <a:gd name="T15" fmla="*/ 25 h 25"/>
                <a:gd name="T16" fmla="*/ 265 w 265"/>
                <a:gd name="T17" fmla="*/ 12 h 25"/>
                <a:gd name="T18" fmla="*/ 132 w 26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5" h="25">
                  <a:moveTo>
                    <a:pt x="132" y="24"/>
                  </a:moveTo>
                  <a:cubicBezTo>
                    <a:pt x="60" y="24"/>
                    <a:pt x="1" y="19"/>
                    <a:pt x="1" y="12"/>
                  </a:cubicBezTo>
                  <a:cubicBezTo>
                    <a:pt x="1" y="6"/>
                    <a:pt x="60" y="0"/>
                    <a:pt x="132" y="0"/>
                  </a:cubicBezTo>
                  <a:cubicBezTo>
                    <a:pt x="205" y="0"/>
                    <a:pt x="263" y="6"/>
                    <a:pt x="263" y="12"/>
                  </a:cubicBezTo>
                  <a:cubicBezTo>
                    <a:pt x="263" y="19"/>
                    <a:pt x="205" y="24"/>
                    <a:pt x="132" y="24"/>
                  </a:cubicBezTo>
                  <a:moveTo>
                    <a:pt x="132" y="0"/>
                  </a:moveTo>
                  <a:cubicBezTo>
                    <a:pt x="59" y="0"/>
                    <a:pt x="0" y="6"/>
                    <a:pt x="0" y="12"/>
                  </a:cubicBezTo>
                  <a:cubicBezTo>
                    <a:pt x="0" y="19"/>
                    <a:pt x="59" y="25"/>
                    <a:pt x="132" y="25"/>
                  </a:cubicBezTo>
                  <a:cubicBezTo>
                    <a:pt x="205" y="25"/>
                    <a:pt x="265" y="19"/>
                    <a:pt x="265" y="12"/>
                  </a:cubicBezTo>
                  <a:cubicBezTo>
                    <a:pt x="265" y="6"/>
                    <a:pt x="205" y="0"/>
                    <a:pt x="132" y="0"/>
                  </a:cubicBezTo>
                </a:path>
              </a:pathLst>
            </a:custGeom>
            <a:solidFill>
              <a:srgbClr val="EDED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26"/>
            <p:cNvSpPr>
              <a:spLocks noEditPoints="1"/>
            </p:cNvSpPr>
            <p:nvPr/>
          </p:nvSpPr>
          <p:spPr bwMode="auto">
            <a:xfrm>
              <a:off x="3489" y="1625"/>
              <a:ext cx="705" cy="65"/>
            </a:xfrm>
            <a:custGeom>
              <a:avLst/>
              <a:gdLst>
                <a:gd name="T0" fmla="*/ 131 w 262"/>
                <a:gd name="T1" fmla="*/ 24 h 24"/>
                <a:gd name="T2" fmla="*/ 2 w 262"/>
                <a:gd name="T3" fmla="*/ 12 h 24"/>
                <a:gd name="T4" fmla="*/ 131 w 262"/>
                <a:gd name="T5" fmla="*/ 1 h 24"/>
                <a:gd name="T6" fmla="*/ 261 w 262"/>
                <a:gd name="T7" fmla="*/ 12 h 24"/>
                <a:gd name="T8" fmla="*/ 131 w 262"/>
                <a:gd name="T9" fmla="*/ 24 h 24"/>
                <a:gd name="T10" fmla="*/ 131 w 262"/>
                <a:gd name="T11" fmla="*/ 0 h 24"/>
                <a:gd name="T12" fmla="*/ 0 w 262"/>
                <a:gd name="T13" fmla="*/ 12 h 24"/>
                <a:gd name="T14" fmla="*/ 131 w 262"/>
                <a:gd name="T15" fmla="*/ 24 h 24"/>
                <a:gd name="T16" fmla="*/ 262 w 262"/>
                <a:gd name="T17" fmla="*/ 12 h 24"/>
                <a:gd name="T18" fmla="*/ 131 w 262"/>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24">
                  <a:moveTo>
                    <a:pt x="131" y="24"/>
                  </a:moveTo>
                  <a:cubicBezTo>
                    <a:pt x="60" y="24"/>
                    <a:pt x="2" y="19"/>
                    <a:pt x="2" y="12"/>
                  </a:cubicBezTo>
                  <a:cubicBezTo>
                    <a:pt x="2" y="6"/>
                    <a:pt x="60" y="1"/>
                    <a:pt x="131" y="1"/>
                  </a:cubicBezTo>
                  <a:cubicBezTo>
                    <a:pt x="203" y="1"/>
                    <a:pt x="261" y="6"/>
                    <a:pt x="261" y="12"/>
                  </a:cubicBezTo>
                  <a:cubicBezTo>
                    <a:pt x="261" y="19"/>
                    <a:pt x="203" y="24"/>
                    <a:pt x="131" y="24"/>
                  </a:cubicBezTo>
                  <a:moveTo>
                    <a:pt x="131" y="0"/>
                  </a:moveTo>
                  <a:cubicBezTo>
                    <a:pt x="59" y="0"/>
                    <a:pt x="0" y="6"/>
                    <a:pt x="0" y="12"/>
                  </a:cubicBezTo>
                  <a:cubicBezTo>
                    <a:pt x="0" y="19"/>
                    <a:pt x="59" y="24"/>
                    <a:pt x="131" y="24"/>
                  </a:cubicBezTo>
                  <a:cubicBezTo>
                    <a:pt x="204" y="24"/>
                    <a:pt x="262" y="19"/>
                    <a:pt x="262" y="12"/>
                  </a:cubicBezTo>
                  <a:cubicBezTo>
                    <a:pt x="262" y="6"/>
                    <a:pt x="204" y="0"/>
                    <a:pt x="131"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27"/>
            <p:cNvSpPr>
              <a:spLocks noEditPoints="1"/>
            </p:cNvSpPr>
            <p:nvPr/>
          </p:nvSpPr>
          <p:spPr bwMode="auto">
            <a:xfrm>
              <a:off x="3494" y="1628"/>
              <a:ext cx="697" cy="62"/>
            </a:xfrm>
            <a:custGeom>
              <a:avLst/>
              <a:gdLst>
                <a:gd name="T0" fmla="*/ 129 w 259"/>
                <a:gd name="T1" fmla="*/ 23 h 23"/>
                <a:gd name="T2" fmla="*/ 1 w 259"/>
                <a:gd name="T3" fmla="*/ 11 h 23"/>
                <a:gd name="T4" fmla="*/ 129 w 259"/>
                <a:gd name="T5" fmla="*/ 0 h 23"/>
                <a:gd name="T6" fmla="*/ 257 w 259"/>
                <a:gd name="T7" fmla="*/ 11 h 23"/>
                <a:gd name="T8" fmla="*/ 129 w 259"/>
                <a:gd name="T9" fmla="*/ 23 h 23"/>
                <a:gd name="T10" fmla="*/ 129 w 259"/>
                <a:gd name="T11" fmla="*/ 0 h 23"/>
                <a:gd name="T12" fmla="*/ 0 w 259"/>
                <a:gd name="T13" fmla="*/ 11 h 23"/>
                <a:gd name="T14" fmla="*/ 129 w 259"/>
                <a:gd name="T15" fmla="*/ 23 h 23"/>
                <a:gd name="T16" fmla="*/ 259 w 259"/>
                <a:gd name="T17" fmla="*/ 11 h 23"/>
                <a:gd name="T18" fmla="*/ 129 w 259"/>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23">
                  <a:moveTo>
                    <a:pt x="129" y="23"/>
                  </a:moveTo>
                  <a:cubicBezTo>
                    <a:pt x="59" y="23"/>
                    <a:pt x="1" y="18"/>
                    <a:pt x="1" y="11"/>
                  </a:cubicBezTo>
                  <a:cubicBezTo>
                    <a:pt x="1" y="5"/>
                    <a:pt x="59" y="0"/>
                    <a:pt x="129" y="0"/>
                  </a:cubicBezTo>
                  <a:cubicBezTo>
                    <a:pt x="200" y="0"/>
                    <a:pt x="257" y="5"/>
                    <a:pt x="257" y="11"/>
                  </a:cubicBezTo>
                  <a:cubicBezTo>
                    <a:pt x="257" y="18"/>
                    <a:pt x="200" y="23"/>
                    <a:pt x="129" y="23"/>
                  </a:cubicBezTo>
                  <a:moveTo>
                    <a:pt x="129" y="0"/>
                  </a:moveTo>
                  <a:cubicBezTo>
                    <a:pt x="58" y="0"/>
                    <a:pt x="0" y="5"/>
                    <a:pt x="0" y="11"/>
                  </a:cubicBezTo>
                  <a:cubicBezTo>
                    <a:pt x="0" y="18"/>
                    <a:pt x="58" y="23"/>
                    <a:pt x="129" y="23"/>
                  </a:cubicBezTo>
                  <a:cubicBezTo>
                    <a:pt x="201" y="23"/>
                    <a:pt x="259" y="18"/>
                    <a:pt x="259" y="11"/>
                  </a:cubicBezTo>
                  <a:cubicBezTo>
                    <a:pt x="259" y="5"/>
                    <a:pt x="201" y="0"/>
                    <a:pt x="129" y="0"/>
                  </a:cubicBezTo>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28"/>
            <p:cNvSpPr>
              <a:spLocks noEditPoints="1"/>
            </p:cNvSpPr>
            <p:nvPr/>
          </p:nvSpPr>
          <p:spPr bwMode="auto">
            <a:xfrm>
              <a:off x="3497" y="1628"/>
              <a:ext cx="689" cy="62"/>
            </a:xfrm>
            <a:custGeom>
              <a:avLst/>
              <a:gdLst>
                <a:gd name="T0" fmla="*/ 128 w 256"/>
                <a:gd name="T1" fmla="*/ 23 h 23"/>
                <a:gd name="T2" fmla="*/ 2 w 256"/>
                <a:gd name="T3" fmla="*/ 11 h 23"/>
                <a:gd name="T4" fmla="*/ 128 w 256"/>
                <a:gd name="T5" fmla="*/ 0 h 23"/>
                <a:gd name="T6" fmla="*/ 255 w 256"/>
                <a:gd name="T7" fmla="*/ 11 h 23"/>
                <a:gd name="T8" fmla="*/ 128 w 256"/>
                <a:gd name="T9" fmla="*/ 23 h 23"/>
                <a:gd name="T10" fmla="*/ 128 w 256"/>
                <a:gd name="T11" fmla="*/ 0 h 23"/>
                <a:gd name="T12" fmla="*/ 0 w 256"/>
                <a:gd name="T13" fmla="*/ 11 h 23"/>
                <a:gd name="T14" fmla="*/ 128 w 256"/>
                <a:gd name="T15" fmla="*/ 23 h 23"/>
                <a:gd name="T16" fmla="*/ 256 w 256"/>
                <a:gd name="T17" fmla="*/ 11 h 23"/>
                <a:gd name="T18" fmla="*/ 128 w 25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6" h="23">
                  <a:moveTo>
                    <a:pt x="128" y="23"/>
                  </a:moveTo>
                  <a:cubicBezTo>
                    <a:pt x="58" y="23"/>
                    <a:pt x="2" y="18"/>
                    <a:pt x="2" y="11"/>
                  </a:cubicBezTo>
                  <a:cubicBezTo>
                    <a:pt x="2" y="5"/>
                    <a:pt x="58" y="0"/>
                    <a:pt x="128" y="0"/>
                  </a:cubicBezTo>
                  <a:cubicBezTo>
                    <a:pt x="198" y="0"/>
                    <a:pt x="255" y="5"/>
                    <a:pt x="255" y="11"/>
                  </a:cubicBezTo>
                  <a:cubicBezTo>
                    <a:pt x="255" y="18"/>
                    <a:pt x="198" y="23"/>
                    <a:pt x="128" y="23"/>
                  </a:cubicBezTo>
                  <a:moveTo>
                    <a:pt x="128" y="0"/>
                  </a:moveTo>
                  <a:cubicBezTo>
                    <a:pt x="58" y="0"/>
                    <a:pt x="0" y="5"/>
                    <a:pt x="0" y="11"/>
                  </a:cubicBezTo>
                  <a:cubicBezTo>
                    <a:pt x="0" y="18"/>
                    <a:pt x="58" y="23"/>
                    <a:pt x="128" y="23"/>
                  </a:cubicBezTo>
                  <a:cubicBezTo>
                    <a:pt x="199" y="23"/>
                    <a:pt x="256" y="18"/>
                    <a:pt x="256" y="11"/>
                  </a:cubicBezTo>
                  <a:cubicBezTo>
                    <a:pt x="256" y="5"/>
                    <a:pt x="199" y="0"/>
                    <a:pt x="128" y="0"/>
                  </a:cubicBezTo>
                </a:path>
              </a:pathLst>
            </a:cu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29"/>
            <p:cNvSpPr>
              <a:spLocks noEditPoints="1"/>
            </p:cNvSpPr>
            <p:nvPr/>
          </p:nvSpPr>
          <p:spPr bwMode="auto">
            <a:xfrm>
              <a:off x="3503" y="1628"/>
              <a:ext cx="680" cy="62"/>
            </a:xfrm>
            <a:custGeom>
              <a:avLst/>
              <a:gdLst>
                <a:gd name="T0" fmla="*/ 126 w 253"/>
                <a:gd name="T1" fmla="*/ 23 h 23"/>
                <a:gd name="T2" fmla="*/ 1 w 253"/>
                <a:gd name="T3" fmla="*/ 11 h 23"/>
                <a:gd name="T4" fmla="*/ 126 w 253"/>
                <a:gd name="T5" fmla="*/ 0 h 23"/>
                <a:gd name="T6" fmla="*/ 251 w 253"/>
                <a:gd name="T7" fmla="*/ 11 h 23"/>
                <a:gd name="T8" fmla="*/ 126 w 253"/>
                <a:gd name="T9" fmla="*/ 23 h 23"/>
                <a:gd name="T10" fmla="*/ 126 w 253"/>
                <a:gd name="T11" fmla="*/ 0 h 23"/>
                <a:gd name="T12" fmla="*/ 0 w 253"/>
                <a:gd name="T13" fmla="*/ 11 h 23"/>
                <a:gd name="T14" fmla="*/ 126 w 253"/>
                <a:gd name="T15" fmla="*/ 23 h 23"/>
                <a:gd name="T16" fmla="*/ 253 w 253"/>
                <a:gd name="T17" fmla="*/ 11 h 23"/>
                <a:gd name="T18" fmla="*/ 126 w 25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23">
                  <a:moveTo>
                    <a:pt x="126" y="23"/>
                  </a:moveTo>
                  <a:cubicBezTo>
                    <a:pt x="57" y="23"/>
                    <a:pt x="1" y="18"/>
                    <a:pt x="1" y="11"/>
                  </a:cubicBezTo>
                  <a:cubicBezTo>
                    <a:pt x="1" y="5"/>
                    <a:pt x="57" y="0"/>
                    <a:pt x="126" y="0"/>
                  </a:cubicBezTo>
                  <a:cubicBezTo>
                    <a:pt x="195" y="0"/>
                    <a:pt x="251" y="5"/>
                    <a:pt x="251" y="11"/>
                  </a:cubicBezTo>
                  <a:cubicBezTo>
                    <a:pt x="251" y="18"/>
                    <a:pt x="195" y="23"/>
                    <a:pt x="126" y="23"/>
                  </a:cubicBezTo>
                  <a:moveTo>
                    <a:pt x="126" y="0"/>
                  </a:moveTo>
                  <a:cubicBezTo>
                    <a:pt x="56" y="0"/>
                    <a:pt x="0" y="5"/>
                    <a:pt x="0" y="11"/>
                  </a:cubicBezTo>
                  <a:cubicBezTo>
                    <a:pt x="0" y="18"/>
                    <a:pt x="56" y="23"/>
                    <a:pt x="126" y="23"/>
                  </a:cubicBezTo>
                  <a:cubicBezTo>
                    <a:pt x="196" y="23"/>
                    <a:pt x="253" y="18"/>
                    <a:pt x="253" y="11"/>
                  </a:cubicBezTo>
                  <a:cubicBezTo>
                    <a:pt x="253" y="5"/>
                    <a:pt x="196" y="0"/>
                    <a:pt x="126" y="0"/>
                  </a:cubicBezTo>
                </a:path>
              </a:pathLst>
            </a:custGeom>
            <a:solidFill>
              <a:srgbClr val="E9E9E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30"/>
            <p:cNvSpPr>
              <a:spLocks noEditPoints="1"/>
            </p:cNvSpPr>
            <p:nvPr/>
          </p:nvSpPr>
          <p:spPr bwMode="auto">
            <a:xfrm>
              <a:off x="3505" y="1628"/>
              <a:ext cx="672" cy="62"/>
            </a:xfrm>
            <a:custGeom>
              <a:avLst/>
              <a:gdLst>
                <a:gd name="T0" fmla="*/ 125 w 250"/>
                <a:gd name="T1" fmla="*/ 23 h 23"/>
                <a:gd name="T2" fmla="*/ 2 w 250"/>
                <a:gd name="T3" fmla="*/ 11 h 23"/>
                <a:gd name="T4" fmla="*/ 125 w 250"/>
                <a:gd name="T5" fmla="*/ 0 h 23"/>
                <a:gd name="T6" fmla="*/ 249 w 250"/>
                <a:gd name="T7" fmla="*/ 11 h 23"/>
                <a:gd name="T8" fmla="*/ 125 w 250"/>
                <a:gd name="T9" fmla="*/ 23 h 23"/>
                <a:gd name="T10" fmla="*/ 125 w 250"/>
                <a:gd name="T11" fmla="*/ 0 h 23"/>
                <a:gd name="T12" fmla="*/ 0 w 250"/>
                <a:gd name="T13" fmla="*/ 11 h 23"/>
                <a:gd name="T14" fmla="*/ 125 w 250"/>
                <a:gd name="T15" fmla="*/ 23 h 23"/>
                <a:gd name="T16" fmla="*/ 250 w 250"/>
                <a:gd name="T17" fmla="*/ 11 h 23"/>
                <a:gd name="T18" fmla="*/ 125 w 250"/>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3">
                  <a:moveTo>
                    <a:pt x="125" y="23"/>
                  </a:moveTo>
                  <a:cubicBezTo>
                    <a:pt x="57" y="23"/>
                    <a:pt x="2" y="17"/>
                    <a:pt x="2" y="11"/>
                  </a:cubicBezTo>
                  <a:cubicBezTo>
                    <a:pt x="2" y="5"/>
                    <a:pt x="57" y="0"/>
                    <a:pt x="125" y="0"/>
                  </a:cubicBezTo>
                  <a:cubicBezTo>
                    <a:pt x="193" y="0"/>
                    <a:pt x="249" y="5"/>
                    <a:pt x="249" y="11"/>
                  </a:cubicBezTo>
                  <a:cubicBezTo>
                    <a:pt x="249" y="17"/>
                    <a:pt x="193" y="23"/>
                    <a:pt x="125" y="23"/>
                  </a:cubicBezTo>
                  <a:moveTo>
                    <a:pt x="125" y="0"/>
                  </a:moveTo>
                  <a:cubicBezTo>
                    <a:pt x="56" y="0"/>
                    <a:pt x="0" y="5"/>
                    <a:pt x="0" y="11"/>
                  </a:cubicBezTo>
                  <a:cubicBezTo>
                    <a:pt x="0" y="18"/>
                    <a:pt x="56" y="23"/>
                    <a:pt x="125" y="23"/>
                  </a:cubicBezTo>
                  <a:cubicBezTo>
                    <a:pt x="194" y="23"/>
                    <a:pt x="250" y="18"/>
                    <a:pt x="250" y="11"/>
                  </a:cubicBezTo>
                  <a:cubicBezTo>
                    <a:pt x="250" y="5"/>
                    <a:pt x="194" y="0"/>
                    <a:pt x="125" y="0"/>
                  </a:cubicBezTo>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31"/>
            <p:cNvSpPr>
              <a:spLocks noEditPoints="1"/>
            </p:cNvSpPr>
            <p:nvPr/>
          </p:nvSpPr>
          <p:spPr bwMode="auto">
            <a:xfrm>
              <a:off x="3511" y="1628"/>
              <a:ext cx="664" cy="62"/>
            </a:xfrm>
            <a:custGeom>
              <a:avLst/>
              <a:gdLst>
                <a:gd name="T0" fmla="*/ 123 w 247"/>
                <a:gd name="T1" fmla="*/ 22 h 23"/>
                <a:gd name="T2" fmla="*/ 2 w 247"/>
                <a:gd name="T3" fmla="*/ 11 h 23"/>
                <a:gd name="T4" fmla="*/ 123 w 247"/>
                <a:gd name="T5" fmla="*/ 0 h 23"/>
                <a:gd name="T6" fmla="*/ 245 w 247"/>
                <a:gd name="T7" fmla="*/ 11 h 23"/>
                <a:gd name="T8" fmla="*/ 123 w 247"/>
                <a:gd name="T9" fmla="*/ 22 h 23"/>
                <a:gd name="T10" fmla="*/ 123 w 247"/>
                <a:gd name="T11" fmla="*/ 0 h 23"/>
                <a:gd name="T12" fmla="*/ 0 w 247"/>
                <a:gd name="T13" fmla="*/ 11 h 23"/>
                <a:gd name="T14" fmla="*/ 123 w 247"/>
                <a:gd name="T15" fmla="*/ 23 h 23"/>
                <a:gd name="T16" fmla="*/ 247 w 247"/>
                <a:gd name="T17" fmla="*/ 11 h 23"/>
                <a:gd name="T18" fmla="*/ 123 w 247"/>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7" h="23">
                  <a:moveTo>
                    <a:pt x="123" y="22"/>
                  </a:moveTo>
                  <a:cubicBezTo>
                    <a:pt x="56" y="22"/>
                    <a:pt x="2" y="17"/>
                    <a:pt x="2" y="11"/>
                  </a:cubicBezTo>
                  <a:cubicBezTo>
                    <a:pt x="2" y="5"/>
                    <a:pt x="56" y="0"/>
                    <a:pt x="123" y="0"/>
                  </a:cubicBezTo>
                  <a:cubicBezTo>
                    <a:pt x="190" y="0"/>
                    <a:pt x="245" y="5"/>
                    <a:pt x="245" y="11"/>
                  </a:cubicBezTo>
                  <a:cubicBezTo>
                    <a:pt x="245" y="17"/>
                    <a:pt x="190" y="22"/>
                    <a:pt x="123" y="22"/>
                  </a:cubicBezTo>
                  <a:moveTo>
                    <a:pt x="123" y="0"/>
                  </a:moveTo>
                  <a:cubicBezTo>
                    <a:pt x="55" y="0"/>
                    <a:pt x="0" y="5"/>
                    <a:pt x="0" y="11"/>
                  </a:cubicBezTo>
                  <a:cubicBezTo>
                    <a:pt x="0" y="17"/>
                    <a:pt x="55" y="23"/>
                    <a:pt x="123" y="23"/>
                  </a:cubicBezTo>
                  <a:cubicBezTo>
                    <a:pt x="191" y="23"/>
                    <a:pt x="247" y="17"/>
                    <a:pt x="247" y="11"/>
                  </a:cubicBezTo>
                  <a:cubicBezTo>
                    <a:pt x="247" y="5"/>
                    <a:pt x="191" y="0"/>
                    <a:pt x="123" y="0"/>
                  </a:cubicBezTo>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32"/>
            <p:cNvSpPr>
              <a:spLocks noEditPoints="1"/>
            </p:cNvSpPr>
            <p:nvPr/>
          </p:nvSpPr>
          <p:spPr bwMode="auto">
            <a:xfrm>
              <a:off x="3516" y="1628"/>
              <a:ext cx="653" cy="59"/>
            </a:xfrm>
            <a:custGeom>
              <a:avLst/>
              <a:gdLst>
                <a:gd name="T0" fmla="*/ 121 w 243"/>
                <a:gd name="T1" fmla="*/ 22 h 22"/>
                <a:gd name="T2" fmla="*/ 1 w 243"/>
                <a:gd name="T3" fmla="*/ 11 h 22"/>
                <a:gd name="T4" fmla="*/ 121 w 243"/>
                <a:gd name="T5" fmla="*/ 0 h 22"/>
                <a:gd name="T6" fmla="*/ 241 w 243"/>
                <a:gd name="T7" fmla="*/ 11 h 22"/>
                <a:gd name="T8" fmla="*/ 121 w 243"/>
                <a:gd name="T9" fmla="*/ 22 h 22"/>
                <a:gd name="T10" fmla="*/ 121 w 243"/>
                <a:gd name="T11" fmla="*/ 0 h 22"/>
                <a:gd name="T12" fmla="*/ 0 w 243"/>
                <a:gd name="T13" fmla="*/ 11 h 22"/>
                <a:gd name="T14" fmla="*/ 121 w 243"/>
                <a:gd name="T15" fmla="*/ 22 h 22"/>
                <a:gd name="T16" fmla="*/ 243 w 243"/>
                <a:gd name="T17" fmla="*/ 11 h 22"/>
                <a:gd name="T18" fmla="*/ 121 w 243"/>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3" h="22">
                  <a:moveTo>
                    <a:pt x="121" y="22"/>
                  </a:moveTo>
                  <a:cubicBezTo>
                    <a:pt x="55" y="22"/>
                    <a:pt x="1" y="17"/>
                    <a:pt x="1" y="11"/>
                  </a:cubicBezTo>
                  <a:cubicBezTo>
                    <a:pt x="1" y="5"/>
                    <a:pt x="55" y="0"/>
                    <a:pt x="121" y="0"/>
                  </a:cubicBezTo>
                  <a:cubicBezTo>
                    <a:pt x="188" y="0"/>
                    <a:pt x="241" y="5"/>
                    <a:pt x="241" y="11"/>
                  </a:cubicBezTo>
                  <a:cubicBezTo>
                    <a:pt x="241" y="17"/>
                    <a:pt x="188" y="22"/>
                    <a:pt x="121" y="22"/>
                  </a:cubicBezTo>
                  <a:moveTo>
                    <a:pt x="121" y="0"/>
                  </a:moveTo>
                  <a:cubicBezTo>
                    <a:pt x="54" y="0"/>
                    <a:pt x="0" y="5"/>
                    <a:pt x="0" y="11"/>
                  </a:cubicBezTo>
                  <a:cubicBezTo>
                    <a:pt x="0" y="17"/>
                    <a:pt x="54" y="22"/>
                    <a:pt x="121" y="22"/>
                  </a:cubicBezTo>
                  <a:cubicBezTo>
                    <a:pt x="188" y="22"/>
                    <a:pt x="243" y="17"/>
                    <a:pt x="243" y="11"/>
                  </a:cubicBezTo>
                  <a:cubicBezTo>
                    <a:pt x="243" y="5"/>
                    <a:pt x="188" y="0"/>
                    <a:pt x="121" y="0"/>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33"/>
            <p:cNvSpPr>
              <a:spLocks noEditPoints="1"/>
            </p:cNvSpPr>
            <p:nvPr/>
          </p:nvSpPr>
          <p:spPr bwMode="auto">
            <a:xfrm>
              <a:off x="3519" y="1628"/>
              <a:ext cx="645" cy="59"/>
            </a:xfrm>
            <a:custGeom>
              <a:avLst/>
              <a:gdLst>
                <a:gd name="T0" fmla="*/ 120 w 240"/>
                <a:gd name="T1" fmla="*/ 22 h 22"/>
                <a:gd name="T2" fmla="*/ 2 w 240"/>
                <a:gd name="T3" fmla="*/ 11 h 22"/>
                <a:gd name="T4" fmla="*/ 120 w 240"/>
                <a:gd name="T5" fmla="*/ 0 h 22"/>
                <a:gd name="T6" fmla="*/ 239 w 240"/>
                <a:gd name="T7" fmla="*/ 11 h 22"/>
                <a:gd name="T8" fmla="*/ 120 w 240"/>
                <a:gd name="T9" fmla="*/ 22 h 22"/>
                <a:gd name="T10" fmla="*/ 120 w 240"/>
                <a:gd name="T11" fmla="*/ 0 h 22"/>
                <a:gd name="T12" fmla="*/ 0 w 240"/>
                <a:gd name="T13" fmla="*/ 11 h 22"/>
                <a:gd name="T14" fmla="*/ 120 w 240"/>
                <a:gd name="T15" fmla="*/ 22 h 22"/>
                <a:gd name="T16" fmla="*/ 240 w 240"/>
                <a:gd name="T17" fmla="*/ 11 h 22"/>
                <a:gd name="T18" fmla="*/ 120 w 240"/>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22">
                  <a:moveTo>
                    <a:pt x="120" y="22"/>
                  </a:moveTo>
                  <a:cubicBezTo>
                    <a:pt x="55" y="22"/>
                    <a:pt x="2" y="17"/>
                    <a:pt x="2" y="11"/>
                  </a:cubicBezTo>
                  <a:cubicBezTo>
                    <a:pt x="2" y="5"/>
                    <a:pt x="55" y="0"/>
                    <a:pt x="120" y="0"/>
                  </a:cubicBezTo>
                  <a:cubicBezTo>
                    <a:pt x="186" y="0"/>
                    <a:pt x="239" y="5"/>
                    <a:pt x="239" y="11"/>
                  </a:cubicBezTo>
                  <a:cubicBezTo>
                    <a:pt x="239" y="17"/>
                    <a:pt x="186" y="22"/>
                    <a:pt x="120" y="22"/>
                  </a:cubicBezTo>
                  <a:moveTo>
                    <a:pt x="120" y="0"/>
                  </a:moveTo>
                  <a:cubicBezTo>
                    <a:pt x="54" y="0"/>
                    <a:pt x="0" y="5"/>
                    <a:pt x="0" y="11"/>
                  </a:cubicBezTo>
                  <a:cubicBezTo>
                    <a:pt x="0" y="17"/>
                    <a:pt x="54" y="22"/>
                    <a:pt x="120" y="22"/>
                  </a:cubicBezTo>
                  <a:cubicBezTo>
                    <a:pt x="187" y="22"/>
                    <a:pt x="240" y="17"/>
                    <a:pt x="240" y="11"/>
                  </a:cubicBezTo>
                  <a:cubicBezTo>
                    <a:pt x="240" y="5"/>
                    <a:pt x="187" y="0"/>
                    <a:pt x="120" y="0"/>
                  </a:cubicBezTo>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34"/>
            <p:cNvSpPr>
              <a:spLocks noEditPoints="1"/>
            </p:cNvSpPr>
            <p:nvPr/>
          </p:nvSpPr>
          <p:spPr bwMode="auto">
            <a:xfrm>
              <a:off x="3524" y="1628"/>
              <a:ext cx="637" cy="59"/>
            </a:xfrm>
            <a:custGeom>
              <a:avLst/>
              <a:gdLst>
                <a:gd name="T0" fmla="*/ 118 w 237"/>
                <a:gd name="T1" fmla="*/ 22 h 22"/>
                <a:gd name="T2" fmla="*/ 1 w 237"/>
                <a:gd name="T3" fmla="*/ 11 h 22"/>
                <a:gd name="T4" fmla="*/ 118 w 237"/>
                <a:gd name="T5" fmla="*/ 1 h 22"/>
                <a:gd name="T6" fmla="*/ 235 w 237"/>
                <a:gd name="T7" fmla="*/ 11 h 22"/>
                <a:gd name="T8" fmla="*/ 118 w 237"/>
                <a:gd name="T9" fmla="*/ 22 h 22"/>
                <a:gd name="T10" fmla="*/ 118 w 237"/>
                <a:gd name="T11" fmla="*/ 0 h 22"/>
                <a:gd name="T12" fmla="*/ 0 w 237"/>
                <a:gd name="T13" fmla="*/ 11 h 22"/>
                <a:gd name="T14" fmla="*/ 118 w 237"/>
                <a:gd name="T15" fmla="*/ 22 h 22"/>
                <a:gd name="T16" fmla="*/ 237 w 237"/>
                <a:gd name="T17" fmla="*/ 11 h 22"/>
                <a:gd name="T18" fmla="*/ 118 w 237"/>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7" h="22">
                  <a:moveTo>
                    <a:pt x="118" y="22"/>
                  </a:moveTo>
                  <a:cubicBezTo>
                    <a:pt x="54" y="22"/>
                    <a:pt x="1" y="17"/>
                    <a:pt x="1" y="11"/>
                  </a:cubicBezTo>
                  <a:cubicBezTo>
                    <a:pt x="1" y="5"/>
                    <a:pt x="54" y="1"/>
                    <a:pt x="118" y="1"/>
                  </a:cubicBezTo>
                  <a:cubicBezTo>
                    <a:pt x="183" y="1"/>
                    <a:pt x="235" y="5"/>
                    <a:pt x="235" y="11"/>
                  </a:cubicBezTo>
                  <a:cubicBezTo>
                    <a:pt x="235" y="17"/>
                    <a:pt x="183" y="22"/>
                    <a:pt x="118" y="22"/>
                  </a:cubicBezTo>
                  <a:moveTo>
                    <a:pt x="118" y="0"/>
                  </a:moveTo>
                  <a:cubicBezTo>
                    <a:pt x="53" y="0"/>
                    <a:pt x="0" y="5"/>
                    <a:pt x="0" y="11"/>
                  </a:cubicBezTo>
                  <a:cubicBezTo>
                    <a:pt x="0" y="17"/>
                    <a:pt x="53" y="22"/>
                    <a:pt x="118" y="22"/>
                  </a:cubicBezTo>
                  <a:cubicBezTo>
                    <a:pt x="184" y="22"/>
                    <a:pt x="237" y="17"/>
                    <a:pt x="237" y="11"/>
                  </a:cubicBezTo>
                  <a:cubicBezTo>
                    <a:pt x="237" y="5"/>
                    <a:pt x="184" y="0"/>
                    <a:pt x="118"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35"/>
            <p:cNvSpPr>
              <a:spLocks noEditPoints="1"/>
            </p:cNvSpPr>
            <p:nvPr/>
          </p:nvSpPr>
          <p:spPr bwMode="auto">
            <a:xfrm>
              <a:off x="3527" y="1630"/>
              <a:ext cx="629" cy="57"/>
            </a:xfrm>
            <a:custGeom>
              <a:avLst/>
              <a:gdLst>
                <a:gd name="T0" fmla="*/ 117 w 234"/>
                <a:gd name="T1" fmla="*/ 21 h 21"/>
                <a:gd name="T2" fmla="*/ 2 w 234"/>
                <a:gd name="T3" fmla="*/ 10 h 21"/>
                <a:gd name="T4" fmla="*/ 117 w 234"/>
                <a:gd name="T5" fmla="*/ 0 h 21"/>
                <a:gd name="T6" fmla="*/ 233 w 234"/>
                <a:gd name="T7" fmla="*/ 10 h 21"/>
                <a:gd name="T8" fmla="*/ 117 w 234"/>
                <a:gd name="T9" fmla="*/ 21 h 21"/>
                <a:gd name="T10" fmla="*/ 117 w 234"/>
                <a:gd name="T11" fmla="*/ 0 h 21"/>
                <a:gd name="T12" fmla="*/ 0 w 234"/>
                <a:gd name="T13" fmla="*/ 10 h 21"/>
                <a:gd name="T14" fmla="*/ 117 w 234"/>
                <a:gd name="T15" fmla="*/ 21 h 21"/>
                <a:gd name="T16" fmla="*/ 234 w 234"/>
                <a:gd name="T17" fmla="*/ 10 h 21"/>
                <a:gd name="T18" fmla="*/ 117 w 234"/>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1">
                  <a:moveTo>
                    <a:pt x="117" y="21"/>
                  </a:moveTo>
                  <a:cubicBezTo>
                    <a:pt x="54" y="21"/>
                    <a:pt x="2" y="16"/>
                    <a:pt x="2" y="10"/>
                  </a:cubicBezTo>
                  <a:cubicBezTo>
                    <a:pt x="2" y="4"/>
                    <a:pt x="54" y="0"/>
                    <a:pt x="117" y="0"/>
                  </a:cubicBezTo>
                  <a:cubicBezTo>
                    <a:pt x="181" y="0"/>
                    <a:pt x="233" y="4"/>
                    <a:pt x="233" y="10"/>
                  </a:cubicBezTo>
                  <a:cubicBezTo>
                    <a:pt x="233" y="16"/>
                    <a:pt x="181" y="21"/>
                    <a:pt x="117" y="21"/>
                  </a:cubicBezTo>
                  <a:moveTo>
                    <a:pt x="117" y="0"/>
                  </a:moveTo>
                  <a:cubicBezTo>
                    <a:pt x="53" y="0"/>
                    <a:pt x="0" y="4"/>
                    <a:pt x="0" y="10"/>
                  </a:cubicBezTo>
                  <a:cubicBezTo>
                    <a:pt x="0" y="16"/>
                    <a:pt x="53" y="21"/>
                    <a:pt x="117" y="21"/>
                  </a:cubicBezTo>
                  <a:cubicBezTo>
                    <a:pt x="182" y="21"/>
                    <a:pt x="234" y="16"/>
                    <a:pt x="234" y="10"/>
                  </a:cubicBezTo>
                  <a:cubicBezTo>
                    <a:pt x="234" y="4"/>
                    <a:pt x="182" y="0"/>
                    <a:pt x="117"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36"/>
            <p:cNvSpPr>
              <a:spLocks noEditPoints="1"/>
            </p:cNvSpPr>
            <p:nvPr/>
          </p:nvSpPr>
          <p:spPr bwMode="auto">
            <a:xfrm>
              <a:off x="3532" y="1630"/>
              <a:ext cx="621" cy="57"/>
            </a:xfrm>
            <a:custGeom>
              <a:avLst/>
              <a:gdLst>
                <a:gd name="T0" fmla="*/ 115 w 231"/>
                <a:gd name="T1" fmla="*/ 20 h 21"/>
                <a:gd name="T2" fmla="*/ 1 w 231"/>
                <a:gd name="T3" fmla="*/ 10 h 21"/>
                <a:gd name="T4" fmla="*/ 115 w 231"/>
                <a:gd name="T5" fmla="*/ 0 h 21"/>
                <a:gd name="T6" fmla="*/ 229 w 231"/>
                <a:gd name="T7" fmla="*/ 10 h 21"/>
                <a:gd name="T8" fmla="*/ 115 w 231"/>
                <a:gd name="T9" fmla="*/ 20 h 21"/>
                <a:gd name="T10" fmla="*/ 115 w 231"/>
                <a:gd name="T11" fmla="*/ 0 h 21"/>
                <a:gd name="T12" fmla="*/ 0 w 231"/>
                <a:gd name="T13" fmla="*/ 10 h 21"/>
                <a:gd name="T14" fmla="*/ 115 w 231"/>
                <a:gd name="T15" fmla="*/ 21 h 21"/>
                <a:gd name="T16" fmla="*/ 231 w 231"/>
                <a:gd name="T17" fmla="*/ 10 h 21"/>
                <a:gd name="T18" fmla="*/ 115 w 23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21">
                  <a:moveTo>
                    <a:pt x="115" y="20"/>
                  </a:moveTo>
                  <a:cubicBezTo>
                    <a:pt x="52" y="20"/>
                    <a:pt x="1" y="16"/>
                    <a:pt x="1" y="10"/>
                  </a:cubicBezTo>
                  <a:cubicBezTo>
                    <a:pt x="1" y="4"/>
                    <a:pt x="52" y="0"/>
                    <a:pt x="115" y="0"/>
                  </a:cubicBezTo>
                  <a:cubicBezTo>
                    <a:pt x="178" y="0"/>
                    <a:pt x="229" y="4"/>
                    <a:pt x="229" y="10"/>
                  </a:cubicBezTo>
                  <a:cubicBezTo>
                    <a:pt x="229" y="16"/>
                    <a:pt x="178" y="20"/>
                    <a:pt x="115" y="20"/>
                  </a:cubicBezTo>
                  <a:moveTo>
                    <a:pt x="115" y="0"/>
                  </a:moveTo>
                  <a:cubicBezTo>
                    <a:pt x="52" y="0"/>
                    <a:pt x="0" y="4"/>
                    <a:pt x="0" y="10"/>
                  </a:cubicBezTo>
                  <a:cubicBezTo>
                    <a:pt x="0" y="16"/>
                    <a:pt x="52" y="21"/>
                    <a:pt x="115" y="21"/>
                  </a:cubicBezTo>
                  <a:cubicBezTo>
                    <a:pt x="179" y="21"/>
                    <a:pt x="231" y="16"/>
                    <a:pt x="231" y="10"/>
                  </a:cubicBezTo>
                  <a:cubicBezTo>
                    <a:pt x="231" y="4"/>
                    <a:pt x="179" y="0"/>
                    <a:pt x="115" y="0"/>
                  </a:cubicBezTo>
                </a:path>
              </a:pathLst>
            </a:custGeom>
            <a:solidFill>
              <a:srgbClr val="E3E3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37"/>
            <p:cNvSpPr>
              <a:spLocks noEditPoints="1"/>
            </p:cNvSpPr>
            <p:nvPr/>
          </p:nvSpPr>
          <p:spPr bwMode="auto">
            <a:xfrm>
              <a:off x="3535" y="1630"/>
              <a:ext cx="613" cy="54"/>
            </a:xfrm>
            <a:custGeom>
              <a:avLst/>
              <a:gdLst>
                <a:gd name="T0" fmla="*/ 114 w 228"/>
                <a:gd name="T1" fmla="*/ 20 h 20"/>
                <a:gd name="T2" fmla="*/ 2 w 228"/>
                <a:gd name="T3" fmla="*/ 10 h 20"/>
                <a:gd name="T4" fmla="*/ 114 w 228"/>
                <a:gd name="T5" fmla="*/ 0 h 20"/>
                <a:gd name="T6" fmla="*/ 227 w 228"/>
                <a:gd name="T7" fmla="*/ 10 h 20"/>
                <a:gd name="T8" fmla="*/ 114 w 228"/>
                <a:gd name="T9" fmla="*/ 20 h 20"/>
                <a:gd name="T10" fmla="*/ 114 w 228"/>
                <a:gd name="T11" fmla="*/ 0 h 20"/>
                <a:gd name="T12" fmla="*/ 0 w 228"/>
                <a:gd name="T13" fmla="*/ 10 h 20"/>
                <a:gd name="T14" fmla="*/ 114 w 228"/>
                <a:gd name="T15" fmla="*/ 20 h 20"/>
                <a:gd name="T16" fmla="*/ 228 w 228"/>
                <a:gd name="T17" fmla="*/ 10 h 20"/>
                <a:gd name="T18" fmla="*/ 114 w 228"/>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0">
                  <a:moveTo>
                    <a:pt x="114" y="20"/>
                  </a:moveTo>
                  <a:cubicBezTo>
                    <a:pt x="52" y="20"/>
                    <a:pt x="2" y="16"/>
                    <a:pt x="2" y="10"/>
                  </a:cubicBezTo>
                  <a:cubicBezTo>
                    <a:pt x="2" y="5"/>
                    <a:pt x="52" y="0"/>
                    <a:pt x="114" y="0"/>
                  </a:cubicBezTo>
                  <a:cubicBezTo>
                    <a:pt x="176" y="0"/>
                    <a:pt x="227" y="5"/>
                    <a:pt x="227" y="10"/>
                  </a:cubicBezTo>
                  <a:cubicBezTo>
                    <a:pt x="227" y="16"/>
                    <a:pt x="176" y="20"/>
                    <a:pt x="114" y="20"/>
                  </a:cubicBezTo>
                  <a:moveTo>
                    <a:pt x="114" y="0"/>
                  </a:moveTo>
                  <a:cubicBezTo>
                    <a:pt x="51" y="0"/>
                    <a:pt x="0" y="4"/>
                    <a:pt x="0" y="10"/>
                  </a:cubicBezTo>
                  <a:cubicBezTo>
                    <a:pt x="0" y="16"/>
                    <a:pt x="51" y="20"/>
                    <a:pt x="114" y="20"/>
                  </a:cubicBezTo>
                  <a:cubicBezTo>
                    <a:pt x="177" y="20"/>
                    <a:pt x="228" y="16"/>
                    <a:pt x="228" y="10"/>
                  </a:cubicBezTo>
                  <a:cubicBezTo>
                    <a:pt x="228" y="4"/>
                    <a:pt x="177" y="0"/>
                    <a:pt x="114" y="0"/>
                  </a:cubicBezTo>
                </a:path>
              </a:pathLst>
            </a:custGeom>
            <a:solidFill>
              <a:srgbClr val="E2E2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38"/>
            <p:cNvSpPr>
              <a:spLocks noEditPoints="1"/>
            </p:cNvSpPr>
            <p:nvPr/>
          </p:nvSpPr>
          <p:spPr bwMode="auto">
            <a:xfrm>
              <a:off x="3540" y="1630"/>
              <a:ext cx="605" cy="54"/>
            </a:xfrm>
            <a:custGeom>
              <a:avLst/>
              <a:gdLst>
                <a:gd name="T0" fmla="*/ 112 w 225"/>
                <a:gd name="T1" fmla="*/ 20 h 20"/>
                <a:gd name="T2" fmla="*/ 2 w 225"/>
                <a:gd name="T3" fmla="*/ 10 h 20"/>
                <a:gd name="T4" fmla="*/ 112 w 225"/>
                <a:gd name="T5" fmla="*/ 0 h 20"/>
                <a:gd name="T6" fmla="*/ 223 w 225"/>
                <a:gd name="T7" fmla="*/ 10 h 20"/>
                <a:gd name="T8" fmla="*/ 112 w 225"/>
                <a:gd name="T9" fmla="*/ 20 h 20"/>
                <a:gd name="T10" fmla="*/ 112 w 225"/>
                <a:gd name="T11" fmla="*/ 0 h 20"/>
                <a:gd name="T12" fmla="*/ 0 w 225"/>
                <a:gd name="T13" fmla="*/ 10 h 20"/>
                <a:gd name="T14" fmla="*/ 112 w 225"/>
                <a:gd name="T15" fmla="*/ 20 h 20"/>
                <a:gd name="T16" fmla="*/ 225 w 225"/>
                <a:gd name="T17" fmla="*/ 10 h 20"/>
                <a:gd name="T18" fmla="*/ 112 w 225"/>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20">
                  <a:moveTo>
                    <a:pt x="112" y="20"/>
                  </a:moveTo>
                  <a:cubicBezTo>
                    <a:pt x="51" y="20"/>
                    <a:pt x="2" y="16"/>
                    <a:pt x="2" y="10"/>
                  </a:cubicBezTo>
                  <a:cubicBezTo>
                    <a:pt x="2" y="5"/>
                    <a:pt x="51" y="0"/>
                    <a:pt x="112" y="0"/>
                  </a:cubicBezTo>
                  <a:cubicBezTo>
                    <a:pt x="174" y="0"/>
                    <a:pt x="223" y="5"/>
                    <a:pt x="223" y="10"/>
                  </a:cubicBezTo>
                  <a:cubicBezTo>
                    <a:pt x="223" y="16"/>
                    <a:pt x="174" y="20"/>
                    <a:pt x="112" y="20"/>
                  </a:cubicBezTo>
                  <a:moveTo>
                    <a:pt x="112" y="0"/>
                  </a:moveTo>
                  <a:cubicBezTo>
                    <a:pt x="50" y="0"/>
                    <a:pt x="0" y="5"/>
                    <a:pt x="0" y="10"/>
                  </a:cubicBezTo>
                  <a:cubicBezTo>
                    <a:pt x="0" y="16"/>
                    <a:pt x="50" y="20"/>
                    <a:pt x="112" y="20"/>
                  </a:cubicBezTo>
                  <a:cubicBezTo>
                    <a:pt x="174" y="20"/>
                    <a:pt x="225" y="16"/>
                    <a:pt x="225" y="10"/>
                  </a:cubicBezTo>
                  <a:cubicBezTo>
                    <a:pt x="225" y="5"/>
                    <a:pt x="174" y="0"/>
                    <a:pt x="112"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39"/>
            <p:cNvSpPr>
              <a:spLocks noEditPoints="1"/>
            </p:cNvSpPr>
            <p:nvPr/>
          </p:nvSpPr>
          <p:spPr bwMode="auto">
            <a:xfrm>
              <a:off x="3546" y="1630"/>
              <a:ext cx="594" cy="54"/>
            </a:xfrm>
            <a:custGeom>
              <a:avLst/>
              <a:gdLst>
                <a:gd name="T0" fmla="*/ 110 w 221"/>
                <a:gd name="T1" fmla="*/ 20 h 20"/>
                <a:gd name="T2" fmla="*/ 1 w 221"/>
                <a:gd name="T3" fmla="*/ 10 h 20"/>
                <a:gd name="T4" fmla="*/ 110 w 221"/>
                <a:gd name="T5" fmla="*/ 0 h 20"/>
                <a:gd name="T6" fmla="*/ 220 w 221"/>
                <a:gd name="T7" fmla="*/ 10 h 20"/>
                <a:gd name="T8" fmla="*/ 110 w 221"/>
                <a:gd name="T9" fmla="*/ 20 h 20"/>
                <a:gd name="T10" fmla="*/ 110 w 221"/>
                <a:gd name="T11" fmla="*/ 0 h 20"/>
                <a:gd name="T12" fmla="*/ 0 w 221"/>
                <a:gd name="T13" fmla="*/ 10 h 20"/>
                <a:gd name="T14" fmla="*/ 110 w 221"/>
                <a:gd name="T15" fmla="*/ 20 h 20"/>
                <a:gd name="T16" fmla="*/ 221 w 221"/>
                <a:gd name="T17" fmla="*/ 10 h 20"/>
                <a:gd name="T18" fmla="*/ 110 w 221"/>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20">
                  <a:moveTo>
                    <a:pt x="110" y="20"/>
                  </a:moveTo>
                  <a:cubicBezTo>
                    <a:pt x="50" y="20"/>
                    <a:pt x="1" y="15"/>
                    <a:pt x="1" y="10"/>
                  </a:cubicBezTo>
                  <a:cubicBezTo>
                    <a:pt x="1" y="5"/>
                    <a:pt x="50" y="0"/>
                    <a:pt x="110" y="0"/>
                  </a:cubicBezTo>
                  <a:cubicBezTo>
                    <a:pt x="171" y="0"/>
                    <a:pt x="220" y="5"/>
                    <a:pt x="220" y="10"/>
                  </a:cubicBezTo>
                  <a:cubicBezTo>
                    <a:pt x="220" y="15"/>
                    <a:pt x="171" y="20"/>
                    <a:pt x="110" y="20"/>
                  </a:cubicBezTo>
                  <a:moveTo>
                    <a:pt x="110" y="0"/>
                  </a:moveTo>
                  <a:cubicBezTo>
                    <a:pt x="49" y="0"/>
                    <a:pt x="0" y="5"/>
                    <a:pt x="0" y="10"/>
                  </a:cubicBezTo>
                  <a:cubicBezTo>
                    <a:pt x="0" y="16"/>
                    <a:pt x="49" y="20"/>
                    <a:pt x="110" y="20"/>
                  </a:cubicBezTo>
                  <a:cubicBezTo>
                    <a:pt x="172" y="20"/>
                    <a:pt x="221" y="16"/>
                    <a:pt x="221" y="10"/>
                  </a:cubicBezTo>
                  <a:cubicBezTo>
                    <a:pt x="221" y="5"/>
                    <a:pt x="172" y="0"/>
                    <a:pt x="110" y="0"/>
                  </a:cubicBezTo>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40"/>
            <p:cNvSpPr>
              <a:spLocks noEditPoints="1"/>
            </p:cNvSpPr>
            <p:nvPr/>
          </p:nvSpPr>
          <p:spPr bwMode="auto">
            <a:xfrm>
              <a:off x="3548" y="1630"/>
              <a:ext cx="589" cy="54"/>
            </a:xfrm>
            <a:custGeom>
              <a:avLst/>
              <a:gdLst>
                <a:gd name="T0" fmla="*/ 109 w 219"/>
                <a:gd name="T1" fmla="*/ 20 h 20"/>
                <a:gd name="T2" fmla="*/ 2 w 219"/>
                <a:gd name="T3" fmla="*/ 10 h 20"/>
                <a:gd name="T4" fmla="*/ 109 w 219"/>
                <a:gd name="T5" fmla="*/ 0 h 20"/>
                <a:gd name="T6" fmla="*/ 217 w 219"/>
                <a:gd name="T7" fmla="*/ 10 h 20"/>
                <a:gd name="T8" fmla="*/ 109 w 219"/>
                <a:gd name="T9" fmla="*/ 20 h 20"/>
                <a:gd name="T10" fmla="*/ 109 w 219"/>
                <a:gd name="T11" fmla="*/ 0 h 20"/>
                <a:gd name="T12" fmla="*/ 0 w 219"/>
                <a:gd name="T13" fmla="*/ 10 h 20"/>
                <a:gd name="T14" fmla="*/ 109 w 219"/>
                <a:gd name="T15" fmla="*/ 20 h 20"/>
                <a:gd name="T16" fmla="*/ 219 w 219"/>
                <a:gd name="T17" fmla="*/ 10 h 20"/>
                <a:gd name="T18" fmla="*/ 109 w 219"/>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20">
                  <a:moveTo>
                    <a:pt x="109" y="20"/>
                  </a:moveTo>
                  <a:cubicBezTo>
                    <a:pt x="50" y="20"/>
                    <a:pt x="2" y="15"/>
                    <a:pt x="2" y="10"/>
                  </a:cubicBezTo>
                  <a:cubicBezTo>
                    <a:pt x="2" y="5"/>
                    <a:pt x="50" y="0"/>
                    <a:pt x="109" y="0"/>
                  </a:cubicBezTo>
                  <a:cubicBezTo>
                    <a:pt x="169" y="0"/>
                    <a:pt x="217" y="5"/>
                    <a:pt x="217" y="10"/>
                  </a:cubicBezTo>
                  <a:cubicBezTo>
                    <a:pt x="217" y="15"/>
                    <a:pt x="169" y="20"/>
                    <a:pt x="109" y="20"/>
                  </a:cubicBezTo>
                  <a:moveTo>
                    <a:pt x="109" y="0"/>
                  </a:moveTo>
                  <a:cubicBezTo>
                    <a:pt x="49" y="0"/>
                    <a:pt x="0" y="5"/>
                    <a:pt x="0" y="10"/>
                  </a:cubicBezTo>
                  <a:cubicBezTo>
                    <a:pt x="0" y="15"/>
                    <a:pt x="49" y="20"/>
                    <a:pt x="109" y="20"/>
                  </a:cubicBezTo>
                  <a:cubicBezTo>
                    <a:pt x="170" y="20"/>
                    <a:pt x="219" y="15"/>
                    <a:pt x="219" y="10"/>
                  </a:cubicBezTo>
                  <a:cubicBezTo>
                    <a:pt x="219" y="5"/>
                    <a:pt x="170" y="0"/>
                    <a:pt x="109" y="0"/>
                  </a:cubicBezTo>
                </a:path>
              </a:pathLst>
            </a:custGeom>
            <a:solidFill>
              <a:srgbClr val="DFDF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41"/>
            <p:cNvSpPr>
              <a:spLocks noEditPoints="1"/>
            </p:cNvSpPr>
            <p:nvPr/>
          </p:nvSpPr>
          <p:spPr bwMode="auto">
            <a:xfrm>
              <a:off x="3554" y="1630"/>
              <a:ext cx="578" cy="54"/>
            </a:xfrm>
            <a:custGeom>
              <a:avLst/>
              <a:gdLst>
                <a:gd name="T0" fmla="*/ 107 w 215"/>
                <a:gd name="T1" fmla="*/ 19 h 20"/>
                <a:gd name="T2" fmla="*/ 1 w 215"/>
                <a:gd name="T3" fmla="*/ 10 h 20"/>
                <a:gd name="T4" fmla="*/ 107 w 215"/>
                <a:gd name="T5" fmla="*/ 1 h 20"/>
                <a:gd name="T6" fmla="*/ 214 w 215"/>
                <a:gd name="T7" fmla="*/ 10 h 20"/>
                <a:gd name="T8" fmla="*/ 107 w 215"/>
                <a:gd name="T9" fmla="*/ 19 h 20"/>
                <a:gd name="T10" fmla="*/ 107 w 215"/>
                <a:gd name="T11" fmla="*/ 0 h 20"/>
                <a:gd name="T12" fmla="*/ 0 w 215"/>
                <a:gd name="T13" fmla="*/ 10 h 20"/>
                <a:gd name="T14" fmla="*/ 107 w 215"/>
                <a:gd name="T15" fmla="*/ 20 h 20"/>
                <a:gd name="T16" fmla="*/ 215 w 215"/>
                <a:gd name="T17" fmla="*/ 10 h 20"/>
                <a:gd name="T18" fmla="*/ 107 w 215"/>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 h="20">
                  <a:moveTo>
                    <a:pt x="107" y="19"/>
                  </a:moveTo>
                  <a:cubicBezTo>
                    <a:pt x="49" y="19"/>
                    <a:pt x="1" y="15"/>
                    <a:pt x="1" y="10"/>
                  </a:cubicBezTo>
                  <a:cubicBezTo>
                    <a:pt x="1" y="5"/>
                    <a:pt x="49" y="1"/>
                    <a:pt x="107" y="1"/>
                  </a:cubicBezTo>
                  <a:cubicBezTo>
                    <a:pt x="166" y="1"/>
                    <a:pt x="214" y="5"/>
                    <a:pt x="214" y="10"/>
                  </a:cubicBezTo>
                  <a:cubicBezTo>
                    <a:pt x="214" y="15"/>
                    <a:pt x="166" y="19"/>
                    <a:pt x="107" y="19"/>
                  </a:cubicBezTo>
                  <a:moveTo>
                    <a:pt x="107" y="0"/>
                  </a:moveTo>
                  <a:cubicBezTo>
                    <a:pt x="48" y="0"/>
                    <a:pt x="0" y="5"/>
                    <a:pt x="0" y="10"/>
                  </a:cubicBezTo>
                  <a:cubicBezTo>
                    <a:pt x="0" y="15"/>
                    <a:pt x="48" y="20"/>
                    <a:pt x="107" y="20"/>
                  </a:cubicBezTo>
                  <a:cubicBezTo>
                    <a:pt x="167" y="20"/>
                    <a:pt x="215" y="15"/>
                    <a:pt x="215" y="10"/>
                  </a:cubicBezTo>
                  <a:cubicBezTo>
                    <a:pt x="215" y="5"/>
                    <a:pt x="167" y="0"/>
                    <a:pt x="107" y="0"/>
                  </a:cubicBezTo>
                </a:path>
              </a:pathLst>
            </a:custGeom>
            <a:solidFill>
              <a:srgbClr val="DFDF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42"/>
            <p:cNvSpPr>
              <a:spLocks noEditPoints="1"/>
            </p:cNvSpPr>
            <p:nvPr/>
          </p:nvSpPr>
          <p:spPr bwMode="auto">
            <a:xfrm>
              <a:off x="3556" y="1633"/>
              <a:ext cx="573" cy="48"/>
            </a:xfrm>
            <a:custGeom>
              <a:avLst/>
              <a:gdLst>
                <a:gd name="T0" fmla="*/ 107 w 213"/>
                <a:gd name="T1" fmla="*/ 18 h 18"/>
                <a:gd name="T2" fmla="*/ 2 w 213"/>
                <a:gd name="T3" fmla="*/ 9 h 18"/>
                <a:gd name="T4" fmla="*/ 107 w 213"/>
                <a:gd name="T5" fmla="*/ 0 h 18"/>
                <a:gd name="T6" fmla="*/ 211 w 213"/>
                <a:gd name="T7" fmla="*/ 9 h 18"/>
                <a:gd name="T8" fmla="*/ 107 w 213"/>
                <a:gd name="T9" fmla="*/ 18 h 18"/>
                <a:gd name="T10" fmla="*/ 106 w 213"/>
                <a:gd name="T11" fmla="*/ 0 h 18"/>
                <a:gd name="T12" fmla="*/ 0 w 213"/>
                <a:gd name="T13" fmla="*/ 9 h 18"/>
                <a:gd name="T14" fmla="*/ 106 w 213"/>
                <a:gd name="T15" fmla="*/ 18 h 18"/>
                <a:gd name="T16" fmla="*/ 213 w 213"/>
                <a:gd name="T17" fmla="*/ 9 h 18"/>
                <a:gd name="T18" fmla="*/ 106 w 213"/>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18">
                  <a:moveTo>
                    <a:pt x="107" y="18"/>
                  </a:moveTo>
                  <a:cubicBezTo>
                    <a:pt x="49" y="18"/>
                    <a:pt x="2" y="14"/>
                    <a:pt x="2" y="9"/>
                  </a:cubicBezTo>
                  <a:cubicBezTo>
                    <a:pt x="2" y="4"/>
                    <a:pt x="49" y="0"/>
                    <a:pt x="107" y="0"/>
                  </a:cubicBezTo>
                  <a:cubicBezTo>
                    <a:pt x="164" y="0"/>
                    <a:pt x="211" y="4"/>
                    <a:pt x="211" y="9"/>
                  </a:cubicBezTo>
                  <a:cubicBezTo>
                    <a:pt x="211" y="14"/>
                    <a:pt x="164" y="18"/>
                    <a:pt x="107" y="18"/>
                  </a:cubicBezTo>
                  <a:moveTo>
                    <a:pt x="106" y="0"/>
                  </a:moveTo>
                  <a:cubicBezTo>
                    <a:pt x="48" y="0"/>
                    <a:pt x="0" y="4"/>
                    <a:pt x="0" y="9"/>
                  </a:cubicBezTo>
                  <a:cubicBezTo>
                    <a:pt x="0" y="14"/>
                    <a:pt x="48" y="18"/>
                    <a:pt x="106" y="18"/>
                  </a:cubicBezTo>
                  <a:cubicBezTo>
                    <a:pt x="165" y="18"/>
                    <a:pt x="213" y="14"/>
                    <a:pt x="213" y="9"/>
                  </a:cubicBezTo>
                  <a:cubicBezTo>
                    <a:pt x="213" y="4"/>
                    <a:pt x="165" y="0"/>
                    <a:pt x="106" y="0"/>
                  </a:cubicBezTo>
                </a:path>
              </a:pathLst>
            </a:custGeom>
            <a:solidFill>
              <a:srgbClr val="DEDE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43"/>
            <p:cNvSpPr>
              <a:spLocks noEditPoints="1"/>
            </p:cNvSpPr>
            <p:nvPr/>
          </p:nvSpPr>
          <p:spPr bwMode="auto">
            <a:xfrm>
              <a:off x="3562" y="1633"/>
              <a:ext cx="562" cy="48"/>
            </a:xfrm>
            <a:custGeom>
              <a:avLst/>
              <a:gdLst>
                <a:gd name="T0" fmla="*/ 105 w 209"/>
                <a:gd name="T1" fmla="*/ 18 h 18"/>
                <a:gd name="T2" fmla="*/ 2 w 209"/>
                <a:gd name="T3" fmla="*/ 9 h 18"/>
                <a:gd name="T4" fmla="*/ 105 w 209"/>
                <a:gd name="T5" fmla="*/ 0 h 18"/>
                <a:gd name="T6" fmla="*/ 207 w 209"/>
                <a:gd name="T7" fmla="*/ 9 h 18"/>
                <a:gd name="T8" fmla="*/ 105 w 209"/>
                <a:gd name="T9" fmla="*/ 18 h 18"/>
                <a:gd name="T10" fmla="*/ 105 w 209"/>
                <a:gd name="T11" fmla="*/ 0 h 18"/>
                <a:gd name="T12" fmla="*/ 0 w 209"/>
                <a:gd name="T13" fmla="*/ 9 h 18"/>
                <a:gd name="T14" fmla="*/ 105 w 209"/>
                <a:gd name="T15" fmla="*/ 18 h 18"/>
                <a:gd name="T16" fmla="*/ 209 w 209"/>
                <a:gd name="T17" fmla="*/ 9 h 18"/>
                <a:gd name="T18" fmla="*/ 105 w 209"/>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18">
                  <a:moveTo>
                    <a:pt x="105" y="18"/>
                  </a:moveTo>
                  <a:cubicBezTo>
                    <a:pt x="48" y="18"/>
                    <a:pt x="2" y="14"/>
                    <a:pt x="2" y="9"/>
                  </a:cubicBezTo>
                  <a:cubicBezTo>
                    <a:pt x="2" y="4"/>
                    <a:pt x="48" y="0"/>
                    <a:pt x="105" y="0"/>
                  </a:cubicBezTo>
                  <a:cubicBezTo>
                    <a:pt x="161" y="0"/>
                    <a:pt x="207" y="4"/>
                    <a:pt x="207" y="9"/>
                  </a:cubicBezTo>
                  <a:cubicBezTo>
                    <a:pt x="207" y="14"/>
                    <a:pt x="161" y="18"/>
                    <a:pt x="105" y="18"/>
                  </a:cubicBezTo>
                  <a:moveTo>
                    <a:pt x="105" y="0"/>
                  </a:moveTo>
                  <a:cubicBezTo>
                    <a:pt x="47" y="0"/>
                    <a:pt x="0" y="4"/>
                    <a:pt x="0" y="9"/>
                  </a:cubicBezTo>
                  <a:cubicBezTo>
                    <a:pt x="0" y="14"/>
                    <a:pt x="47" y="18"/>
                    <a:pt x="105" y="18"/>
                  </a:cubicBezTo>
                  <a:cubicBezTo>
                    <a:pt x="162" y="18"/>
                    <a:pt x="209" y="14"/>
                    <a:pt x="209" y="9"/>
                  </a:cubicBezTo>
                  <a:cubicBezTo>
                    <a:pt x="209" y="4"/>
                    <a:pt x="162" y="0"/>
                    <a:pt x="105" y="0"/>
                  </a:cubicBez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44"/>
            <p:cNvSpPr>
              <a:spLocks noEditPoints="1"/>
            </p:cNvSpPr>
            <p:nvPr/>
          </p:nvSpPr>
          <p:spPr bwMode="auto">
            <a:xfrm>
              <a:off x="3567" y="1633"/>
              <a:ext cx="551" cy="48"/>
            </a:xfrm>
            <a:custGeom>
              <a:avLst/>
              <a:gdLst>
                <a:gd name="T0" fmla="*/ 103 w 205"/>
                <a:gd name="T1" fmla="*/ 18 h 18"/>
                <a:gd name="T2" fmla="*/ 1 w 205"/>
                <a:gd name="T3" fmla="*/ 9 h 18"/>
                <a:gd name="T4" fmla="*/ 103 w 205"/>
                <a:gd name="T5" fmla="*/ 0 h 18"/>
                <a:gd name="T6" fmla="*/ 204 w 205"/>
                <a:gd name="T7" fmla="*/ 9 h 18"/>
                <a:gd name="T8" fmla="*/ 103 w 205"/>
                <a:gd name="T9" fmla="*/ 18 h 18"/>
                <a:gd name="T10" fmla="*/ 103 w 205"/>
                <a:gd name="T11" fmla="*/ 0 h 18"/>
                <a:gd name="T12" fmla="*/ 0 w 205"/>
                <a:gd name="T13" fmla="*/ 9 h 18"/>
                <a:gd name="T14" fmla="*/ 103 w 205"/>
                <a:gd name="T15" fmla="*/ 18 h 18"/>
                <a:gd name="T16" fmla="*/ 205 w 205"/>
                <a:gd name="T17" fmla="*/ 9 h 18"/>
                <a:gd name="T18" fmla="*/ 103 w 205"/>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18">
                  <a:moveTo>
                    <a:pt x="103" y="18"/>
                  </a:moveTo>
                  <a:cubicBezTo>
                    <a:pt x="47" y="18"/>
                    <a:pt x="1" y="14"/>
                    <a:pt x="1" y="9"/>
                  </a:cubicBezTo>
                  <a:cubicBezTo>
                    <a:pt x="1" y="4"/>
                    <a:pt x="47" y="0"/>
                    <a:pt x="103" y="0"/>
                  </a:cubicBezTo>
                  <a:cubicBezTo>
                    <a:pt x="159" y="0"/>
                    <a:pt x="204" y="4"/>
                    <a:pt x="204" y="9"/>
                  </a:cubicBezTo>
                  <a:cubicBezTo>
                    <a:pt x="204" y="14"/>
                    <a:pt x="159" y="18"/>
                    <a:pt x="103" y="18"/>
                  </a:cubicBezTo>
                  <a:moveTo>
                    <a:pt x="103" y="0"/>
                  </a:moveTo>
                  <a:cubicBezTo>
                    <a:pt x="46" y="0"/>
                    <a:pt x="0" y="4"/>
                    <a:pt x="0" y="9"/>
                  </a:cubicBezTo>
                  <a:cubicBezTo>
                    <a:pt x="0" y="14"/>
                    <a:pt x="46" y="18"/>
                    <a:pt x="103" y="18"/>
                  </a:cubicBezTo>
                  <a:cubicBezTo>
                    <a:pt x="159" y="18"/>
                    <a:pt x="205" y="14"/>
                    <a:pt x="205" y="9"/>
                  </a:cubicBezTo>
                  <a:cubicBezTo>
                    <a:pt x="205" y="4"/>
                    <a:pt x="159" y="0"/>
                    <a:pt x="103" y="0"/>
                  </a:cubicBez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45"/>
            <p:cNvSpPr>
              <a:spLocks noEditPoints="1"/>
            </p:cNvSpPr>
            <p:nvPr/>
          </p:nvSpPr>
          <p:spPr bwMode="auto">
            <a:xfrm>
              <a:off x="3570" y="1633"/>
              <a:ext cx="546" cy="48"/>
            </a:xfrm>
            <a:custGeom>
              <a:avLst/>
              <a:gdLst>
                <a:gd name="T0" fmla="*/ 102 w 203"/>
                <a:gd name="T1" fmla="*/ 18 h 18"/>
                <a:gd name="T2" fmla="*/ 2 w 203"/>
                <a:gd name="T3" fmla="*/ 9 h 18"/>
                <a:gd name="T4" fmla="*/ 102 w 203"/>
                <a:gd name="T5" fmla="*/ 0 h 18"/>
                <a:gd name="T6" fmla="*/ 201 w 203"/>
                <a:gd name="T7" fmla="*/ 9 h 18"/>
                <a:gd name="T8" fmla="*/ 102 w 203"/>
                <a:gd name="T9" fmla="*/ 18 h 18"/>
                <a:gd name="T10" fmla="*/ 102 w 203"/>
                <a:gd name="T11" fmla="*/ 0 h 18"/>
                <a:gd name="T12" fmla="*/ 0 w 203"/>
                <a:gd name="T13" fmla="*/ 9 h 18"/>
                <a:gd name="T14" fmla="*/ 102 w 203"/>
                <a:gd name="T15" fmla="*/ 18 h 18"/>
                <a:gd name="T16" fmla="*/ 203 w 203"/>
                <a:gd name="T17" fmla="*/ 9 h 18"/>
                <a:gd name="T18" fmla="*/ 102 w 203"/>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18">
                  <a:moveTo>
                    <a:pt x="102" y="18"/>
                  </a:moveTo>
                  <a:cubicBezTo>
                    <a:pt x="46" y="18"/>
                    <a:pt x="2" y="14"/>
                    <a:pt x="2" y="9"/>
                  </a:cubicBezTo>
                  <a:cubicBezTo>
                    <a:pt x="2" y="4"/>
                    <a:pt x="46" y="0"/>
                    <a:pt x="102" y="0"/>
                  </a:cubicBezTo>
                  <a:cubicBezTo>
                    <a:pt x="157" y="0"/>
                    <a:pt x="201" y="4"/>
                    <a:pt x="201" y="9"/>
                  </a:cubicBezTo>
                  <a:cubicBezTo>
                    <a:pt x="201" y="14"/>
                    <a:pt x="157" y="18"/>
                    <a:pt x="102" y="18"/>
                  </a:cubicBezTo>
                  <a:moveTo>
                    <a:pt x="102" y="0"/>
                  </a:moveTo>
                  <a:cubicBezTo>
                    <a:pt x="46" y="0"/>
                    <a:pt x="0" y="4"/>
                    <a:pt x="0" y="9"/>
                  </a:cubicBezTo>
                  <a:cubicBezTo>
                    <a:pt x="0" y="14"/>
                    <a:pt x="46" y="18"/>
                    <a:pt x="102" y="18"/>
                  </a:cubicBezTo>
                  <a:cubicBezTo>
                    <a:pt x="158" y="18"/>
                    <a:pt x="203" y="14"/>
                    <a:pt x="203" y="9"/>
                  </a:cubicBezTo>
                  <a:cubicBezTo>
                    <a:pt x="203" y="4"/>
                    <a:pt x="158" y="0"/>
                    <a:pt x="102" y="0"/>
                  </a:cubicBezTo>
                </a:path>
              </a:pathLst>
            </a:custGeom>
            <a:solidFill>
              <a:srgbClr val="DC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46"/>
            <p:cNvSpPr>
              <a:spLocks noEditPoints="1"/>
            </p:cNvSpPr>
            <p:nvPr/>
          </p:nvSpPr>
          <p:spPr bwMode="auto">
            <a:xfrm>
              <a:off x="3575" y="1633"/>
              <a:ext cx="535" cy="48"/>
            </a:xfrm>
            <a:custGeom>
              <a:avLst/>
              <a:gdLst>
                <a:gd name="T0" fmla="*/ 100 w 199"/>
                <a:gd name="T1" fmla="*/ 18 h 18"/>
                <a:gd name="T2" fmla="*/ 1 w 199"/>
                <a:gd name="T3" fmla="*/ 9 h 18"/>
                <a:gd name="T4" fmla="*/ 100 w 199"/>
                <a:gd name="T5" fmla="*/ 0 h 18"/>
                <a:gd name="T6" fmla="*/ 198 w 199"/>
                <a:gd name="T7" fmla="*/ 9 h 18"/>
                <a:gd name="T8" fmla="*/ 100 w 199"/>
                <a:gd name="T9" fmla="*/ 18 h 18"/>
                <a:gd name="T10" fmla="*/ 100 w 199"/>
                <a:gd name="T11" fmla="*/ 0 h 18"/>
                <a:gd name="T12" fmla="*/ 0 w 199"/>
                <a:gd name="T13" fmla="*/ 9 h 18"/>
                <a:gd name="T14" fmla="*/ 100 w 199"/>
                <a:gd name="T15" fmla="*/ 18 h 18"/>
                <a:gd name="T16" fmla="*/ 199 w 199"/>
                <a:gd name="T17" fmla="*/ 9 h 18"/>
                <a:gd name="T18" fmla="*/ 100 w 199"/>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8">
                  <a:moveTo>
                    <a:pt x="100" y="18"/>
                  </a:moveTo>
                  <a:cubicBezTo>
                    <a:pt x="45" y="18"/>
                    <a:pt x="1" y="14"/>
                    <a:pt x="1" y="9"/>
                  </a:cubicBezTo>
                  <a:cubicBezTo>
                    <a:pt x="1" y="4"/>
                    <a:pt x="45" y="0"/>
                    <a:pt x="100" y="0"/>
                  </a:cubicBezTo>
                  <a:cubicBezTo>
                    <a:pt x="154" y="0"/>
                    <a:pt x="198" y="4"/>
                    <a:pt x="198" y="9"/>
                  </a:cubicBezTo>
                  <a:cubicBezTo>
                    <a:pt x="198" y="14"/>
                    <a:pt x="154" y="18"/>
                    <a:pt x="100" y="18"/>
                  </a:cubicBezTo>
                  <a:moveTo>
                    <a:pt x="100" y="0"/>
                  </a:moveTo>
                  <a:cubicBezTo>
                    <a:pt x="44" y="0"/>
                    <a:pt x="0" y="4"/>
                    <a:pt x="0" y="9"/>
                  </a:cubicBezTo>
                  <a:cubicBezTo>
                    <a:pt x="0" y="14"/>
                    <a:pt x="44" y="18"/>
                    <a:pt x="100" y="18"/>
                  </a:cubicBezTo>
                  <a:cubicBezTo>
                    <a:pt x="155" y="18"/>
                    <a:pt x="199" y="14"/>
                    <a:pt x="199" y="9"/>
                  </a:cubicBezTo>
                  <a:cubicBezTo>
                    <a:pt x="199" y="4"/>
                    <a:pt x="155" y="0"/>
                    <a:pt x="100" y="0"/>
                  </a:cubicBezTo>
                </a:path>
              </a:pathLst>
            </a:custGeom>
            <a:solidFill>
              <a:srgbClr val="DBDB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47"/>
            <p:cNvSpPr>
              <a:spLocks noEditPoints="1"/>
            </p:cNvSpPr>
            <p:nvPr/>
          </p:nvSpPr>
          <p:spPr bwMode="auto">
            <a:xfrm>
              <a:off x="3578" y="1633"/>
              <a:ext cx="530" cy="48"/>
            </a:xfrm>
            <a:custGeom>
              <a:avLst/>
              <a:gdLst>
                <a:gd name="T0" fmla="*/ 99 w 197"/>
                <a:gd name="T1" fmla="*/ 17 h 18"/>
                <a:gd name="T2" fmla="*/ 2 w 197"/>
                <a:gd name="T3" fmla="*/ 9 h 18"/>
                <a:gd name="T4" fmla="*/ 99 w 197"/>
                <a:gd name="T5" fmla="*/ 0 h 18"/>
                <a:gd name="T6" fmla="*/ 195 w 197"/>
                <a:gd name="T7" fmla="*/ 9 h 18"/>
                <a:gd name="T8" fmla="*/ 99 w 197"/>
                <a:gd name="T9" fmla="*/ 17 h 18"/>
                <a:gd name="T10" fmla="*/ 99 w 197"/>
                <a:gd name="T11" fmla="*/ 0 h 18"/>
                <a:gd name="T12" fmla="*/ 0 w 197"/>
                <a:gd name="T13" fmla="*/ 9 h 18"/>
                <a:gd name="T14" fmla="*/ 99 w 197"/>
                <a:gd name="T15" fmla="*/ 18 h 18"/>
                <a:gd name="T16" fmla="*/ 197 w 197"/>
                <a:gd name="T17" fmla="*/ 9 h 18"/>
                <a:gd name="T18" fmla="*/ 99 w 197"/>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18">
                  <a:moveTo>
                    <a:pt x="99" y="17"/>
                  </a:moveTo>
                  <a:cubicBezTo>
                    <a:pt x="45" y="17"/>
                    <a:pt x="2" y="14"/>
                    <a:pt x="2" y="9"/>
                  </a:cubicBezTo>
                  <a:cubicBezTo>
                    <a:pt x="2" y="4"/>
                    <a:pt x="45" y="0"/>
                    <a:pt x="99" y="0"/>
                  </a:cubicBezTo>
                  <a:cubicBezTo>
                    <a:pt x="152" y="0"/>
                    <a:pt x="195" y="4"/>
                    <a:pt x="195" y="9"/>
                  </a:cubicBezTo>
                  <a:cubicBezTo>
                    <a:pt x="195" y="14"/>
                    <a:pt x="152" y="17"/>
                    <a:pt x="99" y="17"/>
                  </a:cubicBezTo>
                  <a:moveTo>
                    <a:pt x="99" y="0"/>
                  </a:moveTo>
                  <a:cubicBezTo>
                    <a:pt x="44" y="0"/>
                    <a:pt x="0" y="4"/>
                    <a:pt x="0" y="9"/>
                  </a:cubicBezTo>
                  <a:cubicBezTo>
                    <a:pt x="0" y="14"/>
                    <a:pt x="44" y="18"/>
                    <a:pt x="99" y="18"/>
                  </a:cubicBezTo>
                  <a:cubicBezTo>
                    <a:pt x="153" y="18"/>
                    <a:pt x="197" y="14"/>
                    <a:pt x="197" y="9"/>
                  </a:cubicBezTo>
                  <a:cubicBezTo>
                    <a:pt x="197" y="4"/>
                    <a:pt x="153" y="0"/>
                    <a:pt x="99" y="0"/>
                  </a:cubicBezTo>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48"/>
            <p:cNvSpPr>
              <a:spLocks noEditPoints="1"/>
            </p:cNvSpPr>
            <p:nvPr/>
          </p:nvSpPr>
          <p:spPr bwMode="auto">
            <a:xfrm>
              <a:off x="3583" y="1633"/>
              <a:ext cx="519" cy="46"/>
            </a:xfrm>
            <a:custGeom>
              <a:avLst/>
              <a:gdLst>
                <a:gd name="T0" fmla="*/ 97 w 193"/>
                <a:gd name="T1" fmla="*/ 17 h 17"/>
                <a:gd name="T2" fmla="*/ 1 w 193"/>
                <a:gd name="T3" fmla="*/ 9 h 17"/>
                <a:gd name="T4" fmla="*/ 97 w 193"/>
                <a:gd name="T5" fmla="*/ 1 h 17"/>
                <a:gd name="T6" fmla="*/ 192 w 193"/>
                <a:gd name="T7" fmla="*/ 9 h 17"/>
                <a:gd name="T8" fmla="*/ 97 w 193"/>
                <a:gd name="T9" fmla="*/ 17 h 17"/>
                <a:gd name="T10" fmla="*/ 97 w 193"/>
                <a:gd name="T11" fmla="*/ 0 h 17"/>
                <a:gd name="T12" fmla="*/ 0 w 193"/>
                <a:gd name="T13" fmla="*/ 9 h 17"/>
                <a:gd name="T14" fmla="*/ 97 w 193"/>
                <a:gd name="T15" fmla="*/ 17 h 17"/>
                <a:gd name="T16" fmla="*/ 193 w 193"/>
                <a:gd name="T17" fmla="*/ 9 h 17"/>
                <a:gd name="T18" fmla="*/ 97 w 193"/>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7">
                  <a:moveTo>
                    <a:pt x="97" y="17"/>
                  </a:moveTo>
                  <a:cubicBezTo>
                    <a:pt x="44" y="17"/>
                    <a:pt x="1" y="13"/>
                    <a:pt x="1" y="9"/>
                  </a:cubicBezTo>
                  <a:cubicBezTo>
                    <a:pt x="1" y="4"/>
                    <a:pt x="44" y="1"/>
                    <a:pt x="97" y="1"/>
                  </a:cubicBezTo>
                  <a:cubicBezTo>
                    <a:pt x="149" y="1"/>
                    <a:pt x="192" y="4"/>
                    <a:pt x="192" y="9"/>
                  </a:cubicBezTo>
                  <a:cubicBezTo>
                    <a:pt x="192" y="13"/>
                    <a:pt x="149" y="17"/>
                    <a:pt x="97" y="17"/>
                  </a:cubicBezTo>
                  <a:moveTo>
                    <a:pt x="97" y="0"/>
                  </a:moveTo>
                  <a:cubicBezTo>
                    <a:pt x="43" y="0"/>
                    <a:pt x="0" y="4"/>
                    <a:pt x="0" y="9"/>
                  </a:cubicBezTo>
                  <a:cubicBezTo>
                    <a:pt x="0" y="14"/>
                    <a:pt x="43" y="17"/>
                    <a:pt x="97" y="17"/>
                  </a:cubicBezTo>
                  <a:cubicBezTo>
                    <a:pt x="150" y="17"/>
                    <a:pt x="193" y="14"/>
                    <a:pt x="193" y="9"/>
                  </a:cubicBezTo>
                  <a:cubicBezTo>
                    <a:pt x="193" y="4"/>
                    <a:pt x="150" y="0"/>
                    <a:pt x="97"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49"/>
            <p:cNvSpPr>
              <a:spLocks noEditPoints="1"/>
            </p:cNvSpPr>
            <p:nvPr/>
          </p:nvSpPr>
          <p:spPr bwMode="auto">
            <a:xfrm>
              <a:off x="3586" y="1636"/>
              <a:ext cx="513" cy="43"/>
            </a:xfrm>
            <a:custGeom>
              <a:avLst/>
              <a:gdLst>
                <a:gd name="T0" fmla="*/ 96 w 191"/>
                <a:gd name="T1" fmla="*/ 16 h 16"/>
                <a:gd name="T2" fmla="*/ 2 w 191"/>
                <a:gd name="T3" fmla="*/ 8 h 16"/>
                <a:gd name="T4" fmla="*/ 96 w 191"/>
                <a:gd name="T5" fmla="*/ 0 h 16"/>
                <a:gd name="T6" fmla="*/ 189 w 191"/>
                <a:gd name="T7" fmla="*/ 8 h 16"/>
                <a:gd name="T8" fmla="*/ 96 w 191"/>
                <a:gd name="T9" fmla="*/ 16 h 16"/>
                <a:gd name="T10" fmla="*/ 96 w 191"/>
                <a:gd name="T11" fmla="*/ 0 h 16"/>
                <a:gd name="T12" fmla="*/ 0 w 191"/>
                <a:gd name="T13" fmla="*/ 8 h 16"/>
                <a:gd name="T14" fmla="*/ 96 w 191"/>
                <a:gd name="T15" fmla="*/ 16 h 16"/>
                <a:gd name="T16" fmla="*/ 191 w 191"/>
                <a:gd name="T17" fmla="*/ 8 h 16"/>
                <a:gd name="T18" fmla="*/ 96 w 191"/>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16">
                  <a:moveTo>
                    <a:pt x="96" y="16"/>
                  </a:moveTo>
                  <a:cubicBezTo>
                    <a:pt x="44" y="16"/>
                    <a:pt x="2" y="12"/>
                    <a:pt x="2" y="8"/>
                  </a:cubicBezTo>
                  <a:cubicBezTo>
                    <a:pt x="2" y="3"/>
                    <a:pt x="44" y="0"/>
                    <a:pt x="96" y="0"/>
                  </a:cubicBezTo>
                  <a:cubicBezTo>
                    <a:pt x="147" y="0"/>
                    <a:pt x="189" y="3"/>
                    <a:pt x="189" y="8"/>
                  </a:cubicBezTo>
                  <a:cubicBezTo>
                    <a:pt x="189" y="12"/>
                    <a:pt x="147" y="16"/>
                    <a:pt x="96" y="16"/>
                  </a:cubicBezTo>
                  <a:moveTo>
                    <a:pt x="96" y="0"/>
                  </a:moveTo>
                  <a:cubicBezTo>
                    <a:pt x="43" y="0"/>
                    <a:pt x="0" y="3"/>
                    <a:pt x="0" y="8"/>
                  </a:cubicBezTo>
                  <a:cubicBezTo>
                    <a:pt x="0" y="12"/>
                    <a:pt x="43" y="16"/>
                    <a:pt x="96" y="16"/>
                  </a:cubicBezTo>
                  <a:cubicBezTo>
                    <a:pt x="148" y="16"/>
                    <a:pt x="191" y="12"/>
                    <a:pt x="191" y="8"/>
                  </a:cubicBezTo>
                  <a:cubicBezTo>
                    <a:pt x="191" y="3"/>
                    <a:pt x="148" y="0"/>
                    <a:pt x="96" y="0"/>
                  </a:cubicBezTo>
                </a:path>
              </a:pathLst>
            </a:custGeom>
            <a:solidFill>
              <a:srgbClr val="D8D8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50"/>
            <p:cNvSpPr>
              <a:spLocks noEditPoints="1"/>
            </p:cNvSpPr>
            <p:nvPr/>
          </p:nvSpPr>
          <p:spPr bwMode="auto">
            <a:xfrm>
              <a:off x="3591" y="1636"/>
              <a:ext cx="503" cy="43"/>
            </a:xfrm>
            <a:custGeom>
              <a:avLst/>
              <a:gdLst>
                <a:gd name="T0" fmla="*/ 94 w 187"/>
                <a:gd name="T1" fmla="*/ 16 h 16"/>
                <a:gd name="T2" fmla="*/ 2 w 187"/>
                <a:gd name="T3" fmla="*/ 8 h 16"/>
                <a:gd name="T4" fmla="*/ 94 w 187"/>
                <a:gd name="T5" fmla="*/ 0 h 16"/>
                <a:gd name="T6" fmla="*/ 186 w 187"/>
                <a:gd name="T7" fmla="*/ 8 h 16"/>
                <a:gd name="T8" fmla="*/ 94 w 187"/>
                <a:gd name="T9" fmla="*/ 16 h 16"/>
                <a:gd name="T10" fmla="*/ 94 w 187"/>
                <a:gd name="T11" fmla="*/ 0 h 16"/>
                <a:gd name="T12" fmla="*/ 0 w 187"/>
                <a:gd name="T13" fmla="*/ 8 h 16"/>
                <a:gd name="T14" fmla="*/ 94 w 187"/>
                <a:gd name="T15" fmla="*/ 16 h 16"/>
                <a:gd name="T16" fmla="*/ 187 w 187"/>
                <a:gd name="T17" fmla="*/ 8 h 16"/>
                <a:gd name="T18" fmla="*/ 94 w 187"/>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16">
                  <a:moveTo>
                    <a:pt x="94" y="16"/>
                  </a:moveTo>
                  <a:cubicBezTo>
                    <a:pt x="43" y="16"/>
                    <a:pt x="2" y="12"/>
                    <a:pt x="2" y="8"/>
                  </a:cubicBezTo>
                  <a:cubicBezTo>
                    <a:pt x="2" y="3"/>
                    <a:pt x="43" y="0"/>
                    <a:pt x="94" y="0"/>
                  </a:cubicBezTo>
                  <a:cubicBezTo>
                    <a:pt x="144" y="0"/>
                    <a:pt x="186" y="3"/>
                    <a:pt x="186" y="8"/>
                  </a:cubicBezTo>
                  <a:cubicBezTo>
                    <a:pt x="186" y="12"/>
                    <a:pt x="144" y="16"/>
                    <a:pt x="94" y="16"/>
                  </a:cubicBezTo>
                  <a:moveTo>
                    <a:pt x="94" y="0"/>
                  </a:moveTo>
                  <a:cubicBezTo>
                    <a:pt x="42" y="0"/>
                    <a:pt x="0" y="3"/>
                    <a:pt x="0" y="8"/>
                  </a:cubicBezTo>
                  <a:cubicBezTo>
                    <a:pt x="0" y="12"/>
                    <a:pt x="42" y="16"/>
                    <a:pt x="94" y="16"/>
                  </a:cubicBezTo>
                  <a:cubicBezTo>
                    <a:pt x="145" y="16"/>
                    <a:pt x="187" y="12"/>
                    <a:pt x="187" y="8"/>
                  </a:cubicBezTo>
                  <a:cubicBezTo>
                    <a:pt x="187" y="3"/>
                    <a:pt x="145" y="0"/>
                    <a:pt x="94" y="0"/>
                  </a:cubicBezTo>
                </a:path>
              </a:pathLst>
            </a:custGeom>
            <a:solidFill>
              <a:srgbClr val="D7D7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51"/>
            <p:cNvSpPr>
              <a:spLocks noEditPoints="1"/>
            </p:cNvSpPr>
            <p:nvPr/>
          </p:nvSpPr>
          <p:spPr bwMode="auto">
            <a:xfrm>
              <a:off x="3597" y="1636"/>
              <a:ext cx="494" cy="43"/>
            </a:xfrm>
            <a:custGeom>
              <a:avLst/>
              <a:gdLst>
                <a:gd name="T0" fmla="*/ 92 w 184"/>
                <a:gd name="T1" fmla="*/ 16 h 16"/>
                <a:gd name="T2" fmla="*/ 1 w 184"/>
                <a:gd name="T3" fmla="*/ 8 h 16"/>
                <a:gd name="T4" fmla="*/ 92 w 184"/>
                <a:gd name="T5" fmla="*/ 0 h 16"/>
                <a:gd name="T6" fmla="*/ 182 w 184"/>
                <a:gd name="T7" fmla="*/ 8 h 16"/>
                <a:gd name="T8" fmla="*/ 92 w 184"/>
                <a:gd name="T9" fmla="*/ 16 h 16"/>
                <a:gd name="T10" fmla="*/ 92 w 184"/>
                <a:gd name="T11" fmla="*/ 0 h 16"/>
                <a:gd name="T12" fmla="*/ 0 w 184"/>
                <a:gd name="T13" fmla="*/ 8 h 16"/>
                <a:gd name="T14" fmla="*/ 92 w 184"/>
                <a:gd name="T15" fmla="*/ 16 h 16"/>
                <a:gd name="T16" fmla="*/ 184 w 184"/>
                <a:gd name="T17" fmla="*/ 8 h 16"/>
                <a:gd name="T18" fmla="*/ 92 w 184"/>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6">
                  <a:moveTo>
                    <a:pt x="92" y="16"/>
                  </a:moveTo>
                  <a:cubicBezTo>
                    <a:pt x="42" y="16"/>
                    <a:pt x="1" y="12"/>
                    <a:pt x="1" y="8"/>
                  </a:cubicBezTo>
                  <a:cubicBezTo>
                    <a:pt x="1" y="3"/>
                    <a:pt x="42" y="0"/>
                    <a:pt x="92" y="0"/>
                  </a:cubicBezTo>
                  <a:cubicBezTo>
                    <a:pt x="142" y="0"/>
                    <a:pt x="182" y="3"/>
                    <a:pt x="182" y="8"/>
                  </a:cubicBezTo>
                  <a:cubicBezTo>
                    <a:pt x="182" y="12"/>
                    <a:pt x="142" y="16"/>
                    <a:pt x="92" y="16"/>
                  </a:cubicBezTo>
                  <a:moveTo>
                    <a:pt x="92" y="0"/>
                  </a:moveTo>
                  <a:cubicBezTo>
                    <a:pt x="41" y="0"/>
                    <a:pt x="0" y="3"/>
                    <a:pt x="0" y="8"/>
                  </a:cubicBezTo>
                  <a:cubicBezTo>
                    <a:pt x="0" y="12"/>
                    <a:pt x="41" y="16"/>
                    <a:pt x="92" y="16"/>
                  </a:cubicBezTo>
                  <a:cubicBezTo>
                    <a:pt x="142" y="16"/>
                    <a:pt x="184" y="12"/>
                    <a:pt x="184" y="8"/>
                  </a:cubicBezTo>
                  <a:cubicBezTo>
                    <a:pt x="184" y="3"/>
                    <a:pt x="142" y="0"/>
                    <a:pt x="92" y="0"/>
                  </a:cubicBezTo>
                </a:path>
              </a:pathLst>
            </a:custGeom>
            <a:solidFill>
              <a:srgbClr val="D6D6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52"/>
            <p:cNvSpPr>
              <a:spLocks noEditPoints="1"/>
            </p:cNvSpPr>
            <p:nvPr/>
          </p:nvSpPr>
          <p:spPr bwMode="auto">
            <a:xfrm>
              <a:off x="3599" y="1636"/>
              <a:ext cx="487" cy="43"/>
            </a:xfrm>
            <a:custGeom>
              <a:avLst/>
              <a:gdLst>
                <a:gd name="T0" fmla="*/ 91 w 181"/>
                <a:gd name="T1" fmla="*/ 15 h 16"/>
                <a:gd name="T2" fmla="*/ 2 w 181"/>
                <a:gd name="T3" fmla="*/ 8 h 16"/>
                <a:gd name="T4" fmla="*/ 91 w 181"/>
                <a:gd name="T5" fmla="*/ 0 h 16"/>
                <a:gd name="T6" fmla="*/ 180 w 181"/>
                <a:gd name="T7" fmla="*/ 8 h 16"/>
                <a:gd name="T8" fmla="*/ 91 w 181"/>
                <a:gd name="T9" fmla="*/ 15 h 16"/>
                <a:gd name="T10" fmla="*/ 91 w 181"/>
                <a:gd name="T11" fmla="*/ 0 h 16"/>
                <a:gd name="T12" fmla="*/ 0 w 181"/>
                <a:gd name="T13" fmla="*/ 8 h 16"/>
                <a:gd name="T14" fmla="*/ 91 w 181"/>
                <a:gd name="T15" fmla="*/ 16 h 16"/>
                <a:gd name="T16" fmla="*/ 181 w 181"/>
                <a:gd name="T17" fmla="*/ 8 h 16"/>
                <a:gd name="T18" fmla="*/ 91 w 181"/>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16">
                  <a:moveTo>
                    <a:pt x="91" y="15"/>
                  </a:moveTo>
                  <a:cubicBezTo>
                    <a:pt x="42" y="15"/>
                    <a:pt x="2" y="12"/>
                    <a:pt x="2" y="8"/>
                  </a:cubicBezTo>
                  <a:cubicBezTo>
                    <a:pt x="2" y="4"/>
                    <a:pt x="42" y="0"/>
                    <a:pt x="91" y="0"/>
                  </a:cubicBezTo>
                  <a:cubicBezTo>
                    <a:pt x="140" y="0"/>
                    <a:pt x="180" y="4"/>
                    <a:pt x="180" y="8"/>
                  </a:cubicBezTo>
                  <a:cubicBezTo>
                    <a:pt x="180" y="12"/>
                    <a:pt x="140" y="15"/>
                    <a:pt x="91" y="15"/>
                  </a:cubicBezTo>
                  <a:moveTo>
                    <a:pt x="91" y="0"/>
                  </a:moveTo>
                  <a:cubicBezTo>
                    <a:pt x="41" y="0"/>
                    <a:pt x="0" y="3"/>
                    <a:pt x="0" y="8"/>
                  </a:cubicBezTo>
                  <a:cubicBezTo>
                    <a:pt x="0" y="12"/>
                    <a:pt x="41" y="16"/>
                    <a:pt x="91" y="16"/>
                  </a:cubicBezTo>
                  <a:cubicBezTo>
                    <a:pt x="141" y="16"/>
                    <a:pt x="181" y="12"/>
                    <a:pt x="181" y="8"/>
                  </a:cubicBezTo>
                  <a:cubicBezTo>
                    <a:pt x="181" y="3"/>
                    <a:pt x="141" y="0"/>
                    <a:pt x="91" y="0"/>
                  </a:cubicBezTo>
                </a:path>
              </a:pathLst>
            </a:custGeom>
            <a:solidFill>
              <a:srgbClr val="D6D6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53"/>
            <p:cNvSpPr>
              <a:spLocks noEditPoints="1"/>
            </p:cNvSpPr>
            <p:nvPr/>
          </p:nvSpPr>
          <p:spPr bwMode="auto">
            <a:xfrm>
              <a:off x="3605" y="1636"/>
              <a:ext cx="478" cy="40"/>
            </a:xfrm>
            <a:custGeom>
              <a:avLst/>
              <a:gdLst>
                <a:gd name="T0" fmla="*/ 89 w 178"/>
                <a:gd name="T1" fmla="*/ 15 h 15"/>
                <a:gd name="T2" fmla="*/ 1 w 178"/>
                <a:gd name="T3" fmla="*/ 8 h 15"/>
                <a:gd name="T4" fmla="*/ 89 w 178"/>
                <a:gd name="T5" fmla="*/ 0 h 15"/>
                <a:gd name="T6" fmla="*/ 176 w 178"/>
                <a:gd name="T7" fmla="*/ 8 h 15"/>
                <a:gd name="T8" fmla="*/ 89 w 178"/>
                <a:gd name="T9" fmla="*/ 15 h 15"/>
                <a:gd name="T10" fmla="*/ 89 w 178"/>
                <a:gd name="T11" fmla="*/ 0 h 15"/>
                <a:gd name="T12" fmla="*/ 0 w 178"/>
                <a:gd name="T13" fmla="*/ 8 h 15"/>
                <a:gd name="T14" fmla="*/ 89 w 178"/>
                <a:gd name="T15" fmla="*/ 15 h 15"/>
                <a:gd name="T16" fmla="*/ 178 w 178"/>
                <a:gd name="T17" fmla="*/ 8 h 15"/>
                <a:gd name="T18" fmla="*/ 89 w 178"/>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15">
                  <a:moveTo>
                    <a:pt x="89" y="15"/>
                  </a:moveTo>
                  <a:cubicBezTo>
                    <a:pt x="40" y="15"/>
                    <a:pt x="1" y="12"/>
                    <a:pt x="1" y="8"/>
                  </a:cubicBezTo>
                  <a:cubicBezTo>
                    <a:pt x="1" y="4"/>
                    <a:pt x="40" y="0"/>
                    <a:pt x="89" y="0"/>
                  </a:cubicBezTo>
                  <a:cubicBezTo>
                    <a:pt x="137" y="0"/>
                    <a:pt x="176" y="4"/>
                    <a:pt x="176" y="8"/>
                  </a:cubicBezTo>
                  <a:cubicBezTo>
                    <a:pt x="176" y="12"/>
                    <a:pt x="137" y="15"/>
                    <a:pt x="89" y="15"/>
                  </a:cubicBezTo>
                  <a:moveTo>
                    <a:pt x="89" y="0"/>
                  </a:moveTo>
                  <a:cubicBezTo>
                    <a:pt x="40" y="0"/>
                    <a:pt x="0" y="4"/>
                    <a:pt x="0" y="8"/>
                  </a:cubicBezTo>
                  <a:cubicBezTo>
                    <a:pt x="0" y="12"/>
                    <a:pt x="40" y="15"/>
                    <a:pt x="89" y="15"/>
                  </a:cubicBezTo>
                  <a:cubicBezTo>
                    <a:pt x="138" y="15"/>
                    <a:pt x="178" y="12"/>
                    <a:pt x="178" y="8"/>
                  </a:cubicBezTo>
                  <a:cubicBezTo>
                    <a:pt x="178" y="4"/>
                    <a:pt x="138" y="0"/>
                    <a:pt x="89" y="0"/>
                  </a:cubicBezTo>
                </a:path>
              </a:pathLst>
            </a:custGeom>
            <a:solidFill>
              <a:srgbClr val="D5D5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54"/>
            <p:cNvSpPr>
              <a:spLocks noEditPoints="1"/>
            </p:cNvSpPr>
            <p:nvPr/>
          </p:nvSpPr>
          <p:spPr bwMode="auto">
            <a:xfrm>
              <a:off x="3607" y="1636"/>
              <a:ext cx="471" cy="40"/>
            </a:xfrm>
            <a:custGeom>
              <a:avLst/>
              <a:gdLst>
                <a:gd name="T0" fmla="*/ 88 w 175"/>
                <a:gd name="T1" fmla="*/ 15 h 15"/>
                <a:gd name="T2" fmla="*/ 2 w 175"/>
                <a:gd name="T3" fmla="*/ 8 h 15"/>
                <a:gd name="T4" fmla="*/ 88 w 175"/>
                <a:gd name="T5" fmla="*/ 0 h 15"/>
                <a:gd name="T6" fmla="*/ 174 w 175"/>
                <a:gd name="T7" fmla="*/ 8 h 15"/>
                <a:gd name="T8" fmla="*/ 88 w 175"/>
                <a:gd name="T9" fmla="*/ 15 h 15"/>
                <a:gd name="T10" fmla="*/ 88 w 175"/>
                <a:gd name="T11" fmla="*/ 0 h 15"/>
                <a:gd name="T12" fmla="*/ 0 w 175"/>
                <a:gd name="T13" fmla="*/ 8 h 15"/>
                <a:gd name="T14" fmla="*/ 88 w 175"/>
                <a:gd name="T15" fmla="*/ 15 h 15"/>
                <a:gd name="T16" fmla="*/ 175 w 175"/>
                <a:gd name="T17" fmla="*/ 8 h 15"/>
                <a:gd name="T18" fmla="*/ 88 w 175"/>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15">
                  <a:moveTo>
                    <a:pt x="88" y="15"/>
                  </a:moveTo>
                  <a:cubicBezTo>
                    <a:pt x="40" y="15"/>
                    <a:pt x="2" y="12"/>
                    <a:pt x="2" y="8"/>
                  </a:cubicBezTo>
                  <a:cubicBezTo>
                    <a:pt x="2" y="4"/>
                    <a:pt x="40" y="0"/>
                    <a:pt x="88" y="0"/>
                  </a:cubicBezTo>
                  <a:cubicBezTo>
                    <a:pt x="135" y="0"/>
                    <a:pt x="174" y="4"/>
                    <a:pt x="174" y="8"/>
                  </a:cubicBezTo>
                  <a:cubicBezTo>
                    <a:pt x="174" y="12"/>
                    <a:pt x="135" y="15"/>
                    <a:pt x="88" y="15"/>
                  </a:cubicBezTo>
                  <a:moveTo>
                    <a:pt x="88" y="0"/>
                  </a:moveTo>
                  <a:cubicBezTo>
                    <a:pt x="39" y="0"/>
                    <a:pt x="0" y="4"/>
                    <a:pt x="0" y="8"/>
                  </a:cubicBezTo>
                  <a:cubicBezTo>
                    <a:pt x="0" y="12"/>
                    <a:pt x="39" y="15"/>
                    <a:pt x="88" y="15"/>
                  </a:cubicBezTo>
                  <a:cubicBezTo>
                    <a:pt x="136" y="15"/>
                    <a:pt x="175" y="12"/>
                    <a:pt x="175" y="8"/>
                  </a:cubicBezTo>
                  <a:cubicBezTo>
                    <a:pt x="175" y="4"/>
                    <a:pt x="136" y="0"/>
                    <a:pt x="88" y="0"/>
                  </a:cubicBezTo>
                </a:path>
              </a:pathLst>
            </a:custGeom>
            <a:solidFill>
              <a:srgbClr val="D4D4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55"/>
            <p:cNvSpPr>
              <a:spLocks noEditPoints="1"/>
            </p:cNvSpPr>
            <p:nvPr/>
          </p:nvSpPr>
          <p:spPr bwMode="auto">
            <a:xfrm>
              <a:off x="3613" y="1636"/>
              <a:ext cx="462" cy="40"/>
            </a:xfrm>
            <a:custGeom>
              <a:avLst/>
              <a:gdLst>
                <a:gd name="T0" fmla="*/ 86 w 172"/>
                <a:gd name="T1" fmla="*/ 15 h 15"/>
                <a:gd name="T2" fmla="*/ 2 w 172"/>
                <a:gd name="T3" fmla="*/ 8 h 15"/>
                <a:gd name="T4" fmla="*/ 86 w 172"/>
                <a:gd name="T5" fmla="*/ 1 h 15"/>
                <a:gd name="T6" fmla="*/ 170 w 172"/>
                <a:gd name="T7" fmla="*/ 8 h 15"/>
                <a:gd name="T8" fmla="*/ 86 w 172"/>
                <a:gd name="T9" fmla="*/ 15 h 15"/>
                <a:gd name="T10" fmla="*/ 86 w 172"/>
                <a:gd name="T11" fmla="*/ 0 h 15"/>
                <a:gd name="T12" fmla="*/ 0 w 172"/>
                <a:gd name="T13" fmla="*/ 8 h 15"/>
                <a:gd name="T14" fmla="*/ 86 w 172"/>
                <a:gd name="T15" fmla="*/ 15 h 15"/>
                <a:gd name="T16" fmla="*/ 172 w 172"/>
                <a:gd name="T17" fmla="*/ 8 h 15"/>
                <a:gd name="T18" fmla="*/ 86 w 172"/>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5">
                  <a:moveTo>
                    <a:pt x="86" y="15"/>
                  </a:moveTo>
                  <a:cubicBezTo>
                    <a:pt x="39" y="15"/>
                    <a:pt x="2" y="12"/>
                    <a:pt x="2" y="8"/>
                  </a:cubicBezTo>
                  <a:cubicBezTo>
                    <a:pt x="2" y="4"/>
                    <a:pt x="39" y="1"/>
                    <a:pt x="86" y="1"/>
                  </a:cubicBezTo>
                  <a:cubicBezTo>
                    <a:pt x="132" y="1"/>
                    <a:pt x="170" y="4"/>
                    <a:pt x="170" y="8"/>
                  </a:cubicBezTo>
                  <a:cubicBezTo>
                    <a:pt x="170" y="12"/>
                    <a:pt x="132" y="15"/>
                    <a:pt x="86" y="15"/>
                  </a:cubicBezTo>
                  <a:moveTo>
                    <a:pt x="86" y="0"/>
                  </a:moveTo>
                  <a:cubicBezTo>
                    <a:pt x="38" y="0"/>
                    <a:pt x="0" y="4"/>
                    <a:pt x="0" y="8"/>
                  </a:cubicBezTo>
                  <a:cubicBezTo>
                    <a:pt x="0" y="12"/>
                    <a:pt x="38" y="15"/>
                    <a:pt x="86" y="15"/>
                  </a:cubicBezTo>
                  <a:cubicBezTo>
                    <a:pt x="133" y="15"/>
                    <a:pt x="172" y="12"/>
                    <a:pt x="172" y="8"/>
                  </a:cubicBezTo>
                  <a:cubicBezTo>
                    <a:pt x="172" y="4"/>
                    <a:pt x="133" y="0"/>
                    <a:pt x="86" y="0"/>
                  </a:cubicBezTo>
                </a:path>
              </a:pathLst>
            </a:custGeom>
            <a:solidFill>
              <a:srgbClr val="D3D3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56"/>
            <p:cNvSpPr>
              <a:spLocks noEditPoints="1"/>
            </p:cNvSpPr>
            <p:nvPr/>
          </p:nvSpPr>
          <p:spPr bwMode="auto">
            <a:xfrm>
              <a:off x="3618" y="1638"/>
              <a:ext cx="452" cy="38"/>
            </a:xfrm>
            <a:custGeom>
              <a:avLst/>
              <a:gdLst>
                <a:gd name="T0" fmla="*/ 84 w 168"/>
                <a:gd name="T1" fmla="*/ 14 h 14"/>
                <a:gd name="T2" fmla="*/ 1 w 168"/>
                <a:gd name="T3" fmla="*/ 7 h 14"/>
                <a:gd name="T4" fmla="*/ 84 w 168"/>
                <a:gd name="T5" fmla="*/ 0 h 14"/>
                <a:gd name="T6" fmla="*/ 166 w 168"/>
                <a:gd name="T7" fmla="*/ 7 h 14"/>
                <a:gd name="T8" fmla="*/ 84 w 168"/>
                <a:gd name="T9" fmla="*/ 14 h 14"/>
                <a:gd name="T10" fmla="*/ 84 w 168"/>
                <a:gd name="T11" fmla="*/ 0 h 14"/>
                <a:gd name="T12" fmla="*/ 0 w 168"/>
                <a:gd name="T13" fmla="*/ 7 h 14"/>
                <a:gd name="T14" fmla="*/ 84 w 168"/>
                <a:gd name="T15" fmla="*/ 14 h 14"/>
                <a:gd name="T16" fmla="*/ 168 w 168"/>
                <a:gd name="T17" fmla="*/ 7 h 14"/>
                <a:gd name="T18" fmla="*/ 84 w 168"/>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4">
                  <a:moveTo>
                    <a:pt x="84" y="14"/>
                  </a:moveTo>
                  <a:cubicBezTo>
                    <a:pt x="38" y="14"/>
                    <a:pt x="1" y="11"/>
                    <a:pt x="1" y="7"/>
                  </a:cubicBezTo>
                  <a:cubicBezTo>
                    <a:pt x="1" y="3"/>
                    <a:pt x="38" y="0"/>
                    <a:pt x="84" y="0"/>
                  </a:cubicBezTo>
                  <a:cubicBezTo>
                    <a:pt x="129" y="0"/>
                    <a:pt x="166" y="3"/>
                    <a:pt x="166" y="7"/>
                  </a:cubicBezTo>
                  <a:cubicBezTo>
                    <a:pt x="166" y="11"/>
                    <a:pt x="129" y="14"/>
                    <a:pt x="84" y="14"/>
                  </a:cubicBezTo>
                  <a:moveTo>
                    <a:pt x="84" y="0"/>
                  </a:moveTo>
                  <a:cubicBezTo>
                    <a:pt x="37" y="0"/>
                    <a:pt x="0" y="3"/>
                    <a:pt x="0" y="7"/>
                  </a:cubicBezTo>
                  <a:cubicBezTo>
                    <a:pt x="0" y="11"/>
                    <a:pt x="37" y="14"/>
                    <a:pt x="84" y="14"/>
                  </a:cubicBezTo>
                  <a:cubicBezTo>
                    <a:pt x="130" y="14"/>
                    <a:pt x="168" y="11"/>
                    <a:pt x="168" y="7"/>
                  </a:cubicBezTo>
                  <a:cubicBezTo>
                    <a:pt x="168" y="3"/>
                    <a:pt x="130" y="0"/>
                    <a:pt x="84" y="0"/>
                  </a:cubicBezTo>
                </a:path>
              </a:pathLst>
            </a:custGeom>
            <a:solidFill>
              <a:srgbClr val="D2D2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57"/>
            <p:cNvSpPr>
              <a:spLocks noEditPoints="1"/>
            </p:cNvSpPr>
            <p:nvPr/>
          </p:nvSpPr>
          <p:spPr bwMode="auto">
            <a:xfrm>
              <a:off x="3621" y="1638"/>
              <a:ext cx="444" cy="38"/>
            </a:xfrm>
            <a:custGeom>
              <a:avLst/>
              <a:gdLst>
                <a:gd name="T0" fmla="*/ 83 w 165"/>
                <a:gd name="T1" fmla="*/ 14 h 14"/>
                <a:gd name="T2" fmla="*/ 2 w 165"/>
                <a:gd name="T3" fmla="*/ 7 h 14"/>
                <a:gd name="T4" fmla="*/ 83 w 165"/>
                <a:gd name="T5" fmla="*/ 0 h 14"/>
                <a:gd name="T6" fmla="*/ 164 w 165"/>
                <a:gd name="T7" fmla="*/ 7 h 14"/>
                <a:gd name="T8" fmla="*/ 83 w 165"/>
                <a:gd name="T9" fmla="*/ 14 h 14"/>
                <a:gd name="T10" fmla="*/ 83 w 165"/>
                <a:gd name="T11" fmla="*/ 0 h 14"/>
                <a:gd name="T12" fmla="*/ 0 w 165"/>
                <a:gd name="T13" fmla="*/ 7 h 14"/>
                <a:gd name="T14" fmla="*/ 83 w 165"/>
                <a:gd name="T15" fmla="*/ 14 h 14"/>
                <a:gd name="T16" fmla="*/ 165 w 165"/>
                <a:gd name="T17" fmla="*/ 7 h 14"/>
                <a:gd name="T18" fmla="*/ 83 w 165"/>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4">
                  <a:moveTo>
                    <a:pt x="83" y="14"/>
                  </a:moveTo>
                  <a:cubicBezTo>
                    <a:pt x="38" y="14"/>
                    <a:pt x="2" y="10"/>
                    <a:pt x="2" y="7"/>
                  </a:cubicBezTo>
                  <a:cubicBezTo>
                    <a:pt x="2" y="3"/>
                    <a:pt x="38" y="0"/>
                    <a:pt x="83" y="0"/>
                  </a:cubicBezTo>
                  <a:cubicBezTo>
                    <a:pt x="128" y="0"/>
                    <a:pt x="164" y="3"/>
                    <a:pt x="164" y="7"/>
                  </a:cubicBezTo>
                  <a:cubicBezTo>
                    <a:pt x="164" y="10"/>
                    <a:pt x="128" y="14"/>
                    <a:pt x="83" y="14"/>
                  </a:cubicBezTo>
                  <a:moveTo>
                    <a:pt x="83" y="0"/>
                  </a:moveTo>
                  <a:cubicBezTo>
                    <a:pt x="37" y="0"/>
                    <a:pt x="0" y="3"/>
                    <a:pt x="0" y="7"/>
                  </a:cubicBezTo>
                  <a:cubicBezTo>
                    <a:pt x="0" y="11"/>
                    <a:pt x="37" y="14"/>
                    <a:pt x="83" y="14"/>
                  </a:cubicBezTo>
                  <a:cubicBezTo>
                    <a:pt x="128" y="14"/>
                    <a:pt x="165" y="11"/>
                    <a:pt x="165" y="7"/>
                  </a:cubicBezTo>
                  <a:cubicBezTo>
                    <a:pt x="165" y="3"/>
                    <a:pt x="128" y="0"/>
                    <a:pt x="83" y="0"/>
                  </a:cubicBezTo>
                </a:path>
              </a:pathLst>
            </a:custGeom>
            <a:solidFill>
              <a:srgbClr val="D1D1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58"/>
            <p:cNvSpPr>
              <a:spLocks noEditPoints="1"/>
            </p:cNvSpPr>
            <p:nvPr/>
          </p:nvSpPr>
          <p:spPr bwMode="auto">
            <a:xfrm>
              <a:off x="3626" y="1638"/>
              <a:ext cx="436" cy="38"/>
            </a:xfrm>
            <a:custGeom>
              <a:avLst/>
              <a:gdLst>
                <a:gd name="T0" fmla="*/ 81 w 162"/>
                <a:gd name="T1" fmla="*/ 13 h 14"/>
                <a:gd name="T2" fmla="*/ 1 w 162"/>
                <a:gd name="T3" fmla="*/ 7 h 14"/>
                <a:gd name="T4" fmla="*/ 81 w 162"/>
                <a:gd name="T5" fmla="*/ 0 h 14"/>
                <a:gd name="T6" fmla="*/ 160 w 162"/>
                <a:gd name="T7" fmla="*/ 7 h 14"/>
                <a:gd name="T8" fmla="*/ 81 w 162"/>
                <a:gd name="T9" fmla="*/ 13 h 14"/>
                <a:gd name="T10" fmla="*/ 81 w 162"/>
                <a:gd name="T11" fmla="*/ 0 h 14"/>
                <a:gd name="T12" fmla="*/ 0 w 162"/>
                <a:gd name="T13" fmla="*/ 7 h 14"/>
                <a:gd name="T14" fmla="*/ 81 w 162"/>
                <a:gd name="T15" fmla="*/ 14 h 14"/>
                <a:gd name="T16" fmla="*/ 162 w 162"/>
                <a:gd name="T17" fmla="*/ 7 h 14"/>
                <a:gd name="T18" fmla="*/ 81 w 162"/>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4">
                  <a:moveTo>
                    <a:pt x="81" y="13"/>
                  </a:moveTo>
                  <a:cubicBezTo>
                    <a:pt x="37" y="13"/>
                    <a:pt x="1" y="10"/>
                    <a:pt x="1" y="7"/>
                  </a:cubicBezTo>
                  <a:cubicBezTo>
                    <a:pt x="1" y="3"/>
                    <a:pt x="37" y="0"/>
                    <a:pt x="81" y="0"/>
                  </a:cubicBezTo>
                  <a:cubicBezTo>
                    <a:pt x="125" y="0"/>
                    <a:pt x="160" y="3"/>
                    <a:pt x="160" y="7"/>
                  </a:cubicBezTo>
                  <a:cubicBezTo>
                    <a:pt x="160" y="10"/>
                    <a:pt x="125" y="13"/>
                    <a:pt x="81" y="13"/>
                  </a:cubicBezTo>
                  <a:moveTo>
                    <a:pt x="81" y="0"/>
                  </a:moveTo>
                  <a:cubicBezTo>
                    <a:pt x="36" y="0"/>
                    <a:pt x="0" y="3"/>
                    <a:pt x="0" y="7"/>
                  </a:cubicBezTo>
                  <a:cubicBezTo>
                    <a:pt x="0" y="10"/>
                    <a:pt x="36" y="14"/>
                    <a:pt x="81" y="14"/>
                  </a:cubicBezTo>
                  <a:cubicBezTo>
                    <a:pt x="126" y="14"/>
                    <a:pt x="162" y="10"/>
                    <a:pt x="162" y="7"/>
                  </a:cubicBezTo>
                  <a:cubicBezTo>
                    <a:pt x="162" y="3"/>
                    <a:pt x="126" y="0"/>
                    <a:pt x="81" y="0"/>
                  </a:cubicBezTo>
                </a:path>
              </a:pathLst>
            </a:custGeom>
            <a:solidFill>
              <a:srgbClr val="D0D0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59"/>
            <p:cNvSpPr>
              <a:spLocks noEditPoints="1"/>
            </p:cNvSpPr>
            <p:nvPr/>
          </p:nvSpPr>
          <p:spPr bwMode="auto">
            <a:xfrm>
              <a:off x="3629" y="1638"/>
              <a:ext cx="427" cy="35"/>
            </a:xfrm>
            <a:custGeom>
              <a:avLst/>
              <a:gdLst>
                <a:gd name="T0" fmla="*/ 80 w 159"/>
                <a:gd name="T1" fmla="*/ 13 h 13"/>
                <a:gd name="T2" fmla="*/ 2 w 159"/>
                <a:gd name="T3" fmla="*/ 7 h 13"/>
                <a:gd name="T4" fmla="*/ 80 w 159"/>
                <a:gd name="T5" fmla="*/ 0 h 13"/>
                <a:gd name="T6" fmla="*/ 158 w 159"/>
                <a:gd name="T7" fmla="*/ 7 h 13"/>
                <a:gd name="T8" fmla="*/ 80 w 159"/>
                <a:gd name="T9" fmla="*/ 13 h 13"/>
                <a:gd name="T10" fmla="*/ 80 w 159"/>
                <a:gd name="T11" fmla="*/ 0 h 13"/>
                <a:gd name="T12" fmla="*/ 0 w 159"/>
                <a:gd name="T13" fmla="*/ 7 h 13"/>
                <a:gd name="T14" fmla="*/ 80 w 159"/>
                <a:gd name="T15" fmla="*/ 13 h 13"/>
                <a:gd name="T16" fmla="*/ 159 w 159"/>
                <a:gd name="T17" fmla="*/ 7 h 13"/>
                <a:gd name="T18" fmla="*/ 80 w 159"/>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3">
                  <a:moveTo>
                    <a:pt x="80" y="13"/>
                  </a:moveTo>
                  <a:cubicBezTo>
                    <a:pt x="37" y="13"/>
                    <a:pt x="2" y="10"/>
                    <a:pt x="2" y="7"/>
                  </a:cubicBezTo>
                  <a:cubicBezTo>
                    <a:pt x="2" y="3"/>
                    <a:pt x="37" y="0"/>
                    <a:pt x="80" y="0"/>
                  </a:cubicBezTo>
                  <a:cubicBezTo>
                    <a:pt x="123" y="0"/>
                    <a:pt x="158" y="3"/>
                    <a:pt x="158" y="7"/>
                  </a:cubicBezTo>
                  <a:cubicBezTo>
                    <a:pt x="158" y="10"/>
                    <a:pt x="123" y="13"/>
                    <a:pt x="80" y="13"/>
                  </a:cubicBezTo>
                  <a:moveTo>
                    <a:pt x="80" y="0"/>
                  </a:moveTo>
                  <a:cubicBezTo>
                    <a:pt x="36" y="0"/>
                    <a:pt x="0" y="3"/>
                    <a:pt x="0" y="7"/>
                  </a:cubicBezTo>
                  <a:cubicBezTo>
                    <a:pt x="0" y="10"/>
                    <a:pt x="36" y="13"/>
                    <a:pt x="80" y="13"/>
                  </a:cubicBezTo>
                  <a:cubicBezTo>
                    <a:pt x="124" y="13"/>
                    <a:pt x="159" y="10"/>
                    <a:pt x="159" y="7"/>
                  </a:cubicBezTo>
                  <a:cubicBezTo>
                    <a:pt x="159" y="3"/>
                    <a:pt x="124" y="0"/>
                    <a:pt x="80" y="0"/>
                  </a:cubicBezTo>
                </a:path>
              </a:pathLst>
            </a:custGeom>
            <a:solidFill>
              <a:srgbClr val="CFCF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60"/>
            <p:cNvSpPr>
              <a:spLocks noEditPoints="1"/>
            </p:cNvSpPr>
            <p:nvPr/>
          </p:nvSpPr>
          <p:spPr bwMode="auto">
            <a:xfrm>
              <a:off x="3634" y="1638"/>
              <a:ext cx="420" cy="35"/>
            </a:xfrm>
            <a:custGeom>
              <a:avLst/>
              <a:gdLst>
                <a:gd name="T0" fmla="*/ 78 w 156"/>
                <a:gd name="T1" fmla="*/ 13 h 13"/>
                <a:gd name="T2" fmla="*/ 1 w 156"/>
                <a:gd name="T3" fmla="*/ 7 h 13"/>
                <a:gd name="T4" fmla="*/ 78 w 156"/>
                <a:gd name="T5" fmla="*/ 0 h 13"/>
                <a:gd name="T6" fmla="*/ 154 w 156"/>
                <a:gd name="T7" fmla="*/ 7 h 13"/>
                <a:gd name="T8" fmla="*/ 78 w 156"/>
                <a:gd name="T9" fmla="*/ 13 h 13"/>
                <a:gd name="T10" fmla="*/ 78 w 156"/>
                <a:gd name="T11" fmla="*/ 0 h 13"/>
                <a:gd name="T12" fmla="*/ 0 w 156"/>
                <a:gd name="T13" fmla="*/ 7 h 13"/>
                <a:gd name="T14" fmla="*/ 78 w 156"/>
                <a:gd name="T15" fmla="*/ 13 h 13"/>
                <a:gd name="T16" fmla="*/ 156 w 156"/>
                <a:gd name="T17" fmla="*/ 7 h 13"/>
                <a:gd name="T18" fmla="*/ 78 w 15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13">
                  <a:moveTo>
                    <a:pt x="78" y="13"/>
                  </a:moveTo>
                  <a:cubicBezTo>
                    <a:pt x="36" y="13"/>
                    <a:pt x="1" y="10"/>
                    <a:pt x="1" y="7"/>
                  </a:cubicBezTo>
                  <a:cubicBezTo>
                    <a:pt x="1" y="3"/>
                    <a:pt x="36" y="0"/>
                    <a:pt x="78" y="0"/>
                  </a:cubicBezTo>
                  <a:cubicBezTo>
                    <a:pt x="120" y="0"/>
                    <a:pt x="154" y="3"/>
                    <a:pt x="154" y="7"/>
                  </a:cubicBezTo>
                  <a:cubicBezTo>
                    <a:pt x="154" y="10"/>
                    <a:pt x="120" y="13"/>
                    <a:pt x="78" y="13"/>
                  </a:cubicBezTo>
                  <a:moveTo>
                    <a:pt x="78" y="0"/>
                  </a:moveTo>
                  <a:cubicBezTo>
                    <a:pt x="35" y="0"/>
                    <a:pt x="0" y="3"/>
                    <a:pt x="0" y="7"/>
                  </a:cubicBezTo>
                  <a:cubicBezTo>
                    <a:pt x="0" y="10"/>
                    <a:pt x="35" y="13"/>
                    <a:pt x="78" y="13"/>
                  </a:cubicBezTo>
                  <a:cubicBezTo>
                    <a:pt x="121" y="13"/>
                    <a:pt x="156" y="10"/>
                    <a:pt x="156" y="7"/>
                  </a:cubicBezTo>
                  <a:cubicBezTo>
                    <a:pt x="156" y="3"/>
                    <a:pt x="121" y="0"/>
                    <a:pt x="78" y="0"/>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61"/>
            <p:cNvSpPr>
              <a:spLocks noEditPoints="1"/>
            </p:cNvSpPr>
            <p:nvPr/>
          </p:nvSpPr>
          <p:spPr bwMode="auto">
            <a:xfrm>
              <a:off x="3637" y="1638"/>
              <a:ext cx="411" cy="35"/>
            </a:xfrm>
            <a:custGeom>
              <a:avLst/>
              <a:gdLst>
                <a:gd name="T0" fmla="*/ 77 w 153"/>
                <a:gd name="T1" fmla="*/ 13 h 13"/>
                <a:gd name="T2" fmla="*/ 2 w 153"/>
                <a:gd name="T3" fmla="*/ 7 h 13"/>
                <a:gd name="T4" fmla="*/ 77 w 153"/>
                <a:gd name="T5" fmla="*/ 0 h 13"/>
                <a:gd name="T6" fmla="*/ 152 w 153"/>
                <a:gd name="T7" fmla="*/ 7 h 13"/>
                <a:gd name="T8" fmla="*/ 77 w 153"/>
                <a:gd name="T9" fmla="*/ 13 h 13"/>
                <a:gd name="T10" fmla="*/ 77 w 153"/>
                <a:gd name="T11" fmla="*/ 0 h 13"/>
                <a:gd name="T12" fmla="*/ 0 w 153"/>
                <a:gd name="T13" fmla="*/ 7 h 13"/>
                <a:gd name="T14" fmla="*/ 77 w 153"/>
                <a:gd name="T15" fmla="*/ 13 h 13"/>
                <a:gd name="T16" fmla="*/ 153 w 153"/>
                <a:gd name="T17" fmla="*/ 7 h 13"/>
                <a:gd name="T18" fmla="*/ 77 w 153"/>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13">
                  <a:moveTo>
                    <a:pt x="77" y="13"/>
                  </a:moveTo>
                  <a:cubicBezTo>
                    <a:pt x="36" y="13"/>
                    <a:pt x="2" y="10"/>
                    <a:pt x="2" y="7"/>
                  </a:cubicBezTo>
                  <a:cubicBezTo>
                    <a:pt x="2" y="3"/>
                    <a:pt x="36" y="0"/>
                    <a:pt x="77" y="0"/>
                  </a:cubicBezTo>
                  <a:cubicBezTo>
                    <a:pt x="118" y="0"/>
                    <a:pt x="152" y="3"/>
                    <a:pt x="152" y="7"/>
                  </a:cubicBezTo>
                  <a:cubicBezTo>
                    <a:pt x="152" y="10"/>
                    <a:pt x="118" y="13"/>
                    <a:pt x="77" y="13"/>
                  </a:cubicBezTo>
                  <a:moveTo>
                    <a:pt x="77" y="0"/>
                  </a:moveTo>
                  <a:cubicBezTo>
                    <a:pt x="35" y="0"/>
                    <a:pt x="0" y="3"/>
                    <a:pt x="0" y="7"/>
                  </a:cubicBezTo>
                  <a:cubicBezTo>
                    <a:pt x="0" y="10"/>
                    <a:pt x="35" y="13"/>
                    <a:pt x="77" y="13"/>
                  </a:cubicBezTo>
                  <a:cubicBezTo>
                    <a:pt x="119" y="13"/>
                    <a:pt x="153" y="10"/>
                    <a:pt x="153" y="7"/>
                  </a:cubicBezTo>
                  <a:cubicBezTo>
                    <a:pt x="153" y="3"/>
                    <a:pt x="119" y="0"/>
                    <a:pt x="77" y="0"/>
                  </a:cubicBezTo>
                </a:path>
              </a:pathLst>
            </a:custGeom>
            <a:solidFill>
              <a:srgbClr val="CDCD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62"/>
            <p:cNvSpPr>
              <a:spLocks noEditPoints="1"/>
            </p:cNvSpPr>
            <p:nvPr/>
          </p:nvSpPr>
          <p:spPr bwMode="auto">
            <a:xfrm>
              <a:off x="3642" y="1638"/>
              <a:ext cx="404" cy="35"/>
            </a:xfrm>
            <a:custGeom>
              <a:avLst/>
              <a:gdLst>
                <a:gd name="T0" fmla="*/ 75 w 150"/>
                <a:gd name="T1" fmla="*/ 13 h 13"/>
                <a:gd name="T2" fmla="*/ 2 w 150"/>
                <a:gd name="T3" fmla="*/ 7 h 13"/>
                <a:gd name="T4" fmla="*/ 75 w 150"/>
                <a:gd name="T5" fmla="*/ 0 h 13"/>
                <a:gd name="T6" fmla="*/ 148 w 150"/>
                <a:gd name="T7" fmla="*/ 7 h 13"/>
                <a:gd name="T8" fmla="*/ 75 w 150"/>
                <a:gd name="T9" fmla="*/ 13 h 13"/>
                <a:gd name="T10" fmla="*/ 75 w 150"/>
                <a:gd name="T11" fmla="*/ 0 h 13"/>
                <a:gd name="T12" fmla="*/ 0 w 150"/>
                <a:gd name="T13" fmla="*/ 7 h 13"/>
                <a:gd name="T14" fmla="*/ 75 w 150"/>
                <a:gd name="T15" fmla="*/ 13 h 13"/>
                <a:gd name="T16" fmla="*/ 150 w 150"/>
                <a:gd name="T17" fmla="*/ 7 h 13"/>
                <a:gd name="T18" fmla="*/ 75 w 150"/>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13">
                  <a:moveTo>
                    <a:pt x="75" y="13"/>
                  </a:moveTo>
                  <a:cubicBezTo>
                    <a:pt x="34" y="13"/>
                    <a:pt x="2" y="10"/>
                    <a:pt x="2" y="7"/>
                  </a:cubicBezTo>
                  <a:cubicBezTo>
                    <a:pt x="2" y="3"/>
                    <a:pt x="34" y="0"/>
                    <a:pt x="75" y="0"/>
                  </a:cubicBezTo>
                  <a:cubicBezTo>
                    <a:pt x="115" y="0"/>
                    <a:pt x="148" y="3"/>
                    <a:pt x="148" y="7"/>
                  </a:cubicBezTo>
                  <a:cubicBezTo>
                    <a:pt x="148" y="10"/>
                    <a:pt x="115" y="13"/>
                    <a:pt x="75" y="13"/>
                  </a:cubicBezTo>
                  <a:moveTo>
                    <a:pt x="75" y="0"/>
                  </a:moveTo>
                  <a:cubicBezTo>
                    <a:pt x="34" y="0"/>
                    <a:pt x="0" y="3"/>
                    <a:pt x="0" y="7"/>
                  </a:cubicBezTo>
                  <a:cubicBezTo>
                    <a:pt x="0" y="10"/>
                    <a:pt x="34" y="13"/>
                    <a:pt x="75" y="13"/>
                  </a:cubicBezTo>
                  <a:cubicBezTo>
                    <a:pt x="116" y="13"/>
                    <a:pt x="150" y="10"/>
                    <a:pt x="150" y="7"/>
                  </a:cubicBezTo>
                  <a:cubicBezTo>
                    <a:pt x="150" y="3"/>
                    <a:pt x="116" y="0"/>
                    <a:pt x="75" y="0"/>
                  </a:cubicBezTo>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63"/>
            <p:cNvSpPr>
              <a:spLocks noEditPoints="1"/>
            </p:cNvSpPr>
            <p:nvPr/>
          </p:nvSpPr>
          <p:spPr bwMode="auto">
            <a:xfrm>
              <a:off x="3648" y="1638"/>
              <a:ext cx="392" cy="35"/>
            </a:xfrm>
            <a:custGeom>
              <a:avLst/>
              <a:gdLst>
                <a:gd name="T0" fmla="*/ 73 w 146"/>
                <a:gd name="T1" fmla="*/ 12 h 13"/>
                <a:gd name="T2" fmla="*/ 1 w 146"/>
                <a:gd name="T3" fmla="*/ 7 h 13"/>
                <a:gd name="T4" fmla="*/ 73 w 146"/>
                <a:gd name="T5" fmla="*/ 1 h 13"/>
                <a:gd name="T6" fmla="*/ 145 w 146"/>
                <a:gd name="T7" fmla="*/ 7 h 13"/>
                <a:gd name="T8" fmla="*/ 73 w 146"/>
                <a:gd name="T9" fmla="*/ 12 h 13"/>
                <a:gd name="T10" fmla="*/ 73 w 146"/>
                <a:gd name="T11" fmla="*/ 0 h 13"/>
                <a:gd name="T12" fmla="*/ 0 w 146"/>
                <a:gd name="T13" fmla="*/ 7 h 13"/>
                <a:gd name="T14" fmla="*/ 73 w 146"/>
                <a:gd name="T15" fmla="*/ 13 h 13"/>
                <a:gd name="T16" fmla="*/ 146 w 146"/>
                <a:gd name="T17" fmla="*/ 7 h 13"/>
                <a:gd name="T18" fmla="*/ 73 w 14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13">
                  <a:moveTo>
                    <a:pt x="73" y="12"/>
                  </a:moveTo>
                  <a:cubicBezTo>
                    <a:pt x="33" y="12"/>
                    <a:pt x="1" y="10"/>
                    <a:pt x="1" y="7"/>
                  </a:cubicBezTo>
                  <a:cubicBezTo>
                    <a:pt x="1" y="3"/>
                    <a:pt x="33" y="1"/>
                    <a:pt x="73" y="1"/>
                  </a:cubicBezTo>
                  <a:cubicBezTo>
                    <a:pt x="113" y="1"/>
                    <a:pt x="145" y="3"/>
                    <a:pt x="145" y="7"/>
                  </a:cubicBezTo>
                  <a:cubicBezTo>
                    <a:pt x="145" y="10"/>
                    <a:pt x="113" y="12"/>
                    <a:pt x="73" y="12"/>
                  </a:cubicBezTo>
                  <a:moveTo>
                    <a:pt x="73" y="0"/>
                  </a:moveTo>
                  <a:cubicBezTo>
                    <a:pt x="32" y="0"/>
                    <a:pt x="0" y="3"/>
                    <a:pt x="0" y="7"/>
                  </a:cubicBezTo>
                  <a:cubicBezTo>
                    <a:pt x="0" y="10"/>
                    <a:pt x="32" y="13"/>
                    <a:pt x="73" y="13"/>
                  </a:cubicBezTo>
                  <a:cubicBezTo>
                    <a:pt x="113" y="13"/>
                    <a:pt x="146" y="10"/>
                    <a:pt x="146" y="7"/>
                  </a:cubicBezTo>
                  <a:cubicBezTo>
                    <a:pt x="146" y="3"/>
                    <a:pt x="113" y="0"/>
                    <a:pt x="73" y="0"/>
                  </a:cubicBezTo>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64"/>
            <p:cNvSpPr>
              <a:spLocks noEditPoints="1"/>
            </p:cNvSpPr>
            <p:nvPr/>
          </p:nvSpPr>
          <p:spPr bwMode="auto">
            <a:xfrm>
              <a:off x="3650" y="1641"/>
              <a:ext cx="388" cy="30"/>
            </a:xfrm>
            <a:custGeom>
              <a:avLst/>
              <a:gdLst>
                <a:gd name="T0" fmla="*/ 72 w 144"/>
                <a:gd name="T1" fmla="*/ 11 h 11"/>
                <a:gd name="T2" fmla="*/ 2 w 144"/>
                <a:gd name="T3" fmla="*/ 6 h 11"/>
                <a:gd name="T4" fmla="*/ 72 w 144"/>
                <a:gd name="T5" fmla="*/ 0 h 11"/>
                <a:gd name="T6" fmla="*/ 142 w 144"/>
                <a:gd name="T7" fmla="*/ 6 h 11"/>
                <a:gd name="T8" fmla="*/ 72 w 144"/>
                <a:gd name="T9" fmla="*/ 11 h 11"/>
                <a:gd name="T10" fmla="*/ 72 w 144"/>
                <a:gd name="T11" fmla="*/ 0 h 11"/>
                <a:gd name="T12" fmla="*/ 0 w 144"/>
                <a:gd name="T13" fmla="*/ 6 h 11"/>
                <a:gd name="T14" fmla="*/ 72 w 144"/>
                <a:gd name="T15" fmla="*/ 11 h 11"/>
                <a:gd name="T16" fmla="*/ 144 w 144"/>
                <a:gd name="T17" fmla="*/ 6 h 11"/>
                <a:gd name="T18" fmla="*/ 72 w 144"/>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11">
                  <a:moveTo>
                    <a:pt x="72" y="11"/>
                  </a:moveTo>
                  <a:cubicBezTo>
                    <a:pt x="33" y="11"/>
                    <a:pt x="2" y="9"/>
                    <a:pt x="2" y="6"/>
                  </a:cubicBezTo>
                  <a:cubicBezTo>
                    <a:pt x="2" y="2"/>
                    <a:pt x="33" y="0"/>
                    <a:pt x="72" y="0"/>
                  </a:cubicBezTo>
                  <a:cubicBezTo>
                    <a:pt x="111" y="0"/>
                    <a:pt x="142" y="2"/>
                    <a:pt x="142" y="6"/>
                  </a:cubicBezTo>
                  <a:cubicBezTo>
                    <a:pt x="142" y="9"/>
                    <a:pt x="111" y="11"/>
                    <a:pt x="72" y="11"/>
                  </a:cubicBezTo>
                  <a:moveTo>
                    <a:pt x="72" y="0"/>
                  </a:moveTo>
                  <a:cubicBezTo>
                    <a:pt x="32" y="0"/>
                    <a:pt x="0" y="2"/>
                    <a:pt x="0" y="6"/>
                  </a:cubicBezTo>
                  <a:cubicBezTo>
                    <a:pt x="0" y="9"/>
                    <a:pt x="32" y="11"/>
                    <a:pt x="72" y="11"/>
                  </a:cubicBezTo>
                  <a:cubicBezTo>
                    <a:pt x="112" y="11"/>
                    <a:pt x="144" y="9"/>
                    <a:pt x="144" y="6"/>
                  </a:cubicBezTo>
                  <a:cubicBezTo>
                    <a:pt x="144" y="2"/>
                    <a:pt x="112" y="0"/>
                    <a:pt x="72" y="0"/>
                  </a:cubicBezTo>
                </a:path>
              </a:pathLst>
            </a:custGeom>
            <a:solidFill>
              <a:srgbClr val="CBCB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65"/>
            <p:cNvSpPr>
              <a:spLocks noEditPoints="1"/>
            </p:cNvSpPr>
            <p:nvPr/>
          </p:nvSpPr>
          <p:spPr bwMode="auto">
            <a:xfrm>
              <a:off x="3656" y="1641"/>
              <a:ext cx="376" cy="30"/>
            </a:xfrm>
            <a:custGeom>
              <a:avLst/>
              <a:gdLst>
                <a:gd name="T0" fmla="*/ 70 w 140"/>
                <a:gd name="T1" fmla="*/ 11 h 11"/>
                <a:gd name="T2" fmla="*/ 1 w 140"/>
                <a:gd name="T3" fmla="*/ 6 h 11"/>
                <a:gd name="T4" fmla="*/ 70 w 140"/>
                <a:gd name="T5" fmla="*/ 0 h 11"/>
                <a:gd name="T6" fmla="*/ 139 w 140"/>
                <a:gd name="T7" fmla="*/ 6 h 11"/>
                <a:gd name="T8" fmla="*/ 70 w 140"/>
                <a:gd name="T9" fmla="*/ 11 h 11"/>
                <a:gd name="T10" fmla="*/ 70 w 140"/>
                <a:gd name="T11" fmla="*/ 0 h 11"/>
                <a:gd name="T12" fmla="*/ 0 w 140"/>
                <a:gd name="T13" fmla="*/ 6 h 11"/>
                <a:gd name="T14" fmla="*/ 70 w 140"/>
                <a:gd name="T15" fmla="*/ 11 h 11"/>
                <a:gd name="T16" fmla="*/ 140 w 140"/>
                <a:gd name="T17" fmla="*/ 6 h 11"/>
                <a:gd name="T18" fmla="*/ 70 w 140"/>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11">
                  <a:moveTo>
                    <a:pt x="70" y="11"/>
                  </a:moveTo>
                  <a:cubicBezTo>
                    <a:pt x="32" y="11"/>
                    <a:pt x="1" y="9"/>
                    <a:pt x="1" y="6"/>
                  </a:cubicBezTo>
                  <a:cubicBezTo>
                    <a:pt x="1" y="2"/>
                    <a:pt x="32" y="0"/>
                    <a:pt x="70" y="0"/>
                  </a:cubicBezTo>
                  <a:cubicBezTo>
                    <a:pt x="108" y="0"/>
                    <a:pt x="139" y="2"/>
                    <a:pt x="139" y="6"/>
                  </a:cubicBezTo>
                  <a:cubicBezTo>
                    <a:pt x="139" y="9"/>
                    <a:pt x="108" y="11"/>
                    <a:pt x="70" y="11"/>
                  </a:cubicBezTo>
                  <a:moveTo>
                    <a:pt x="70" y="0"/>
                  </a:moveTo>
                  <a:cubicBezTo>
                    <a:pt x="31" y="0"/>
                    <a:pt x="0" y="2"/>
                    <a:pt x="0" y="6"/>
                  </a:cubicBezTo>
                  <a:cubicBezTo>
                    <a:pt x="0" y="9"/>
                    <a:pt x="31" y="11"/>
                    <a:pt x="70" y="11"/>
                  </a:cubicBezTo>
                  <a:cubicBezTo>
                    <a:pt x="109" y="11"/>
                    <a:pt x="140" y="9"/>
                    <a:pt x="140" y="6"/>
                  </a:cubicBezTo>
                  <a:cubicBezTo>
                    <a:pt x="140" y="2"/>
                    <a:pt x="109" y="0"/>
                    <a:pt x="70" y="0"/>
                  </a:cubicBezTo>
                </a:path>
              </a:pathLst>
            </a:custGeom>
            <a:solidFill>
              <a:srgbClr val="CACA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66"/>
            <p:cNvSpPr>
              <a:spLocks noEditPoints="1"/>
            </p:cNvSpPr>
            <p:nvPr/>
          </p:nvSpPr>
          <p:spPr bwMode="auto">
            <a:xfrm>
              <a:off x="3658" y="1641"/>
              <a:ext cx="372" cy="30"/>
            </a:xfrm>
            <a:custGeom>
              <a:avLst/>
              <a:gdLst>
                <a:gd name="T0" fmla="*/ 69 w 138"/>
                <a:gd name="T1" fmla="*/ 11 h 11"/>
                <a:gd name="T2" fmla="*/ 2 w 138"/>
                <a:gd name="T3" fmla="*/ 5 h 11"/>
                <a:gd name="T4" fmla="*/ 69 w 138"/>
                <a:gd name="T5" fmla="*/ 0 h 11"/>
                <a:gd name="T6" fmla="*/ 136 w 138"/>
                <a:gd name="T7" fmla="*/ 5 h 11"/>
                <a:gd name="T8" fmla="*/ 69 w 138"/>
                <a:gd name="T9" fmla="*/ 11 h 11"/>
                <a:gd name="T10" fmla="*/ 69 w 138"/>
                <a:gd name="T11" fmla="*/ 0 h 11"/>
                <a:gd name="T12" fmla="*/ 0 w 138"/>
                <a:gd name="T13" fmla="*/ 6 h 11"/>
                <a:gd name="T14" fmla="*/ 69 w 138"/>
                <a:gd name="T15" fmla="*/ 11 h 11"/>
                <a:gd name="T16" fmla="*/ 138 w 138"/>
                <a:gd name="T17" fmla="*/ 6 h 11"/>
                <a:gd name="T18" fmla="*/ 69 w 138"/>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11">
                  <a:moveTo>
                    <a:pt x="69" y="11"/>
                  </a:moveTo>
                  <a:cubicBezTo>
                    <a:pt x="32" y="11"/>
                    <a:pt x="2" y="8"/>
                    <a:pt x="2" y="5"/>
                  </a:cubicBezTo>
                  <a:cubicBezTo>
                    <a:pt x="2" y="2"/>
                    <a:pt x="32" y="0"/>
                    <a:pt x="69" y="0"/>
                  </a:cubicBezTo>
                  <a:cubicBezTo>
                    <a:pt x="106" y="0"/>
                    <a:pt x="136" y="2"/>
                    <a:pt x="136" y="5"/>
                  </a:cubicBezTo>
                  <a:cubicBezTo>
                    <a:pt x="136" y="8"/>
                    <a:pt x="106" y="11"/>
                    <a:pt x="69" y="11"/>
                  </a:cubicBezTo>
                  <a:moveTo>
                    <a:pt x="69" y="0"/>
                  </a:moveTo>
                  <a:cubicBezTo>
                    <a:pt x="31" y="0"/>
                    <a:pt x="0" y="2"/>
                    <a:pt x="0" y="6"/>
                  </a:cubicBezTo>
                  <a:cubicBezTo>
                    <a:pt x="0" y="9"/>
                    <a:pt x="31" y="11"/>
                    <a:pt x="69" y="11"/>
                  </a:cubicBezTo>
                  <a:cubicBezTo>
                    <a:pt x="107" y="11"/>
                    <a:pt x="138" y="9"/>
                    <a:pt x="138" y="6"/>
                  </a:cubicBezTo>
                  <a:cubicBezTo>
                    <a:pt x="138" y="2"/>
                    <a:pt x="107" y="0"/>
                    <a:pt x="69" y="0"/>
                  </a:cubicBezTo>
                </a:path>
              </a:pathLst>
            </a:custGeom>
            <a:solidFill>
              <a:srgbClr val="C9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67"/>
            <p:cNvSpPr>
              <a:spLocks noEditPoints="1"/>
            </p:cNvSpPr>
            <p:nvPr/>
          </p:nvSpPr>
          <p:spPr bwMode="auto">
            <a:xfrm>
              <a:off x="3664" y="1641"/>
              <a:ext cx="360" cy="30"/>
            </a:xfrm>
            <a:custGeom>
              <a:avLst/>
              <a:gdLst>
                <a:gd name="T0" fmla="*/ 67 w 134"/>
                <a:gd name="T1" fmla="*/ 11 h 11"/>
                <a:gd name="T2" fmla="*/ 1 w 134"/>
                <a:gd name="T3" fmla="*/ 5 h 11"/>
                <a:gd name="T4" fmla="*/ 67 w 134"/>
                <a:gd name="T5" fmla="*/ 0 h 11"/>
                <a:gd name="T6" fmla="*/ 133 w 134"/>
                <a:gd name="T7" fmla="*/ 5 h 11"/>
                <a:gd name="T8" fmla="*/ 67 w 134"/>
                <a:gd name="T9" fmla="*/ 11 h 11"/>
                <a:gd name="T10" fmla="*/ 67 w 134"/>
                <a:gd name="T11" fmla="*/ 0 h 11"/>
                <a:gd name="T12" fmla="*/ 0 w 134"/>
                <a:gd name="T13" fmla="*/ 5 h 11"/>
                <a:gd name="T14" fmla="*/ 67 w 134"/>
                <a:gd name="T15" fmla="*/ 11 h 11"/>
                <a:gd name="T16" fmla="*/ 134 w 134"/>
                <a:gd name="T17" fmla="*/ 5 h 11"/>
                <a:gd name="T18" fmla="*/ 67 w 134"/>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1">
                  <a:moveTo>
                    <a:pt x="67" y="11"/>
                  </a:moveTo>
                  <a:cubicBezTo>
                    <a:pt x="31" y="11"/>
                    <a:pt x="1" y="8"/>
                    <a:pt x="1" y="5"/>
                  </a:cubicBezTo>
                  <a:cubicBezTo>
                    <a:pt x="1" y="3"/>
                    <a:pt x="31" y="0"/>
                    <a:pt x="67" y="0"/>
                  </a:cubicBezTo>
                  <a:cubicBezTo>
                    <a:pt x="103" y="0"/>
                    <a:pt x="133" y="3"/>
                    <a:pt x="133" y="5"/>
                  </a:cubicBezTo>
                  <a:cubicBezTo>
                    <a:pt x="133" y="8"/>
                    <a:pt x="103" y="11"/>
                    <a:pt x="67" y="11"/>
                  </a:cubicBezTo>
                  <a:moveTo>
                    <a:pt x="67" y="0"/>
                  </a:moveTo>
                  <a:cubicBezTo>
                    <a:pt x="30" y="0"/>
                    <a:pt x="0" y="2"/>
                    <a:pt x="0" y="5"/>
                  </a:cubicBezTo>
                  <a:cubicBezTo>
                    <a:pt x="0" y="8"/>
                    <a:pt x="30" y="11"/>
                    <a:pt x="67" y="11"/>
                  </a:cubicBezTo>
                  <a:cubicBezTo>
                    <a:pt x="104" y="11"/>
                    <a:pt x="134" y="8"/>
                    <a:pt x="134" y="5"/>
                  </a:cubicBezTo>
                  <a:cubicBezTo>
                    <a:pt x="134" y="2"/>
                    <a:pt x="104" y="0"/>
                    <a:pt x="67" y="0"/>
                  </a:cubicBezTo>
                </a:path>
              </a:pathLst>
            </a:custGeom>
            <a:solidFill>
              <a:srgbClr val="C8C8C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68"/>
            <p:cNvSpPr>
              <a:spLocks noEditPoints="1"/>
            </p:cNvSpPr>
            <p:nvPr/>
          </p:nvSpPr>
          <p:spPr bwMode="auto">
            <a:xfrm>
              <a:off x="3667" y="1641"/>
              <a:ext cx="354" cy="30"/>
            </a:xfrm>
            <a:custGeom>
              <a:avLst/>
              <a:gdLst>
                <a:gd name="T0" fmla="*/ 66 w 132"/>
                <a:gd name="T1" fmla="*/ 11 h 11"/>
                <a:gd name="T2" fmla="*/ 2 w 132"/>
                <a:gd name="T3" fmla="*/ 5 h 11"/>
                <a:gd name="T4" fmla="*/ 66 w 132"/>
                <a:gd name="T5" fmla="*/ 0 h 11"/>
                <a:gd name="T6" fmla="*/ 130 w 132"/>
                <a:gd name="T7" fmla="*/ 5 h 11"/>
                <a:gd name="T8" fmla="*/ 66 w 132"/>
                <a:gd name="T9" fmla="*/ 11 h 11"/>
                <a:gd name="T10" fmla="*/ 66 w 132"/>
                <a:gd name="T11" fmla="*/ 0 h 11"/>
                <a:gd name="T12" fmla="*/ 0 w 132"/>
                <a:gd name="T13" fmla="*/ 5 h 11"/>
                <a:gd name="T14" fmla="*/ 66 w 132"/>
                <a:gd name="T15" fmla="*/ 11 h 11"/>
                <a:gd name="T16" fmla="*/ 132 w 132"/>
                <a:gd name="T17" fmla="*/ 5 h 11"/>
                <a:gd name="T18" fmla="*/ 66 w 132"/>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1">
                  <a:moveTo>
                    <a:pt x="66" y="11"/>
                  </a:moveTo>
                  <a:cubicBezTo>
                    <a:pt x="31" y="11"/>
                    <a:pt x="2" y="8"/>
                    <a:pt x="2" y="5"/>
                  </a:cubicBezTo>
                  <a:cubicBezTo>
                    <a:pt x="2" y="3"/>
                    <a:pt x="31" y="0"/>
                    <a:pt x="66" y="0"/>
                  </a:cubicBezTo>
                  <a:cubicBezTo>
                    <a:pt x="101" y="0"/>
                    <a:pt x="130" y="3"/>
                    <a:pt x="130" y="5"/>
                  </a:cubicBezTo>
                  <a:cubicBezTo>
                    <a:pt x="130" y="8"/>
                    <a:pt x="101" y="11"/>
                    <a:pt x="66" y="11"/>
                  </a:cubicBezTo>
                  <a:moveTo>
                    <a:pt x="66" y="0"/>
                  </a:moveTo>
                  <a:cubicBezTo>
                    <a:pt x="30" y="0"/>
                    <a:pt x="0" y="3"/>
                    <a:pt x="0" y="5"/>
                  </a:cubicBezTo>
                  <a:cubicBezTo>
                    <a:pt x="0" y="8"/>
                    <a:pt x="30" y="11"/>
                    <a:pt x="66" y="11"/>
                  </a:cubicBezTo>
                  <a:cubicBezTo>
                    <a:pt x="102" y="11"/>
                    <a:pt x="132" y="8"/>
                    <a:pt x="132" y="5"/>
                  </a:cubicBezTo>
                  <a:cubicBezTo>
                    <a:pt x="132" y="3"/>
                    <a:pt x="102" y="0"/>
                    <a:pt x="66" y="0"/>
                  </a:cubicBezTo>
                </a:path>
              </a:pathLst>
            </a:custGeom>
            <a:solidFill>
              <a:srgbClr val="C7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69"/>
            <p:cNvSpPr>
              <a:spLocks noEditPoints="1"/>
            </p:cNvSpPr>
            <p:nvPr/>
          </p:nvSpPr>
          <p:spPr bwMode="auto">
            <a:xfrm>
              <a:off x="3672" y="1641"/>
              <a:ext cx="344" cy="30"/>
            </a:xfrm>
            <a:custGeom>
              <a:avLst/>
              <a:gdLst>
                <a:gd name="T0" fmla="*/ 64 w 128"/>
                <a:gd name="T1" fmla="*/ 10 h 11"/>
                <a:gd name="T2" fmla="*/ 2 w 128"/>
                <a:gd name="T3" fmla="*/ 5 h 11"/>
                <a:gd name="T4" fmla="*/ 64 w 128"/>
                <a:gd name="T5" fmla="*/ 0 h 11"/>
                <a:gd name="T6" fmla="*/ 126 w 128"/>
                <a:gd name="T7" fmla="*/ 5 h 11"/>
                <a:gd name="T8" fmla="*/ 64 w 128"/>
                <a:gd name="T9" fmla="*/ 10 h 11"/>
                <a:gd name="T10" fmla="*/ 64 w 128"/>
                <a:gd name="T11" fmla="*/ 0 h 11"/>
                <a:gd name="T12" fmla="*/ 0 w 128"/>
                <a:gd name="T13" fmla="*/ 5 h 11"/>
                <a:gd name="T14" fmla="*/ 64 w 128"/>
                <a:gd name="T15" fmla="*/ 11 h 11"/>
                <a:gd name="T16" fmla="*/ 128 w 128"/>
                <a:gd name="T17" fmla="*/ 5 h 11"/>
                <a:gd name="T18" fmla="*/ 64 w 128"/>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
                  <a:moveTo>
                    <a:pt x="64" y="10"/>
                  </a:moveTo>
                  <a:cubicBezTo>
                    <a:pt x="30" y="10"/>
                    <a:pt x="2" y="8"/>
                    <a:pt x="2" y="5"/>
                  </a:cubicBezTo>
                  <a:cubicBezTo>
                    <a:pt x="2" y="3"/>
                    <a:pt x="30" y="0"/>
                    <a:pt x="64" y="0"/>
                  </a:cubicBezTo>
                  <a:cubicBezTo>
                    <a:pt x="99" y="0"/>
                    <a:pt x="126" y="3"/>
                    <a:pt x="126" y="5"/>
                  </a:cubicBezTo>
                  <a:cubicBezTo>
                    <a:pt x="126" y="8"/>
                    <a:pt x="99" y="10"/>
                    <a:pt x="64" y="10"/>
                  </a:cubicBezTo>
                  <a:moveTo>
                    <a:pt x="64" y="0"/>
                  </a:moveTo>
                  <a:cubicBezTo>
                    <a:pt x="29" y="0"/>
                    <a:pt x="0" y="3"/>
                    <a:pt x="0" y="5"/>
                  </a:cubicBezTo>
                  <a:cubicBezTo>
                    <a:pt x="0" y="8"/>
                    <a:pt x="29" y="11"/>
                    <a:pt x="64" y="11"/>
                  </a:cubicBezTo>
                  <a:cubicBezTo>
                    <a:pt x="99" y="11"/>
                    <a:pt x="128" y="8"/>
                    <a:pt x="128" y="5"/>
                  </a:cubicBezTo>
                  <a:cubicBezTo>
                    <a:pt x="128" y="3"/>
                    <a:pt x="99" y="0"/>
                    <a:pt x="64" y="0"/>
                  </a:cubicBezTo>
                </a:path>
              </a:pathLst>
            </a:custGeom>
            <a:solidFill>
              <a:srgbClr val="C6C6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70"/>
            <p:cNvSpPr>
              <a:spLocks noEditPoints="1"/>
            </p:cNvSpPr>
            <p:nvPr/>
          </p:nvSpPr>
          <p:spPr bwMode="auto">
            <a:xfrm>
              <a:off x="3677" y="1641"/>
              <a:ext cx="334" cy="27"/>
            </a:xfrm>
            <a:custGeom>
              <a:avLst/>
              <a:gdLst>
                <a:gd name="T0" fmla="*/ 62 w 124"/>
                <a:gd name="T1" fmla="*/ 10 h 10"/>
                <a:gd name="T2" fmla="*/ 1 w 124"/>
                <a:gd name="T3" fmla="*/ 5 h 10"/>
                <a:gd name="T4" fmla="*/ 62 w 124"/>
                <a:gd name="T5" fmla="*/ 1 h 10"/>
                <a:gd name="T6" fmla="*/ 123 w 124"/>
                <a:gd name="T7" fmla="*/ 5 h 10"/>
                <a:gd name="T8" fmla="*/ 62 w 124"/>
                <a:gd name="T9" fmla="*/ 10 h 10"/>
                <a:gd name="T10" fmla="*/ 62 w 124"/>
                <a:gd name="T11" fmla="*/ 0 h 10"/>
                <a:gd name="T12" fmla="*/ 0 w 124"/>
                <a:gd name="T13" fmla="*/ 5 h 10"/>
                <a:gd name="T14" fmla="*/ 62 w 124"/>
                <a:gd name="T15" fmla="*/ 10 h 10"/>
                <a:gd name="T16" fmla="*/ 124 w 124"/>
                <a:gd name="T17" fmla="*/ 5 h 10"/>
                <a:gd name="T18" fmla="*/ 62 w 124"/>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0">
                  <a:moveTo>
                    <a:pt x="62" y="10"/>
                  </a:moveTo>
                  <a:cubicBezTo>
                    <a:pt x="28" y="10"/>
                    <a:pt x="1" y="8"/>
                    <a:pt x="1" y="5"/>
                  </a:cubicBezTo>
                  <a:cubicBezTo>
                    <a:pt x="1" y="3"/>
                    <a:pt x="28" y="1"/>
                    <a:pt x="62" y="1"/>
                  </a:cubicBezTo>
                  <a:cubicBezTo>
                    <a:pt x="96" y="1"/>
                    <a:pt x="123" y="3"/>
                    <a:pt x="123" y="5"/>
                  </a:cubicBezTo>
                  <a:cubicBezTo>
                    <a:pt x="123" y="8"/>
                    <a:pt x="96" y="10"/>
                    <a:pt x="62" y="10"/>
                  </a:cubicBezTo>
                  <a:moveTo>
                    <a:pt x="62" y="0"/>
                  </a:moveTo>
                  <a:cubicBezTo>
                    <a:pt x="28" y="0"/>
                    <a:pt x="0" y="3"/>
                    <a:pt x="0" y="5"/>
                  </a:cubicBezTo>
                  <a:cubicBezTo>
                    <a:pt x="0" y="8"/>
                    <a:pt x="28" y="10"/>
                    <a:pt x="62" y="10"/>
                  </a:cubicBezTo>
                  <a:cubicBezTo>
                    <a:pt x="97" y="10"/>
                    <a:pt x="124" y="8"/>
                    <a:pt x="124" y="5"/>
                  </a:cubicBezTo>
                  <a:cubicBezTo>
                    <a:pt x="124" y="3"/>
                    <a:pt x="97" y="0"/>
                    <a:pt x="62" y="0"/>
                  </a:cubicBezTo>
                </a:path>
              </a:pathLst>
            </a:custGeom>
            <a:solidFill>
              <a:srgbClr val="C5C5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71"/>
            <p:cNvSpPr>
              <a:spLocks noEditPoints="1"/>
            </p:cNvSpPr>
            <p:nvPr/>
          </p:nvSpPr>
          <p:spPr bwMode="auto">
            <a:xfrm>
              <a:off x="3680" y="1644"/>
              <a:ext cx="328" cy="24"/>
            </a:xfrm>
            <a:custGeom>
              <a:avLst/>
              <a:gdLst>
                <a:gd name="T0" fmla="*/ 61 w 122"/>
                <a:gd name="T1" fmla="*/ 9 h 9"/>
                <a:gd name="T2" fmla="*/ 2 w 122"/>
                <a:gd name="T3" fmla="*/ 4 h 9"/>
                <a:gd name="T4" fmla="*/ 61 w 122"/>
                <a:gd name="T5" fmla="*/ 0 h 9"/>
                <a:gd name="T6" fmla="*/ 120 w 122"/>
                <a:gd name="T7" fmla="*/ 4 h 9"/>
                <a:gd name="T8" fmla="*/ 61 w 122"/>
                <a:gd name="T9" fmla="*/ 9 h 9"/>
                <a:gd name="T10" fmla="*/ 61 w 122"/>
                <a:gd name="T11" fmla="*/ 0 h 9"/>
                <a:gd name="T12" fmla="*/ 0 w 122"/>
                <a:gd name="T13" fmla="*/ 4 h 9"/>
                <a:gd name="T14" fmla="*/ 61 w 122"/>
                <a:gd name="T15" fmla="*/ 9 h 9"/>
                <a:gd name="T16" fmla="*/ 122 w 122"/>
                <a:gd name="T17" fmla="*/ 4 h 9"/>
                <a:gd name="T18" fmla="*/ 61 w 122"/>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9">
                  <a:moveTo>
                    <a:pt x="61" y="9"/>
                  </a:moveTo>
                  <a:cubicBezTo>
                    <a:pt x="28" y="9"/>
                    <a:pt x="2" y="7"/>
                    <a:pt x="2" y="4"/>
                  </a:cubicBezTo>
                  <a:cubicBezTo>
                    <a:pt x="2" y="2"/>
                    <a:pt x="28" y="0"/>
                    <a:pt x="61" y="0"/>
                  </a:cubicBezTo>
                  <a:cubicBezTo>
                    <a:pt x="94" y="0"/>
                    <a:pt x="120" y="2"/>
                    <a:pt x="120" y="4"/>
                  </a:cubicBezTo>
                  <a:cubicBezTo>
                    <a:pt x="120" y="7"/>
                    <a:pt x="94" y="9"/>
                    <a:pt x="61" y="9"/>
                  </a:cubicBezTo>
                  <a:moveTo>
                    <a:pt x="61" y="0"/>
                  </a:moveTo>
                  <a:cubicBezTo>
                    <a:pt x="27" y="0"/>
                    <a:pt x="0" y="2"/>
                    <a:pt x="0" y="4"/>
                  </a:cubicBezTo>
                  <a:cubicBezTo>
                    <a:pt x="0" y="7"/>
                    <a:pt x="27" y="9"/>
                    <a:pt x="61" y="9"/>
                  </a:cubicBezTo>
                  <a:cubicBezTo>
                    <a:pt x="95" y="9"/>
                    <a:pt x="122" y="7"/>
                    <a:pt x="122" y="4"/>
                  </a:cubicBezTo>
                  <a:cubicBezTo>
                    <a:pt x="122" y="2"/>
                    <a:pt x="95" y="0"/>
                    <a:pt x="61" y="0"/>
                  </a:cubicBezTo>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72"/>
            <p:cNvSpPr>
              <a:spLocks noEditPoints="1"/>
            </p:cNvSpPr>
            <p:nvPr/>
          </p:nvSpPr>
          <p:spPr bwMode="auto">
            <a:xfrm>
              <a:off x="3685" y="1644"/>
              <a:ext cx="318" cy="24"/>
            </a:xfrm>
            <a:custGeom>
              <a:avLst/>
              <a:gdLst>
                <a:gd name="T0" fmla="*/ 59 w 118"/>
                <a:gd name="T1" fmla="*/ 9 h 9"/>
                <a:gd name="T2" fmla="*/ 1 w 118"/>
                <a:gd name="T3" fmla="*/ 4 h 9"/>
                <a:gd name="T4" fmla="*/ 59 w 118"/>
                <a:gd name="T5" fmla="*/ 0 h 9"/>
                <a:gd name="T6" fmla="*/ 117 w 118"/>
                <a:gd name="T7" fmla="*/ 4 h 9"/>
                <a:gd name="T8" fmla="*/ 59 w 118"/>
                <a:gd name="T9" fmla="*/ 9 h 9"/>
                <a:gd name="T10" fmla="*/ 59 w 118"/>
                <a:gd name="T11" fmla="*/ 0 h 9"/>
                <a:gd name="T12" fmla="*/ 0 w 118"/>
                <a:gd name="T13" fmla="*/ 4 h 9"/>
                <a:gd name="T14" fmla="*/ 59 w 118"/>
                <a:gd name="T15" fmla="*/ 9 h 9"/>
                <a:gd name="T16" fmla="*/ 118 w 118"/>
                <a:gd name="T17" fmla="*/ 4 h 9"/>
                <a:gd name="T18" fmla="*/ 59 w 118"/>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9">
                  <a:moveTo>
                    <a:pt x="59" y="9"/>
                  </a:moveTo>
                  <a:cubicBezTo>
                    <a:pt x="27" y="9"/>
                    <a:pt x="1" y="7"/>
                    <a:pt x="1" y="4"/>
                  </a:cubicBezTo>
                  <a:cubicBezTo>
                    <a:pt x="1" y="2"/>
                    <a:pt x="27" y="0"/>
                    <a:pt x="59" y="0"/>
                  </a:cubicBezTo>
                  <a:cubicBezTo>
                    <a:pt x="91" y="0"/>
                    <a:pt x="117" y="2"/>
                    <a:pt x="117" y="4"/>
                  </a:cubicBezTo>
                  <a:cubicBezTo>
                    <a:pt x="117" y="7"/>
                    <a:pt x="91" y="9"/>
                    <a:pt x="59" y="9"/>
                  </a:cubicBezTo>
                  <a:moveTo>
                    <a:pt x="59" y="0"/>
                  </a:moveTo>
                  <a:cubicBezTo>
                    <a:pt x="26" y="0"/>
                    <a:pt x="0" y="2"/>
                    <a:pt x="0" y="4"/>
                  </a:cubicBezTo>
                  <a:cubicBezTo>
                    <a:pt x="0" y="7"/>
                    <a:pt x="26" y="9"/>
                    <a:pt x="59" y="9"/>
                  </a:cubicBezTo>
                  <a:cubicBezTo>
                    <a:pt x="92" y="9"/>
                    <a:pt x="118" y="7"/>
                    <a:pt x="118" y="4"/>
                  </a:cubicBezTo>
                  <a:cubicBezTo>
                    <a:pt x="118" y="2"/>
                    <a:pt x="92" y="0"/>
                    <a:pt x="59" y="0"/>
                  </a:cubicBezTo>
                </a:path>
              </a:pathLst>
            </a:custGeom>
            <a:solidFill>
              <a:srgbClr val="C3C3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73"/>
            <p:cNvSpPr>
              <a:spLocks noEditPoints="1"/>
            </p:cNvSpPr>
            <p:nvPr/>
          </p:nvSpPr>
          <p:spPr bwMode="auto">
            <a:xfrm>
              <a:off x="3688" y="1644"/>
              <a:ext cx="312" cy="24"/>
            </a:xfrm>
            <a:custGeom>
              <a:avLst/>
              <a:gdLst>
                <a:gd name="T0" fmla="*/ 58 w 116"/>
                <a:gd name="T1" fmla="*/ 9 h 9"/>
                <a:gd name="T2" fmla="*/ 2 w 116"/>
                <a:gd name="T3" fmla="*/ 4 h 9"/>
                <a:gd name="T4" fmla="*/ 58 w 116"/>
                <a:gd name="T5" fmla="*/ 0 h 9"/>
                <a:gd name="T6" fmla="*/ 114 w 116"/>
                <a:gd name="T7" fmla="*/ 4 h 9"/>
                <a:gd name="T8" fmla="*/ 58 w 116"/>
                <a:gd name="T9" fmla="*/ 9 h 9"/>
                <a:gd name="T10" fmla="*/ 58 w 116"/>
                <a:gd name="T11" fmla="*/ 0 h 9"/>
                <a:gd name="T12" fmla="*/ 0 w 116"/>
                <a:gd name="T13" fmla="*/ 4 h 9"/>
                <a:gd name="T14" fmla="*/ 58 w 116"/>
                <a:gd name="T15" fmla="*/ 9 h 9"/>
                <a:gd name="T16" fmla="*/ 116 w 116"/>
                <a:gd name="T17" fmla="*/ 4 h 9"/>
                <a:gd name="T18" fmla="*/ 58 w 116"/>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9">
                  <a:moveTo>
                    <a:pt x="58" y="9"/>
                  </a:moveTo>
                  <a:cubicBezTo>
                    <a:pt x="27" y="9"/>
                    <a:pt x="2" y="7"/>
                    <a:pt x="2" y="4"/>
                  </a:cubicBezTo>
                  <a:cubicBezTo>
                    <a:pt x="2" y="2"/>
                    <a:pt x="27" y="0"/>
                    <a:pt x="58" y="0"/>
                  </a:cubicBezTo>
                  <a:cubicBezTo>
                    <a:pt x="89" y="0"/>
                    <a:pt x="114" y="2"/>
                    <a:pt x="114" y="4"/>
                  </a:cubicBezTo>
                  <a:cubicBezTo>
                    <a:pt x="114" y="7"/>
                    <a:pt x="89" y="9"/>
                    <a:pt x="58" y="9"/>
                  </a:cubicBezTo>
                  <a:moveTo>
                    <a:pt x="58" y="0"/>
                  </a:moveTo>
                  <a:cubicBezTo>
                    <a:pt x="26" y="0"/>
                    <a:pt x="0" y="2"/>
                    <a:pt x="0" y="4"/>
                  </a:cubicBezTo>
                  <a:cubicBezTo>
                    <a:pt x="0" y="7"/>
                    <a:pt x="26" y="9"/>
                    <a:pt x="58" y="9"/>
                  </a:cubicBezTo>
                  <a:cubicBezTo>
                    <a:pt x="90" y="9"/>
                    <a:pt x="116" y="7"/>
                    <a:pt x="116" y="4"/>
                  </a:cubicBezTo>
                  <a:cubicBezTo>
                    <a:pt x="116" y="2"/>
                    <a:pt x="90" y="0"/>
                    <a:pt x="58" y="0"/>
                  </a:cubicBezTo>
                </a:path>
              </a:pathLst>
            </a:custGeom>
            <a:solidFill>
              <a:srgbClr val="C3C3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74"/>
            <p:cNvSpPr>
              <a:spLocks noEditPoints="1"/>
            </p:cNvSpPr>
            <p:nvPr/>
          </p:nvSpPr>
          <p:spPr bwMode="auto">
            <a:xfrm>
              <a:off x="3693" y="1644"/>
              <a:ext cx="302" cy="24"/>
            </a:xfrm>
            <a:custGeom>
              <a:avLst/>
              <a:gdLst>
                <a:gd name="T0" fmla="*/ 56 w 112"/>
                <a:gd name="T1" fmla="*/ 8 h 9"/>
                <a:gd name="T2" fmla="*/ 2 w 112"/>
                <a:gd name="T3" fmla="*/ 4 h 9"/>
                <a:gd name="T4" fmla="*/ 56 w 112"/>
                <a:gd name="T5" fmla="*/ 0 h 9"/>
                <a:gd name="T6" fmla="*/ 111 w 112"/>
                <a:gd name="T7" fmla="*/ 4 h 9"/>
                <a:gd name="T8" fmla="*/ 56 w 112"/>
                <a:gd name="T9" fmla="*/ 8 h 9"/>
                <a:gd name="T10" fmla="*/ 56 w 112"/>
                <a:gd name="T11" fmla="*/ 0 h 9"/>
                <a:gd name="T12" fmla="*/ 0 w 112"/>
                <a:gd name="T13" fmla="*/ 4 h 9"/>
                <a:gd name="T14" fmla="*/ 56 w 112"/>
                <a:gd name="T15" fmla="*/ 9 h 9"/>
                <a:gd name="T16" fmla="*/ 112 w 112"/>
                <a:gd name="T17" fmla="*/ 4 h 9"/>
                <a:gd name="T18" fmla="*/ 56 w 112"/>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9">
                  <a:moveTo>
                    <a:pt x="56" y="8"/>
                  </a:moveTo>
                  <a:cubicBezTo>
                    <a:pt x="26" y="8"/>
                    <a:pt x="2" y="7"/>
                    <a:pt x="2" y="4"/>
                  </a:cubicBezTo>
                  <a:cubicBezTo>
                    <a:pt x="2" y="2"/>
                    <a:pt x="26" y="0"/>
                    <a:pt x="56" y="0"/>
                  </a:cubicBezTo>
                  <a:cubicBezTo>
                    <a:pt x="86" y="0"/>
                    <a:pt x="111" y="2"/>
                    <a:pt x="111" y="4"/>
                  </a:cubicBezTo>
                  <a:cubicBezTo>
                    <a:pt x="111" y="7"/>
                    <a:pt x="86" y="8"/>
                    <a:pt x="56" y="8"/>
                  </a:cubicBezTo>
                  <a:moveTo>
                    <a:pt x="56" y="0"/>
                  </a:moveTo>
                  <a:cubicBezTo>
                    <a:pt x="25" y="0"/>
                    <a:pt x="0" y="2"/>
                    <a:pt x="0" y="4"/>
                  </a:cubicBezTo>
                  <a:cubicBezTo>
                    <a:pt x="0" y="7"/>
                    <a:pt x="25" y="9"/>
                    <a:pt x="56" y="9"/>
                  </a:cubicBezTo>
                  <a:cubicBezTo>
                    <a:pt x="87" y="9"/>
                    <a:pt x="112" y="7"/>
                    <a:pt x="112" y="4"/>
                  </a:cubicBezTo>
                  <a:cubicBezTo>
                    <a:pt x="112" y="2"/>
                    <a:pt x="87" y="0"/>
                    <a:pt x="56" y="0"/>
                  </a:cubicBezTo>
                </a:path>
              </a:pathLst>
            </a:custGeom>
            <a:solidFill>
              <a:srgbClr val="C2C2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75"/>
            <p:cNvSpPr>
              <a:spLocks noEditPoints="1"/>
            </p:cNvSpPr>
            <p:nvPr/>
          </p:nvSpPr>
          <p:spPr bwMode="auto">
            <a:xfrm>
              <a:off x="3699" y="1644"/>
              <a:ext cx="293" cy="21"/>
            </a:xfrm>
            <a:custGeom>
              <a:avLst/>
              <a:gdLst>
                <a:gd name="T0" fmla="*/ 54 w 109"/>
                <a:gd name="T1" fmla="*/ 8 h 8"/>
                <a:gd name="T2" fmla="*/ 1 w 109"/>
                <a:gd name="T3" fmla="*/ 4 h 8"/>
                <a:gd name="T4" fmla="*/ 54 w 109"/>
                <a:gd name="T5" fmla="*/ 0 h 8"/>
                <a:gd name="T6" fmla="*/ 107 w 109"/>
                <a:gd name="T7" fmla="*/ 4 h 8"/>
                <a:gd name="T8" fmla="*/ 54 w 109"/>
                <a:gd name="T9" fmla="*/ 8 h 8"/>
                <a:gd name="T10" fmla="*/ 54 w 109"/>
                <a:gd name="T11" fmla="*/ 0 h 8"/>
                <a:gd name="T12" fmla="*/ 0 w 109"/>
                <a:gd name="T13" fmla="*/ 4 h 8"/>
                <a:gd name="T14" fmla="*/ 54 w 109"/>
                <a:gd name="T15" fmla="*/ 8 h 8"/>
                <a:gd name="T16" fmla="*/ 109 w 109"/>
                <a:gd name="T17" fmla="*/ 4 h 8"/>
                <a:gd name="T18" fmla="*/ 54 w 109"/>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8">
                  <a:moveTo>
                    <a:pt x="54" y="8"/>
                  </a:moveTo>
                  <a:cubicBezTo>
                    <a:pt x="25" y="8"/>
                    <a:pt x="1" y="6"/>
                    <a:pt x="1" y="4"/>
                  </a:cubicBezTo>
                  <a:cubicBezTo>
                    <a:pt x="1" y="2"/>
                    <a:pt x="25" y="0"/>
                    <a:pt x="54" y="0"/>
                  </a:cubicBezTo>
                  <a:cubicBezTo>
                    <a:pt x="83" y="0"/>
                    <a:pt x="107" y="2"/>
                    <a:pt x="107" y="4"/>
                  </a:cubicBezTo>
                  <a:cubicBezTo>
                    <a:pt x="107" y="6"/>
                    <a:pt x="83" y="8"/>
                    <a:pt x="54" y="8"/>
                  </a:cubicBezTo>
                  <a:moveTo>
                    <a:pt x="54" y="0"/>
                  </a:moveTo>
                  <a:cubicBezTo>
                    <a:pt x="24" y="0"/>
                    <a:pt x="0" y="2"/>
                    <a:pt x="0" y="4"/>
                  </a:cubicBezTo>
                  <a:cubicBezTo>
                    <a:pt x="0" y="7"/>
                    <a:pt x="24" y="8"/>
                    <a:pt x="54" y="8"/>
                  </a:cubicBezTo>
                  <a:cubicBezTo>
                    <a:pt x="84" y="8"/>
                    <a:pt x="109" y="7"/>
                    <a:pt x="109" y="4"/>
                  </a:cubicBezTo>
                  <a:cubicBezTo>
                    <a:pt x="109" y="2"/>
                    <a:pt x="84" y="0"/>
                    <a:pt x="54" y="0"/>
                  </a:cubicBezTo>
                </a:path>
              </a:pathLst>
            </a:custGeom>
            <a:solidFill>
              <a:srgbClr val="C1C1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76"/>
            <p:cNvSpPr>
              <a:spLocks noEditPoints="1"/>
            </p:cNvSpPr>
            <p:nvPr/>
          </p:nvSpPr>
          <p:spPr bwMode="auto">
            <a:xfrm>
              <a:off x="3702" y="1644"/>
              <a:ext cx="285" cy="21"/>
            </a:xfrm>
            <a:custGeom>
              <a:avLst/>
              <a:gdLst>
                <a:gd name="T0" fmla="*/ 53 w 106"/>
                <a:gd name="T1" fmla="*/ 8 h 8"/>
                <a:gd name="T2" fmla="*/ 2 w 106"/>
                <a:gd name="T3" fmla="*/ 4 h 8"/>
                <a:gd name="T4" fmla="*/ 53 w 106"/>
                <a:gd name="T5" fmla="*/ 0 h 8"/>
                <a:gd name="T6" fmla="*/ 105 w 106"/>
                <a:gd name="T7" fmla="*/ 4 h 8"/>
                <a:gd name="T8" fmla="*/ 53 w 106"/>
                <a:gd name="T9" fmla="*/ 8 h 8"/>
                <a:gd name="T10" fmla="*/ 53 w 106"/>
                <a:gd name="T11" fmla="*/ 0 h 8"/>
                <a:gd name="T12" fmla="*/ 0 w 106"/>
                <a:gd name="T13" fmla="*/ 4 h 8"/>
                <a:gd name="T14" fmla="*/ 53 w 106"/>
                <a:gd name="T15" fmla="*/ 8 h 8"/>
                <a:gd name="T16" fmla="*/ 106 w 106"/>
                <a:gd name="T17" fmla="*/ 4 h 8"/>
                <a:gd name="T18" fmla="*/ 53 w 106"/>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8">
                  <a:moveTo>
                    <a:pt x="53" y="8"/>
                  </a:moveTo>
                  <a:cubicBezTo>
                    <a:pt x="25" y="8"/>
                    <a:pt x="2" y="6"/>
                    <a:pt x="2" y="4"/>
                  </a:cubicBezTo>
                  <a:cubicBezTo>
                    <a:pt x="2" y="2"/>
                    <a:pt x="25" y="0"/>
                    <a:pt x="53" y="0"/>
                  </a:cubicBezTo>
                  <a:cubicBezTo>
                    <a:pt x="82" y="0"/>
                    <a:pt x="105" y="2"/>
                    <a:pt x="105" y="4"/>
                  </a:cubicBezTo>
                  <a:cubicBezTo>
                    <a:pt x="105" y="6"/>
                    <a:pt x="82" y="8"/>
                    <a:pt x="53" y="8"/>
                  </a:cubicBezTo>
                  <a:moveTo>
                    <a:pt x="53" y="0"/>
                  </a:moveTo>
                  <a:cubicBezTo>
                    <a:pt x="24" y="0"/>
                    <a:pt x="0" y="2"/>
                    <a:pt x="0" y="4"/>
                  </a:cubicBezTo>
                  <a:cubicBezTo>
                    <a:pt x="0" y="6"/>
                    <a:pt x="24" y="8"/>
                    <a:pt x="53" y="8"/>
                  </a:cubicBezTo>
                  <a:cubicBezTo>
                    <a:pt x="82" y="8"/>
                    <a:pt x="106" y="6"/>
                    <a:pt x="106" y="4"/>
                  </a:cubicBezTo>
                  <a:cubicBezTo>
                    <a:pt x="106" y="2"/>
                    <a:pt x="82" y="0"/>
                    <a:pt x="53" y="0"/>
                  </a:cubicBezTo>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77"/>
            <p:cNvSpPr>
              <a:spLocks noEditPoints="1"/>
            </p:cNvSpPr>
            <p:nvPr/>
          </p:nvSpPr>
          <p:spPr bwMode="auto">
            <a:xfrm>
              <a:off x="3707" y="1644"/>
              <a:ext cx="277" cy="21"/>
            </a:xfrm>
            <a:custGeom>
              <a:avLst/>
              <a:gdLst>
                <a:gd name="T0" fmla="*/ 51 w 103"/>
                <a:gd name="T1" fmla="*/ 8 h 8"/>
                <a:gd name="T2" fmla="*/ 1 w 103"/>
                <a:gd name="T3" fmla="*/ 4 h 8"/>
                <a:gd name="T4" fmla="*/ 51 w 103"/>
                <a:gd name="T5" fmla="*/ 1 h 8"/>
                <a:gd name="T6" fmla="*/ 101 w 103"/>
                <a:gd name="T7" fmla="*/ 4 h 8"/>
                <a:gd name="T8" fmla="*/ 51 w 103"/>
                <a:gd name="T9" fmla="*/ 8 h 8"/>
                <a:gd name="T10" fmla="*/ 51 w 103"/>
                <a:gd name="T11" fmla="*/ 0 h 8"/>
                <a:gd name="T12" fmla="*/ 0 w 103"/>
                <a:gd name="T13" fmla="*/ 4 h 8"/>
                <a:gd name="T14" fmla="*/ 51 w 103"/>
                <a:gd name="T15" fmla="*/ 8 h 8"/>
                <a:gd name="T16" fmla="*/ 103 w 103"/>
                <a:gd name="T17" fmla="*/ 4 h 8"/>
                <a:gd name="T18" fmla="*/ 51 w 103"/>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8">
                  <a:moveTo>
                    <a:pt x="51" y="8"/>
                  </a:moveTo>
                  <a:cubicBezTo>
                    <a:pt x="24" y="8"/>
                    <a:pt x="1" y="6"/>
                    <a:pt x="1" y="4"/>
                  </a:cubicBezTo>
                  <a:cubicBezTo>
                    <a:pt x="1" y="2"/>
                    <a:pt x="24" y="1"/>
                    <a:pt x="51" y="1"/>
                  </a:cubicBezTo>
                  <a:cubicBezTo>
                    <a:pt x="79" y="1"/>
                    <a:pt x="101" y="2"/>
                    <a:pt x="101" y="4"/>
                  </a:cubicBezTo>
                  <a:cubicBezTo>
                    <a:pt x="101" y="6"/>
                    <a:pt x="79" y="8"/>
                    <a:pt x="51" y="8"/>
                  </a:cubicBezTo>
                  <a:moveTo>
                    <a:pt x="51" y="0"/>
                  </a:moveTo>
                  <a:cubicBezTo>
                    <a:pt x="23" y="0"/>
                    <a:pt x="0" y="2"/>
                    <a:pt x="0" y="4"/>
                  </a:cubicBezTo>
                  <a:cubicBezTo>
                    <a:pt x="0" y="6"/>
                    <a:pt x="23" y="8"/>
                    <a:pt x="51" y="8"/>
                  </a:cubicBezTo>
                  <a:cubicBezTo>
                    <a:pt x="80" y="8"/>
                    <a:pt x="103" y="6"/>
                    <a:pt x="103" y="4"/>
                  </a:cubicBezTo>
                  <a:cubicBezTo>
                    <a:pt x="103" y="2"/>
                    <a:pt x="80" y="0"/>
                    <a:pt x="51" y="0"/>
                  </a:cubicBezTo>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78"/>
            <p:cNvSpPr>
              <a:spLocks noEditPoints="1"/>
            </p:cNvSpPr>
            <p:nvPr/>
          </p:nvSpPr>
          <p:spPr bwMode="auto">
            <a:xfrm>
              <a:off x="3710" y="1646"/>
              <a:ext cx="268" cy="19"/>
            </a:xfrm>
            <a:custGeom>
              <a:avLst/>
              <a:gdLst>
                <a:gd name="T0" fmla="*/ 50 w 100"/>
                <a:gd name="T1" fmla="*/ 7 h 7"/>
                <a:gd name="T2" fmla="*/ 2 w 100"/>
                <a:gd name="T3" fmla="*/ 3 h 7"/>
                <a:gd name="T4" fmla="*/ 50 w 100"/>
                <a:gd name="T5" fmla="*/ 0 h 7"/>
                <a:gd name="T6" fmla="*/ 99 w 100"/>
                <a:gd name="T7" fmla="*/ 3 h 7"/>
                <a:gd name="T8" fmla="*/ 50 w 100"/>
                <a:gd name="T9" fmla="*/ 7 h 7"/>
                <a:gd name="T10" fmla="*/ 50 w 100"/>
                <a:gd name="T11" fmla="*/ 0 h 7"/>
                <a:gd name="T12" fmla="*/ 0 w 100"/>
                <a:gd name="T13" fmla="*/ 3 h 7"/>
                <a:gd name="T14" fmla="*/ 50 w 100"/>
                <a:gd name="T15" fmla="*/ 7 h 7"/>
                <a:gd name="T16" fmla="*/ 100 w 100"/>
                <a:gd name="T17" fmla="*/ 3 h 7"/>
                <a:gd name="T18" fmla="*/ 50 w 100"/>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7">
                  <a:moveTo>
                    <a:pt x="50" y="7"/>
                  </a:moveTo>
                  <a:cubicBezTo>
                    <a:pt x="24" y="7"/>
                    <a:pt x="2" y="5"/>
                    <a:pt x="2" y="3"/>
                  </a:cubicBezTo>
                  <a:cubicBezTo>
                    <a:pt x="2" y="1"/>
                    <a:pt x="24" y="0"/>
                    <a:pt x="50" y="0"/>
                  </a:cubicBezTo>
                  <a:cubicBezTo>
                    <a:pt x="77" y="0"/>
                    <a:pt x="99" y="1"/>
                    <a:pt x="99" y="3"/>
                  </a:cubicBezTo>
                  <a:cubicBezTo>
                    <a:pt x="99" y="5"/>
                    <a:pt x="77" y="7"/>
                    <a:pt x="50" y="7"/>
                  </a:cubicBezTo>
                  <a:moveTo>
                    <a:pt x="50" y="0"/>
                  </a:moveTo>
                  <a:cubicBezTo>
                    <a:pt x="23" y="0"/>
                    <a:pt x="0" y="1"/>
                    <a:pt x="0" y="3"/>
                  </a:cubicBezTo>
                  <a:cubicBezTo>
                    <a:pt x="0" y="5"/>
                    <a:pt x="23" y="7"/>
                    <a:pt x="50" y="7"/>
                  </a:cubicBezTo>
                  <a:cubicBezTo>
                    <a:pt x="78" y="7"/>
                    <a:pt x="100" y="5"/>
                    <a:pt x="100" y="3"/>
                  </a:cubicBezTo>
                  <a:cubicBezTo>
                    <a:pt x="100" y="1"/>
                    <a:pt x="78" y="0"/>
                    <a:pt x="50" y="0"/>
                  </a:cubicBezTo>
                </a:path>
              </a:pathLst>
            </a:custGeom>
            <a:solidFill>
              <a:srgbClr val="BEBE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79"/>
            <p:cNvSpPr>
              <a:spLocks noEditPoints="1"/>
            </p:cNvSpPr>
            <p:nvPr/>
          </p:nvSpPr>
          <p:spPr bwMode="auto">
            <a:xfrm>
              <a:off x="3715" y="1646"/>
              <a:ext cx="261" cy="19"/>
            </a:xfrm>
            <a:custGeom>
              <a:avLst/>
              <a:gdLst>
                <a:gd name="T0" fmla="*/ 48 w 97"/>
                <a:gd name="T1" fmla="*/ 7 h 7"/>
                <a:gd name="T2" fmla="*/ 1 w 97"/>
                <a:gd name="T3" fmla="*/ 3 h 7"/>
                <a:gd name="T4" fmla="*/ 48 w 97"/>
                <a:gd name="T5" fmla="*/ 0 h 7"/>
                <a:gd name="T6" fmla="*/ 95 w 97"/>
                <a:gd name="T7" fmla="*/ 3 h 7"/>
                <a:gd name="T8" fmla="*/ 48 w 97"/>
                <a:gd name="T9" fmla="*/ 7 h 7"/>
                <a:gd name="T10" fmla="*/ 48 w 97"/>
                <a:gd name="T11" fmla="*/ 0 h 7"/>
                <a:gd name="T12" fmla="*/ 0 w 97"/>
                <a:gd name="T13" fmla="*/ 3 h 7"/>
                <a:gd name="T14" fmla="*/ 48 w 97"/>
                <a:gd name="T15" fmla="*/ 7 h 7"/>
                <a:gd name="T16" fmla="*/ 97 w 97"/>
                <a:gd name="T17" fmla="*/ 3 h 7"/>
                <a:gd name="T18" fmla="*/ 48 w 97"/>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7">
                  <a:moveTo>
                    <a:pt x="48" y="7"/>
                  </a:moveTo>
                  <a:cubicBezTo>
                    <a:pt x="22" y="7"/>
                    <a:pt x="1" y="5"/>
                    <a:pt x="1" y="3"/>
                  </a:cubicBezTo>
                  <a:cubicBezTo>
                    <a:pt x="1" y="1"/>
                    <a:pt x="22" y="0"/>
                    <a:pt x="48" y="0"/>
                  </a:cubicBezTo>
                  <a:cubicBezTo>
                    <a:pt x="74" y="0"/>
                    <a:pt x="95" y="1"/>
                    <a:pt x="95" y="3"/>
                  </a:cubicBezTo>
                  <a:cubicBezTo>
                    <a:pt x="95" y="5"/>
                    <a:pt x="74" y="7"/>
                    <a:pt x="48" y="7"/>
                  </a:cubicBezTo>
                  <a:moveTo>
                    <a:pt x="48" y="0"/>
                  </a:moveTo>
                  <a:cubicBezTo>
                    <a:pt x="22" y="0"/>
                    <a:pt x="0" y="1"/>
                    <a:pt x="0" y="3"/>
                  </a:cubicBezTo>
                  <a:cubicBezTo>
                    <a:pt x="0" y="5"/>
                    <a:pt x="22" y="7"/>
                    <a:pt x="48" y="7"/>
                  </a:cubicBezTo>
                  <a:cubicBezTo>
                    <a:pt x="75" y="7"/>
                    <a:pt x="97" y="5"/>
                    <a:pt x="97" y="3"/>
                  </a:cubicBezTo>
                  <a:cubicBezTo>
                    <a:pt x="97" y="1"/>
                    <a:pt x="75" y="0"/>
                    <a:pt x="48" y="0"/>
                  </a:cubicBezTo>
                </a:path>
              </a:pathLst>
            </a:custGeom>
            <a:solidFill>
              <a:srgbClr val="BDBD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80"/>
            <p:cNvSpPr>
              <a:spLocks noEditPoints="1"/>
            </p:cNvSpPr>
            <p:nvPr/>
          </p:nvSpPr>
          <p:spPr bwMode="auto">
            <a:xfrm>
              <a:off x="3718" y="1646"/>
              <a:ext cx="252" cy="19"/>
            </a:xfrm>
            <a:custGeom>
              <a:avLst/>
              <a:gdLst>
                <a:gd name="T0" fmla="*/ 47 w 94"/>
                <a:gd name="T1" fmla="*/ 6 h 7"/>
                <a:gd name="T2" fmla="*/ 2 w 94"/>
                <a:gd name="T3" fmla="*/ 3 h 7"/>
                <a:gd name="T4" fmla="*/ 47 w 94"/>
                <a:gd name="T5" fmla="*/ 0 h 7"/>
                <a:gd name="T6" fmla="*/ 93 w 94"/>
                <a:gd name="T7" fmla="*/ 3 h 7"/>
                <a:gd name="T8" fmla="*/ 47 w 94"/>
                <a:gd name="T9" fmla="*/ 6 h 7"/>
                <a:gd name="T10" fmla="*/ 47 w 94"/>
                <a:gd name="T11" fmla="*/ 0 h 7"/>
                <a:gd name="T12" fmla="*/ 0 w 94"/>
                <a:gd name="T13" fmla="*/ 3 h 7"/>
                <a:gd name="T14" fmla="*/ 47 w 94"/>
                <a:gd name="T15" fmla="*/ 7 h 7"/>
                <a:gd name="T16" fmla="*/ 94 w 94"/>
                <a:gd name="T17" fmla="*/ 3 h 7"/>
                <a:gd name="T18" fmla="*/ 47 w 94"/>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7">
                  <a:moveTo>
                    <a:pt x="47" y="6"/>
                  </a:moveTo>
                  <a:cubicBezTo>
                    <a:pt x="22" y="6"/>
                    <a:pt x="2" y="5"/>
                    <a:pt x="2" y="3"/>
                  </a:cubicBezTo>
                  <a:cubicBezTo>
                    <a:pt x="2" y="1"/>
                    <a:pt x="22" y="0"/>
                    <a:pt x="47" y="0"/>
                  </a:cubicBezTo>
                  <a:cubicBezTo>
                    <a:pt x="72" y="0"/>
                    <a:pt x="93" y="1"/>
                    <a:pt x="93" y="3"/>
                  </a:cubicBezTo>
                  <a:cubicBezTo>
                    <a:pt x="93" y="5"/>
                    <a:pt x="72" y="6"/>
                    <a:pt x="47" y="6"/>
                  </a:cubicBezTo>
                  <a:moveTo>
                    <a:pt x="47" y="0"/>
                  </a:moveTo>
                  <a:cubicBezTo>
                    <a:pt x="21" y="0"/>
                    <a:pt x="0" y="1"/>
                    <a:pt x="0" y="3"/>
                  </a:cubicBezTo>
                  <a:cubicBezTo>
                    <a:pt x="0" y="5"/>
                    <a:pt x="21" y="7"/>
                    <a:pt x="47" y="7"/>
                  </a:cubicBezTo>
                  <a:cubicBezTo>
                    <a:pt x="73" y="7"/>
                    <a:pt x="94" y="5"/>
                    <a:pt x="94" y="3"/>
                  </a:cubicBezTo>
                  <a:cubicBezTo>
                    <a:pt x="94" y="1"/>
                    <a:pt x="73" y="0"/>
                    <a:pt x="47" y="0"/>
                  </a:cubicBezTo>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81"/>
            <p:cNvSpPr>
              <a:spLocks noEditPoints="1"/>
            </p:cNvSpPr>
            <p:nvPr/>
          </p:nvSpPr>
          <p:spPr bwMode="auto">
            <a:xfrm>
              <a:off x="3723" y="1646"/>
              <a:ext cx="245" cy="17"/>
            </a:xfrm>
            <a:custGeom>
              <a:avLst/>
              <a:gdLst>
                <a:gd name="T0" fmla="*/ 45 w 91"/>
                <a:gd name="T1" fmla="*/ 6 h 6"/>
                <a:gd name="T2" fmla="*/ 2 w 91"/>
                <a:gd name="T3" fmla="*/ 3 h 6"/>
                <a:gd name="T4" fmla="*/ 45 w 91"/>
                <a:gd name="T5" fmla="*/ 0 h 6"/>
                <a:gd name="T6" fmla="*/ 89 w 91"/>
                <a:gd name="T7" fmla="*/ 3 h 6"/>
                <a:gd name="T8" fmla="*/ 45 w 91"/>
                <a:gd name="T9" fmla="*/ 6 h 6"/>
                <a:gd name="T10" fmla="*/ 45 w 91"/>
                <a:gd name="T11" fmla="*/ 0 h 6"/>
                <a:gd name="T12" fmla="*/ 0 w 91"/>
                <a:gd name="T13" fmla="*/ 3 h 6"/>
                <a:gd name="T14" fmla="*/ 45 w 91"/>
                <a:gd name="T15" fmla="*/ 6 h 6"/>
                <a:gd name="T16" fmla="*/ 91 w 91"/>
                <a:gd name="T17" fmla="*/ 3 h 6"/>
                <a:gd name="T18" fmla="*/ 45 w 91"/>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6">
                  <a:moveTo>
                    <a:pt x="45" y="6"/>
                  </a:moveTo>
                  <a:cubicBezTo>
                    <a:pt x="21" y="6"/>
                    <a:pt x="2" y="5"/>
                    <a:pt x="2" y="3"/>
                  </a:cubicBezTo>
                  <a:cubicBezTo>
                    <a:pt x="2" y="1"/>
                    <a:pt x="21" y="0"/>
                    <a:pt x="45" y="0"/>
                  </a:cubicBezTo>
                  <a:cubicBezTo>
                    <a:pt x="69" y="0"/>
                    <a:pt x="89" y="1"/>
                    <a:pt x="89" y="3"/>
                  </a:cubicBezTo>
                  <a:cubicBezTo>
                    <a:pt x="89" y="5"/>
                    <a:pt x="69" y="6"/>
                    <a:pt x="45" y="6"/>
                  </a:cubicBezTo>
                  <a:moveTo>
                    <a:pt x="45" y="0"/>
                  </a:moveTo>
                  <a:cubicBezTo>
                    <a:pt x="20" y="0"/>
                    <a:pt x="0" y="1"/>
                    <a:pt x="0" y="3"/>
                  </a:cubicBezTo>
                  <a:cubicBezTo>
                    <a:pt x="0" y="5"/>
                    <a:pt x="20" y="6"/>
                    <a:pt x="45" y="6"/>
                  </a:cubicBezTo>
                  <a:cubicBezTo>
                    <a:pt x="70" y="6"/>
                    <a:pt x="91" y="5"/>
                    <a:pt x="91" y="3"/>
                  </a:cubicBezTo>
                  <a:cubicBezTo>
                    <a:pt x="91" y="1"/>
                    <a:pt x="70" y="0"/>
                    <a:pt x="45" y="0"/>
                  </a:cubicBezTo>
                </a:path>
              </a:pathLst>
            </a:custGeom>
            <a:solidFill>
              <a:srgbClr val="BBBB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Oval 82"/>
            <p:cNvSpPr>
              <a:spLocks noChangeArrowheads="1"/>
            </p:cNvSpPr>
            <p:nvPr/>
          </p:nvSpPr>
          <p:spPr bwMode="auto">
            <a:xfrm>
              <a:off x="3728" y="1646"/>
              <a:ext cx="234" cy="17"/>
            </a:xfrm>
            <a:prstGeom prst="ellipse">
              <a:avLst/>
            </a:prstGeom>
            <a:solidFill>
              <a:srgbClr val="BABAB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Oval 83"/>
            <p:cNvSpPr>
              <a:spLocks noChangeArrowheads="1"/>
            </p:cNvSpPr>
            <p:nvPr/>
          </p:nvSpPr>
          <p:spPr bwMode="auto">
            <a:xfrm>
              <a:off x="3357" y="683"/>
              <a:ext cx="960" cy="961"/>
            </a:xfrm>
            <a:prstGeom prst="ellipse">
              <a:avLst/>
            </a:prstGeom>
            <a:noFill/>
            <a:ln w="38100">
              <a:solidFill>
                <a:srgbClr val="304860"/>
              </a:solidFill>
              <a:round/>
            </a:ln>
          </p:spPr>
          <p:txBody>
            <a:bodyPr vert="horz" wrap="square" lIns="91440" tIns="45720" rIns="91440" bIns="45720" numCol="1" anchor="t" anchorCtr="0" compatLnSpc="1"/>
            <a:lstStyle/>
            <a:p>
              <a:endParaRPr lang="zh-CN" altLang="en-US"/>
            </a:p>
          </p:txBody>
        </p:sp>
        <p:sp>
          <p:nvSpPr>
            <p:cNvPr id="166" name="Freeform 84"/>
            <p:cNvSpPr>
              <a:spLocks noEditPoints="1"/>
            </p:cNvSpPr>
            <p:nvPr/>
          </p:nvSpPr>
          <p:spPr bwMode="auto">
            <a:xfrm>
              <a:off x="3618" y="882"/>
              <a:ext cx="441" cy="563"/>
            </a:xfrm>
            <a:custGeom>
              <a:avLst/>
              <a:gdLst>
                <a:gd name="T0" fmla="*/ 141 w 164"/>
                <a:gd name="T1" fmla="*/ 92 h 209"/>
                <a:gd name="T2" fmla="*/ 141 w 164"/>
                <a:gd name="T3" fmla="*/ 52 h 209"/>
                <a:gd name="T4" fmla="*/ 82 w 164"/>
                <a:gd name="T5" fmla="*/ 0 h 209"/>
                <a:gd name="T6" fmla="*/ 23 w 164"/>
                <a:gd name="T7" fmla="*/ 52 h 209"/>
                <a:gd name="T8" fmla="*/ 23 w 164"/>
                <a:gd name="T9" fmla="*/ 92 h 209"/>
                <a:gd name="T10" fmla="*/ 0 w 164"/>
                <a:gd name="T11" fmla="*/ 111 h 209"/>
                <a:gd name="T12" fmla="*/ 0 w 164"/>
                <a:gd name="T13" fmla="*/ 189 h 209"/>
                <a:gd name="T14" fmla="*/ 23 w 164"/>
                <a:gd name="T15" fmla="*/ 209 h 209"/>
                <a:gd name="T16" fmla="*/ 141 w 164"/>
                <a:gd name="T17" fmla="*/ 209 h 209"/>
                <a:gd name="T18" fmla="*/ 164 w 164"/>
                <a:gd name="T19" fmla="*/ 189 h 209"/>
                <a:gd name="T20" fmla="*/ 164 w 164"/>
                <a:gd name="T21" fmla="*/ 111 h 209"/>
                <a:gd name="T22" fmla="*/ 141 w 164"/>
                <a:gd name="T23" fmla="*/ 92 h 209"/>
                <a:gd name="T24" fmla="*/ 38 w 164"/>
                <a:gd name="T25" fmla="*/ 52 h 209"/>
                <a:gd name="T26" fmla="*/ 82 w 164"/>
                <a:gd name="T27" fmla="*/ 13 h 209"/>
                <a:gd name="T28" fmla="*/ 127 w 164"/>
                <a:gd name="T29" fmla="*/ 52 h 209"/>
                <a:gd name="T30" fmla="*/ 127 w 164"/>
                <a:gd name="T31" fmla="*/ 92 h 209"/>
                <a:gd name="T32" fmla="*/ 38 w 164"/>
                <a:gd name="T33" fmla="*/ 92 h 209"/>
                <a:gd name="T34" fmla="*/ 38 w 164"/>
                <a:gd name="T35" fmla="*/ 52 h 209"/>
                <a:gd name="T36" fmla="*/ 149 w 164"/>
                <a:gd name="T37" fmla="*/ 189 h 209"/>
                <a:gd name="T38" fmla="*/ 141 w 164"/>
                <a:gd name="T39" fmla="*/ 196 h 209"/>
                <a:gd name="T40" fmla="*/ 23 w 164"/>
                <a:gd name="T41" fmla="*/ 196 h 209"/>
                <a:gd name="T42" fmla="*/ 15 w 164"/>
                <a:gd name="T43" fmla="*/ 189 h 209"/>
                <a:gd name="T44" fmla="*/ 15 w 164"/>
                <a:gd name="T45" fmla="*/ 111 h 209"/>
                <a:gd name="T46" fmla="*/ 23 w 164"/>
                <a:gd name="T47" fmla="*/ 105 h 209"/>
                <a:gd name="T48" fmla="*/ 141 w 164"/>
                <a:gd name="T49" fmla="*/ 105 h 209"/>
                <a:gd name="T50" fmla="*/ 149 w 164"/>
                <a:gd name="T51" fmla="*/ 111 h 209"/>
                <a:gd name="T52" fmla="*/ 149 w 164"/>
                <a:gd name="T53" fmla="*/ 189 h 209"/>
                <a:gd name="T54" fmla="*/ 89 w 164"/>
                <a:gd name="T55" fmla="*/ 146 h 209"/>
                <a:gd name="T56" fmla="*/ 89 w 164"/>
                <a:gd name="T57" fmla="*/ 131 h 209"/>
                <a:gd name="T58" fmla="*/ 82 w 164"/>
                <a:gd name="T59" fmla="*/ 124 h 209"/>
                <a:gd name="T60" fmla="*/ 75 w 164"/>
                <a:gd name="T61" fmla="*/ 131 h 209"/>
                <a:gd name="T62" fmla="*/ 75 w 164"/>
                <a:gd name="T63" fmla="*/ 146 h 209"/>
                <a:gd name="T64" fmla="*/ 67 w 164"/>
                <a:gd name="T65" fmla="*/ 157 h 209"/>
                <a:gd name="T66" fmla="*/ 82 w 164"/>
                <a:gd name="T67" fmla="*/ 170 h 209"/>
                <a:gd name="T68" fmla="*/ 97 w 164"/>
                <a:gd name="T69" fmla="*/ 157 h 209"/>
                <a:gd name="T70" fmla="*/ 89 w 164"/>
                <a:gd name="T71" fmla="*/ 146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4" h="209">
                  <a:moveTo>
                    <a:pt x="141" y="92"/>
                  </a:moveTo>
                  <a:cubicBezTo>
                    <a:pt x="141" y="52"/>
                    <a:pt x="141" y="52"/>
                    <a:pt x="141" y="52"/>
                  </a:cubicBezTo>
                  <a:cubicBezTo>
                    <a:pt x="141" y="24"/>
                    <a:pt x="115" y="0"/>
                    <a:pt x="82" y="0"/>
                  </a:cubicBezTo>
                  <a:cubicBezTo>
                    <a:pt x="49" y="0"/>
                    <a:pt x="23" y="24"/>
                    <a:pt x="23" y="52"/>
                  </a:cubicBezTo>
                  <a:cubicBezTo>
                    <a:pt x="23" y="92"/>
                    <a:pt x="23" y="92"/>
                    <a:pt x="23" y="92"/>
                  </a:cubicBezTo>
                  <a:cubicBezTo>
                    <a:pt x="10" y="92"/>
                    <a:pt x="0" y="100"/>
                    <a:pt x="0" y="111"/>
                  </a:cubicBezTo>
                  <a:cubicBezTo>
                    <a:pt x="0" y="189"/>
                    <a:pt x="0" y="189"/>
                    <a:pt x="0" y="189"/>
                  </a:cubicBezTo>
                  <a:cubicBezTo>
                    <a:pt x="0" y="200"/>
                    <a:pt x="10" y="209"/>
                    <a:pt x="23" y="209"/>
                  </a:cubicBezTo>
                  <a:cubicBezTo>
                    <a:pt x="141" y="209"/>
                    <a:pt x="141" y="209"/>
                    <a:pt x="141" y="209"/>
                  </a:cubicBezTo>
                  <a:cubicBezTo>
                    <a:pt x="154" y="209"/>
                    <a:pt x="164" y="200"/>
                    <a:pt x="164" y="189"/>
                  </a:cubicBezTo>
                  <a:cubicBezTo>
                    <a:pt x="164" y="111"/>
                    <a:pt x="164" y="111"/>
                    <a:pt x="164" y="111"/>
                  </a:cubicBezTo>
                  <a:cubicBezTo>
                    <a:pt x="164" y="100"/>
                    <a:pt x="154" y="92"/>
                    <a:pt x="141" y="92"/>
                  </a:cubicBezTo>
                  <a:close/>
                  <a:moveTo>
                    <a:pt x="38" y="52"/>
                  </a:moveTo>
                  <a:cubicBezTo>
                    <a:pt x="38" y="31"/>
                    <a:pt x="57" y="13"/>
                    <a:pt x="82" y="13"/>
                  </a:cubicBezTo>
                  <a:cubicBezTo>
                    <a:pt x="107" y="13"/>
                    <a:pt x="127" y="31"/>
                    <a:pt x="127" y="52"/>
                  </a:cubicBezTo>
                  <a:cubicBezTo>
                    <a:pt x="127" y="92"/>
                    <a:pt x="127" y="92"/>
                    <a:pt x="127" y="92"/>
                  </a:cubicBezTo>
                  <a:cubicBezTo>
                    <a:pt x="38" y="92"/>
                    <a:pt x="38" y="92"/>
                    <a:pt x="38" y="92"/>
                  </a:cubicBezTo>
                  <a:lnTo>
                    <a:pt x="38" y="52"/>
                  </a:lnTo>
                  <a:close/>
                  <a:moveTo>
                    <a:pt x="149" y="189"/>
                  </a:moveTo>
                  <a:cubicBezTo>
                    <a:pt x="149" y="193"/>
                    <a:pt x="145" y="196"/>
                    <a:pt x="141" y="196"/>
                  </a:cubicBezTo>
                  <a:cubicBezTo>
                    <a:pt x="23" y="196"/>
                    <a:pt x="23" y="196"/>
                    <a:pt x="23" y="196"/>
                  </a:cubicBezTo>
                  <a:cubicBezTo>
                    <a:pt x="19" y="196"/>
                    <a:pt x="15" y="193"/>
                    <a:pt x="15" y="189"/>
                  </a:cubicBezTo>
                  <a:cubicBezTo>
                    <a:pt x="15" y="111"/>
                    <a:pt x="15" y="111"/>
                    <a:pt x="15" y="111"/>
                  </a:cubicBezTo>
                  <a:cubicBezTo>
                    <a:pt x="15" y="108"/>
                    <a:pt x="19" y="105"/>
                    <a:pt x="23" y="105"/>
                  </a:cubicBezTo>
                  <a:cubicBezTo>
                    <a:pt x="141" y="105"/>
                    <a:pt x="141" y="105"/>
                    <a:pt x="141" y="105"/>
                  </a:cubicBezTo>
                  <a:cubicBezTo>
                    <a:pt x="145" y="105"/>
                    <a:pt x="149" y="108"/>
                    <a:pt x="149" y="111"/>
                  </a:cubicBezTo>
                  <a:lnTo>
                    <a:pt x="149" y="189"/>
                  </a:lnTo>
                  <a:close/>
                  <a:moveTo>
                    <a:pt x="89" y="146"/>
                  </a:moveTo>
                  <a:cubicBezTo>
                    <a:pt x="89" y="131"/>
                    <a:pt x="89" y="131"/>
                    <a:pt x="89" y="131"/>
                  </a:cubicBezTo>
                  <a:cubicBezTo>
                    <a:pt x="89" y="127"/>
                    <a:pt x="86" y="124"/>
                    <a:pt x="82" y="124"/>
                  </a:cubicBezTo>
                  <a:cubicBezTo>
                    <a:pt x="78" y="124"/>
                    <a:pt x="75" y="127"/>
                    <a:pt x="75" y="131"/>
                  </a:cubicBezTo>
                  <a:cubicBezTo>
                    <a:pt x="75" y="146"/>
                    <a:pt x="75" y="146"/>
                    <a:pt x="75" y="146"/>
                  </a:cubicBezTo>
                  <a:cubicBezTo>
                    <a:pt x="70" y="148"/>
                    <a:pt x="67" y="152"/>
                    <a:pt x="67" y="157"/>
                  </a:cubicBezTo>
                  <a:cubicBezTo>
                    <a:pt x="67" y="164"/>
                    <a:pt x="74" y="170"/>
                    <a:pt x="82" y="170"/>
                  </a:cubicBezTo>
                  <a:cubicBezTo>
                    <a:pt x="90" y="170"/>
                    <a:pt x="97" y="164"/>
                    <a:pt x="97" y="157"/>
                  </a:cubicBezTo>
                  <a:cubicBezTo>
                    <a:pt x="97" y="152"/>
                    <a:pt x="94" y="148"/>
                    <a:pt x="89" y="146"/>
                  </a:cubicBezTo>
                  <a:close/>
                </a:path>
              </a:pathLst>
            </a:custGeom>
            <a:solidFill>
              <a:srgbClr val="3048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1148469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258445" y="543560"/>
            <a:ext cx="1207135" cy="12700"/>
          </a:xfrm>
          <a:prstGeom prst="line">
            <a:avLst/>
          </a:prstGeom>
          <a:ln w="76200"/>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1558290" y="88900"/>
            <a:ext cx="4431665" cy="793487"/>
          </a:xfrm>
          <a:prstGeom prst="rect">
            <a:avLst/>
          </a:prstGeom>
          <a:noFill/>
        </p:spPr>
        <p:txBody>
          <a:bodyPr wrap="square" rtlCol="0" anchor="t">
            <a:spAutoFit/>
          </a:bodyPr>
          <a:lstStyle/>
          <a:p>
            <a:pPr>
              <a:lnSpc>
                <a:spcPct val="150000"/>
              </a:lnSpc>
            </a:pPr>
            <a:r>
              <a:rPr lang="en-US" altLang="zh-CN" sz="3600" dirty="0">
                <a:latin typeface="宋体" panose="02010600030101010101" pitchFamily="2" charset="-122"/>
                <a:ea typeface="宋体" panose="02010600030101010101" pitchFamily="2" charset="-122"/>
                <a:cs typeface="宋体" panose="02010600030101010101" pitchFamily="2" charset="-122"/>
                <a:sym typeface="+mn-ea"/>
              </a:rPr>
              <a:t>4</a:t>
            </a:r>
            <a:r>
              <a:rPr lang="zh-CN" altLang="en-US" sz="3600" dirty="0">
                <a:latin typeface="宋体" panose="02010600030101010101" pitchFamily="2" charset="-122"/>
                <a:ea typeface="宋体" panose="02010600030101010101" pitchFamily="2" charset="-122"/>
                <a:cs typeface="宋体" panose="02010600030101010101" pitchFamily="2" charset="-122"/>
                <a:sym typeface="+mn-ea"/>
              </a:rPr>
              <a:t>总结</a:t>
            </a:r>
          </a:p>
        </p:txBody>
      </p:sp>
      <p:sp>
        <p:nvSpPr>
          <p:cNvPr id="4" name="文本框 3">
            <a:extLst>
              <a:ext uri="{FF2B5EF4-FFF2-40B4-BE49-F238E27FC236}">
                <a16:creationId xmlns:a16="http://schemas.microsoft.com/office/drawing/2014/main" id="{A5420047-B20E-411C-B2A5-98D675EF56B1}"/>
              </a:ext>
            </a:extLst>
          </p:cNvPr>
          <p:cNvSpPr txBox="1"/>
          <p:nvPr/>
        </p:nvSpPr>
        <p:spPr>
          <a:xfrm>
            <a:off x="980926" y="1223682"/>
            <a:ext cx="10018058" cy="4194738"/>
          </a:xfrm>
          <a:prstGeom prst="rect">
            <a:avLst/>
          </a:prstGeom>
          <a:noFill/>
        </p:spPr>
        <p:txBody>
          <a:bodyPr wrap="square" rtlCol="0">
            <a:spAutoFit/>
          </a:bodyPr>
          <a:lstStyle/>
          <a:p>
            <a:pPr indent="457200">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本文探讨了收益共享合同在防止供应链中需求信息泄漏和使供应链更好地发展方面的潜力。</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）我们将供应商与其两个客户之间的互动建模为一个不完全信息的动态博弈。</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）为了防止供应商选择泄露信息，在位者应订购一个数量，如果信息泄露，实际上会导致订单不足或订单过多的情况。</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a:latin typeface="Times New Roman" panose="02020603050405020304" pitchFamily="18" charset="0"/>
                <a:ea typeface="宋体" panose="02010600030101010101" pitchFamily="2" charset="-122"/>
                <a:cs typeface="Times New Roman" panose="02020603050405020304" pitchFamily="18" charset="0"/>
              </a:rPr>
              <a:t>）垂直合作伙伴之间的信息共享得以实现，防止了向水平竞争对手的信息泄漏。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dirty="0">
                <a:latin typeface="Times New Roman" panose="02020603050405020304" pitchFamily="18" charset="0"/>
                <a:ea typeface="宋体" panose="02010600030101010101" pitchFamily="2" charset="-122"/>
                <a:cs typeface="Times New Roman" panose="02020603050405020304" pitchFamily="18" charset="0"/>
              </a:rPr>
              <a:t>）防止信息泄漏可能会使在位者、供应商，有时甚至是进入者获得收益。</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5</a:t>
            </a:r>
            <a:r>
              <a:rPr lang="zh-CN" altLang="en-US" dirty="0">
                <a:latin typeface="Times New Roman" panose="02020603050405020304" pitchFamily="18" charset="0"/>
                <a:ea typeface="宋体" panose="02010600030101010101" pitchFamily="2" charset="-122"/>
                <a:cs typeface="Times New Roman" panose="02020603050405020304" pitchFamily="18" charset="0"/>
              </a:rPr>
              <a:t>）相对较高的收益共享率</a:t>
            </a:r>
            <a:r>
              <a:rPr lang="el-GR" altLang="zh-CN" dirty="0">
                <a:latin typeface="Times New Roman" panose="02020603050405020304" pitchFamily="18" charset="0"/>
                <a:ea typeface="宋体" panose="02010600030101010101" pitchFamily="2" charset="-122"/>
                <a:cs typeface="Times New Roman" panose="02020603050405020304" pitchFamily="18" charset="0"/>
              </a:rPr>
              <a:t>α</a:t>
            </a:r>
            <a:r>
              <a:rPr lang="zh-CN" altLang="en-US" dirty="0">
                <a:latin typeface="Times New Roman" panose="02020603050405020304" pitchFamily="18" charset="0"/>
                <a:ea typeface="宋体" panose="02010600030101010101" pitchFamily="2" charset="-122"/>
                <a:cs typeface="Times New Roman" panose="02020603050405020304" pitchFamily="18" charset="0"/>
              </a:rPr>
              <a:t>更有能力防止信息泄露。</a:t>
            </a:r>
          </a:p>
          <a:p>
            <a:pPr indent="457200">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未来延伸：</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本文的一个自然延伸是研究贝特朗竞争下，下游零售商提供的产品是不完全替代品或互补品时的防泄漏合同。</a:t>
            </a:r>
          </a:p>
        </p:txBody>
      </p:sp>
    </p:spTree>
    <p:extLst>
      <p:ext uri="{BB962C8B-B14F-4D97-AF65-F5344CB8AC3E}">
        <p14:creationId xmlns:p14="http://schemas.microsoft.com/office/powerpoint/2010/main" val="1155184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grpSp>
        <p:nvGrpSpPr>
          <p:cNvPr id="396" name="组合 395"/>
          <p:cNvGrpSpPr/>
          <p:nvPr/>
        </p:nvGrpSpPr>
        <p:grpSpPr>
          <a:xfrm>
            <a:off x="5603268" y="2090149"/>
            <a:ext cx="985463" cy="1042769"/>
            <a:chOff x="1831146" y="2807604"/>
            <a:chExt cx="985463" cy="1042769"/>
          </a:xfrm>
        </p:grpSpPr>
        <p:sp>
          <p:nvSpPr>
            <p:cNvPr id="405" name="AutoShape 3"/>
            <p:cNvSpPr>
              <a:spLocks noChangeAspect="1" noChangeArrowheads="1" noTextEdit="1"/>
            </p:cNvSpPr>
            <p:nvPr/>
          </p:nvSpPr>
          <p:spPr bwMode="auto">
            <a:xfrm>
              <a:off x="1831146" y="2810674"/>
              <a:ext cx="982393" cy="1039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6" name="Freeform 5"/>
            <p:cNvSpPr>
              <a:spLocks noEditPoints="1"/>
            </p:cNvSpPr>
            <p:nvPr/>
          </p:nvSpPr>
          <p:spPr bwMode="auto">
            <a:xfrm>
              <a:off x="1907895" y="3762367"/>
              <a:ext cx="900527" cy="84936"/>
            </a:xfrm>
            <a:custGeom>
              <a:avLst/>
              <a:gdLst>
                <a:gd name="T0" fmla="*/ 163 w 327"/>
                <a:gd name="T1" fmla="*/ 31 h 31"/>
                <a:gd name="T2" fmla="*/ 1 w 327"/>
                <a:gd name="T3" fmla="*/ 16 h 31"/>
                <a:gd name="T4" fmla="*/ 163 w 327"/>
                <a:gd name="T5" fmla="*/ 1 h 31"/>
                <a:gd name="T6" fmla="*/ 326 w 327"/>
                <a:gd name="T7" fmla="*/ 16 h 31"/>
                <a:gd name="T8" fmla="*/ 163 w 327"/>
                <a:gd name="T9" fmla="*/ 31 h 31"/>
                <a:gd name="T10" fmla="*/ 163 w 327"/>
                <a:gd name="T11" fmla="*/ 0 h 31"/>
                <a:gd name="T12" fmla="*/ 0 w 327"/>
                <a:gd name="T13" fmla="*/ 16 h 31"/>
                <a:gd name="T14" fmla="*/ 163 w 327"/>
                <a:gd name="T15" fmla="*/ 31 h 31"/>
                <a:gd name="T16" fmla="*/ 327 w 327"/>
                <a:gd name="T17" fmla="*/ 16 h 31"/>
                <a:gd name="T18" fmla="*/ 163 w 327"/>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7" h="31">
                  <a:moveTo>
                    <a:pt x="163" y="31"/>
                  </a:moveTo>
                  <a:cubicBezTo>
                    <a:pt x="74" y="31"/>
                    <a:pt x="1" y="24"/>
                    <a:pt x="1" y="16"/>
                  </a:cubicBezTo>
                  <a:cubicBezTo>
                    <a:pt x="1" y="7"/>
                    <a:pt x="74" y="1"/>
                    <a:pt x="163" y="1"/>
                  </a:cubicBezTo>
                  <a:cubicBezTo>
                    <a:pt x="253" y="1"/>
                    <a:pt x="326" y="7"/>
                    <a:pt x="326" y="16"/>
                  </a:cubicBezTo>
                  <a:cubicBezTo>
                    <a:pt x="326" y="24"/>
                    <a:pt x="253" y="31"/>
                    <a:pt x="163" y="31"/>
                  </a:cubicBezTo>
                  <a:moveTo>
                    <a:pt x="163" y="0"/>
                  </a:moveTo>
                  <a:cubicBezTo>
                    <a:pt x="73" y="0"/>
                    <a:pt x="0" y="7"/>
                    <a:pt x="0" y="16"/>
                  </a:cubicBezTo>
                  <a:cubicBezTo>
                    <a:pt x="0" y="24"/>
                    <a:pt x="73" y="31"/>
                    <a:pt x="163" y="31"/>
                  </a:cubicBezTo>
                  <a:cubicBezTo>
                    <a:pt x="254" y="31"/>
                    <a:pt x="327" y="24"/>
                    <a:pt x="327" y="16"/>
                  </a:cubicBezTo>
                  <a:cubicBezTo>
                    <a:pt x="327" y="7"/>
                    <a:pt x="254" y="0"/>
                    <a:pt x="163"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7" name="Freeform 6"/>
            <p:cNvSpPr>
              <a:spLocks noEditPoints="1"/>
            </p:cNvSpPr>
            <p:nvPr/>
          </p:nvSpPr>
          <p:spPr bwMode="auto">
            <a:xfrm>
              <a:off x="1910965" y="3765437"/>
              <a:ext cx="894387" cy="81866"/>
            </a:xfrm>
            <a:custGeom>
              <a:avLst/>
              <a:gdLst>
                <a:gd name="T0" fmla="*/ 162 w 325"/>
                <a:gd name="T1" fmla="*/ 30 h 30"/>
                <a:gd name="T2" fmla="*/ 2 w 325"/>
                <a:gd name="T3" fmla="*/ 15 h 30"/>
                <a:gd name="T4" fmla="*/ 162 w 325"/>
                <a:gd name="T5" fmla="*/ 0 h 30"/>
                <a:gd name="T6" fmla="*/ 323 w 325"/>
                <a:gd name="T7" fmla="*/ 15 h 30"/>
                <a:gd name="T8" fmla="*/ 162 w 325"/>
                <a:gd name="T9" fmla="*/ 30 h 30"/>
                <a:gd name="T10" fmla="*/ 162 w 325"/>
                <a:gd name="T11" fmla="*/ 0 h 30"/>
                <a:gd name="T12" fmla="*/ 0 w 325"/>
                <a:gd name="T13" fmla="*/ 15 h 30"/>
                <a:gd name="T14" fmla="*/ 162 w 325"/>
                <a:gd name="T15" fmla="*/ 30 h 30"/>
                <a:gd name="T16" fmla="*/ 325 w 325"/>
                <a:gd name="T17" fmla="*/ 15 h 30"/>
                <a:gd name="T18" fmla="*/ 162 w 325"/>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5" h="30">
                  <a:moveTo>
                    <a:pt x="162" y="30"/>
                  </a:moveTo>
                  <a:cubicBezTo>
                    <a:pt x="74" y="30"/>
                    <a:pt x="2" y="23"/>
                    <a:pt x="2" y="15"/>
                  </a:cubicBezTo>
                  <a:cubicBezTo>
                    <a:pt x="2" y="7"/>
                    <a:pt x="74" y="0"/>
                    <a:pt x="162" y="0"/>
                  </a:cubicBezTo>
                  <a:cubicBezTo>
                    <a:pt x="251" y="0"/>
                    <a:pt x="323" y="7"/>
                    <a:pt x="323" y="15"/>
                  </a:cubicBezTo>
                  <a:cubicBezTo>
                    <a:pt x="323" y="23"/>
                    <a:pt x="251" y="30"/>
                    <a:pt x="162" y="30"/>
                  </a:cubicBezTo>
                  <a:moveTo>
                    <a:pt x="162" y="0"/>
                  </a:moveTo>
                  <a:cubicBezTo>
                    <a:pt x="73" y="0"/>
                    <a:pt x="0" y="6"/>
                    <a:pt x="0" y="15"/>
                  </a:cubicBezTo>
                  <a:cubicBezTo>
                    <a:pt x="0" y="23"/>
                    <a:pt x="73" y="30"/>
                    <a:pt x="162" y="30"/>
                  </a:cubicBezTo>
                  <a:cubicBezTo>
                    <a:pt x="252" y="30"/>
                    <a:pt x="325" y="23"/>
                    <a:pt x="325" y="15"/>
                  </a:cubicBezTo>
                  <a:cubicBezTo>
                    <a:pt x="325" y="6"/>
                    <a:pt x="252" y="0"/>
                    <a:pt x="162" y="0"/>
                  </a:cubicBezTo>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8" name="Freeform 7"/>
            <p:cNvSpPr>
              <a:spLocks noEditPoints="1"/>
            </p:cNvSpPr>
            <p:nvPr/>
          </p:nvSpPr>
          <p:spPr bwMode="auto">
            <a:xfrm>
              <a:off x="1916082" y="3765437"/>
              <a:ext cx="884154" cy="81866"/>
            </a:xfrm>
            <a:custGeom>
              <a:avLst/>
              <a:gdLst>
                <a:gd name="T0" fmla="*/ 160 w 321"/>
                <a:gd name="T1" fmla="*/ 30 h 30"/>
                <a:gd name="T2" fmla="*/ 1 w 321"/>
                <a:gd name="T3" fmla="*/ 15 h 30"/>
                <a:gd name="T4" fmla="*/ 160 w 321"/>
                <a:gd name="T5" fmla="*/ 0 h 30"/>
                <a:gd name="T6" fmla="*/ 320 w 321"/>
                <a:gd name="T7" fmla="*/ 15 h 30"/>
                <a:gd name="T8" fmla="*/ 160 w 321"/>
                <a:gd name="T9" fmla="*/ 30 h 30"/>
                <a:gd name="T10" fmla="*/ 160 w 321"/>
                <a:gd name="T11" fmla="*/ 0 h 30"/>
                <a:gd name="T12" fmla="*/ 0 w 321"/>
                <a:gd name="T13" fmla="*/ 15 h 30"/>
                <a:gd name="T14" fmla="*/ 160 w 321"/>
                <a:gd name="T15" fmla="*/ 30 h 30"/>
                <a:gd name="T16" fmla="*/ 321 w 321"/>
                <a:gd name="T17" fmla="*/ 15 h 30"/>
                <a:gd name="T18" fmla="*/ 160 w 321"/>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30">
                  <a:moveTo>
                    <a:pt x="160" y="30"/>
                  </a:moveTo>
                  <a:cubicBezTo>
                    <a:pt x="73" y="30"/>
                    <a:pt x="1" y="23"/>
                    <a:pt x="1" y="15"/>
                  </a:cubicBezTo>
                  <a:cubicBezTo>
                    <a:pt x="1" y="7"/>
                    <a:pt x="73" y="0"/>
                    <a:pt x="160" y="0"/>
                  </a:cubicBezTo>
                  <a:cubicBezTo>
                    <a:pt x="248" y="0"/>
                    <a:pt x="320" y="7"/>
                    <a:pt x="320" y="15"/>
                  </a:cubicBezTo>
                  <a:cubicBezTo>
                    <a:pt x="320" y="23"/>
                    <a:pt x="248" y="30"/>
                    <a:pt x="160" y="30"/>
                  </a:cubicBezTo>
                  <a:moveTo>
                    <a:pt x="160" y="0"/>
                  </a:moveTo>
                  <a:cubicBezTo>
                    <a:pt x="72" y="0"/>
                    <a:pt x="0" y="7"/>
                    <a:pt x="0" y="15"/>
                  </a:cubicBezTo>
                  <a:cubicBezTo>
                    <a:pt x="0" y="23"/>
                    <a:pt x="72" y="30"/>
                    <a:pt x="160" y="30"/>
                  </a:cubicBezTo>
                  <a:cubicBezTo>
                    <a:pt x="249" y="30"/>
                    <a:pt x="321" y="23"/>
                    <a:pt x="321" y="15"/>
                  </a:cubicBezTo>
                  <a:cubicBezTo>
                    <a:pt x="321" y="7"/>
                    <a:pt x="249" y="0"/>
                    <a:pt x="160" y="0"/>
                  </a:cubicBezTo>
                </a:path>
              </a:pathLst>
            </a:custGeom>
            <a:solidFill>
              <a:srgbClr val="FDFDF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9" name="Freeform 8"/>
            <p:cNvSpPr>
              <a:spLocks noEditPoints="1"/>
            </p:cNvSpPr>
            <p:nvPr/>
          </p:nvSpPr>
          <p:spPr bwMode="auto">
            <a:xfrm>
              <a:off x="1919152" y="3765437"/>
              <a:ext cx="878014" cy="81866"/>
            </a:xfrm>
            <a:custGeom>
              <a:avLst/>
              <a:gdLst>
                <a:gd name="T0" fmla="*/ 159 w 319"/>
                <a:gd name="T1" fmla="*/ 30 h 30"/>
                <a:gd name="T2" fmla="*/ 2 w 319"/>
                <a:gd name="T3" fmla="*/ 15 h 30"/>
                <a:gd name="T4" fmla="*/ 159 w 319"/>
                <a:gd name="T5" fmla="*/ 0 h 30"/>
                <a:gd name="T6" fmla="*/ 317 w 319"/>
                <a:gd name="T7" fmla="*/ 15 h 30"/>
                <a:gd name="T8" fmla="*/ 159 w 319"/>
                <a:gd name="T9" fmla="*/ 30 h 30"/>
                <a:gd name="T10" fmla="*/ 159 w 319"/>
                <a:gd name="T11" fmla="*/ 0 h 30"/>
                <a:gd name="T12" fmla="*/ 0 w 319"/>
                <a:gd name="T13" fmla="*/ 15 h 30"/>
                <a:gd name="T14" fmla="*/ 159 w 319"/>
                <a:gd name="T15" fmla="*/ 30 h 30"/>
                <a:gd name="T16" fmla="*/ 319 w 319"/>
                <a:gd name="T17" fmla="*/ 15 h 30"/>
                <a:gd name="T18" fmla="*/ 159 w 319"/>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9" h="30">
                  <a:moveTo>
                    <a:pt x="159" y="30"/>
                  </a:moveTo>
                  <a:cubicBezTo>
                    <a:pt x="72" y="30"/>
                    <a:pt x="2" y="23"/>
                    <a:pt x="2" y="15"/>
                  </a:cubicBezTo>
                  <a:cubicBezTo>
                    <a:pt x="2" y="7"/>
                    <a:pt x="72" y="0"/>
                    <a:pt x="159" y="0"/>
                  </a:cubicBezTo>
                  <a:cubicBezTo>
                    <a:pt x="246" y="0"/>
                    <a:pt x="317" y="7"/>
                    <a:pt x="317" y="15"/>
                  </a:cubicBezTo>
                  <a:cubicBezTo>
                    <a:pt x="317" y="23"/>
                    <a:pt x="246" y="30"/>
                    <a:pt x="159" y="30"/>
                  </a:cubicBezTo>
                  <a:moveTo>
                    <a:pt x="159" y="0"/>
                  </a:moveTo>
                  <a:cubicBezTo>
                    <a:pt x="72" y="0"/>
                    <a:pt x="0" y="7"/>
                    <a:pt x="0" y="15"/>
                  </a:cubicBezTo>
                  <a:cubicBezTo>
                    <a:pt x="0" y="23"/>
                    <a:pt x="72" y="30"/>
                    <a:pt x="159" y="30"/>
                  </a:cubicBezTo>
                  <a:cubicBezTo>
                    <a:pt x="247" y="30"/>
                    <a:pt x="319" y="23"/>
                    <a:pt x="319" y="15"/>
                  </a:cubicBezTo>
                  <a:cubicBezTo>
                    <a:pt x="319" y="7"/>
                    <a:pt x="247" y="0"/>
                    <a:pt x="159" y="0"/>
                  </a:cubicBezTo>
                </a:path>
              </a:pathLst>
            </a:custGeom>
            <a:solidFill>
              <a:srgbClr val="FC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0" name="Freeform 9"/>
            <p:cNvSpPr>
              <a:spLocks noEditPoints="1"/>
            </p:cNvSpPr>
            <p:nvPr/>
          </p:nvSpPr>
          <p:spPr bwMode="auto">
            <a:xfrm>
              <a:off x="1924269" y="3765437"/>
              <a:ext cx="866757" cy="81866"/>
            </a:xfrm>
            <a:custGeom>
              <a:avLst/>
              <a:gdLst>
                <a:gd name="T0" fmla="*/ 157 w 315"/>
                <a:gd name="T1" fmla="*/ 29 h 30"/>
                <a:gd name="T2" fmla="*/ 1 w 315"/>
                <a:gd name="T3" fmla="*/ 15 h 30"/>
                <a:gd name="T4" fmla="*/ 157 w 315"/>
                <a:gd name="T5" fmla="*/ 0 h 30"/>
                <a:gd name="T6" fmla="*/ 313 w 315"/>
                <a:gd name="T7" fmla="*/ 15 h 30"/>
                <a:gd name="T8" fmla="*/ 157 w 315"/>
                <a:gd name="T9" fmla="*/ 29 h 30"/>
                <a:gd name="T10" fmla="*/ 157 w 315"/>
                <a:gd name="T11" fmla="*/ 0 h 30"/>
                <a:gd name="T12" fmla="*/ 0 w 315"/>
                <a:gd name="T13" fmla="*/ 15 h 30"/>
                <a:gd name="T14" fmla="*/ 157 w 315"/>
                <a:gd name="T15" fmla="*/ 30 h 30"/>
                <a:gd name="T16" fmla="*/ 315 w 315"/>
                <a:gd name="T17" fmla="*/ 15 h 30"/>
                <a:gd name="T18" fmla="*/ 157 w 315"/>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5" h="30">
                  <a:moveTo>
                    <a:pt x="157" y="29"/>
                  </a:moveTo>
                  <a:cubicBezTo>
                    <a:pt x="71" y="29"/>
                    <a:pt x="1" y="23"/>
                    <a:pt x="1" y="15"/>
                  </a:cubicBezTo>
                  <a:cubicBezTo>
                    <a:pt x="1" y="7"/>
                    <a:pt x="71" y="0"/>
                    <a:pt x="157" y="0"/>
                  </a:cubicBezTo>
                  <a:cubicBezTo>
                    <a:pt x="244" y="0"/>
                    <a:pt x="313" y="7"/>
                    <a:pt x="313" y="15"/>
                  </a:cubicBezTo>
                  <a:cubicBezTo>
                    <a:pt x="313" y="23"/>
                    <a:pt x="244" y="29"/>
                    <a:pt x="157" y="29"/>
                  </a:cubicBezTo>
                  <a:moveTo>
                    <a:pt x="157" y="0"/>
                  </a:moveTo>
                  <a:cubicBezTo>
                    <a:pt x="70" y="0"/>
                    <a:pt x="0" y="7"/>
                    <a:pt x="0" y="15"/>
                  </a:cubicBezTo>
                  <a:cubicBezTo>
                    <a:pt x="0" y="23"/>
                    <a:pt x="70" y="30"/>
                    <a:pt x="157" y="30"/>
                  </a:cubicBezTo>
                  <a:cubicBezTo>
                    <a:pt x="244" y="30"/>
                    <a:pt x="315" y="23"/>
                    <a:pt x="315" y="15"/>
                  </a:cubicBezTo>
                  <a:cubicBezTo>
                    <a:pt x="315" y="7"/>
                    <a:pt x="244" y="0"/>
                    <a:pt x="157" y="0"/>
                  </a:cubicBezTo>
                </a:path>
              </a:pathLst>
            </a:custGeom>
            <a:solidFill>
              <a:srgbClr val="FBFB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1" name="Freeform 10"/>
            <p:cNvSpPr>
              <a:spLocks noEditPoints="1"/>
            </p:cNvSpPr>
            <p:nvPr/>
          </p:nvSpPr>
          <p:spPr bwMode="auto">
            <a:xfrm>
              <a:off x="1927339" y="3765437"/>
              <a:ext cx="858571" cy="79819"/>
            </a:xfrm>
            <a:custGeom>
              <a:avLst/>
              <a:gdLst>
                <a:gd name="T0" fmla="*/ 157 w 312"/>
                <a:gd name="T1" fmla="*/ 29 h 29"/>
                <a:gd name="T2" fmla="*/ 2 w 312"/>
                <a:gd name="T3" fmla="*/ 15 h 29"/>
                <a:gd name="T4" fmla="*/ 157 w 312"/>
                <a:gd name="T5" fmla="*/ 0 h 29"/>
                <a:gd name="T6" fmla="*/ 311 w 312"/>
                <a:gd name="T7" fmla="*/ 15 h 29"/>
                <a:gd name="T8" fmla="*/ 157 w 312"/>
                <a:gd name="T9" fmla="*/ 29 h 29"/>
                <a:gd name="T10" fmla="*/ 156 w 312"/>
                <a:gd name="T11" fmla="*/ 0 h 29"/>
                <a:gd name="T12" fmla="*/ 0 w 312"/>
                <a:gd name="T13" fmla="*/ 15 h 29"/>
                <a:gd name="T14" fmla="*/ 156 w 312"/>
                <a:gd name="T15" fmla="*/ 29 h 29"/>
                <a:gd name="T16" fmla="*/ 312 w 312"/>
                <a:gd name="T17" fmla="*/ 15 h 29"/>
                <a:gd name="T18" fmla="*/ 156 w 312"/>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29">
                  <a:moveTo>
                    <a:pt x="157" y="29"/>
                  </a:moveTo>
                  <a:cubicBezTo>
                    <a:pt x="71" y="29"/>
                    <a:pt x="2" y="23"/>
                    <a:pt x="2" y="15"/>
                  </a:cubicBezTo>
                  <a:cubicBezTo>
                    <a:pt x="2" y="7"/>
                    <a:pt x="71" y="0"/>
                    <a:pt x="157" y="0"/>
                  </a:cubicBezTo>
                  <a:cubicBezTo>
                    <a:pt x="242" y="0"/>
                    <a:pt x="311" y="7"/>
                    <a:pt x="311" y="15"/>
                  </a:cubicBezTo>
                  <a:cubicBezTo>
                    <a:pt x="311" y="23"/>
                    <a:pt x="242" y="29"/>
                    <a:pt x="157" y="29"/>
                  </a:cubicBezTo>
                  <a:moveTo>
                    <a:pt x="156" y="0"/>
                  </a:moveTo>
                  <a:cubicBezTo>
                    <a:pt x="70" y="0"/>
                    <a:pt x="0" y="7"/>
                    <a:pt x="0" y="15"/>
                  </a:cubicBezTo>
                  <a:cubicBezTo>
                    <a:pt x="0" y="23"/>
                    <a:pt x="70" y="29"/>
                    <a:pt x="156" y="29"/>
                  </a:cubicBezTo>
                  <a:cubicBezTo>
                    <a:pt x="243" y="29"/>
                    <a:pt x="312" y="23"/>
                    <a:pt x="312" y="15"/>
                  </a:cubicBezTo>
                  <a:cubicBezTo>
                    <a:pt x="312" y="7"/>
                    <a:pt x="243" y="0"/>
                    <a:pt x="156" y="0"/>
                  </a:cubicBezTo>
                </a:path>
              </a:pathLst>
            </a:cu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2" name="Freeform 11"/>
            <p:cNvSpPr>
              <a:spLocks noEditPoints="1"/>
            </p:cNvSpPr>
            <p:nvPr/>
          </p:nvSpPr>
          <p:spPr bwMode="auto">
            <a:xfrm>
              <a:off x="1933479" y="3765437"/>
              <a:ext cx="849361" cy="79819"/>
            </a:xfrm>
            <a:custGeom>
              <a:avLst/>
              <a:gdLst>
                <a:gd name="T0" fmla="*/ 155 w 309"/>
                <a:gd name="T1" fmla="*/ 29 h 29"/>
                <a:gd name="T2" fmla="*/ 2 w 309"/>
                <a:gd name="T3" fmla="*/ 15 h 29"/>
                <a:gd name="T4" fmla="*/ 155 w 309"/>
                <a:gd name="T5" fmla="*/ 0 h 29"/>
                <a:gd name="T6" fmla="*/ 307 w 309"/>
                <a:gd name="T7" fmla="*/ 15 h 29"/>
                <a:gd name="T8" fmla="*/ 155 w 309"/>
                <a:gd name="T9" fmla="*/ 29 h 29"/>
                <a:gd name="T10" fmla="*/ 155 w 309"/>
                <a:gd name="T11" fmla="*/ 0 h 29"/>
                <a:gd name="T12" fmla="*/ 0 w 309"/>
                <a:gd name="T13" fmla="*/ 15 h 29"/>
                <a:gd name="T14" fmla="*/ 155 w 309"/>
                <a:gd name="T15" fmla="*/ 29 h 29"/>
                <a:gd name="T16" fmla="*/ 309 w 309"/>
                <a:gd name="T17" fmla="*/ 15 h 29"/>
                <a:gd name="T18" fmla="*/ 155 w 309"/>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9" h="29">
                  <a:moveTo>
                    <a:pt x="155" y="29"/>
                  </a:moveTo>
                  <a:cubicBezTo>
                    <a:pt x="70" y="29"/>
                    <a:pt x="2" y="23"/>
                    <a:pt x="2" y="15"/>
                  </a:cubicBezTo>
                  <a:cubicBezTo>
                    <a:pt x="2" y="7"/>
                    <a:pt x="70" y="0"/>
                    <a:pt x="155" y="0"/>
                  </a:cubicBezTo>
                  <a:cubicBezTo>
                    <a:pt x="239" y="0"/>
                    <a:pt x="307" y="7"/>
                    <a:pt x="307" y="15"/>
                  </a:cubicBezTo>
                  <a:cubicBezTo>
                    <a:pt x="307" y="23"/>
                    <a:pt x="239" y="29"/>
                    <a:pt x="155" y="29"/>
                  </a:cubicBezTo>
                  <a:moveTo>
                    <a:pt x="155" y="0"/>
                  </a:moveTo>
                  <a:cubicBezTo>
                    <a:pt x="69" y="0"/>
                    <a:pt x="0" y="7"/>
                    <a:pt x="0" y="15"/>
                  </a:cubicBezTo>
                  <a:cubicBezTo>
                    <a:pt x="0" y="23"/>
                    <a:pt x="69" y="29"/>
                    <a:pt x="155" y="29"/>
                  </a:cubicBezTo>
                  <a:cubicBezTo>
                    <a:pt x="240" y="29"/>
                    <a:pt x="309" y="23"/>
                    <a:pt x="309" y="15"/>
                  </a:cubicBezTo>
                  <a:cubicBezTo>
                    <a:pt x="309" y="7"/>
                    <a:pt x="240" y="0"/>
                    <a:pt x="155" y="0"/>
                  </a:cubicBezTo>
                </a:path>
              </a:pathLst>
            </a:cu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3" name="Freeform 12"/>
            <p:cNvSpPr>
              <a:spLocks noEditPoints="1"/>
            </p:cNvSpPr>
            <p:nvPr/>
          </p:nvSpPr>
          <p:spPr bwMode="auto">
            <a:xfrm>
              <a:off x="1938595" y="3765437"/>
              <a:ext cx="839127" cy="79819"/>
            </a:xfrm>
            <a:custGeom>
              <a:avLst/>
              <a:gdLst>
                <a:gd name="T0" fmla="*/ 153 w 305"/>
                <a:gd name="T1" fmla="*/ 29 h 29"/>
                <a:gd name="T2" fmla="*/ 1 w 305"/>
                <a:gd name="T3" fmla="*/ 15 h 29"/>
                <a:gd name="T4" fmla="*/ 153 w 305"/>
                <a:gd name="T5" fmla="*/ 1 h 29"/>
                <a:gd name="T6" fmla="*/ 304 w 305"/>
                <a:gd name="T7" fmla="*/ 15 h 29"/>
                <a:gd name="T8" fmla="*/ 153 w 305"/>
                <a:gd name="T9" fmla="*/ 29 h 29"/>
                <a:gd name="T10" fmla="*/ 153 w 305"/>
                <a:gd name="T11" fmla="*/ 0 h 29"/>
                <a:gd name="T12" fmla="*/ 0 w 305"/>
                <a:gd name="T13" fmla="*/ 15 h 29"/>
                <a:gd name="T14" fmla="*/ 153 w 305"/>
                <a:gd name="T15" fmla="*/ 29 h 29"/>
                <a:gd name="T16" fmla="*/ 305 w 305"/>
                <a:gd name="T17" fmla="*/ 15 h 29"/>
                <a:gd name="T18" fmla="*/ 153 w 305"/>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5" h="29">
                  <a:moveTo>
                    <a:pt x="153" y="29"/>
                  </a:moveTo>
                  <a:cubicBezTo>
                    <a:pt x="69" y="29"/>
                    <a:pt x="1" y="22"/>
                    <a:pt x="1" y="15"/>
                  </a:cubicBezTo>
                  <a:cubicBezTo>
                    <a:pt x="1" y="7"/>
                    <a:pt x="69" y="1"/>
                    <a:pt x="153" y="1"/>
                  </a:cubicBezTo>
                  <a:cubicBezTo>
                    <a:pt x="236" y="1"/>
                    <a:pt x="304" y="7"/>
                    <a:pt x="304" y="15"/>
                  </a:cubicBezTo>
                  <a:cubicBezTo>
                    <a:pt x="304" y="22"/>
                    <a:pt x="236" y="29"/>
                    <a:pt x="153" y="29"/>
                  </a:cubicBezTo>
                  <a:moveTo>
                    <a:pt x="153" y="0"/>
                  </a:moveTo>
                  <a:cubicBezTo>
                    <a:pt x="68" y="0"/>
                    <a:pt x="0" y="7"/>
                    <a:pt x="0" y="15"/>
                  </a:cubicBezTo>
                  <a:cubicBezTo>
                    <a:pt x="0" y="23"/>
                    <a:pt x="68" y="29"/>
                    <a:pt x="153" y="29"/>
                  </a:cubicBezTo>
                  <a:cubicBezTo>
                    <a:pt x="237" y="29"/>
                    <a:pt x="305" y="23"/>
                    <a:pt x="305" y="15"/>
                  </a:cubicBezTo>
                  <a:cubicBezTo>
                    <a:pt x="305" y="7"/>
                    <a:pt x="237" y="0"/>
                    <a:pt x="153" y="0"/>
                  </a:cubicBezTo>
                </a:path>
              </a:pathLst>
            </a:custGeom>
            <a:solidFill>
              <a:srgbClr val="F9F9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4" name="Freeform 13"/>
            <p:cNvSpPr>
              <a:spLocks noEditPoints="1"/>
            </p:cNvSpPr>
            <p:nvPr/>
          </p:nvSpPr>
          <p:spPr bwMode="auto">
            <a:xfrm>
              <a:off x="1941665" y="3767484"/>
              <a:ext cx="832987" cy="77773"/>
            </a:xfrm>
            <a:custGeom>
              <a:avLst/>
              <a:gdLst>
                <a:gd name="T0" fmla="*/ 152 w 303"/>
                <a:gd name="T1" fmla="*/ 28 h 28"/>
                <a:gd name="T2" fmla="*/ 2 w 303"/>
                <a:gd name="T3" fmla="*/ 14 h 28"/>
                <a:gd name="T4" fmla="*/ 152 w 303"/>
                <a:gd name="T5" fmla="*/ 0 h 28"/>
                <a:gd name="T6" fmla="*/ 301 w 303"/>
                <a:gd name="T7" fmla="*/ 14 h 28"/>
                <a:gd name="T8" fmla="*/ 152 w 303"/>
                <a:gd name="T9" fmla="*/ 28 h 28"/>
                <a:gd name="T10" fmla="*/ 152 w 303"/>
                <a:gd name="T11" fmla="*/ 0 h 28"/>
                <a:gd name="T12" fmla="*/ 0 w 303"/>
                <a:gd name="T13" fmla="*/ 14 h 28"/>
                <a:gd name="T14" fmla="*/ 152 w 303"/>
                <a:gd name="T15" fmla="*/ 28 h 28"/>
                <a:gd name="T16" fmla="*/ 303 w 303"/>
                <a:gd name="T17" fmla="*/ 14 h 28"/>
                <a:gd name="T18" fmla="*/ 152 w 303"/>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 h="28">
                  <a:moveTo>
                    <a:pt x="152" y="28"/>
                  </a:moveTo>
                  <a:cubicBezTo>
                    <a:pt x="69" y="28"/>
                    <a:pt x="2" y="21"/>
                    <a:pt x="2" y="14"/>
                  </a:cubicBezTo>
                  <a:cubicBezTo>
                    <a:pt x="2" y="6"/>
                    <a:pt x="69" y="0"/>
                    <a:pt x="152" y="0"/>
                  </a:cubicBezTo>
                  <a:cubicBezTo>
                    <a:pt x="234" y="0"/>
                    <a:pt x="301" y="6"/>
                    <a:pt x="301" y="14"/>
                  </a:cubicBezTo>
                  <a:cubicBezTo>
                    <a:pt x="301" y="21"/>
                    <a:pt x="234" y="28"/>
                    <a:pt x="152" y="28"/>
                  </a:cubicBezTo>
                  <a:moveTo>
                    <a:pt x="152" y="0"/>
                  </a:moveTo>
                  <a:cubicBezTo>
                    <a:pt x="68" y="0"/>
                    <a:pt x="0" y="6"/>
                    <a:pt x="0" y="14"/>
                  </a:cubicBezTo>
                  <a:cubicBezTo>
                    <a:pt x="0" y="21"/>
                    <a:pt x="68" y="28"/>
                    <a:pt x="152" y="28"/>
                  </a:cubicBezTo>
                  <a:cubicBezTo>
                    <a:pt x="235" y="28"/>
                    <a:pt x="303" y="21"/>
                    <a:pt x="303" y="14"/>
                  </a:cubicBezTo>
                  <a:cubicBezTo>
                    <a:pt x="303" y="6"/>
                    <a:pt x="235" y="0"/>
                    <a:pt x="152" y="0"/>
                  </a:cubicBezTo>
                </a:path>
              </a:pathLst>
            </a:custGeom>
            <a:solidFill>
              <a:srgbClr val="F8F8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5" name="Freeform 14"/>
            <p:cNvSpPr>
              <a:spLocks noEditPoints="1"/>
            </p:cNvSpPr>
            <p:nvPr/>
          </p:nvSpPr>
          <p:spPr bwMode="auto">
            <a:xfrm>
              <a:off x="1946782" y="3767484"/>
              <a:ext cx="822754" cy="77773"/>
            </a:xfrm>
            <a:custGeom>
              <a:avLst/>
              <a:gdLst>
                <a:gd name="T0" fmla="*/ 150 w 299"/>
                <a:gd name="T1" fmla="*/ 27 h 28"/>
                <a:gd name="T2" fmla="*/ 1 w 299"/>
                <a:gd name="T3" fmla="*/ 14 h 28"/>
                <a:gd name="T4" fmla="*/ 150 w 299"/>
                <a:gd name="T5" fmla="*/ 0 h 28"/>
                <a:gd name="T6" fmla="*/ 298 w 299"/>
                <a:gd name="T7" fmla="*/ 14 h 28"/>
                <a:gd name="T8" fmla="*/ 150 w 299"/>
                <a:gd name="T9" fmla="*/ 27 h 28"/>
                <a:gd name="T10" fmla="*/ 150 w 299"/>
                <a:gd name="T11" fmla="*/ 0 h 28"/>
                <a:gd name="T12" fmla="*/ 0 w 299"/>
                <a:gd name="T13" fmla="*/ 14 h 28"/>
                <a:gd name="T14" fmla="*/ 150 w 299"/>
                <a:gd name="T15" fmla="*/ 28 h 28"/>
                <a:gd name="T16" fmla="*/ 299 w 299"/>
                <a:gd name="T17" fmla="*/ 14 h 28"/>
                <a:gd name="T18" fmla="*/ 150 w 299"/>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9" h="28">
                  <a:moveTo>
                    <a:pt x="150" y="27"/>
                  </a:moveTo>
                  <a:cubicBezTo>
                    <a:pt x="68" y="27"/>
                    <a:pt x="1" y="21"/>
                    <a:pt x="1" y="14"/>
                  </a:cubicBezTo>
                  <a:cubicBezTo>
                    <a:pt x="1" y="6"/>
                    <a:pt x="68" y="0"/>
                    <a:pt x="150" y="0"/>
                  </a:cubicBezTo>
                  <a:cubicBezTo>
                    <a:pt x="231" y="0"/>
                    <a:pt x="298" y="6"/>
                    <a:pt x="298" y="14"/>
                  </a:cubicBezTo>
                  <a:cubicBezTo>
                    <a:pt x="298" y="21"/>
                    <a:pt x="231" y="27"/>
                    <a:pt x="150" y="27"/>
                  </a:cubicBezTo>
                  <a:moveTo>
                    <a:pt x="150" y="0"/>
                  </a:moveTo>
                  <a:cubicBezTo>
                    <a:pt x="67" y="0"/>
                    <a:pt x="0" y="6"/>
                    <a:pt x="0" y="14"/>
                  </a:cubicBezTo>
                  <a:cubicBezTo>
                    <a:pt x="0" y="21"/>
                    <a:pt x="67" y="28"/>
                    <a:pt x="150" y="28"/>
                  </a:cubicBezTo>
                  <a:cubicBezTo>
                    <a:pt x="232" y="28"/>
                    <a:pt x="299" y="21"/>
                    <a:pt x="299" y="14"/>
                  </a:cubicBezTo>
                  <a:cubicBezTo>
                    <a:pt x="299" y="6"/>
                    <a:pt x="232" y="0"/>
                    <a:pt x="150" y="0"/>
                  </a:cubicBezTo>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6" name="Freeform 15"/>
            <p:cNvSpPr>
              <a:spLocks noEditPoints="1"/>
            </p:cNvSpPr>
            <p:nvPr/>
          </p:nvSpPr>
          <p:spPr bwMode="auto">
            <a:xfrm>
              <a:off x="1949852" y="3767484"/>
              <a:ext cx="816614" cy="74703"/>
            </a:xfrm>
            <a:custGeom>
              <a:avLst/>
              <a:gdLst>
                <a:gd name="T0" fmla="*/ 149 w 297"/>
                <a:gd name="T1" fmla="*/ 27 h 27"/>
                <a:gd name="T2" fmla="*/ 2 w 297"/>
                <a:gd name="T3" fmla="*/ 14 h 27"/>
                <a:gd name="T4" fmla="*/ 149 w 297"/>
                <a:gd name="T5" fmla="*/ 0 h 27"/>
                <a:gd name="T6" fmla="*/ 295 w 297"/>
                <a:gd name="T7" fmla="*/ 14 h 27"/>
                <a:gd name="T8" fmla="*/ 149 w 297"/>
                <a:gd name="T9" fmla="*/ 27 h 27"/>
                <a:gd name="T10" fmla="*/ 149 w 297"/>
                <a:gd name="T11" fmla="*/ 0 h 27"/>
                <a:gd name="T12" fmla="*/ 0 w 297"/>
                <a:gd name="T13" fmla="*/ 14 h 27"/>
                <a:gd name="T14" fmla="*/ 149 w 297"/>
                <a:gd name="T15" fmla="*/ 27 h 27"/>
                <a:gd name="T16" fmla="*/ 297 w 297"/>
                <a:gd name="T17" fmla="*/ 14 h 27"/>
                <a:gd name="T18" fmla="*/ 149 w 29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7" h="27">
                  <a:moveTo>
                    <a:pt x="149" y="27"/>
                  </a:moveTo>
                  <a:cubicBezTo>
                    <a:pt x="68" y="27"/>
                    <a:pt x="2" y="21"/>
                    <a:pt x="2" y="14"/>
                  </a:cubicBezTo>
                  <a:cubicBezTo>
                    <a:pt x="2" y="6"/>
                    <a:pt x="68" y="0"/>
                    <a:pt x="149" y="0"/>
                  </a:cubicBezTo>
                  <a:cubicBezTo>
                    <a:pt x="230" y="0"/>
                    <a:pt x="295" y="6"/>
                    <a:pt x="295" y="14"/>
                  </a:cubicBezTo>
                  <a:cubicBezTo>
                    <a:pt x="295" y="21"/>
                    <a:pt x="230" y="27"/>
                    <a:pt x="149" y="27"/>
                  </a:cubicBezTo>
                  <a:moveTo>
                    <a:pt x="149" y="0"/>
                  </a:moveTo>
                  <a:cubicBezTo>
                    <a:pt x="67" y="0"/>
                    <a:pt x="0" y="6"/>
                    <a:pt x="0" y="14"/>
                  </a:cubicBezTo>
                  <a:cubicBezTo>
                    <a:pt x="0" y="21"/>
                    <a:pt x="67" y="27"/>
                    <a:pt x="149" y="27"/>
                  </a:cubicBezTo>
                  <a:cubicBezTo>
                    <a:pt x="230" y="27"/>
                    <a:pt x="297" y="21"/>
                    <a:pt x="297" y="14"/>
                  </a:cubicBezTo>
                  <a:cubicBezTo>
                    <a:pt x="297" y="6"/>
                    <a:pt x="230" y="0"/>
                    <a:pt x="149" y="0"/>
                  </a:cubicBezTo>
                </a:path>
              </a:pathLst>
            </a:custGeom>
            <a:solidFill>
              <a:srgbClr val="F6F6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7" name="Freeform 16"/>
            <p:cNvSpPr>
              <a:spLocks noEditPoints="1"/>
            </p:cNvSpPr>
            <p:nvPr/>
          </p:nvSpPr>
          <p:spPr bwMode="auto">
            <a:xfrm>
              <a:off x="1954968" y="3767484"/>
              <a:ext cx="806381" cy="74703"/>
            </a:xfrm>
            <a:custGeom>
              <a:avLst/>
              <a:gdLst>
                <a:gd name="T0" fmla="*/ 147 w 293"/>
                <a:gd name="T1" fmla="*/ 27 h 27"/>
                <a:gd name="T2" fmla="*/ 2 w 293"/>
                <a:gd name="T3" fmla="*/ 14 h 27"/>
                <a:gd name="T4" fmla="*/ 147 w 293"/>
                <a:gd name="T5" fmla="*/ 0 h 27"/>
                <a:gd name="T6" fmla="*/ 292 w 293"/>
                <a:gd name="T7" fmla="*/ 14 h 27"/>
                <a:gd name="T8" fmla="*/ 147 w 293"/>
                <a:gd name="T9" fmla="*/ 27 h 27"/>
                <a:gd name="T10" fmla="*/ 147 w 293"/>
                <a:gd name="T11" fmla="*/ 0 h 27"/>
                <a:gd name="T12" fmla="*/ 0 w 293"/>
                <a:gd name="T13" fmla="*/ 14 h 27"/>
                <a:gd name="T14" fmla="*/ 147 w 293"/>
                <a:gd name="T15" fmla="*/ 27 h 27"/>
                <a:gd name="T16" fmla="*/ 293 w 293"/>
                <a:gd name="T17" fmla="*/ 14 h 27"/>
                <a:gd name="T18" fmla="*/ 147 w 293"/>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3" h="27">
                  <a:moveTo>
                    <a:pt x="147" y="27"/>
                  </a:moveTo>
                  <a:cubicBezTo>
                    <a:pt x="67" y="27"/>
                    <a:pt x="2" y="21"/>
                    <a:pt x="2" y="14"/>
                  </a:cubicBezTo>
                  <a:cubicBezTo>
                    <a:pt x="2" y="6"/>
                    <a:pt x="67" y="0"/>
                    <a:pt x="147" y="0"/>
                  </a:cubicBezTo>
                  <a:cubicBezTo>
                    <a:pt x="227" y="0"/>
                    <a:pt x="292" y="6"/>
                    <a:pt x="292" y="14"/>
                  </a:cubicBezTo>
                  <a:cubicBezTo>
                    <a:pt x="292" y="21"/>
                    <a:pt x="227" y="27"/>
                    <a:pt x="147" y="27"/>
                  </a:cubicBezTo>
                  <a:moveTo>
                    <a:pt x="147" y="0"/>
                  </a:moveTo>
                  <a:cubicBezTo>
                    <a:pt x="66" y="0"/>
                    <a:pt x="0" y="6"/>
                    <a:pt x="0" y="14"/>
                  </a:cubicBezTo>
                  <a:cubicBezTo>
                    <a:pt x="0" y="21"/>
                    <a:pt x="66" y="27"/>
                    <a:pt x="147" y="27"/>
                  </a:cubicBezTo>
                  <a:cubicBezTo>
                    <a:pt x="228" y="27"/>
                    <a:pt x="293" y="21"/>
                    <a:pt x="293" y="14"/>
                  </a:cubicBezTo>
                  <a:cubicBezTo>
                    <a:pt x="293" y="6"/>
                    <a:pt x="228" y="0"/>
                    <a:pt x="147" y="0"/>
                  </a:cubicBezTo>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8" name="Freeform 17"/>
            <p:cNvSpPr>
              <a:spLocks noEditPoints="1"/>
            </p:cNvSpPr>
            <p:nvPr/>
          </p:nvSpPr>
          <p:spPr bwMode="auto">
            <a:xfrm>
              <a:off x="1960085" y="3767484"/>
              <a:ext cx="798194" cy="74703"/>
            </a:xfrm>
            <a:custGeom>
              <a:avLst/>
              <a:gdLst>
                <a:gd name="T0" fmla="*/ 145 w 290"/>
                <a:gd name="T1" fmla="*/ 27 h 27"/>
                <a:gd name="T2" fmla="*/ 1 w 290"/>
                <a:gd name="T3" fmla="*/ 14 h 27"/>
                <a:gd name="T4" fmla="*/ 145 w 290"/>
                <a:gd name="T5" fmla="*/ 0 h 27"/>
                <a:gd name="T6" fmla="*/ 288 w 290"/>
                <a:gd name="T7" fmla="*/ 14 h 27"/>
                <a:gd name="T8" fmla="*/ 145 w 290"/>
                <a:gd name="T9" fmla="*/ 27 h 27"/>
                <a:gd name="T10" fmla="*/ 145 w 290"/>
                <a:gd name="T11" fmla="*/ 0 h 27"/>
                <a:gd name="T12" fmla="*/ 0 w 290"/>
                <a:gd name="T13" fmla="*/ 14 h 27"/>
                <a:gd name="T14" fmla="*/ 145 w 290"/>
                <a:gd name="T15" fmla="*/ 27 h 27"/>
                <a:gd name="T16" fmla="*/ 290 w 290"/>
                <a:gd name="T17" fmla="*/ 14 h 27"/>
                <a:gd name="T18" fmla="*/ 145 w 290"/>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0" h="27">
                  <a:moveTo>
                    <a:pt x="145" y="27"/>
                  </a:moveTo>
                  <a:cubicBezTo>
                    <a:pt x="65" y="27"/>
                    <a:pt x="1" y="21"/>
                    <a:pt x="1" y="14"/>
                  </a:cubicBezTo>
                  <a:cubicBezTo>
                    <a:pt x="1" y="6"/>
                    <a:pt x="65" y="0"/>
                    <a:pt x="145" y="0"/>
                  </a:cubicBezTo>
                  <a:cubicBezTo>
                    <a:pt x="224" y="0"/>
                    <a:pt x="288" y="6"/>
                    <a:pt x="288" y="14"/>
                  </a:cubicBezTo>
                  <a:cubicBezTo>
                    <a:pt x="288" y="21"/>
                    <a:pt x="224" y="27"/>
                    <a:pt x="145" y="27"/>
                  </a:cubicBezTo>
                  <a:moveTo>
                    <a:pt x="145" y="0"/>
                  </a:moveTo>
                  <a:cubicBezTo>
                    <a:pt x="65" y="0"/>
                    <a:pt x="0" y="6"/>
                    <a:pt x="0" y="14"/>
                  </a:cubicBezTo>
                  <a:cubicBezTo>
                    <a:pt x="0" y="21"/>
                    <a:pt x="65" y="27"/>
                    <a:pt x="145" y="27"/>
                  </a:cubicBezTo>
                  <a:cubicBezTo>
                    <a:pt x="225" y="27"/>
                    <a:pt x="290" y="21"/>
                    <a:pt x="290" y="14"/>
                  </a:cubicBezTo>
                  <a:cubicBezTo>
                    <a:pt x="290" y="6"/>
                    <a:pt x="225" y="0"/>
                    <a:pt x="145" y="0"/>
                  </a:cubicBezTo>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9" name="Freeform 18"/>
            <p:cNvSpPr>
              <a:spLocks noEditPoints="1"/>
            </p:cNvSpPr>
            <p:nvPr/>
          </p:nvSpPr>
          <p:spPr bwMode="auto">
            <a:xfrm>
              <a:off x="1963155" y="3767484"/>
              <a:ext cx="790008" cy="74703"/>
            </a:xfrm>
            <a:custGeom>
              <a:avLst/>
              <a:gdLst>
                <a:gd name="T0" fmla="*/ 144 w 287"/>
                <a:gd name="T1" fmla="*/ 27 h 27"/>
                <a:gd name="T2" fmla="*/ 2 w 287"/>
                <a:gd name="T3" fmla="*/ 14 h 27"/>
                <a:gd name="T4" fmla="*/ 144 w 287"/>
                <a:gd name="T5" fmla="*/ 0 h 27"/>
                <a:gd name="T6" fmla="*/ 286 w 287"/>
                <a:gd name="T7" fmla="*/ 14 h 27"/>
                <a:gd name="T8" fmla="*/ 144 w 287"/>
                <a:gd name="T9" fmla="*/ 27 h 27"/>
                <a:gd name="T10" fmla="*/ 144 w 287"/>
                <a:gd name="T11" fmla="*/ 0 h 27"/>
                <a:gd name="T12" fmla="*/ 0 w 287"/>
                <a:gd name="T13" fmla="*/ 14 h 27"/>
                <a:gd name="T14" fmla="*/ 144 w 287"/>
                <a:gd name="T15" fmla="*/ 27 h 27"/>
                <a:gd name="T16" fmla="*/ 287 w 287"/>
                <a:gd name="T17" fmla="*/ 14 h 27"/>
                <a:gd name="T18" fmla="*/ 144 w 287"/>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27">
                  <a:moveTo>
                    <a:pt x="144" y="27"/>
                  </a:moveTo>
                  <a:cubicBezTo>
                    <a:pt x="65" y="27"/>
                    <a:pt x="2" y="21"/>
                    <a:pt x="2" y="14"/>
                  </a:cubicBezTo>
                  <a:cubicBezTo>
                    <a:pt x="2" y="6"/>
                    <a:pt x="65" y="0"/>
                    <a:pt x="144" y="0"/>
                  </a:cubicBezTo>
                  <a:cubicBezTo>
                    <a:pt x="222" y="0"/>
                    <a:pt x="286" y="6"/>
                    <a:pt x="286" y="14"/>
                  </a:cubicBezTo>
                  <a:cubicBezTo>
                    <a:pt x="286" y="21"/>
                    <a:pt x="222" y="27"/>
                    <a:pt x="144" y="27"/>
                  </a:cubicBezTo>
                  <a:moveTo>
                    <a:pt x="144" y="0"/>
                  </a:moveTo>
                  <a:cubicBezTo>
                    <a:pt x="64" y="0"/>
                    <a:pt x="0" y="6"/>
                    <a:pt x="0" y="14"/>
                  </a:cubicBezTo>
                  <a:cubicBezTo>
                    <a:pt x="0" y="21"/>
                    <a:pt x="64" y="27"/>
                    <a:pt x="144" y="27"/>
                  </a:cubicBezTo>
                  <a:cubicBezTo>
                    <a:pt x="223" y="27"/>
                    <a:pt x="287" y="21"/>
                    <a:pt x="287" y="14"/>
                  </a:cubicBezTo>
                  <a:cubicBezTo>
                    <a:pt x="287" y="6"/>
                    <a:pt x="223" y="0"/>
                    <a:pt x="144" y="0"/>
                  </a:cubicBezTo>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0" name="Freeform 19"/>
            <p:cNvSpPr>
              <a:spLocks noEditPoints="1"/>
            </p:cNvSpPr>
            <p:nvPr/>
          </p:nvSpPr>
          <p:spPr bwMode="auto">
            <a:xfrm>
              <a:off x="1968272" y="3767484"/>
              <a:ext cx="781821" cy="74703"/>
            </a:xfrm>
            <a:custGeom>
              <a:avLst/>
              <a:gdLst>
                <a:gd name="T0" fmla="*/ 142 w 284"/>
                <a:gd name="T1" fmla="*/ 27 h 27"/>
                <a:gd name="T2" fmla="*/ 1 w 284"/>
                <a:gd name="T3" fmla="*/ 14 h 27"/>
                <a:gd name="T4" fmla="*/ 142 w 284"/>
                <a:gd name="T5" fmla="*/ 1 h 27"/>
                <a:gd name="T6" fmla="*/ 282 w 284"/>
                <a:gd name="T7" fmla="*/ 14 h 27"/>
                <a:gd name="T8" fmla="*/ 142 w 284"/>
                <a:gd name="T9" fmla="*/ 27 h 27"/>
                <a:gd name="T10" fmla="*/ 142 w 284"/>
                <a:gd name="T11" fmla="*/ 0 h 27"/>
                <a:gd name="T12" fmla="*/ 0 w 284"/>
                <a:gd name="T13" fmla="*/ 14 h 27"/>
                <a:gd name="T14" fmla="*/ 142 w 284"/>
                <a:gd name="T15" fmla="*/ 27 h 27"/>
                <a:gd name="T16" fmla="*/ 284 w 284"/>
                <a:gd name="T17" fmla="*/ 14 h 27"/>
                <a:gd name="T18" fmla="*/ 142 w 284"/>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4" h="27">
                  <a:moveTo>
                    <a:pt x="142" y="27"/>
                  </a:moveTo>
                  <a:cubicBezTo>
                    <a:pt x="64" y="27"/>
                    <a:pt x="1" y="21"/>
                    <a:pt x="1" y="14"/>
                  </a:cubicBezTo>
                  <a:cubicBezTo>
                    <a:pt x="1" y="6"/>
                    <a:pt x="64" y="1"/>
                    <a:pt x="142" y="1"/>
                  </a:cubicBezTo>
                  <a:cubicBezTo>
                    <a:pt x="219" y="1"/>
                    <a:pt x="282" y="6"/>
                    <a:pt x="282" y="14"/>
                  </a:cubicBezTo>
                  <a:cubicBezTo>
                    <a:pt x="282" y="21"/>
                    <a:pt x="219" y="27"/>
                    <a:pt x="142" y="27"/>
                  </a:cubicBezTo>
                  <a:moveTo>
                    <a:pt x="142" y="0"/>
                  </a:moveTo>
                  <a:cubicBezTo>
                    <a:pt x="63" y="0"/>
                    <a:pt x="0" y="6"/>
                    <a:pt x="0" y="14"/>
                  </a:cubicBezTo>
                  <a:cubicBezTo>
                    <a:pt x="0" y="21"/>
                    <a:pt x="63" y="27"/>
                    <a:pt x="142" y="27"/>
                  </a:cubicBezTo>
                  <a:cubicBezTo>
                    <a:pt x="220" y="27"/>
                    <a:pt x="284" y="21"/>
                    <a:pt x="284" y="14"/>
                  </a:cubicBezTo>
                  <a:cubicBezTo>
                    <a:pt x="284" y="6"/>
                    <a:pt x="220" y="0"/>
                    <a:pt x="142"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1" name="Freeform 20"/>
            <p:cNvSpPr>
              <a:spLocks noEditPoints="1"/>
            </p:cNvSpPr>
            <p:nvPr/>
          </p:nvSpPr>
          <p:spPr bwMode="auto">
            <a:xfrm>
              <a:off x="1971342" y="3770554"/>
              <a:ext cx="773634" cy="71633"/>
            </a:xfrm>
            <a:custGeom>
              <a:avLst/>
              <a:gdLst>
                <a:gd name="T0" fmla="*/ 141 w 281"/>
                <a:gd name="T1" fmla="*/ 25 h 26"/>
                <a:gd name="T2" fmla="*/ 2 w 281"/>
                <a:gd name="T3" fmla="*/ 13 h 26"/>
                <a:gd name="T4" fmla="*/ 141 w 281"/>
                <a:gd name="T5" fmla="*/ 0 h 26"/>
                <a:gd name="T6" fmla="*/ 280 w 281"/>
                <a:gd name="T7" fmla="*/ 13 h 26"/>
                <a:gd name="T8" fmla="*/ 141 w 281"/>
                <a:gd name="T9" fmla="*/ 25 h 26"/>
                <a:gd name="T10" fmla="*/ 141 w 281"/>
                <a:gd name="T11" fmla="*/ 0 h 26"/>
                <a:gd name="T12" fmla="*/ 0 w 281"/>
                <a:gd name="T13" fmla="*/ 13 h 26"/>
                <a:gd name="T14" fmla="*/ 141 w 281"/>
                <a:gd name="T15" fmla="*/ 26 h 26"/>
                <a:gd name="T16" fmla="*/ 281 w 281"/>
                <a:gd name="T17" fmla="*/ 13 h 26"/>
                <a:gd name="T18" fmla="*/ 141 w 281"/>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6">
                  <a:moveTo>
                    <a:pt x="141" y="25"/>
                  </a:moveTo>
                  <a:cubicBezTo>
                    <a:pt x="64" y="25"/>
                    <a:pt x="2" y="20"/>
                    <a:pt x="2" y="13"/>
                  </a:cubicBezTo>
                  <a:cubicBezTo>
                    <a:pt x="2" y="5"/>
                    <a:pt x="64" y="0"/>
                    <a:pt x="141" y="0"/>
                  </a:cubicBezTo>
                  <a:cubicBezTo>
                    <a:pt x="217" y="0"/>
                    <a:pt x="280" y="5"/>
                    <a:pt x="280" y="13"/>
                  </a:cubicBezTo>
                  <a:cubicBezTo>
                    <a:pt x="280" y="20"/>
                    <a:pt x="217" y="25"/>
                    <a:pt x="141" y="25"/>
                  </a:cubicBezTo>
                  <a:moveTo>
                    <a:pt x="141" y="0"/>
                  </a:moveTo>
                  <a:cubicBezTo>
                    <a:pt x="63" y="0"/>
                    <a:pt x="0" y="5"/>
                    <a:pt x="0" y="13"/>
                  </a:cubicBezTo>
                  <a:cubicBezTo>
                    <a:pt x="0" y="20"/>
                    <a:pt x="63" y="26"/>
                    <a:pt x="141" y="26"/>
                  </a:cubicBezTo>
                  <a:cubicBezTo>
                    <a:pt x="218" y="26"/>
                    <a:pt x="281" y="20"/>
                    <a:pt x="281" y="13"/>
                  </a:cubicBezTo>
                  <a:cubicBezTo>
                    <a:pt x="281" y="5"/>
                    <a:pt x="218" y="0"/>
                    <a:pt x="141" y="0"/>
                  </a:cubicBezTo>
                </a:path>
              </a:pathLst>
            </a:custGeom>
            <a:solidFill>
              <a:srgbClr val="F1F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2" name="Freeform 21"/>
            <p:cNvSpPr>
              <a:spLocks noEditPoints="1"/>
            </p:cNvSpPr>
            <p:nvPr/>
          </p:nvSpPr>
          <p:spPr bwMode="auto">
            <a:xfrm>
              <a:off x="1977482" y="3770554"/>
              <a:ext cx="764425" cy="68563"/>
            </a:xfrm>
            <a:custGeom>
              <a:avLst/>
              <a:gdLst>
                <a:gd name="T0" fmla="*/ 139 w 278"/>
                <a:gd name="T1" fmla="*/ 25 h 25"/>
                <a:gd name="T2" fmla="*/ 1 w 278"/>
                <a:gd name="T3" fmla="*/ 12 h 25"/>
                <a:gd name="T4" fmla="*/ 139 w 278"/>
                <a:gd name="T5" fmla="*/ 0 h 25"/>
                <a:gd name="T6" fmla="*/ 276 w 278"/>
                <a:gd name="T7" fmla="*/ 12 h 25"/>
                <a:gd name="T8" fmla="*/ 139 w 278"/>
                <a:gd name="T9" fmla="*/ 25 h 25"/>
                <a:gd name="T10" fmla="*/ 139 w 278"/>
                <a:gd name="T11" fmla="*/ 0 h 25"/>
                <a:gd name="T12" fmla="*/ 0 w 278"/>
                <a:gd name="T13" fmla="*/ 13 h 25"/>
                <a:gd name="T14" fmla="*/ 139 w 278"/>
                <a:gd name="T15" fmla="*/ 25 h 25"/>
                <a:gd name="T16" fmla="*/ 278 w 278"/>
                <a:gd name="T17" fmla="*/ 13 h 25"/>
                <a:gd name="T18" fmla="*/ 139 w 278"/>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25">
                  <a:moveTo>
                    <a:pt x="139" y="25"/>
                  </a:moveTo>
                  <a:cubicBezTo>
                    <a:pt x="63" y="25"/>
                    <a:pt x="1" y="19"/>
                    <a:pt x="1" y="12"/>
                  </a:cubicBezTo>
                  <a:cubicBezTo>
                    <a:pt x="1" y="5"/>
                    <a:pt x="63" y="0"/>
                    <a:pt x="139" y="0"/>
                  </a:cubicBezTo>
                  <a:cubicBezTo>
                    <a:pt x="215" y="0"/>
                    <a:pt x="276" y="5"/>
                    <a:pt x="276" y="12"/>
                  </a:cubicBezTo>
                  <a:cubicBezTo>
                    <a:pt x="276" y="19"/>
                    <a:pt x="215" y="25"/>
                    <a:pt x="139" y="25"/>
                  </a:cubicBezTo>
                  <a:moveTo>
                    <a:pt x="139" y="0"/>
                  </a:moveTo>
                  <a:cubicBezTo>
                    <a:pt x="62" y="0"/>
                    <a:pt x="0" y="5"/>
                    <a:pt x="0" y="13"/>
                  </a:cubicBezTo>
                  <a:cubicBezTo>
                    <a:pt x="0" y="20"/>
                    <a:pt x="62" y="25"/>
                    <a:pt x="139" y="25"/>
                  </a:cubicBezTo>
                  <a:cubicBezTo>
                    <a:pt x="215" y="25"/>
                    <a:pt x="278" y="20"/>
                    <a:pt x="278" y="13"/>
                  </a:cubicBezTo>
                  <a:cubicBezTo>
                    <a:pt x="278" y="5"/>
                    <a:pt x="215" y="0"/>
                    <a:pt x="139" y="0"/>
                  </a:cubicBezTo>
                </a:path>
              </a:pathLst>
            </a:custGeom>
            <a:solidFill>
              <a:srgbClr val="F1F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3" name="Freeform 22"/>
            <p:cNvSpPr>
              <a:spLocks noEditPoints="1"/>
            </p:cNvSpPr>
            <p:nvPr/>
          </p:nvSpPr>
          <p:spPr bwMode="auto">
            <a:xfrm>
              <a:off x="1979528" y="3770554"/>
              <a:ext cx="757261" cy="68563"/>
            </a:xfrm>
            <a:custGeom>
              <a:avLst/>
              <a:gdLst>
                <a:gd name="T0" fmla="*/ 138 w 275"/>
                <a:gd name="T1" fmla="*/ 25 h 25"/>
                <a:gd name="T2" fmla="*/ 2 w 275"/>
                <a:gd name="T3" fmla="*/ 12 h 25"/>
                <a:gd name="T4" fmla="*/ 138 w 275"/>
                <a:gd name="T5" fmla="*/ 0 h 25"/>
                <a:gd name="T6" fmla="*/ 273 w 275"/>
                <a:gd name="T7" fmla="*/ 12 h 25"/>
                <a:gd name="T8" fmla="*/ 138 w 275"/>
                <a:gd name="T9" fmla="*/ 25 h 25"/>
                <a:gd name="T10" fmla="*/ 138 w 275"/>
                <a:gd name="T11" fmla="*/ 0 h 25"/>
                <a:gd name="T12" fmla="*/ 0 w 275"/>
                <a:gd name="T13" fmla="*/ 12 h 25"/>
                <a:gd name="T14" fmla="*/ 138 w 275"/>
                <a:gd name="T15" fmla="*/ 25 h 25"/>
                <a:gd name="T16" fmla="*/ 275 w 275"/>
                <a:gd name="T17" fmla="*/ 12 h 25"/>
                <a:gd name="T18" fmla="*/ 138 w 27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5" h="25">
                  <a:moveTo>
                    <a:pt x="138" y="25"/>
                  </a:moveTo>
                  <a:cubicBezTo>
                    <a:pt x="63" y="25"/>
                    <a:pt x="2" y="19"/>
                    <a:pt x="2" y="12"/>
                  </a:cubicBezTo>
                  <a:cubicBezTo>
                    <a:pt x="2" y="6"/>
                    <a:pt x="63" y="0"/>
                    <a:pt x="138" y="0"/>
                  </a:cubicBezTo>
                  <a:cubicBezTo>
                    <a:pt x="213" y="0"/>
                    <a:pt x="273" y="6"/>
                    <a:pt x="273" y="12"/>
                  </a:cubicBezTo>
                  <a:cubicBezTo>
                    <a:pt x="273" y="19"/>
                    <a:pt x="213" y="25"/>
                    <a:pt x="138" y="25"/>
                  </a:cubicBezTo>
                  <a:moveTo>
                    <a:pt x="138" y="0"/>
                  </a:moveTo>
                  <a:cubicBezTo>
                    <a:pt x="62" y="0"/>
                    <a:pt x="0" y="5"/>
                    <a:pt x="0" y="12"/>
                  </a:cubicBezTo>
                  <a:cubicBezTo>
                    <a:pt x="0" y="19"/>
                    <a:pt x="62" y="25"/>
                    <a:pt x="138" y="25"/>
                  </a:cubicBezTo>
                  <a:cubicBezTo>
                    <a:pt x="214" y="25"/>
                    <a:pt x="275" y="19"/>
                    <a:pt x="275" y="12"/>
                  </a:cubicBezTo>
                  <a:cubicBezTo>
                    <a:pt x="275" y="5"/>
                    <a:pt x="214" y="0"/>
                    <a:pt x="138" y="0"/>
                  </a:cubicBezTo>
                </a:path>
              </a:pathLst>
            </a:custGeom>
            <a:solidFill>
              <a:srgbClr val="F0F0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4" name="Freeform 23"/>
            <p:cNvSpPr>
              <a:spLocks noEditPoints="1"/>
            </p:cNvSpPr>
            <p:nvPr/>
          </p:nvSpPr>
          <p:spPr bwMode="auto">
            <a:xfrm>
              <a:off x="1985668" y="3770554"/>
              <a:ext cx="744981" cy="68563"/>
            </a:xfrm>
            <a:custGeom>
              <a:avLst/>
              <a:gdLst>
                <a:gd name="T0" fmla="*/ 136 w 271"/>
                <a:gd name="T1" fmla="*/ 25 h 25"/>
                <a:gd name="T2" fmla="*/ 2 w 271"/>
                <a:gd name="T3" fmla="*/ 12 h 25"/>
                <a:gd name="T4" fmla="*/ 136 w 271"/>
                <a:gd name="T5" fmla="*/ 0 h 25"/>
                <a:gd name="T6" fmla="*/ 270 w 271"/>
                <a:gd name="T7" fmla="*/ 12 h 25"/>
                <a:gd name="T8" fmla="*/ 136 w 271"/>
                <a:gd name="T9" fmla="*/ 25 h 25"/>
                <a:gd name="T10" fmla="*/ 136 w 271"/>
                <a:gd name="T11" fmla="*/ 0 h 25"/>
                <a:gd name="T12" fmla="*/ 0 w 271"/>
                <a:gd name="T13" fmla="*/ 12 h 25"/>
                <a:gd name="T14" fmla="*/ 136 w 271"/>
                <a:gd name="T15" fmla="*/ 25 h 25"/>
                <a:gd name="T16" fmla="*/ 271 w 271"/>
                <a:gd name="T17" fmla="*/ 12 h 25"/>
                <a:gd name="T18" fmla="*/ 136 w 271"/>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1" h="25">
                  <a:moveTo>
                    <a:pt x="136" y="25"/>
                  </a:moveTo>
                  <a:cubicBezTo>
                    <a:pt x="62" y="25"/>
                    <a:pt x="2" y="19"/>
                    <a:pt x="2" y="12"/>
                  </a:cubicBezTo>
                  <a:cubicBezTo>
                    <a:pt x="2" y="6"/>
                    <a:pt x="62" y="0"/>
                    <a:pt x="136" y="0"/>
                  </a:cubicBezTo>
                  <a:cubicBezTo>
                    <a:pt x="210" y="0"/>
                    <a:pt x="270" y="6"/>
                    <a:pt x="270" y="12"/>
                  </a:cubicBezTo>
                  <a:cubicBezTo>
                    <a:pt x="270" y="19"/>
                    <a:pt x="210" y="25"/>
                    <a:pt x="136" y="25"/>
                  </a:cubicBezTo>
                  <a:moveTo>
                    <a:pt x="136" y="0"/>
                  </a:moveTo>
                  <a:cubicBezTo>
                    <a:pt x="61" y="0"/>
                    <a:pt x="0" y="6"/>
                    <a:pt x="0" y="12"/>
                  </a:cubicBezTo>
                  <a:cubicBezTo>
                    <a:pt x="0" y="19"/>
                    <a:pt x="61" y="25"/>
                    <a:pt x="136" y="25"/>
                  </a:cubicBezTo>
                  <a:cubicBezTo>
                    <a:pt x="211" y="25"/>
                    <a:pt x="271" y="19"/>
                    <a:pt x="271" y="12"/>
                  </a:cubicBezTo>
                  <a:cubicBezTo>
                    <a:pt x="271" y="6"/>
                    <a:pt x="211" y="0"/>
                    <a:pt x="136" y="0"/>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5" name="Freeform 24"/>
            <p:cNvSpPr>
              <a:spLocks noEditPoints="1"/>
            </p:cNvSpPr>
            <p:nvPr/>
          </p:nvSpPr>
          <p:spPr bwMode="auto">
            <a:xfrm>
              <a:off x="1990785" y="3770554"/>
              <a:ext cx="737818" cy="68563"/>
            </a:xfrm>
            <a:custGeom>
              <a:avLst/>
              <a:gdLst>
                <a:gd name="T0" fmla="*/ 134 w 268"/>
                <a:gd name="T1" fmla="*/ 25 h 25"/>
                <a:gd name="T2" fmla="*/ 1 w 268"/>
                <a:gd name="T3" fmla="*/ 12 h 25"/>
                <a:gd name="T4" fmla="*/ 134 w 268"/>
                <a:gd name="T5" fmla="*/ 0 h 25"/>
                <a:gd name="T6" fmla="*/ 266 w 268"/>
                <a:gd name="T7" fmla="*/ 12 h 25"/>
                <a:gd name="T8" fmla="*/ 134 w 268"/>
                <a:gd name="T9" fmla="*/ 25 h 25"/>
                <a:gd name="T10" fmla="*/ 134 w 268"/>
                <a:gd name="T11" fmla="*/ 0 h 25"/>
                <a:gd name="T12" fmla="*/ 0 w 268"/>
                <a:gd name="T13" fmla="*/ 12 h 25"/>
                <a:gd name="T14" fmla="*/ 134 w 268"/>
                <a:gd name="T15" fmla="*/ 25 h 25"/>
                <a:gd name="T16" fmla="*/ 268 w 268"/>
                <a:gd name="T17" fmla="*/ 12 h 25"/>
                <a:gd name="T18" fmla="*/ 134 w 268"/>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25">
                  <a:moveTo>
                    <a:pt x="134" y="25"/>
                  </a:moveTo>
                  <a:cubicBezTo>
                    <a:pt x="61" y="25"/>
                    <a:pt x="1" y="19"/>
                    <a:pt x="1" y="12"/>
                  </a:cubicBezTo>
                  <a:cubicBezTo>
                    <a:pt x="1" y="6"/>
                    <a:pt x="61" y="0"/>
                    <a:pt x="134" y="0"/>
                  </a:cubicBezTo>
                  <a:cubicBezTo>
                    <a:pt x="207" y="0"/>
                    <a:pt x="266" y="6"/>
                    <a:pt x="266" y="12"/>
                  </a:cubicBezTo>
                  <a:cubicBezTo>
                    <a:pt x="266" y="19"/>
                    <a:pt x="207" y="25"/>
                    <a:pt x="134" y="25"/>
                  </a:cubicBezTo>
                  <a:moveTo>
                    <a:pt x="134" y="0"/>
                  </a:moveTo>
                  <a:cubicBezTo>
                    <a:pt x="60" y="0"/>
                    <a:pt x="0" y="6"/>
                    <a:pt x="0" y="12"/>
                  </a:cubicBezTo>
                  <a:cubicBezTo>
                    <a:pt x="0" y="19"/>
                    <a:pt x="60" y="25"/>
                    <a:pt x="134" y="25"/>
                  </a:cubicBezTo>
                  <a:cubicBezTo>
                    <a:pt x="208" y="25"/>
                    <a:pt x="268" y="19"/>
                    <a:pt x="268" y="12"/>
                  </a:cubicBezTo>
                  <a:cubicBezTo>
                    <a:pt x="268" y="6"/>
                    <a:pt x="208" y="0"/>
                    <a:pt x="134" y="0"/>
                  </a:cubicBezTo>
                </a:path>
              </a:pathLst>
            </a:custGeom>
            <a:solidFill>
              <a:srgbClr val="EEEE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6" name="Freeform 25"/>
            <p:cNvSpPr>
              <a:spLocks noEditPoints="1"/>
            </p:cNvSpPr>
            <p:nvPr/>
          </p:nvSpPr>
          <p:spPr bwMode="auto">
            <a:xfrm>
              <a:off x="1993855" y="3770554"/>
              <a:ext cx="728608" cy="68563"/>
            </a:xfrm>
            <a:custGeom>
              <a:avLst/>
              <a:gdLst>
                <a:gd name="T0" fmla="*/ 133 w 265"/>
                <a:gd name="T1" fmla="*/ 24 h 25"/>
                <a:gd name="T2" fmla="*/ 2 w 265"/>
                <a:gd name="T3" fmla="*/ 12 h 25"/>
                <a:gd name="T4" fmla="*/ 133 w 265"/>
                <a:gd name="T5" fmla="*/ 0 h 25"/>
                <a:gd name="T6" fmla="*/ 264 w 265"/>
                <a:gd name="T7" fmla="*/ 12 h 25"/>
                <a:gd name="T8" fmla="*/ 133 w 265"/>
                <a:gd name="T9" fmla="*/ 24 h 25"/>
                <a:gd name="T10" fmla="*/ 133 w 265"/>
                <a:gd name="T11" fmla="*/ 0 h 25"/>
                <a:gd name="T12" fmla="*/ 0 w 265"/>
                <a:gd name="T13" fmla="*/ 12 h 25"/>
                <a:gd name="T14" fmla="*/ 133 w 265"/>
                <a:gd name="T15" fmla="*/ 25 h 25"/>
                <a:gd name="T16" fmla="*/ 265 w 265"/>
                <a:gd name="T17" fmla="*/ 12 h 25"/>
                <a:gd name="T18" fmla="*/ 133 w 26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5" h="25">
                  <a:moveTo>
                    <a:pt x="133" y="24"/>
                  </a:moveTo>
                  <a:cubicBezTo>
                    <a:pt x="60" y="24"/>
                    <a:pt x="2" y="19"/>
                    <a:pt x="2" y="12"/>
                  </a:cubicBezTo>
                  <a:cubicBezTo>
                    <a:pt x="2" y="6"/>
                    <a:pt x="60" y="0"/>
                    <a:pt x="133" y="0"/>
                  </a:cubicBezTo>
                  <a:cubicBezTo>
                    <a:pt x="205" y="0"/>
                    <a:pt x="264" y="6"/>
                    <a:pt x="264" y="12"/>
                  </a:cubicBezTo>
                  <a:cubicBezTo>
                    <a:pt x="264" y="19"/>
                    <a:pt x="205" y="24"/>
                    <a:pt x="133" y="24"/>
                  </a:cubicBezTo>
                  <a:moveTo>
                    <a:pt x="133" y="0"/>
                  </a:moveTo>
                  <a:cubicBezTo>
                    <a:pt x="60" y="0"/>
                    <a:pt x="0" y="6"/>
                    <a:pt x="0" y="12"/>
                  </a:cubicBezTo>
                  <a:cubicBezTo>
                    <a:pt x="0" y="19"/>
                    <a:pt x="60" y="25"/>
                    <a:pt x="133" y="25"/>
                  </a:cubicBezTo>
                  <a:cubicBezTo>
                    <a:pt x="206" y="25"/>
                    <a:pt x="265" y="19"/>
                    <a:pt x="265" y="12"/>
                  </a:cubicBezTo>
                  <a:cubicBezTo>
                    <a:pt x="265" y="6"/>
                    <a:pt x="206" y="0"/>
                    <a:pt x="133" y="0"/>
                  </a:cubicBezTo>
                </a:path>
              </a:pathLst>
            </a:custGeom>
            <a:solidFill>
              <a:srgbClr val="EDED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7" name="Freeform 26"/>
            <p:cNvSpPr>
              <a:spLocks noEditPoints="1"/>
            </p:cNvSpPr>
            <p:nvPr/>
          </p:nvSpPr>
          <p:spPr bwMode="auto">
            <a:xfrm>
              <a:off x="1998971" y="3770554"/>
              <a:ext cx="721445" cy="66516"/>
            </a:xfrm>
            <a:custGeom>
              <a:avLst/>
              <a:gdLst>
                <a:gd name="T0" fmla="*/ 131 w 262"/>
                <a:gd name="T1" fmla="*/ 24 h 24"/>
                <a:gd name="T2" fmla="*/ 1 w 262"/>
                <a:gd name="T3" fmla="*/ 12 h 24"/>
                <a:gd name="T4" fmla="*/ 131 w 262"/>
                <a:gd name="T5" fmla="*/ 1 h 24"/>
                <a:gd name="T6" fmla="*/ 260 w 262"/>
                <a:gd name="T7" fmla="*/ 12 h 24"/>
                <a:gd name="T8" fmla="*/ 131 w 262"/>
                <a:gd name="T9" fmla="*/ 24 h 24"/>
                <a:gd name="T10" fmla="*/ 131 w 262"/>
                <a:gd name="T11" fmla="*/ 0 h 24"/>
                <a:gd name="T12" fmla="*/ 0 w 262"/>
                <a:gd name="T13" fmla="*/ 12 h 24"/>
                <a:gd name="T14" fmla="*/ 131 w 262"/>
                <a:gd name="T15" fmla="*/ 24 h 24"/>
                <a:gd name="T16" fmla="*/ 262 w 262"/>
                <a:gd name="T17" fmla="*/ 12 h 24"/>
                <a:gd name="T18" fmla="*/ 131 w 262"/>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24">
                  <a:moveTo>
                    <a:pt x="131" y="24"/>
                  </a:moveTo>
                  <a:cubicBezTo>
                    <a:pt x="59" y="24"/>
                    <a:pt x="1" y="19"/>
                    <a:pt x="1" y="12"/>
                  </a:cubicBezTo>
                  <a:cubicBezTo>
                    <a:pt x="1" y="6"/>
                    <a:pt x="59" y="1"/>
                    <a:pt x="131" y="1"/>
                  </a:cubicBezTo>
                  <a:cubicBezTo>
                    <a:pt x="202" y="1"/>
                    <a:pt x="260" y="6"/>
                    <a:pt x="260" y="12"/>
                  </a:cubicBezTo>
                  <a:cubicBezTo>
                    <a:pt x="260" y="19"/>
                    <a:pt x="202" y="24"/>
                    <a:pt x="131" y="24"/>
                  </a:cubicBezTo>
                  <a:moveTo>
                    <a:pt x="131" y="0"/>
                  </a:moveTo>
                  <a:cubicBezTo>
                    <a:pt x="58" y="0"/>
                    <a:pt x="0" y="6"/>
                    <a:pt x="0" y="12"/>
                  </a:cubicBezTo>
                  <a:cubicBezTo>
                    <a:pt x="0" y="19"/>
                    <a:pt x="58" y="24"/>
                    <a:pt x="131" y="24"/>
                  </a:cubicBezTo>
                  <a:cubicBezTo>
                    <a:pt x="203" y="24"/>
                    <a:pt x="262" y="19"/>
                    <a:pt x="262" y="12"/>
                  </a:cubicBezTo>
                  <a:cubicBezTo>
                    <a:pt x="262" y="6"/>
                    <a:pt x="203" y="0"/>
                    <a:pt x="131"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8" name="Freeform 27"/>
            <p:cNvSpPr>
              <a:spLocks noEditPoints="1"/>
            </p:cNvSpPr>
            <p:nvPr/>
          </p:nvSpPr>
          <p:spPr bwMode="auto">
            <a:xfrm>
              <a:off x="2002041" y="3773624"/>
              <a:ext cx="712235" cy="63446"/>
            </a:xfrm>
            <a:custGeom>
              <a:avLst/>
              <a:gdLst>
                <a:gd name="T0" fmla="*/ 130 w 259"/>
                <a:gd name="T1" fmla="*/ 23 h 23"/>
                <a:gd name="T2" fmla="*/ 2 w 259"/>
                <a:gd name="T3" fmla="*/ 11 h 23"/>
                <a:gd name="T4" fmla="*/ 130 w 259"/>
                <a:gd name="T5" fmla="*/ 0 h 23"/>
                <a:gd name="T6" fmla="*/ 258 w 259"/>
                <a:gd name="T7" fmla="*/ 11 h 23"/>
                <a:gd name="T8" fmla="*/ 130 w 259"/>
                <a:gd name="T9" fmla="*/ 23 h 23"/>
                <a:gd name="T10" fmla="*/ 130 w 259"/>
                <a:gd name="T11" fmla="*/ 0 h 23"/>
                <a:gd name="T12" fmla="*/ 0 w 259"/>
                <a:gd name="T13" fmla="*/ 11 h 23"/>
                <a:gd name="T14" fmla="*/ 130 w 259"/>
                <a:gd name="T15" fmla="*/ 23 h 23"/>
                <a:gd name="T16" fmla="*/ 259 w 259"/>
                <a:gd name="T17" fmla="*/ 11 h 23"/>
                <a:gd name="T18" fmla="*/ 130 w 259"/>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23">
                  <a:moveTo>
                    <a:pt x="130" y="23"/>
                  </a:moveTo>
                  <a:cubicBezTo>
                    <a:pt x="59" y="23"/>
                    <a:pt x="2" y="18"/>
                    <a:pt x="2" y="11"/>
                  </a:cubicBezTo>
                  <a:cubicBezTo>
                    <a:pt x="2" y="5"/>
                    <a:pt x="59" y="0"/>
                    <a:pt x="130" y="0"/>
                  </a:cubicBezTo>
                  <a:cubicBezTo>
                    <a:pt x="200" y="0"/>
                    <a:pt x="258" y="5"/>
                    <a:pt x="258" y="11"/>
                  </a:cubicBezTo>
                  <a:cubicBezTo>
                    <a:pt x="258" y="18"/>
                    <a:pt x="200" y="23"/>
                    <a:pt x="130" y="23"/>
                  </a:cubicBezTo>
                  <a:moveTo>
                    <a:pt x="130" y="0"/>
                  </a:moveTo>
                  <a:cubicBezTo>
                    <a:pt x="58" y="0"/>
                    <a:pt x="0" y="5"/>
                    <a:pt x="0" y="11"/>
                  </a:cubicBezTo>
                  <a:cubicBezTo>
                    <a:pt x="0" y="18"/>
                    <a:pt x="58" y="23"/>
                    <a:pt x="130" y="23"/>
                  </a:cubicBezTo>
                  <a:cubicBezTo>
                    <a:pt x="201" y="23"/>
                    <a:pt x="259" y="18"/>
                    <a:pt x="259" y="11"/>
                  </a:cubicBezTo>
                  <a:cubicBezTo>
                    <a:pt x="259" y="5"/>
                    <a:pt x="201" y="0"/>
                    <a:pt x="130" y="0"/>
                  </a:cubicBezTo>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9" name="Freeform 28"/>
            <p:cNvSpPr>
              <a:spLocks noEditPoints="1"/>
            </p:cNvSpPr>
            <p:nvPr/>
          </p:nvSpPr>
          <p:spPr bwMode="auto">
            <a:xfrm>
              <a:off x="2007158" y="3773624"/>
              <a:ext cx="704048" cy="63446"/>
            </a:xfrm>
            <a:custGeom>
              <a:avLst/>
              <a:gdLst>
                <a:gd name="T0" fmla="*/ 128 w 256"/>
                <a:gd name="T1" fmla="*/ 23 h 23"/>
                <a:gd name="T2" fmla="*/ 1 w 256"/>
                <a:gd name="T3" fmla="*/ 11 h 23"/>
                <a:gd name="T4" fmla="*/ 128 w 256"/>
                <a:gd name="T5" fmla="*/ 0 h 23"/>
                <a:gd name="T6" fmla="*/ 254 w 256"/>
                <a:gd name="T7" fmla="*/ 11 h 23"/>
                <a:gd name="T8" fmla="*/ 128 w 256"/>
                <a:gd name="T9" fmla="*/ 23 h 23"/>
                <a:gd name="T10" fmla="*/ 128 w 256"/>
                <a:gd name="T11" fmla="*/ 0 h 23"/>
                <a:gd name="T12" fmla="*/ 0 w 256"/>
                <a:gd name="T13" fmla="*/ 11 h 23"/>
                <a:gd name="T14" fmla="*/ 128 w 256"/>
                <a:gd name="T15" fmla="*/ 23 h 23"/>
                <a:gd name="T16" fmla="*/ 256 w 256"/>
                <a:gd name="T17" fmla="*/ 11 h 23"/>
                <a:gd name="T18" fmla="*/ 128 w 25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6" h="23">
                  <a:moveTo>
                    <a:pt x="128" y="23"/>
                  </a:moveTo>
                  <a:cubicBezTo>
                    <a:pt x="58" y="23"/>
                    <a:pt x="1" y="18"/>
                    <a:pt x="1" y="11"/>
                  </a:cubicBezTo>
                  <a:cubicBezTo>
                    <a:pt x="1" y="5"/>
                    <a:pt x="58" y="0"/>
                    <a:pt x="128" y="0"/>
                  </a:cubicBezTo>
                  <a:cubicBezTo>
                    <a:pt x="198" y="0"/>
                    <a:pt x="254" y="5"/>
                    <a:pt x="254" y="11"/>
                  </a:cubicBezTo>
                  <a:cubicBezTo>
                    <a:pt x="254" y="18"/>
                    <a:pt x="198" y="23"/>
                    <a:pt x="128" y="23"/>
                  </a:cubicBezTo>
                  <a:moveTo>
                    <a:pt x="128" y="0"/>
                  </a:moveTo>
                  <a:cubicBezTo>
                    <a:pt x="57" y="0"/>
                    <a:pt x="0" y="5"/>
                    <a:pt x="0" y="11"/>
                  </a:cubicBezTo>
                  <a:cubicBezTo>
                    <a:pt x="0" y="18"/>
                    <a:pt x="57" y="23"/>
                    <a:pt x="128" y="23"/>
                  </a:cubicBezTo>
                  <a:cubicBezTo>
                    <a:pt x="198" y="23"/>
                    <a:pt x="256" y="18"/>
                    <a:pt x="256" y="11"/>
                  </a:cubicBezTo>
                  <a:cubicBezTo>
                    <a:pt x="256" y="5"/>
                    <a:pt x="198" y="0"/>
                    <a:pt x="128" y="0"/>
                  </a:cubicBezTo>
                </a:path>
              </a:pathLst>
            </a:cu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0" name="Freeform 29"/>
            <p:cNvSpPr>
              <a:spLocks noEditPoints="1"/>
            </p:cNvSpPr>
            <p:nvPr/>
          </p:nvSpPr>
          <p:spPr bwMode="auto">
            <a:xfrm>
              <a:off x="2010228" y="3773624"/>
              <a:ext cx="695862" cy="63446"/>
            </a:xfrm>
            <a:custGeom>
              <a:avLst/>
              <a:gdLst>
                <a:gd name="T0" fmla="*/ 127 w 253"/>
                <a:gd name="T1" fmla="*/ 23 h 23"/>
                <a:gd name="T2" fmla="*/ 2 w 253"/>
                <a:gd name="T3" fmla="*/ 11 h 23"/>
                <a:gd name="T4" fmla="*/ 127 w 253"/>
                <a:gd name="T5" fmla="*/ 0 h 23"/>
                <a:gd name="T6" fmla="*/ 252 w 253"/>
                <a:gd name="T7" fmla="*/ 11 h 23"/>
                <a:gd name="T8" fmla="*/ 127 w 253"/>
                <a:gd name="T9" fmla="*/ 23 h 23"/>
                <a:gd name="T10" fmla="*/ 127 w 253"/>
                <a:gd name="T11" fmla="*/ 0 h 23"/>
                <a:gd name="T12" fmla="*/ 0 w 253"/>
                <a:gd name="T13" fmla="*/ 11 h 23"/>
                <a:gd name="T14" fmla="*/ 127 w 253"/>
                <a:gd name="T15" fmla="*/ 23 h 23"/>
                <a:gd name="T16" fmla="*/ 253 w 253"/>
                <a:gd name="T17" fmla="*/ 11 h 23"/>
                <a:gd name="T18" fmla="*/ 127 w 25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23">
                  <a:moveTo>
                    <a:pt x="127" y="23"/>
                  </a:moveTo>
                  <a:cubicBezTo>
                    <a:pt x="58" y="23"/>
                    <a:pt x="2" y="18"/>
                    <a:pt x="2" y="11"/>
                  </a:cubicBezTo>
                  <a:cubicBezTo>
                    <a:pt x="2" y="5"/>
                    <a:pt x="58" y="0"/>
                    <a:pt x="127" y="0"/>
                  </a:cubicBezTo>
                  <a:cubicBezTo>
                    <a:pt x="196" y="0"/>
                    <a:pt x="252" y="5"/>
                    <a:pt x="252" y="11"/>
                  </a:cubicBezTo>
                  <a:cubicBezTo>
                    <a:pt x="252" y="18"/>
                    <a:pt x="196" y="23"/>
                    <a:pt x="127" y="23"/>
                  </a:cubicBezTo>
                  <a:moveTo>
                    <a:pt x="127" y="0"/>
                  </a:moveTo>
                  <a:cubicBezTo>
                    <a:pt x="57" y="0"/>
                    <a:pt x="0" y="5"/>
                    <a:pt x="0" y="11"/>
                  </a:cubicBezTo>
                  <a:cubicBezTo>
                    <a:pt x="0" y="18"/>
                    <a:pt x="57" y="23"/>
                    <a:pt x="127" y="23"/>
                  </a:cubicBezTo>
                  <a:cubicBezTo>
                    <a:pt x="197" y="23"/>
                    <a:pt x="253" y="18"/>
                    <a:pt x="253" y="11"/>
                  </a:cubicBezTo>
                  <a:cubicBezTo>
                    <a:pt x="253" y="5"/>
                    <a:pt x="197" y="0"/>
                    <a:pt x="127" y="0"/>
                  </a:cubicBezTo>
                </a:path>
              </a:pathLst>
            </a:custGeom>
            <a:solidFill>
              <a:srgbClr val="E9E9E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1" name="Freeform 30"/>
            <p:cNvSpPr>
              <a:spLocks noEditPoints="1"/>
            </p:cNvSpPr>
            <p:nvPr/>
          </p:nvSpPr>
          <p:spPr bwMode="auto">
            <a:xfrm>
              <a:off x="2015345" y="3773624"/>
              <a:ext cx="687675" cy="63446"/>
            </a:xfrm>
            <a:custGeom>
              <a:avLst/>
              <a:gdLst>
                <a:gd name="T0" fmla="*/ 125 w 250"/>
                <a:gd name="T1" fmla="*/ 23 h 23"/>
                <a:gd name="T2" fmla="*/ 2 w 250"/>
                <a:gd name="T3" fmla="*/ 11 h 23"/>
                <a:gd name="T4" fmla="*/ 125 w 250"/>
                <a:gd name="T5" fmla="*/ 0 h 23"/>
                <a:gd name="T6" fmla="*/ 248 w 250"/>
                <a:gd name="T7" fmla="*/ 11 h 23"/>
                <a:gd name="T8" fmla="*/ 125 w 250"/>
                <a:gd name="T9" fmla="*/ 23 h 23"/>
                <a:gd name="T10" fmla="*/ 125 w 250"/>
                <a:gd name="T11" fmla="*/ 0 h 23"/>
                <a:gd name="T12" fmla="*/ 0 w 250"/>
                <a:gd name="T13" fmla="*/ 11 h 23"/>
                <a:gd name="T14" fmla="*/ 125 w 250"/>
                <a:gd name="T15" fmla="*/ 23 h 23"/>
                <a:gd name="T16" fmla="*/ 250 w 250"/>
                <a:gd name="T17" fmla="*/ 11 h 23"/>
                <a:gd name="T18" fmla="*/ 125 w 250"/>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3">
                  <a:moveTo>
                    <a:pt x="125" y="23"/>
                  </a:moveTo>
                  <a:cubicBezTo>
                    <a:pt x="57" y="23"/>
                    <a:pt x="2" y="17"/>
                    <a:pt x="2" y="11"/>
                  </a:cubicBezTo>
                  <a:cubicBezTo>
                    <a:pt x="2" y="5"/>
                    <a:pt x="57" y="0"/>
                    <a:pt x="125" y="0"/>
                  </a:cubicBezTo>
                  <a:cubicBezTo>
                    <a:pt x="193" y="0"/>
                    <a:pt x="248" y="5"/>
                    <a:pt x="248" y="11"/>
                  </a:cubicBezTo>
                  <a:cubicBezTo>
                    <a:pt x="248" y="17"/>
                    <a:pt x="193" y="23"/>
                    <a:pt x="125" y="23"/>
                  </a:cubicBezTo>
                  <a:moveTo>
                    <a:pt x="125" y="0"/>
                  </a:moveTo>
                  <a:cubicBezTo>
                    <a:pt x="56" y="0"/>
                    <a:pt x="0" y="5"/>
                    <a:pt x="0" y="11"/>
                  </a:cubicBezTo>
                  <a:cubicBezTo>
                    <a:pt x="0" y="18"/>
                    <a:pt x="56" y="23"/>
                    <a:pt x="125" y="23"/>
                  </a:cubicBezTo>
                  <a:cubicBezTo>
                    <a:pt x="194" y="23"/>
                    <a:pt x="250" y="18"/>
                    <a:pt x="250" y="11"/>
                  </a:cubicBezTo>
                  <a:cubicBezTo>
                    <a:pt x="250" y="5"/>
                    <a:pt x="194" y="0"/>
                    <a:pt x="125" y="0"/>
                  </a:cubicBezTo>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2" name="Freeform 31"/>
            <p:cNvSpPr>
              <a:spLocks noEditPoints="1"/>
            </p:cNvSpPr>
            <p:nvPr/>
          </p:nvSpPr>
          <p:spPr bwMode="auto">
            <a:xfrm>
              <a:off x="2021485" y="3773624"/>
              <a:ext cx="676419" cy="63446"/>
            </a:xfrm>
            <a:custGeom>
              <a:avLst/>
              <a:gdLst>
                <a:gd name="T0" fmla="*/ 123 w 246"/>
                <a:gd name="T1" fmla="*/ 22 h 23"/>
                <a:gd name="T2" fmla="*/ 1 w 246"/>
                <a:gd name="T3" fmla="*/ 11 h 23"/>
                <a:gd name="T4" fmla="*/ 123 w 246"/>
                <a:gd name="T5" fmla="*/ 0 h 23"/>
                <a:gd name="T6" fmla="*/ 245 w 246"/>
                <a:gd name="T7" fmla="*/ 11 h 23"/>
                <a:gd name="T8" fmla="*/ 123 w 246"/>
                <a:gd name="T9" fmla="*/ 22 h 23"/>
                <a:gd name="T10" fmla="*/ 123 w 246"/>
                <a:gd name="T11" fmla="*/ 0 h 23"/>
                <a:gd name="T12" fmla="*/ 0 w 246"/>
                <a:gd name="T13" fmla="*/ 11 h 23"/>
                <a:gd name="T14" fmla="*/ 123 w 246"/>
                <a:gd name="T15" fmla="*/ 23 h 23"/>
                <a:gd name="T16" fmla="*/ 246 w 246"/>
                <a:gd name="T17" fmla="*/ 11 h 23"/>
                <a:gd name="T18" fmla="*/ 123 w 24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23">
                  <a:moveTo>
                    <a:pt x="123" y="22"/>
                  </a:moveTo>
                  <a:cubicBezTo>
                    <a:pt x="56" y="22"/>
                    <a:pt x="1" y="17"/>
                    <a:pt x="1" y="11"/>
                  </a:cubicBezTo>
                  <a:cubicBezTo>
                    <a:pt x="1" y="5"/>
                    <a:pt x="56" y="0"/>
                    <a:pt x="123" y="0"/>
                  </a:cubicBezTo>
                  <a:cubicBezTo>
                    <a:pt x="190" y="0"/>
                    <a:pt x="245" y="5"/>
                    <a:pt x="245" y="11"/>
                  </a:cubicBezTo>
                  <a:cubicBezTo>
                    <a:pt x="245" y="17"/>
                    <a:pt x="190" y="22"/>
                    <a:pt x="123" y="22"/>
                  </a:cubicBezTo>
                  <a:moveTo>
                    <a:pt x="123" y="0"/>
                  </a:moveTo>
                  <a:cubicBezTo>
                    <a:pt x="55" y="0"/>
                    <a:pt x="0" y="5"/>
                    <a:pt x="0" y="11"/>
                  </a:cubicBezTo>
                  <a:cubicBezTo>
                    <a:pt x="0" y="17"/>
                    <a:pt x="55" y="23"/>
                    <a:pt x="123" y="23"/>
                  </a:cubicBezTo>
                  <a:cubicBezTo>
                    <a:pt x="191" y="23"/>
                    <a:pt x="246" y="17"/>
                    <a:pt x="246" y="11"/>
                  </a:cubicBezTo>
                  <a:cubicBezTo>
                    <a:pt x="246" y="5"/>
                    <a:pt x="191" y="0"/>
                    <a:pt x="123" y="0"/>
                  </a:cubicBezTo>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3" name="Freeform 32"/>
            <p:cNvSpPr>
              <a:spLocks noEditPoints="1"/>
            </p:cNvSpPr>
            <p:nvPr/>
          </p:nvSpPr>
          <p:spPr bwMode="auto">
            <a:xfrm>
              <a:off x="2023531" y="3773624"/>
              <a:ext cx="671302" cy="60376"/>
            </a:xfrm>
            <a:custGeom>
              <a:avLst/>
              <a:gdLst>
                <a:gd name="T0" fmla="*/ 122 w 244"/>
                <a:gd name="T1" fmla="*/ 22 h 22"/>
                <a:gd name="T2" fmla="*/ 2 w 244"/>
                <a:gd name="T3" fmla="*/ 11 h 22"/>
                <a:gd name="T4" fmla="*/ 122 w 244"/>
                <a:gd name="T5" fmla="*/ 0 h 22"/>
                <a:gd name="T6" fmla="*/ 242 w 244"/>
                <a:gd name="T7" fmla="*/ 11 h 22"/>
                <a:gd name="T8" fmla="*/ 122 w 244"/>
                <a:gd name="T9" fmla="*/ 22 h 22"/>
                <a:gd name="T10" fmla="*/ 122 w 244"/>
                <a:gd name="T11" fmla="*/ 0 h 22"/>
                <a:gd name="T12" fmla="*/ 0 w 244"/>
                <a:gd name="T13" fmla="*/ 11 h 22"/>
                <a:gd name="T14" fmla="*/ 122 w 244"/>
                <a:gd name="T15" fmla="*/ 22 h 22"/>
                <a:gd name="T16" fmla="*/ 244 w 244"/>
                <a:gd name="T17" fmla="*/ 11 h 22"/>
                <a:gd name="T18" fmla="*/ 122 w 244"/>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22">
                  <a:moveTo>
                    <a:pt x="122" y="22"/>
                  </a:moveTo>
                  <a:cubicBezTo>
                    <a:pt x="56" y="22"/>
                    <a:pt x="2" y="17"/>
                    <a:pt x="2" y="11"/>
                  </a:cubicBezTo>
                  <a:cubicBezTo>
                    <a:pt x="2" y="5"/>
                    <a:pt x="56" y="0"/>
                    <a:pt x="122" y="0"/>
                  </a:cubicBezTo>
                  <a:cubicBezTo>
                    <a:pt x="188" y="0"/>
                    <a:pt x="242" y="5"/>
                    <a:pt x="242" y="11"/>
                  </a:cubicBezTo>
                  <a:cubicBezTo>
                    <a:pt x="242" y="17"/>
                    <a:pt x="188" y="22"/>
                    <a:pt x="122" y="22"/>
                  </a:cubicBezTo>
                  <a:moveTo>
                    <a:pt x="122" y="0"/>
                  </a:moveTo>
                  <a:cubicBezTo>
                    <a:pt x="55" y="0"/>
                    <a:pt x="0" y="5"/>
                    <a:pt x="0" y="11"/>
                  </a:cubicBezTo>
                  <a:cubicBezTo>
                    <a:pt x="0" y="17"/>
                    <a:pt x="55" y="22"/>
                    <a:pt x="122" y="22"/>
                  </a:cubicBezTo>
                  <a:cubicBezTo>
                    <a:pt x="189" y="22"/>
                    <a:pt x="244" y="17"/>
                    <a:pt x="244" y="11"/>
                  </a:cubicBezTo>
                  <a:cubicBezTo>
                    <a:pt x="244" y="5"/>
                    <a:pt x="189" y="0"/>
                    <a:pt x="122" y="0"/>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4" name="Freeform 33"/>
            <p:cNvSpPr>
              <a:spLocks noEditPoints="1"/>
            </p:cNvSpPr>
            <p:nvPr/>
          </p:nvSpPr>
          <p:spPr bwMode="auto">
            <a:xfrm>
              <a:off x="2029671" y="3773624"/>
              <a:ext cx="660045" cy="60376"/>
            </a:xfrm>
            <a:custGeom>
              <a:avLst/>
              <a:gdLst>
                <a:gd name="T0" fmla="*/ 120 w 240"/>
                <a:gd name="T1" fmla="*/ 22 h 22"/>
                <a:gd name="T2" fmla="*/ 1 w 240"/>
                <a:gd name="T3" fmla="*/ 11 h 22"/>
                <a:gd name="T4" fmla="*/ 120 w 240"/>
                <a:gd name="T5" fmla="*/ 0 h 22"/>
                <a:gd name="T6" fmla="*/ 239 w 240"/>
                <a:gd name="T7" fmla="*/ 11 h 22"/>
                <a:gd name="T8" fmla="*/ 120 w 240"/>
                <a:gd name="T9" fmla="*/ 22 h 22"/>
                <a:gd name="T10" fmla="*/ 120 w 240"/>
                <a:gd name="T11" fmla="*/ 0 h 22"/>
                <a:gd name="T12" fmla="*/ 0 w 240"/>
                <a:gd name="T13" fmla="*/ 11 h 22"/>
                <a:gd name="T14" fmla="*/ 120 w 240"/>
                <a:gd name="T15" fmla="*/ 22 h 22"/>
                <a:gd name="T16" fmla="*/ 240 w 240"/>
                <a:gd name="T17" fmla="*/ 11 h 22"/>
                <a:gd name="T18" fmla="*/ 120 w 240"/>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22">
                  <a:moveTo>
                    <a:pt x="120" y="22"/>
                  </a:moveTo>
                  <a:cubicBezTo>
                    <a:pt x="55" y="22"/>
                    <a:pt x="1" y="17"/>
                    <a:pt x="1" y="11"/>
                  </a:cubicBezTo>
                  <a:cubicBezTo>
                    <a:pt x="1" y="5"/>
                    <a:pt x="55" y="0"/>
                    <a:pt x="120" y="0"/>
                  </a:cubicBezTo>
                  <a:cubicBezTo>
                    <a:pt x="185" y="0"/>
                    <a:pt x="239" y="5"/>
                    <a:pt x="239" y="11"/>
                  </a:cubicBezTo>
                  <a:cubicBezTo>
                    <a:pt x="239" y="17"/>
                    <a:pt x="185" y="22"/>
                    <a:pt x="120" y="22"/>
                  </a:cubicBezTo>
                  <a:moveTo>
                    <a:pt x="120" y="0"/>
                  </a:moveTo>
                  <a:cubicBezTo>
                    <a:pt x="54" y="0"/>
                    <a:pt x="0" y="5"/>
                    <a:pt x="0" y="11"/>
                  </a:cubicBezTo>
                  <a:cubicBezTo>
                    <a:pt x="0" y="17"/>
                    <a:pt x="54" y="22"/>
                    <a:pt x="120" y="22"/>
                  </a:cubicBezTo>
                  <a:cubicBezTo>
                    <a:pt x="186" y="22"/>
                    <a:pt x="240" y="17"/>
                    <a:pt x="240" y="11"/>
                  </a:cubicBezTo>
                  <a:cubicBezTo>
                    <a:pt x="240" y="5"/>
                    <a:pt x="186" y="0"/>
                    <a:pt x="120" y="0"/>
                  </a:cubicBezTo>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5" name="Freeform 34"/>
            <p:cNvSpPr>
              <a:spLocks noEditPoints="1"/>
            </p:cNvSpPr>
            <p:nvPr/>
          </p:nvSpPr>
          <p:spPr bwMode="auto">
            <a:xfrm>
              <a:off x="2031718" y="3773624"/>
              <a:ext cx="654929" cy="60376"/>
            </a:xfrm>
            <a:custGeom>
              <a:avLst/>
              <a:gdLst>
                <a:gd name="T0" fmla="*/ 119 w 238"/>
                <a:gd name="T1" fmla="*/ 22 h 22"/>
                <a:gd name="T2" fmla="*/ 2 w 238"/>
                <a:gd name="T3" fmla="*/ 11 h 22"/>
                <a:gd name="T4" fmla="*/ 119 w 238"/>
                <a:gd name="T5" fmla="*/ 1 h 22"/>
                <a:gd name="T6" fmla="*/ 236 w 238"/>
                <a:gd name="T7" fmla="*/ 11 h 22"/>
                <a:gd name="T8" fmla="*/ 119 w 238"/>
                <a:gd name="T9" fmla="*/ 22 h 22"/>
                <a:gd name="T10" fmla="*/ 119 w 238"/>
                <a:gd name="T11" fmla="*/ 0 h 22"/>
                <a:gd name="T12" fmla="*/ 0 w 238"/>
                <a:gd name="T13" fmla="*/ 11 h 22"/>
                <a:gd name="T14" fmla="*/ 119 w 238"/>
                <a:gd name="T15" fmla="*/ 22 h 22"/>
                <a:gd name="T16" fmla="*/ 238 w 238"/>
                <a:gd name="T17" fmla="*/ 11 h 22"/>
                <a:gd name="T18" fmla="*/ 119 w 23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22">
                  <a:moveTo>
                    <a:pt x="119" y="22"/>
                  </a:moveTo>
                  <a:cubicBezTo>
                    <a:pt x="54" y="22"/>
                    <a:pt x="2" y="17"/>
                    <a:pt x="2" y="11"/>
                  </a:cubicBezTo>
                  <a:cubicBezTo>
                    <a:pt x="2" y="5"/>
                    <a:pt x="54" y="1"/>
                    <a:pt x="119" y="1"/>
                  </a:cubicBezTo>
                  <a:cubicBezTo>
                    <a:pt x="184" y="1"/>
                    <a:pt x="236" y="5"/>
                    <a:pt x="236" y="11"/>
                  </a:cubicBezTo>
                  <a:cubicBezTo>
                    <a:pt x="236" y="17"/>
                    <a:pt x="184" y="22"/>
                    <a:pt x="119" y="22"/>
                  </a:cubicBezTo>
                  <a:moveTo>
                    <a:pt x="119" y="0"/>
                  </a:moveTo>
                  <a:cubicBezTo>
                    <a:pt x="54" y="0"/>
                    <a:pt x="0" y="5"/>
                    <a:pt x="0" y="11"/>
                  </a:cubicBezTo>
                  <a:cubicBezTo>
                    <a:pt x="0" y="17"/>
                    <a:pt x="54" y="22"/>
                    <a:pt x="119" y="22"/>
                  </a:cubicBezTo>
                  <a:cubicBezTo>
                    <a:pt x="184" y="22"/>
                    <a:pt x="238" y="17"/>
                    <a:pt x="238" y="11"/>
                  </a:cubicBezTo>
                  <a:cubicBezTo>
                    <a:pt x="238" y="5"/>
                    <a:pt x="184" y="0"/>
                    <a:pt x="119"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6" name="Freeform 35"/>
            <p:cNvSpPr>
              <a:spLocks noEditPoints="1"/>
            </p:cNvSpPr>
            <p:nvPr/>
          </p:nvSpPr>
          <p:spPr bwMode="auto">
            <a:xfrm>
              <a:off x="2037858" y="3775670"/>
              <a:ext cx="643672" cy="58330"/>
            </a:xfrm>
            <a:custGeom>
              <a:avLst/>
              <a:gdLst>
                <a:gd name="T0" fmla="*/ 117 w 234"/>
                <a:gd name="T1" fmla="*/ 21 h 21"/>
                <a:gd name="T2" fmla="*/ 2 w 234"/>
                <a:gd name="T3" fmla="*/ 10 h 21"/>
                <a:gd name="T4" fmla="*/ 117 w 234"/>
                <a:gd name="T5" fmla="*/ 0 h 21"/>
                <a:gd name="T6" fmla="*/ 232 w 234"/>
                <a:gd name="T7" fmla="*/ 10 h 21"/>
                <a:gd name="T8" fmla="*/ 117 w 234"/>
                <a:gd name="T9" fmla="*/ 21 h 21"/>
                <a:gd name="T10" fmla="*/ 117 w 234"/>
                <a:gd name="T11" fmla="*/ 0 h 21"/>
                <a:gd name="T12" fmla="*/ 0 w 234"/>
                <a:gd name="T13" fmla="*/ 10 h 21"/>
                <a:gd name="T14" fmla="*/ 117 w 234"/>
                <a:gd name="T15" fmla="*/ 21 h 21"/>
                <a:gd name="T16" fmla="*/ 234 w 234"/>
                <a:gd name="T17" fmla="*/ 10 h 21"/>
                <a:gd name="T18" fmla="*/ 117 w 234"/>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1">
                  <a:moveTo>
                    <a:pt x="117" y="21"/>
                  </a:moveTo>
                  <a:cubicBezTo>
                    <a:pt x="53" y="21"/>
                    <a:pt x="2" y="16"/>
                    <a:pt x="2" y="10"/>
                  </a:cubicBezTo>
                  <a:cubicBezTo>
                    <a:pt x="2" y="4"/>
                    <a:pt x="53" y="0"/>
                    <a:pt x="117" y="0"/>
                  </a:cubicBezTo>
                  <a:cubicBezTo>
                    <a:pt x="181" y="0"/>
                    <a:pt x="232" y="4"/>
                    <a:pt x="232" y="10"/>
                  </a:cubicBezTo>
                  <a:cubicBezTo>
                    <a:pt x="232" y="16"/>
                    <a:pt x="181" y="21"/>
                    <a:pt x="117" y="21"/>
                  </a:cubicBezTo>
                  <a:moveTo>
                    <a:pt x="117" y="0"/>
                  </a:moveTo>
                  <a:cubicBezTo>
                    <a:pt x="52" y="0"/>
                    <a:pt x="0" y="4"/>
                    <a:pt x="0" y="10"/>
                  </a:cubicBezTo>
                  <a:cubicBezTo>
                    <a:pt x="0" y="16"/>
                    <a:pt x="52" y="21"/>
                    <a:pt x="117" y="21"/>
                  </a:cubicBezTo>
                  <a:cubicBezTo>
                    <a:pt x="182" y="21"/>
                    <a:pt x="234" y="16"/>
                    <a:pt x="234" y="10"/>
                  </a:cubicBezTo>
                  <a:cubicBezTo>
                    <a:pt x="234" y="4"/>
                    <a:pt x="182" y="0"/>
                    <a:pt x="117"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7" name="Freeform 36"/>
            <p:cNvSpPr>
              <a:spLocks noEditPoints="1"/>
            </p:cNvSpPr>
            <p:nvPr/>
          </p:nvSpPr>
          <p:spPr bwMode="auto">
            <a:xfrm>
              <a:off x="2042974" y="3775670"/>
              <a:ext cx="633439" cy="58330"/>
            </a:xfrm>
            <a:custGeom>
              <a:avLst/>
              <a:gdLst>
                <a:gd name="T0" fmla="*/ 115 w 230"/>
                <a:gd name="T1" fmla="*/ 20 h 21"/>
                <a:gd name="T2" fmla="*/ 1 w 230"/>
                <a:gd name="T3" fmla="*/ 10 h 21"/>
                <a:gd name="T4" fmla="*/ 115 w 230"/>
                <a:gd name="T5" fmla="*/ 0 h 21"/>
                <a:gd name="T6" fmla="*/ 229 w 230"/>
                <a:gd name="T7" fmla="*/ 10 h 21"/>
                <a:gd name="T8" fmla="*/ 115 w 230"/>
                <a:gd name="T9" fmla="*/ 20 h 21"/>
                <a:gd name="T10" fmla="*/ 115 w 230"/>
                <a:gd name="T11" fmla="*/ 0 h 21"/>
                <a:gd name="T12" fmla="*/ 0 w 230"/>
                <a:gd name="T13" fmla="*/ 10 h 21"/>
                <a:gd name="T14" fmla="*/ 115 w 230"/>
                <a:gd name="T15" fmla="*/ 21 h 21"/>
                <a:gd name="T16" fmla="*/ 230 w 230"/>
                <a:gd name="T17" fmla="*/ 10 h 21"/>
                <a:gd name="T18" fmla="*/ 115 w 230"/>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1">
                  <a:moveTo>
                    <a:pt x="115" y="20"/>
                  </a:moveTo>
                  <a:cubicBezTo>
                    <a:pt x="52" y="20"/>
                    <a:pt x="1" y="16"/>
                    <a:pt x="1" y="10"/>
                  </a:cubicBezTo>
                  <a:cubicBezTo>
                    <a:pt x="1" y="4"/>
                    <a:pt x="52" y="0"/>
                    <a:pt x="115" y="0"/>
                  </a:cubicBezTo>
                  <a:cubicBezTo>
                    <a:pt x="178" y="0"/>
                    <a:pt x="229" y="4"/>
                    <a:pt x="229" y="10"/>
                  </a:cubicBezTo>
                  <a:cubicBezTo>
                    <a:pt x="229" y="16"/>
                    <a:pt x="178" y="20"/>
                    <a:pt x="115" y="20"/>
                  </a:cubicBezTo>
                  <a:moveTo>
                    <a:pt x="115" y="0"/>
                  </a:moveTo>
                  <a:cubicBezTo>
                    <a:pt x="51" y="0"/>
                    <a:pt x="0" y="4"/>
                    <a:pt x="0" y="10"/>
                  </a:cubicBezTo>
                  <a:cubicBezTo>
                    <a:pt x="0" y="16"/>
                    <a:pt x="51" y="21"/>
                    <a:pt x="115" y="21"/>
                  </a:cubicBezTo>
                  <a:cubicBezTo>
                    <a:pt x="179" y="21"/>
                    <a:pt x="230" y="16"/>
                    <a:pt x="230" y="10"/>
                  </a:cubicBezTo>
                  <a:cubicBezTo>
                    <a:pt x="230" y="4"/>
                    <a:pt x="179" y="0"/>
                    <a:pt x="115" y="0"/>
                  </a:cubicBezTo>
                </a:path>
              </a:pathLst>
            </a:custGeom>
            <a:solidFill>
              <a:srgbClr val="E3E3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8" name="Freeform 37"/>
            <p:cNvSpPr>
              <a:spLocks noEditPoints="1"/>
            </p:cNvSpPr>
            <p:nvPr/>
          </p:nvSpPr>
          <p:spPr bwMode="auto">
            <a:xfrm>
              <a:off x="2046044" y="3775670"/>
              <a:ext cx="627299" cy="55260"/>
            </a:xfrm>
            <a:custGeom>
              <a:avLst/>
              <a:gdLst>
                <a:gd name="T0" fmla="*/ 114 w 228"/>
                <a:gd name="T1" fmla="*/ 20 h 20"/>
                <a:gd name="T2" fmla="*/ 2 w 228"/>
                <a:gd name="T3" fmla="*/ 10 h 20"/>
                <a:gd name="T4" fmla="*/ 114 w 228"/>
                <a:gd name="T5" fmla="*/ 0 h 20"/>
                <a:gd name="T6" fmla="*/ 226 w 228"/>
                <a:gd name="T7" fmla="*/ 10 h 20"/>
                <a:gd name="T8" fmla="*/ 114 w 228"/>
                <a:gd name="T9" fmla="*/ 20 h 20"/>
                <a:gd name="T10" fmla="*/ 114 w 228"/>
                <a:gd name="T11" fmla="*/ 0 h 20"/>
                <a:gd name="T12" fmla="*/ 0 w 228"/>
                <a:gd name="T13" fmla="*/ 10 h 20"/>
                <a:gd name="T14" fmla="*/ 114 w 228"/>
                <a:gd name="T15" fmla="*/ 20 h 20"/>
                <a:gd name="T16" fmla="*/ 228 w 228"/>
                <a:gd name="T17" fmla="*/ 10 h 20"/>
                <a:gd name="T18" fmla="*/ 114 w 228"/>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0">
                  <a:moveTo>
                    <a:pt x="114" y="20"/>
                  </a:moveTo>
                  <a:cubicBezTo>
                    <a:pt x="52" y="20"/>
                    <a:pt x="2" y="16"/>
                    <a:pt x="2" y="10"/>
                  </a:cubicBezTo>
                  <a:cubicBezTo>
                    <a:pt x="2" y="5"/>
                    <a:pt x="52" y="0"/>
                    <a:pt x="114" y="0"/>
                  </a:cubicBezTo>
                  <a:cubicBezTo>
                    <a:pt x="176" y="0"/>
                    <a:pt x="226" y="5"/>
                    <a:pt x="226" y="10"/>
                  </a:cubicBezTo>
                  <a:cubicBezTo>
                    <a:pt x="226" y="16"/>
                    <a:pt x="176" y="20"/>
                    <a:pt x="114" y="20"/>
                  </a:cubicBezTo>
                  <a:moveTo>
                    <a:pt x="114" y="0"/>
                  </a:moveTo>
                  <a:cubicBezTo>
                    <a:pt x="51" y="0"/>
                    <a:pt x="0" y="4"/>
                    <a:pt x="0" y="10"/>
                  </a:cubicBezTo>
                  <a:cubicBezTo>
                    <a:pt x="0" y="16"/>
                    <a:pt x="51" y="20"/>
                    <a:pt x="114" y="20"/>
                  </a:cubicBezTo>
                  <a:cubicBezTo>
                    <a:pt x="177" y="20"/>
                    <a:pt x="228" y="16"/>
                    <a:pt x="228" y="10"/>
                  </a:cubicBezTo>
                  <a:cubicBezTo>
                    <a:pt x="228" y="4"/>
                    <a:pt x="177" y="0"/>
                    <a:pt x="114" y="0"/>
                  </a:cubicBezTo>
                </a:path>
              </a:pathLst>
            </a:custGeom>
            <a:solidFill>
              <a:srgbClr val="E2E2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9" name="Freeform 38"/>
            <p:cNvSpPr>
              <a:spLocks noEditPoints="1"/>
            </p:cNvSpPr>
            <p:nvPr/>
          </p:nvSpPr>
          <p:spPr bwMode="auto">
            <a:xfrm>
              <a:off x="2051161" y="3775670"/>
              <a:ext cx="616042" cy="55260"/>
            </a:xfrm>
            <a:custGeom>
              <a:avLst/>
              <a:gdLst>
                <a:gd name="T0" fmla="*/ 112 w 224"/>
                <a:gd name="T1" fmla="*/ 20 h 20"/>
                <a:gd name="T2" fmla="*/ 1 w 224"/>
                <a:gd name="T3" fmla="*/ 10 h 20"/>
                <a:gd name="T4" fmla="*/ 112 w 224"/>
                <a:gd name="T5" fmla="*/ 0 h 20"/>
                <a:gd name="T6" fmla="*/ 223 w 224"/>
                <a:gd name="T7" fmla="*/ 10 h 20"/>
                <a:gd name="T8" fmla="*/ 112 w 224"/>
                <a:gd name="T9" fmla="*/ 20 h 20"/>
                <a:gd name="T10" fmla="*/ 112 w 224"/>
                <a:gd name="T11" fmla="*/ 0 h 20"/>
                <a:gd name="T12" fmla="*/ 0 w 224"/>
                <a:gd name="T13" fmla="*/ 10 h 20"/>
                <a:gd name="T14" fmla="*/ 112 w 224"/>
                <a:gd name="T15" fmla="*/ 20 h 20"/>
                <a:gd name="T16" fmla="*/ 224 w 224"/>
                <a:gd name="T17" fmla="*/ 10 h 20"/>
                <a:gd name="T18" fmla="*/ 112 w 224"/>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20">
                  <a:moveTo>
                    <a:pt x="112" y="20"/>
                  </a:moveTo>
                  <a:cubicBezTo>
                    <a:pt x="51" y="20"/>
                    <a:pt x="1" y="16"/>
                    <a:pt x="1" y="10"/>
                  </a:cubicBezTo>
                  <a:cubicBezTo>
                    <a:pt x="1" y="5"/>
                    <a:pt x="51" y="0"/>
                    <a:pt x="112" y="0"/>
                  </a:cubicBezTo>
                  <a:cubicBezTo>
                    <a:pt x="173" y="0"/>
                    <a:pt x="223" y="5"/>
                    <a:pt x="223" y="10"/>
                  </a:cubicBezTo>
                  <a:cubicBezTo>
                    <a:pt x="223" y="16"/>
                    <a:pt x="173" y="20"/>
                    <a:pt x="112" y="20"/>
                  </a:cubicBezTo>
                  <a:moveTo>
                    <a:pt x="112" y="0"/>
                  </a:moveTo>
                  <a:cubicBezTo>
                    <a:pt x="50" y="0"/>
                    <a:pt x="0" y="5"/>
                    <a:pt x="0" y="10"/>
                  </a:cubicBezTo>
                  <a:cubicBezTo>
                    <a:pt x="0" y="16"/>
                    <a:pt x="50" y="20"/>
                    <a:pt x="112" y="20"/>
                  </a:cubicBezTo>
                  <a:cubicBezTo>
                    <a:pt x="174" y="20"/>
                    <a:pt x="224" y="16"/>
                    <a:pt x="224" y="10"/>
                  </a:cubicBezTo>
                  <a:cubicBezTo>
                    <a:pt x="224" y="5"/>
                    <a:pt x="174" y="0"/>
                    <a:pt x="112"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0" name="Freeform 39"/>
            <p:cNvSpPr>
              <a:spLocks noEditPoints="1"/>
            </p:cNvSpPr>
            <p:nvPr/>
          </p:nvSpPr>
          <p:spPr bwMode="auto">
            <a:xfrm>
              <a:off x="2054231" y="3775670"/>
              <a:ext cx="610926" cy="55260"/>
            </a:xfrm>
            <a:custGeom>
              <a:avLst/>
              <a:gdLst>
                <a:gd name="T0" fmla="*/ 111 w 222"/>
                <a:gd name="T1" fmla="*/ 20 h 20"/>
                <a:gd name="T2" fmla="*/ 2 w 222"/>
                <a:gd name="T3" fmla="*/ 10 h 20"/>
                <a:gd name="T4" fmla="*/ 111 w 222"/>
                <a:gd name="T5" fmla="*/ 0 h 20"/>
                <a:gd name="T6" fmla="*/ 220 w 222"/>
                <a:gd name="T7" fmla="*/ 10 h 20"/>
                <a:gd name="T8" fmla="*/ 111 w 222"/>
                <a:gd name="T9" fmla="*/ 20 h 20"/>
                <a:gd name="T10" fmla="*/ 111 w 222"/>
                <a:gd name="T11" fmla="*/ 0 h 20"/>
                <a:gd name="T12" fmla="*/ 0 w 222"/>
                <a:gd name="T13" fmla="*/ 10 h 20"/>
                <a:gd name="T14" fmla="*/ 111 w 222"/>
                <a:gd name="T15" fmla="*/ 20 h 20"/>
                <a:gd name="T16" fmla="*/ 222 w 222"/>
                <a:gd name="T17" fmla="*/ 10 h 20"/>
                <a:gd name="T18" fmla="*/ 111 w 222"/>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20">
                  <a:moveTo>
                    <a:pt x="111" y="20"/>
                  </a:moveTo>
                  <a:cubicBezTo>
                    <a:pt x="51" y="20"/>
                    <a:pt x="2" y="15"/>
                    <a:pt x="2" y="10"/>
                  </a:cubicBezTo>
                  <a:cubicBezTo>
                    <a:pt x="2" y="5"/>
                    <a:pt x="51" y="0"/>
                    <a:pt x="111" y="0"/>
                  </a:cubicBezTo>
                  <a:cubicBezTo>
                    <a:pt x="171" y="0"/>
                    <a:pt x="220" y="5"/>
                    <a:pt x="220" y="10"/>
                  </a:cubicBezTo>
                  <a:cubicBezTo>
                    <a:pt x="220" y="15"/>
                    <a:pt x="171" y="20"/>
                    <a:pt x="111" y="20"/>
                  </a:cubicBezTo>
                  <a:moveTo>
                    <a:pt x="111" y="0"/>
                  </a:moveTo>
                  <a:cubicBezTo>
                    <a:pt x="50" y="0"/>
                    <a:pt x="0" y="5"/>
                    <a:pt x="0" y="10"/>
                  </a:cubicBezTo>
                  <a:cubicBezTo>
                    <a:pt x="0" y="16"/>
                    <a:pt x="50" y="20"/>
                    <a:pt x="111" y="20"/>
                  </a:cubicBezTo>
                  <a:cubicBezTo>
                    <a:pt x="172" y="20"/>
                    <a:pt x="222" y="16"/>
                    <a:pt x="222" y="10"/>
                  </a:cubicBezTo>
                  <a:cubicBezTo>
                    <a:pt x="222" y="5"/>
                    <a:pt x="172" y="0"/>
                    <a:pt x="111" y="0"/>
                  </a:cubicBezTo>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1" name="Freeform 40"/>
            <p:cNvSpPr>
              <a:spLocks noEditPoints="1"/>
            </p:cNvSpPr>
            <p:nvPr/>
          </p:nvSpPr>
          <p:spPr bwMode="auto">
            <a:xfrm>
              <a:off x="2059348" y="3775670"/>
              <a:ext cx="599669" cy="55260"/>
            </a:xfrm>
            <a:custGeom>
              <a:avLst/>
              <a:gdLst>
                <a:gd name="T0" fmla="*/ 109 w 218"/>
                <a:gd name="T1" fmla="*/ 20 h 20"/>
                <a:gd name="T2" fmla="*/ 1 w 218"/>
                <a:gd name="T3" fmla="*/ 10 h 20"/>
                <a:gd name="T4" fmla="*/ 109 w 218"/>
                <a:gd name="T5" fmla="*/ 0 h 20"/>
                <a:gd name="T6" fmla="*/ 217 w 218"/>
                <a:gd name="T7" fmla="*/ 10 h 20"/>
                <a:gd name="T8" fmla="*/ 109 w 218"/>
                <a:gd name="T9" fmla="*/ 20 h 20"/>
                <a:gd name="T10" fmla="*/ 109 w 218"/>
                <a:gd name="T11" fmla="*/ 0 h 20"/>
                <a:gd name="T12" fmla="*/ 0 w 218"/>
                <a:gd name="T13" fmla="*/ 10 h 20"/>
                <a:gd name="T14" fmla="*/ 109 w 218"/>
                <a:gd name="T15" fmla="*/ 20 h 20"/>
                <a:gd name="T16" fmla="*/ 218 w 218"/>
                <a:gd name="T17" fmla="*/ 10 h 20"/>
                <a:gd name="T18" fmla="*/ 109 w 218"/>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20">
                  <a:moveTo>
                    <a:pt x="109" y="20"/>
                  </a:moveTo>
                  <a:cubicBezTo>
                    <a:pt x="50" y="20"/>
                    <a:pt x="1" y="15"/>
                    <a:pt x="1" y="10"/>
                  </a:cubicBezTo>
                  <a:cubicBezTo>
                    <a:pt x="1" y="5"/>
                    <a:pt x="50" y="0"/>
                    <a:pt x="109" y="0"/>
                  </a:cubicBezTo>
                  <a:cubicBezTo>
                    <a:pt x="169" y="0"/>
                    <a:pt x="217" y="5"/>
                    <a:pt x="217" y="10"/>
                  </a:cubicBezTo>
                  <a:cubicBezTo>
                    <a:pt x="217" y="15"/>
                    <a:pt x="169" y="20"/>
                    <a:pt x="109" y="20"/>
                  </a:cubicBezTo>
                  <a:moveTo>
                    <a:pt x="109" y="0"/>
                  </a:moveTo>
                  <a:cubicBezTo>
                    <a:pt x="49" y="0"/>
                    <a:pt x="0" y="5"/>
                    <a:pt x="0" y="10"/>
                  </a:cubicBezTo>
                  <a:cubicBezTo>
                    <a:pt x="0" y="15"/>
                    <a:pt x="49" y="20"/>
                    <a:pt x="109" y="20"/>
                  </a:cubicBezTo>
                  <a:cubicBezTo>
                    <a:pt x="169" y="20"/>
                    <a:pt x="218" y="15"/>
                    <a:pt x="218" y="10"/>
                  </a:cubicBezTo>
                  <a:cubicBezTo>
                    <a:pt x="218" y="5"/>
                    <a:pt x="169" y="0"/>
                    <a:pt x="109" y="0"/>
                  </a:cubicBezTo>
                </a:path>
              </a:pathLst>
            </a:custGeom>
            <a:solidFill>
              <a:srgbClr val="DFDF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2" name="Freeform 41"/>
            <p:cNvSpPr>
              <a:spLocks noEditPoints="1"/>
            </p:cNvSpPr>
            <p:nvPr/>
          </p:nvSpPr>
          <p:spPr bwMode="auto">
            <a:xfrm>
              <a:off x="2062418" y="3775670"/>
              <a:ext cx="594552" cy="55260"/>
            </a:xfrm>
            <a:custGeom>
              <a:avLst/>
              <a:gdLst>
                <a:gd name="T0" fmla="*/ 108 w 216"/>
                <a:gd name="T1" fmla="*/ 19 h 20"/>
                <a:gd name="T2" fmla="*/ 2 w 216"/>
                <a:gd name="T3" fmla="*/ 10 h 20"/>
                <a:gd name="T4" fmla="*/ 108 w 216"/>
                <a:gd name="T5" fmla="*/ 1 h 20"/>
                <a:gd name="T6" fmla="*/ 214 w 216"/>
                <a:gd name="T7" fmla="*/ 10 h 20"/>
                <a:gd name="T8" fmla="*/ 108 w 216"/>
                <a:gd name="T9" fmla="*/ 19 h 20"/>
                <a:gd name="T10" fmla="*/ 108 w 216"/>
                <a:gd name="T11" fmla="*/ 0 h 20"/>
                <a:gd name="T12" fmla="*/ 0 w 216"/>
                <a:gd name="T13" fmla="*/ 10 h 20"/>
                <a:gd name="T14" fmla="*/ 108 w 216"/>
                <a:gd name="T15" fmla="*/ 20 h 20"/>
                <a:gd name="T16" fmla="*/ 216 w 216"/>
                <a:gd name="T17" fmla="*/ 10 h 20"/>
                <a:gd name="T18" fmla="*/ 108 w 216"/>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0">
                  <a:moveTo>
                    <a:pt x="108" y="19"/>
                  </a:moveTo>
                  <a:cubicBezTo>
                    <a:pt x="50" y="19"/>
                    <a:pt x="2" y="15"/>
                    <a:pt x="2" y="10"/>
                  </a:cubicBezTo>
                  <a:cubicBezTo>
                    <a:pt x="2" y="5"/>
                    <a:pt x="50" y="1"/>
                    <a:pt x="108" y="1"/>
                  </a:cubicBezTo>
                  <a:cubicBezTo>
                    <a:pt x="167" y="1"/>
                    <a:pt x="214" y="5"/>
                    <a:pt x="214" y="10"/>
                  </a:cubicBezTo>
                  <a:cubicBezTo>
                    <a:pt x="214" y="15"/>
                    <a:pt x="167" y="19"/>
                    <a:pt x="108" y="19"/>
                  </a:cubicBezTo>
                  <a:moveTo>
                    <a:pt x="108" y="0"/>
                  </a:moveTo>
                  <a:cubicBezTo>
                    <a:pt x="49" y="0"/>
                    <a:pt x="0" y="5"/>
                    <a:pt x="0" y="10"/>
                  </a:cubicBezTo>
                  <a:cubicBezTo>
                    <a:pt x="0" y="15"/>
                    <a:pt x="49" y="20"/>
                    <a:pt x="108" y="20"/>
                  </a:cubicBezTo>
                  <a:cubicBezTo>
                    <a:pt x="168" y="20"/>
                    <a:pt x="216" y="15"/>
                    <a:pt x="216" y="10"/>
                  </a:cubicBezTo>
                  <a:cubicBezTo>
                    <a:pt x="216" y="5"/>
                    <a:pt x="168" y="0"/>
                    <a:pt x="108" y="0"/>
                  </a:cubicBezTo>
                </a:path>
              </a:pathLst>
            </a:custGeom>
            <a:solidFill>
              <a:srgbClr val="DFDF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3" name="Freeform 42"/>
            <p:cNvSpPr>
              <a:spLocks noEditPoints="1"/>
            </p:cNvSpPr>
            <p:nvPr/>
          </p:nvSpPr>
          <p:spPr bwMode="auto">
            <a:xfrm>
              <a:off x="2067534" y="3778740"/>
              <a:ext cx="583296" cy="49120"/>
            </a:xfrm>
            <a:custGeom>
              <a:avLst/>
              <a:gdLst>
                <a:gd name="T0" fmla="*/ 106 w 212"/>
                <a:gd name="T1" fmla="*/ 18 h 18"/>
                <a:gd name="T2" fmla="*/ 2 w 212"/>
                <a:gd name="T3" fmla="*/ 9 h 18"/>
                <a:gd name="T4" fmla="*/ 106 w 212"/>
                <a:gd name="T5" fmla="*/ 0 h 18"/>
                <a:gd name="T6" fmla="*/ 211 w 212"/>
                <a:gd name="T7" fmla="*/ 9 h 18"/>
                <a:gd name="T8" fmla="*/ 106 w 212"/>
                <a:gd name="T9" fmla="*/ 18 h 18"/>
                <a:gd name="T10" fmla="*/ 106 w 212"/>
                <a:gd name="T11" fmla="*/ 0 h 18"/>
                <a:gd name="T12" fmla="*/ 0 w 212"/>
                <a:gd name="T13" fmla="*/ 9 h 18"/>
                <a:gd name="T14" fmla="*/ 106 w 212"/>
                <a:gd name="T15" fmla="*/ 18 h 18"/>
                <a:gd name="T16" fmla="*/ 212 w 212"/>
                <a:gd name="T17" fmla="*/ 9 h 18"/>
                <a:gd name="T18" fmla="*/ 106 w 21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18">
                  <a:moveTo>
                    <a:pt x="106" y="18"/>
                  </a:moveTo>
                  <a:cubicBezTo>
                    <a:pt x="48" y="18"/>
                    <a:pt x="2" y="14"/>
                    <a:pt x="2" y="9"/>
                  </a:cubicBezTo>
                  <a:cubicBezTo>
                    <a:pt x="2" y="4"/>
                    <a:pt x="48" y="0"/>
                    <a:pt x="106" y="0"/>
                  </a:cubicBezTo>
                  <a:cubicBezTo>
                    <a:pt x="164" y="0"/>
                    <a:pt x="211" y="4"/>
                    <a:pt x="211" y="9"/>
                  </a:cubicBezTo>
                  <a:cubicBezTo>
                    <a:pt x="211" y="14"/>
                    <a:pt x="164" y="18"/>
                    <a:pt x="106" y="18"/>
                  </a:cubicBezTo>
                  <a:moveTo>
                    <a:pt x="106" y="0"/>
                  </a:moveTo>
                  <a:cubicBezTo>
                    <a:pt x="48" y="0"/>
                    <a:pt x="0" y="4"/>
                    <a:pt x="0" y="9"/>
                  </a:cubicBezTo>
                  <a:cubicBezTo>
                    <a:pt x="0" y="14"/>
                    <a:pt x="48" y="18"/>
                    <a:pt x="106" y="18"/>
                  </a:cubicBezTo>
                  <a:cubicBezTo>
                    <a:pt x="165" y="18"/>
                    <a:pt x="212" y="14"/>
                    <a:pt x="212" y="9"/>
                  </a:cubicBezTo>
                  <a:cubicBezTo>
                    <a:pt x="212" y="4"/>
                    <a:pt x="165" y="0"/>
                    <a:pt x="106" y="0"/>
                  </a:cubicBezTo>
                </a:path>
              </a:pathLst>
            </a:custGeom>
            <a:solidFill>
              <a:srgbClr val="DEDE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4" name="Freeform 43"/>
            <p:cNvSpPr>
              <a:spLocks noEditPoints="1"/>
            </p:cNvSpPr>
            <p:nvPr/>
          </p:nvSpPr>
          <p:spPr bwMode="auto">
            <a:xfrm>
              <a:off x="2073674" y="3778740"/>
              <a:ext cx="575109" cy="49120"/>
            </a:xfrm>
            <a:custGeom>
              <a:avLst/>
              <a:gdLst>
                <a:gd name="T0" fmla="*/ 104 w 209"/>
                <a:gd name="T1" fmla="*/ 18 h 18"/>
                <a:gd name="T2" fmla="*/ 1 w 209"/>
                <a:gd name="T3" fmla="*/ 9 h 18"/>
                <a:gd name="T4" fmla="*/ 104 w 209"/>
                <a:gd name="T5" fmla="*/ 0 h 18"/>
                <a:gd name="T6" fmla="*/ 207 w 209"/>
                <a:gd name="T7" fmla="*/ 9 h 18"/>
                <a:gd name="T8" fmla="*/ 104 w 209"/>
                <a:gd name="T9" fmla="*/ 18 h 18"/>
                <a:gd name="T10" fmla="*/ 104 w 209"/>
                <a:gd name="T11" fmla="*/ 0 h 18"/>
                <a:gd name="T12" fmla="*/ 0 w 209"/>
                <a:gd name="T13" fmla="*/ 9 h 18"/>
                <a:gd name="T14" fmla="*/ 104 w 209"/>
                <a:gd name="T15" fmla="*/ 18 h 18"/>
                <a:gd name="T16" fmla="*/ 209 w 209"/>
                <a:gd name="T17" fmla="*/ 9 h 18"/>
                <a:gd name="T18" fmla="*/ 104 w 209"/>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18">
                  <a:moveTo>
                    <a:pt x="104" y="18"/>
                  </a:moveTo>
                  <a:cubicBezTo>
                    <a:pt x="47" y="18"/>
                    <a:pt x="1" y="14"/>
                    <a:pt x="1" y="9"/>
                  </a:cubicBezTo>
                  <a:cubicBezTo>
                    <a:pt x="1" y="4"/>
                    <a:pt x="47" y="0"/>
                    <a:pt x="104" y="0"/>
                  </a:cubicBezTo>
                  <a:cubicBezTo>
                    <a:pt x="161" y="0"/>
                    <a:pt x="207" y="4"/>
                    <a:pt x="207" y="9"/>
                  </a:cubicBezTo>
                  <a:cubicBezTo>
                    <a:pt x="207" y="14"/>
                    <a:pt x="161" y="18"/>
                    <a:pt x="104" y="18"/>
                  </a:cubicBezTo>
                  <a:moveTo>
                    <a:pt x="104" y="0"/>
                  </a:moveTo>
                  <a:cubicBezTo>
                    <a:pt x="46" y="0"/>
                    <a:pt x="0" y="4"/>
                    <a:pt x="0" y="9"/>
                  </a:cubicBezTo>
                  <a:cubicBezTo>
                    <a:pt x="0" y="14"/>
                    <a:pt x="46" y="18"/>
                    <a:pt x="104" y="18"/>
                  </a:cubicBezTo>
                  <a:cubicBezTo>
                    <a:pt x="162" y="18"/>
                    <a:pt x="209" y="14"/>
                    <a:pt x="209" y="9"/>
                  </a:cubicBezTo>
                  <a:cubicBezTo>
                    <a:pt x="209" y="4"/>
                    <a:pt x="162" y="0"/>
                    <a:pt x="104" y="0"/>
                  </a:cubicBez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5" name="Freeform 44"/>
            <p:cNvSpPr>
              <a:spLocks noEditPoints="1"/>
            </p:cNvSpPr>
            <p:nvPr/>
          </p:nvSpPr>
          <p:spPr bwMode="auto">
            <a:xfrm>
              <a:off x="2075721" y="3778740"/>
              <a:ext cx="566923" cy="49120"/>
            </a:xfrm>
            <a:custGeom>
              <a:avLst/>
              <a:gdLst>
                <a:gd name="T0" fmla="*/ 103 w 206"/>
                <a:gd name="T1" fmla="*/ 18 h 18"/>
                <a:gd name="T2" fmla="*/ 2 w 206"/>
                <a:gd name="T3" fmla="*/ 9 h 18"/>
                <a:gd name="T4" fmla="*/ 103 w 206"/>
                <a:gd name="T5" fmla="*/ 0 h 18"/>
                <a:gd name="T6" fmla="*/ 205 w 206"/>
                <a:gd name="T7" fmla="*/ 9 h 18"/>
                <a:gd name="T8" fmla="*/ 103 w 206"/>
                <a:gd name="T9" fmla="*/ 18 h 18"/>
                <a:gd name="T10" fmla="*/ 103 w 206"/>
                <a:gd name="T11" fmla="*/ 0 h 18"/>
                <a:gd name="T12" fmla="*/ 0 w 206"/>
                <a:gd name="T13" fmla="*/ 9 h 18"/>
                <a:gd name="T14" fmla="*/ 103 w 206"/>
                <a:gd name="T15" fmla="*/ 18 h 18"/>
                <a:gd name="T16" fmla="*/ 206 w 206"/>
                <a:gd name="T17" fmla="*/ 9 h 18"/>
                <a:gd name="T18" fmla="*/ 103 w 2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18">
                  <a:moveTo>
                    <a:pt x="103" y="18"/>
                  </a:moveTo>
                  <a:cubicBezTo>
                    <a:pt x="47" y="18"/>
                    <a:pt x="2" y="14"/>
                    <a:pt x="2" y="9"/>
                  </a:cubicBezTo>
                  <a:cubicBezTo>
                    <a:pt x="2" y="4"/>
                    <a:pt x="47" y="0"/>
                    <a:pt x="103" y="0"/>
                  </a:cubicBezTo>
                  <a:cubicBezTo>
                    <a:pt x="159" y="0"/>
                    <a:pt x="205" y="4"/>
                    <a:pt x="205" y="9"/>
                  </a:cubicBezTo>
                  <a:cubicBezTo>
                    <a:pt x="205" y="14"/>
                    <a:pt x="159" y="18"/>
                    <a:pt x="103" y="18"/>
                  </a:cubicBezTo>
                  <a:moveTo>
                    <a:pt x="103" y="0"/>
                  </a:moveTo>
                  <a:cubicBezTo>
                    <a:pt x="46" y="0"/>
                    <a:pt x="0" y="4"/>
                    <a:pt x="0" y="9"/>
                  </a:cubicBezTo>
                  <a:cubicBezTo>
                    <a:pt x="0" y="14"/>
                    <a:pt x="46" y="18"/>
                    <a:pt x="103" y="18"/>
                  </a:cubicBezTo>
                  <a:cubicBezTo>
                    <a:pt x="160" y="18"/>
                    <a:pt x="206" y="14"/>
                    <a:pt x="206" y="9"/>
                  </a:cubicBezTo>
                  <a:cubicBezTo>
                    <a:pt x="206" y="4"/>
                    <a:pt x="160" y="0"/>
                    <a:pt x="103" y="0"/>
                  </a:cubicBez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6" name="Freeform 45"/>
            <p:cNvSpPr>
              <a:spLocks noEditPoints="1"/>
            </p:cNvSpPr>
            <p:nvPr/>
          </p:nvSpPr>
          <p:spPr bwMode="auto">
            <a:xfrm>
              <a:off x="2081861" y="3778740"/>
              <a:ext cx="558736" cy="49120"/>
            </a:xfrm>
            <a:custGeom>
              <a:avLst/>
              <a:gdLst>
                <a:gd name="T0" fmla="*/ 101 w 203"/>
                <a:gd name="T1" fmla="*/ 18 h 18"/>
                <a:gd name="T2" fmla="*/ 1 w 203"/>
                <a:gd name="T3" fmla="*/ 9 h 18"/>
                <a:gd name="T4" fmla="*/ 101 w 203"/>
                <a:gd name="T5" fmla="*/ 0 h 18"/>
                <a:gd name="T6" fmla="*/ 201 w 203"/>
                <a:gd name="T7" fmla="*/ 9 h 18"/>
                <a:gd name="T8" fmla="*/ 101 w 203"/>
                <a:gd name="T9" fmla="*/ 18 h 18"/>
                <a:gd name="T10" fmla="*/ 101 w 203"/>
                <a:gd name="T11" fmla="*/ 0 h 18"/>
                <a:gd name="T12" fmla="*/ 0 w 203"/>
                <a:gd name="T13" fmla="*/ 9 h 18"/>
                <a:gd name="T14" fmla="*/ 101 w 203"/>
                <a:gd name="T15" fmla="*/ 18 h 18"/>
                <a:gd name="T16" fmla="*/ 203 w 203"/>
                <a:gd name="T17" fmla="*/ 9 h 18"/>
                <a:gd name="T18" fmla="*/ 101 w 203"/>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18">
                  <a:moveTo>
                    <a:pt x="101" y="18"/>
                  </a:moveTo>
                  <a:cubicBezTo>
                    <a:pt x="46" y="18"/>
                    <a:pt x="1" y="14"/>
                    <a:pt x="1" y="9"/>
                  </a:cubicBezTo>
                  <a:cubicBezTo>
                    <a:pt x="1" y="4"/>
                    <a:pt x="46" y="0"/>
                    <a:pt x="101" y="0"/>
                  </a:cubicBezTo>
                  <a:cubicBezTo>
                    <a:pt x="156" y="0"/>
                    <a:pt x="201" y="4"/>
                    <a:pt x="201" y="9"/>
                  </a:cubicBezTo>
                  <a:cubicBezTo>
                    <a:pt x="201" y="14"/>
                    <a:pt x="156" y="18"/>
                    <a:pt x="101" y="18"/>
                  </a:cubicBezTo>
                  <a:moveTo>
                    <a:pt x="101" y="0"/>
                  </a:moveTo>
                  <a:cubicBezTo>
                    <a:pt x="45" y="0"/>
                    <a:pt x="0" y="4"/>
                    <a:pt x="0" y="9"/>
                  </a:cubicBezTo>
                  <a:cubicBezTo>
                    <a:pt x="0" y="14"/>
                    <a:pt x="45" y="18"/>
                    <a:pt x="101" y="18"/>
                  </a:cubicBezTo>
                  <a:cubicBezTo>
                    <a:pt x="157" y="18"/>
                    <a:pt x="203" y="14"/>
                    <a:pt x="203" y="9"/>
                  </a:cubicBezTo>
                  <a:cubicBezTo>
                    <a:pt x="203" y="4"/>
                    <a:pt x="157" y="0"/>
                    <a:pt x="101" y="0"/>
                  </a:cubicBezTo>
                </a:path>
              </a:pathLst>
            </a:custGeom>
            <a:solidFill>
              <a:srgbClr val="DC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7" name="Freeform 46"/>
            <p:cNvSpPr>
              <a:spLocks noEditPoints="1"/>
            </p:cNvSpPr>
            <p:nvPr/>
          </p:nvSpPr>
          <p:spPr bwMode="auto">
            <a:xfrm>
              <a:off x="2083908" y="3778740"/>
              <a:ext cx="550549" cy="49120"/>
            </a:xfrm>
            <a:custGeom>
              <a:avLst/>
              <a:gdLst>
                <a:gd name="T0" fmla="*/ 100 w 200"/>
                <a:gd name="T1" fmla="*/ 18 h 18"/>
                <a:gd name="T2" fmla="*/ 2 w 200"/>
                <a:gd name="T3" fmla="*/ 9 h 18"/>
                <a:gd name="T4" fmla="*/ 100 w 200"/>
                <a:gd name="T5" fmla="*/ 0 h 18"/>
                <a:gd name="T6" fmla="*/ 199 w 200"/>
                <a:gd name="T7" fmla="*/ 9 h 18"/>
                <a:gd name="T8" fmla="*/ 100 w 200"/>
                <a:gd name="T9" fmla="*/ 18 h 18"/>
                <a:gd name="T10" fmla="*/ 100 w 200"/>
                <a:gd name="T11" fmla="*/ 0 h 18"/>
                <a:gd name="T12" fmla="*/ 0 w 200"/>
                <a:gd name="T13" fmla="*/ 9 h 18"/>
                <a:gd name="T14" fmla="*/ 100 w 200"/>
                <a:gd name="T15" fmla="*/ 18 h 18"/>
                <a:gd name="T16" fmla="*/ 200 w 200"/>
                <a:gd name="T17" fmla="*/ 9 h 18"/>
                <a:gd name="T18" fmla="*/ 100 w 200"/>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18">
                  <a:moveTo>
                    <a:pt x="100" y="18"/>
                  </a:moveTo>
                  <a:cubicBezTo>
                    <a:pt x="46" y="18"/>
                    <a:pt x="2" y="14"/>
                    <a:pt x="2" y="9"/>
                  </a:cubicBezTo>
                  <a:cubicBezTo>
                    <a:pt x="2" y="4"/>
                    <a:pt x="46" y="0"/>
                    <a:pt x="100" y="0"/>
                  </a:cubicBezTo>
                  <a:cubicBezTo>
                    <a:pt x="155" y="0"/>
                    <a:pt x="199" y="4"/>
                    <a:pt x="199" y="9"/>
                  </a:cubicBezTo>
                  <a:cubicBezTo>
                    <a:pt x="199" y="14"/>
                    <a:pt x="155" y="18"/>
                    <a:pt x="100" y="18"/>
                  </a:cubicBezTo>
                  <a:moveTo>
                    <a:pt x="100" y="0"/>
                  </a:moveTo>
                  <a:cubicBezTo>
                    <a:pt x="45" y="0"/>
                    <a:pt x="0" y="4"/>
                    <a:pt x="0" y="9"/>
                  </a:cubicBezTo>
                  <a:cubicBezTo>
                    <a:pt x="0" y="14"/>
                    <a:pt x="45" y="18"/>
                    <a:pt x="100" y="18"/>
                  </a:cubicBezTo>
                  <a:cubicBezTo>
                    <a:pt x="155" y="18"/>
                    <a:pt x="200" y="14"/>
                    <a:pt x="200" y="9"/>
                  </a:cubicBezTo>
                  <a:cubicBezTo>
                    <a:pt x="200" y="4"/>
                    <a:pt x="155" y="0"/>
                    <a:pt x="100" y="0"/>
                  </a:cubicBezTo>
                </a:path>
              </a:pathLst>
            </a:custGeom>
            <a:solidFill>
              <a:srgbClr val="DBDB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8" name="Freeform 47"/>
            <p:cNvSpPr>
              <a:spLocks noEditPoints="1"/>
            </p:cNvSpPr>
            <p:nvPr/>
          </p:nvSpPr>
          <p:spPr bwMode="auto">
            <a:xfrm>
              <a:off x="2090047" y="3778740"/>
              <a:ext cx="541339" cy="49120"/>
            </a:xfrm>
            <a:custGeom>
              <a:avLst/>
              <a:gdLst>
                <a:gd name="T0" fmla="*/ 98 w 197"/>
                <a:gd name="T1" fmla="*/ 17 h 18"/>
                <a:gd name="T2" fmla="*/ 2 w 197"/>
                <a:gd name="T3" fmla="*/ 9 h 18"/>
                <a:gd name="T4" fmla="*/ 98 w 197"/>
                <a:gd name="T5" fmla="*/ 0 h 18"/>
                <a:gd name="T6" fmla="*/ 195 w 197"/>
                <a:gd name="T7" fmla="*/ 9 h 18"/>
                <a:gd name="T8" fmla="*/ 98 w 197"/>
                <a:gd name="T9" fmla="*/ 17 h 18"/>
                <a:gd name="T10" fmla="*/ 98 w 197"/>
                <a:gd name="T11" fmla="*/ 0 h 18"/>
                <a:gd name="T12" fmla="*/ 0 w 197"/>
                <a:gd name="T13" fmla="*/ 9 h 18"/>
                <a:gd name="T14" fmla="*/ 98 w 197"/>
                <a:gd name="T15" fmla="*/ 18 h 18"/>
                <a:gd name="T16" fmla="*/ 197 w 197"/>
                <a:gd name="T17" fmla="*/ 9 h 18"/>
                <a:gd name="T18" fmla="*/ 98 w 197"/>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18">
                  <a:moveTo>
                    <a:pt x="98" y="17"/>
                  </a:moveTo>
                  <a:cubicBezTo>
                    <a:pt x="45" y="17"/>
                    <a:pt x="2" y="14"/>
                    <a:pt x="2" y="9"/>
                  </a:cubicBezTo>
                  <a:cubicBezTo>
                    <a:pt x="2" y="4"/>
                    <a:pt x="45" y="0"/>
                    <a:pt x="98" y="0"/>
                  </a:cubicBezTo>
                  <a:cubicBezTo>
                    <a:pt x="152" y="0"/>
                    <a:pt x="195" y="4"/>
                    <a:pt x="195" y="9"/>
                  </a:cubicBezTo>
                  <a:cubicBezTo>
                    <a:pt x="195" y="14"/>
                    <a:pt x="152" y="17"/>
                    <a:pt x="98" y="17"/>
                  </a:cubicBezTo>
                  <a:moveTo>
                    <a:pt x="98" y="0"/>
                  </a:moveTo>
                  <a:cubicBezTo>
                    <a:pt x="44" y="0"/>
                    <a:pt x="0" y="4"/>
                    <a:pt x="0" y="9"/>
                  </a:cubicBezTo>
                  <a:cubicBezTo>
                    <a:pt x="0" y="14"/>
                    <a:pt x="44" y="18"/>
                    <a:pt x="98" y="18"/>
                  </a:cubicBezTo>
                  <a:cubicBezTo>
                    <a:pt x="153" y="18"/>
                    <a:pt x="197" y="14"/>
                    <a:pt x="197" y="9"/>
                  </a:cubicBezTo>
                  <a:cubicBezTo>
                    <a:pt x="197" y="4"/>
                    <a:pt x="153" y="0"/>
                    <a:pt x="98" y="0"/>
                  </a:cubicBezTo>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9" name="Freeform 48"/>
            <p:cNvSpPr>
              <a:spLocks noEditPoints="1"/>
            </p:cNvSpPr>
            <p:nvPr/>
          </p:nvSpPr>
          <p:spPr bwMode="auto">
            <a:xfrm>
              <a:off x="2095164" y="3778740"/>
              <a:ext cx="531106" cy="47073"/>
            </a:xfrm>
            <a:custGeom>
              <a:avLst/>
              <a:gdLst>
                <a:gd name="T0" fmla="*/ 96 w 193"/>
                <a:gd name="T1" fmla="*/ 17 h 17"/>
                <a:gd name="T2" fmla="*/ 1 w 193"/>
                <a:gd name="T3" fmla="*/ 9 h 17"/>
                <a:gd name="T4" fmla="*/ 96 w 193"/>
                <a:gd name="T5" fmla="*/ 1 h 17"/>
                <a:gd name="T6" fmla="*/ 191 w 193"/>
                <a:gd name="T7" fmla="*/ 9 h 17"/>
                <a:gd name="T8" fmla="*/ 96 w 193"/>
                <a:gd name="T9" fmla="*/ 17 h 17"/>
                <a:gd name="T10" fmla="*/ 96 w 193"/>
                <a:gd name="T11" fmla="*/ 0 h 17"/>
                <a:gd name="T12" fmla="*/ 0 w 193"/>
                <a:gd name="T13" fmla="*/ 9 h 17"/>
                <a:gd name="T14" fmla="*/ 96 w 193"/>
                <a:gd name="T15" fmla="*/ 17 h 17"/>
                <a:gd name="T16" fmla="*/ 193 w 193"/>
                <a:gd name="T17" fmla="*/ 9 h 17"/>
                <a:gd name="T18" fmla="*/ 96 w 193"/>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7">
                  <a:moveTo>
                    <a:pt x="96" y="17"/>
                  </a:moveTo>
                  <a:cubicBezTo>
                    <a:pt x="44" y="17"/>
                    <a:pt x="1" y="13"/>
                    <a:pt x="1" y="9"/>
                  </a:cubicBezTo>
                  <a:cubicBezTo>
                    <a:pt x="1" y="4"/>
                    <a:pt x="44" y="1"/>
                    <a:pt x="96" y="1"/>
                  </a:cubicBezTo>
                  <a:cubicBezTo>
                    <a:pt x="149" y="1"/>
                    <a:pt x="191" y="4"/>
                    <a:pt x="191" y="9"/>
                  </a:cubicBezTo>
                  <a:cubicBezTo>
                    <a:pt x="191" y="13"/>
                    <a:pt x="149" y="17"/>
                    <a:pt x="96" y="17"/>
                  </a:cubicBezTo>
                  <a:moveTo>
                    <a:pt x="96" y="0"/>
                  </a:moveTo>
                  <a:cubicBezTo>
                    <a:pt x="43" y="0"/>
                    <a:pt x="0" y="4"/>
                    <a:pt x="0" y="9"/>
                  </a:cubicBezTo>
                  <a:cubicBezTo>
                    <a:pt x="0" y="14"/>
                    <a:pt x="43" y="17"/>
                    <a:pt x="96" y="17"/>
                  </a:cubicBezTo>
                  <a:cubicBezTo>
                    <a:pt x="150" y="17"/>
                    <a:pt x="193" y="14"/>
                    <a:pt x="193" y="9"/>
                  </a:cubicBezTo>
                  <a:cubicBezTo>
                    <a:pt x="193" y="4"/>
                    <a:pt x="150" y="0"/>
                    <a:pt x="96"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0" name="Freeform 49"/>
            <p:cNvSpPr>
              <a:spLocks noEditPoints="1"/>
            </p:cNvSpPr>
            <p:nvPr/>
          </p:nvSpPr>
          <p:spPr bwMode="auto">
            <a:xfrm>
              <a:off x="2098234" y="3781810"/>
              <a:ext cx="522920" cy="44003"/>
            </a:xfrm>
            <a:custGeom>
              <a:avLst/>
              <a:gdLst>
                <a:gd name="T0" fmla="*/ 95 w 190"/>
                <a:gd name="T1" fmla="*/ 16 h 16"/>
                <a:gd name="T2" fmla="*/ 2 w 190"/>
                <a:gd name="T3" fmla="*/ 8 h 16"/>
                <a:gd name="T4" fmla="*/ 95 w 190"/>
                <a:gd name="T5" fmla="*/ 0 h 16"/>
                <a:gd name="T6" fmla="*/ 189 w 190"/>
                <a:gd name="T7" fmla="*/ 8 h 16"/>
                <a:gd name="T8" fmla="*/ 95 w 190"/>
                <a:gd name="T9" fmla="*/ 16 h 16"/>
                <a:gd name="T10" fmla="*/ 95 w 190"/>
                <a:gd name="T11" fmla="*/ 0 h 16"/>
                <a:gd name="T12" fmla="*/ 0 w 190"/>
                <a:gd name="T13" fmla="*/ 8 h 16"/>
                <a:gd name="T14" fmla="*/ 95 w 190"/>
                <a:gd name="T15" fmla="*/ 16 h 16"/>
                <a:gd name="T16" fmla="*/ 190 w 190"/>
                <a:gd name="T17" fmla="*/ 8 h 16"/>
                <a:gd name="T18" fmla="*/ 95 w 190"/>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0" h="16">
                  <a:moveTo>
                    <a:pt x="95" y="16"/>
                  </a:moveTo>
                  <a:cubicBezTo>
                    <a:pt x="44" y="16"/>
                    <a:pt x="2" y="12"/>
                    <a:pt x="2" y="8"/>
                  </a:cubicBezTo>
                  <a:cubicBezTo>
                    <a:pt x="2" y="3"/>
                    <a:pt x="44" y="0"/>
                    <a:pt x="95" y="0"/>
                  </a:cubicBezTo>
                  <a:cubicBezTo>
                    <a:pt x="147" y="0"/>
                    <a:pt x="189" y="3"/>
                    <a:pt x="189" y="8"/>
                  </a:cubicBezTo>
                  <a:cubicBezTo>
                    <a:pt x="189" y="12"/>
                    <a:pt x="147" y="16"/>
                    <a:pt x="95" y="16"/>
                  </a:cubicBezTo>
                  <a:moveTo>
                    <a:pt x="95" y="0"/>
                  </a:moveTo>
                  <a:cubicBezTo>
                    <a:pt x="43" y="0"/>
                    <a:pt x="0" y="3"/>
                    <a:pt x="0" y="8"/>
                  </a:cubicBezTo>
                  <a:cubicBezTo>
                    <a:pt x="0" y="12"/>
                    <a:pt x="43" y="16"/>
                    <a:pt x="95" y="16"/>
                  </a:cubicBezTo>
                  <a:cubicBezTo>
                    <a:pt x="148" y="16"/>
                    <a:pt x="190" y="12"/>
                    <a:pt x="190" y="8"/>
                  </a:cubicBezTo>
                  <a:cubicBezTo>
                    <a:pt x="190" y="3"/>
                    <a:pt x="148" y="0"/>
                    <a:pt x="95" y="0"/>
                  </a:cubicBezTo>
                </a:path>
              </a:pathLst>
            </a:custGeom>
            <a:solidFill>
              <a:srgbClr val="D8D8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1" name="Freeform 50"/>
            <p:cNvSpPr>
              <a:spLocks noEditPoints="1"/>
            </p:cNvSpPr>
            <p:nvPr/>
          </p:nvSpPr>
          <p:spPr bwMode="auto">
            <a:xfrm>
              <a:off x="2103351" y="3781810"/>
              <a:ext cx="514733" cy="44003"/>
            </a:xfrm>
            <a:custGeom>
              <a:avLst/>
              <a:gdLst>
                <a:gd name="T0" fmla="*/ 93 w 187"/>
                <a:gd name="T1" fmla="*/ 16 h 16"/>
                <a:gd name="T2" fmla="*/ 1 w 187"/>
                <a:gd name="T3" fmla="*/ 8 h 16"/>
                <a:gd name="T4" fmla="*/ 93 w 187"/>
                <a:gd name="T5" fmla="*/ 0 h 16"/>
                <a:gd name="T6" fmla="*/ 185 w 187"/>
                <a:gd name="T7" fmla="*/ 8 h 16"/>
                <a:gd name="T8" fmla="*/ 93 w 187"/>
                <a:gd name="T9" fmla="*/ 16 h 16"/>
                <a:gd name="T10" fmla="*/ 93 w 187"/>
                <a:gd name="T11" fmla="*/ 0 h 16"/>
                <a:gd name="T12" fmla="*/ 0 w 187"/>
                <a:gd name="T13" fmla="*/ 8 h 16"/>
                <a:gd name="T14" fmla="*/ 93 w 187"/>
                <a:gd name="T15" fmla="*/ 16 h 16"/>
                <a:gd name="T16" fmla="*/ 187 w 187"/>
                <a:gd name="T17" fmla="*/ 8 h 16"/>
                <a:gd name="T18" fmla="*/ 93 w 187"/>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16">
                  <a:moveTo>
                    <a:pt x="93" y="16"/>
                  </a:moveTo>
                  <a:cubicBezTo>
                    <a:pt x="42" y="16"/>
                    <a:pt x="1" y="12"/>
                    <a:pt x="1" y="8"/>
                  </a:cubicBezTo>
                  <a:cubicBezTo>
                    <a:pt x="1" y="3"/>
                    <a:pt x="42" y="0"/>
                    <a:pt x="93" y="0"/>
                  </a:cubicBezTo>
                  <a:cubicBezTo>
                    <a:pt x="144" y="0"/>
                    <a:pt x="185" y="3"/>
                    <a:pt x="185" y="8"/>
                  </a:cubicBezTo>
                  <a:cubicBezTo>
                    <a:pt x="185" y="12"/>
                    <a:pt x="144" y="16"/>
                    <a:pt x="93" y="16"/>
                  </a:cubicBezTo>
                  <a:moveTo>
                    <a:pt x="93" y="0"/>
                  </a:moveTo>
                  <a:cubicBezTo>
                    <a:pt x="42" y="0"/>
                    <a:pt x="0" y="3"/>
                    <a:pt x="0" y="8"/>
                  </a:cubicBezTo>
                  <a:cubicBezTo>
                    <a:pt x="0" y="12"/>
                    <a:pt x="42" y="16"/>
                    <a:pt x="93" y="16"/>
                  </a:cubicBezTo>
                  <a:cubicBezTo>
                    <a:pt x="145" y="16"/>
                    <a:pt x="187" y="12"/>
                    <a:pt x="187" y="8"/>
                  </a:cubicBezTo>
                  <a:cubicBezTo>
                    <a:pt x="187" y="3"/>
                    <a:pt x="145" y="0"/>
                    <a:pt x="93" y="0"/>
                  </a:cubicBezTo>
                </a:path>
              </a:pathLst>
            </a:custGeom>
            <a:solidFill>
              <a:srgbClr val="D7D7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2" name="Freeform 51"/>
            <p:cNvSpPr>
              <a:spLocks noEditPoints="1"/>
            </p:cNvSpPr>
            <p:nvPr/>
          </p:nvSpPr>
          <p:spPr bwMode="auto">
            <a:xfrm>
              <a:off x="2106421" y="3781810"/>
              <a:ext cx="506546" cy="44003"/>
            </a:xfrm>
            <a:custGeom>
              <a:avLst/>
              <a:gdLst>
                <a:gd name="T0" fmla="*/ 92 w 184"/>
                <a:gd name="T1" fmla="*/ 16 h 16"/>
                <a:gd name="T2" fmla="*/ 2 w 184"/>
                <a:gd name="T3" fmla="*/ 8 h 16"/>
                <a:gd name="T4" fmla="*/ 92 w 184"/>
                <a:gd name="T5" fmla="*/ 0 h 16"/>
                <a:gd name="T6" fmla="*/ 183 w 184"/>
                <a:gd name="T7" fmla="*/ 8 h 16"/>
                <a:gd name="T8" fmla="*/ 92 w 184"/>
                <a:gd name="T9" fmla="*/ 16 h 16"/>
                <a:gd name="T10" fmla="*/ 92 w 184"/>
                <a:gd name="T11" fmla="*/ 0 h 16"/>
                <a:gd name="T12" fmla="*/ 0 w 184"/>
                <a:gd name="T13" fmla="*/ 8 h 16"/>
                <a:gd name="T14" fmla="*/ 92 w 184"/>
                <a:gd name="T15" fmla="*/ 16 h 16"/>
                <a:gd name="T16" fmla="*/ 184 w 184"/>
                <a:gd name="T17" fmla="*/ 8 h 16"/>
                <a:gd name="T18" fmla="*/ 92 w 184"/>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6">
                  <a:moveTo>
                    <a:pt x="92" y="16"/>
                  </a:moveTo>
                  <a:cubicBezTo>
                    <a:pt x="42" y="16"/>
                    <a:pt x="2" y="12"/>
                    <a:pt x="2" y="8"/>
                  </a:cubicBezTo>
                  <a:cubicBezTo>
                    <a:pt x="2" y="3"/>
                    <a:pt x="42" y="0"/>
                    <a:pt x="92" y="0"/>
                  </a:cubicBezTo>
                  <a:cubicBezTo>
                    <a:pt x="142" y="0"/>
                    <a:pt x="183" y="3"/>
                    <a:pt x="183" y="8"/>
                  </a:cubicBezTo>
                  <a:cubicBezTo>
                    <a:pt x="183" y="12"/>
                    <a:pt x="142" y="16"/>
                    <a:pt x="92" y="16"/>
                  </a:cubicBezTo>
                  <a:moveTo>
                    <a:pt x="92" y="0"/>
                  </a:moveTo>
                  <a:cubicBezTo>
                    <a:pt x="41" y="0"/>
                    <a:pt x="0" y="3"/>
                    <a:pt x="0" y="8"/>
                  </a:cubicBezTo>
                  <a:cubicBezTo>
                    <a:pt x="0" y="12"/>
                    <a:pt x="41" y="16"/>
                    <a:pt x="92" y="16"/>
                  </a:cubicBezTo>
                  <a:cubicBezTo>
                    <a:pt x="143" y="16"/>
                    <a:pt x="184" y="12"/>
                    <a:pt x="184" y="8"/>
                  </a:cubicBezTo>
                  <a:cubicBezTo>
                    <a:pt x="184" y="3"/>
                    <a:pt x="143" y="0"/>
                    <a:pt x="92" y="0"/>
                  </a:cubicBezTo>
                </a:path>
              </a:pathLst>
            </a:custGeom>
            <a:solidFill>
              <a:srgbClr val="D6D6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3" name="Freeform 52"/>
            <p:cNvSpPr>
              <a:spLocks noEditPoints="1"/>
            </p:cNvSpPr>
            <p:nvPr/>
          </p:nvSpPr>
          <p:spPr bwMode="auto">
            <a:xfrm>
              <a:off x="2111537" y="3781810"/>
              <a:ext cx="498360" cy="44003"/>
            </a:xfrm>
            <a:custGeom>
              <a:avLst/>
              <a:gdLst>
                <a:gd name="T0" fmla="*/ 90 w 181"/>
                <a:gd name="T1" fmla="*/ 15 h 16"/>
                <a:gd name="T2" fmla="*/ 1 w 181"/>
                <a:gd name="T3" fmla="*/ 8 h 16"/>
                <a:gd name="T4" fmla="*/ 90 w 181"/>
                <a:gd name="T5" fmla="*/ 0 h 16"/>
                <a:gd name="T6" fmla="*/ 179 w 181"/>
                <a:gd name="T7" fmla="*/ 8 h 16"/>
                <a:gd name="T8" fmla="*/ 90 w 181"/>
                <a:gd name="T9" fmla="*/ 15 h 16"/>
                <a:gd name="T10" fmla="*/ 90 w 181"/>
                <a:gd name="T11" fmla="*/ 0 h 16"/>
                <a:gd name="T12" fmla="*/ 0 w 181"/>
                <a:gd name="T13" fmla="*/ 8 h 16"/>
                <a:gd name="T14" fmla="*/ 90 w 181"/>
                <a:gd name="T15" fmla="*/ 16 h 16"/>
                <a:gd name="T16" fmla="*/ 181 w 181"/>
                <a:gd name="T17" fmla="*/ 8 h 16"/>
                <a:gd name="T18" fmla="*/ 90 w 181"/>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16">
                  <a:moveTo>
                    <a:pt x="90" y="15"/>
                  </a:moveTo>
                  <a:cubicBezTo>
                    <a:pt x="41" y="15"/>
                    <a:pt x="1" y="12"/>
                    <a:pt x="1" y="8"/>
                  </a:cubicBezTo>
                  <a:cubicBezTo>
                    <a:pt x="1" y="4"/>
                    <a:pt x="41" y="0"/>
                    <a:pt x="90" y="0"/>
                  </a:cubicBezTo>
                  <a:cubicBezTo>
                    <a:pt x="139" y="0"/>
                    <a:pt x="179" y="4"/>
                    <a:pt x="179" y="8"/>
                  </a:cubicBezTo>
                  <a:cubicBezTo>
                    <a:pt x="179" y="12"/>
                    <a:pt x="139" y="15"/>
                    <a:pt x="90" y="15"/>
                  </a:cubicBezTo>
                  <a:moveTo>
                    <a:pt x="90" y="0"/>
                  </a:moveTo>
                  <a:cubicBezTo>
                    <a:pt x="40" y="0"/>
                    <a:pt x="0" y="3"/>
                    <a:pt x="0" y="8"/>
                  </a:cubicBezTo>
                  <a:cubicBezTo>
                    <a:pt x="0" y="12"/>
                    <a:pt x="40" y="16"/>
                    <a:pt x="90" y="16"/>
                  </a:cubicBezTo>
                  <a:cubicBezTo>
                    <a:pt x="140" y="16"/>
                    <a:pt x="181" y="12"/>
                    <a:pt x="181" y="8"/>
                  </a:cubicBezTo>
                  <a:cubicBezTo>
                    <a:pt x="181" y="3"/>
                    <a:pt x="140" y="0"/>
                    <a:pt x="90" y="0"/>
                  </a:cubicBezTo>
                </a:path>
              </a:pathLst>
            </a:custGeom>
            <a:solidFill>
              <a:srgbClr val="D6D6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4" name="Freeform 53"/>
            <p:cNvSpPr>
              <a:spLocks noEditPoints="1"/>
            </p:cNvSpPr>
            <p:nvPr/>
          </p:nvSpPr>
          <p:spPr bwMode="auto">
            <a:xfrm>
              <a:off x="2114607" y="3781810"/>
              <a:ext cx="490173" cy="40933"/>
            </a:xfrm>
            <a:custGeom>
              <a:avLst/>
              <a:gdLst>
                <a:gd name="T0" fmla="*/ 89 w 178"/>
                <a:gd name="T1" fmla="*/ 15 h 15"/>
                <a:gd name="T2" fmla="*/ 2 w 178"/>
                <a:gd name="T3" fmla="*/ 8 h 15"/>
                <a:gd name="T4" fmla="*/ 89 w 178"/>
                <a:gd name="T5" fmla="*/ 0 h 15"/>
                <a:gd name="T6" fmla="*/ 177 w 178"/>
                <a:gd name="T7" fmla="*/ 8 h 15"/>
                <a:gd name="T8" fmla="*/ 89 w 178"/>
                <a:gd name="T9" fmla="*/ 15 h 15"/>
                <a:gd name="T10" fmla="*/ 89 w 178"/>
                <a:gd name="T11" fmla="*/ 0 h 15"/>
                <a:gd name="T12" fmla="*/ 0 w 178"/>
                <a:gd name="T13" fmla="*/ 8 h 15"/>
                <a:gd name="T14" fmla="*/ 89 w 178"/>
                <a:gd name="T15" fmla="*/ 15 h 15"/>
                <a:gd name="T16" fmla="*/ 178 w 178"/>
                <a:gd name="T17" fmla="*/ 8 h 15"/>
                <a:gd name="T18" fmla="*/ 89 w 178"/>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15">
                  <a:moveTo>
                    <a:pt x="89" y="15"/>
                  </a:moveTo>
                  <a:cubicBezTo>
                    <a:pt x="41" y="15"/>
                    <a:pt x="2" y="12"/>
                    <a:pt x="2" y="8"/>
                  </a:cubicBezTo>
                  <a:cubicBezTo>
                    <a:pt x="2" y="4"/>
                    <a:pt x="41" y="0"/>
                    <a:pt x="89" y="0"/>
                  </a:cubicBezTo>
                  <a:cubicBezTo>
                    <a:pt x="138" y="0"/>
                    <a:pt x="177" y="4"/>
                    <a:pt x="177" y="8"/>
                  </a:cubicBezTo>
                  <a:cubicBezTo>
                    <a:pt x="177" y="12"/>
                    <a:pt x="138" y="15"/>
                    <a:pt x="89" y="15"/>
                  </a:cubicBezTo>
                  <a:moveTo>
                    <a:pt x="89" y="0"/>
                  </a:moveTo>
                  <a:cubicBezTo>
                    <a:pt x="40" y="0"/>
                    <a:pt x="0" y="4"/>
                    <a:pt x="0" y="8"/>
                  </a:cubicBezTo>
                  <a:cubicBezTo>
                    <a:pt x="0" y="12"/>
                    <a:pt x="40" y="15"/>
                    <a:pt x="89" y="15"/>
                  </a:cubicBezTo>
                  <a:cubicBezTo>
                    <a:pt x="138" y="15"/>
                    <a:pt x="178" y="12"/>
                    <a:pt x="178" y="8"/>
                  </a:cubicBezTo>
                  <a:cubicBezTo>
                    <a:pt x="178" y="4"/>
                    <a:pt x="138" y="0"/>
                    <a:pt x="89" y="0"/>
                  </a:cubicBezTo>
                </a:path>
              </a:pathLst>
            </a:custGeom>
            <a:solidFill>
              <a:srgbClr val="D5D5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5" name="Freeform 54"/>
            <p:cNvSpPr>
              <a:spLocks noEditPoints="1"/>
            </p:cNvSpPr>
            <p:nvPr/>
          </p:nvSpPr>
          <p:spPr bwMode="auto">
            <a:xfrm>
              <a:off x="2119724" y="3781810"/>
              <a:ext cx="481987" cy="40933"/>
            </a:xfrm>
            <a:custGeom>
              <a:avLst/>
              <a:gdLst>
                <a:gd name="T0" fmla="*/ 87 w 175"/>
                <a:gd name="T1" fmla="*/ 15 h 15"/>
                <a:gd name="T2" fmla="*/ 2 w 175"/>
                <a:gd name="T3" fmla="*/ 8 h 15"/>
                <a:gd name="T4" fmla="*/ 87 w 175"/>
                <a:gd name="T5" fmla="*/ 0 h 15"/>
                <a:gd name="T6" fmla="*/ 173 w 175"/>
                <a:gd name="T7" fmla="*/ 8 h 15"/>
                <a:gd name="T8" fmla="*/ 87 w 175"/>
                <a:gd name="T9" fmla="*/ 15 h 15"/>
                <a:gd name="T10" fmla="*/ 87 w 175"/>
                <a:gd name="T11" fmla="*/ 0 h 15"/>
                <a:gd name="T12" fmla="*/ 0 w 175"/>
                <a:gd name="T13" fmla="*/ 8 h 15"/>
                <a:gd name="T14" fmla="*/ 87 w 175"/>
                <a:gd name="T15" fmla="*/ 15 h 15"/>
                <a:gd name="T16" fmla="*/ 175 w 175"/>
                <a:gd name="T17" fmla="*/ 8 h 15"/>
                <a:gd name="T18" fmla="*/ 87 w 175"/>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15">
                  <a:moveTo>
                    <a:pt x="87" y="15"/>
                  </a:moveTo>
                  <a:cubicBezTo>
                    <a:pt x="40" y="15"/>
                    <a:pt x="2" y="12"/>
                    <a:pt x="2" y="8"/>
                  </a:cubicBezTo>
                  <a:cubicBezTo>
                    <a:pt x="2" y="4"/>
                    <a:pt x="40" y="0"/>
                    <a:pt x="87" y="0"/>
                  </a:cubicBezTo>
                  <a:cubicBezTo>
                    <a:pt x="135" y="0"/>
                    <a:pt x="173" y="4"/>
                    <a:pt x="173" y="8"/>
                  </a:cubicBezTo>
                  <a:cubicBezTo>
                    <a:pt x="173" y="12"/>
                    <a:pt x="135" y="15"/>
                    <a:pt x="87" y="15"/>
                  </a:cubicBezTo>
                  <a:moveTo>
                    <a:pt x="87" y="0"/>
                  </a:moveTo>
                  <a:cubicBezTo>
                    <a:pt x="39" y="0"/>
                    <a:pt x="0" y="4"/>
                    <a:pt x="0" y="8"/>
                  </a:cubicBezTo>
                  <a:cubicBezTo>
                    <a:pt x="0" y="12"/>
                    <a:pt x="39" y="15"/>
                    <a:pt x="87" y="15"/>
                  </a:cubicBezTo>
                  <a:cubicBezTo>
                    <a:pt x="136" y="15"/>
                    <a:pt x="175" y="12"/>
                    <a:pt x="175" y="8"/>
                  </a:cubicBezTo>
                  <a:cubicBezTo>
                    <a:pt x="175" y="4"/>
                    <a:pt x="136" y="0"/>
                    <a:pt x="87" y="0"/>
                  </a:cubicBezTo>
                </a:path>
              </a:pathLst>
            </a:custGeom>
            <a:solidFill>
              <a:srgbClr val="D4D4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6" name="Freeform 55"/>
            <p:cNvSpPr>
              <a:spLocks noEditPoints="1"/>
            </p:cNvSpPr>
            <p:nvPr/>
          </p:nvSpPr>
          <p:spPr bwMode="auto">
            <a:xfrm>
              <a:off x="2125864" y="3781810"/>
              <a:ext cx="470730" cy="40933"/>
            </a:xfrm>
            <a:custGeom>
              <a:avLst/>
              <a:gdLst>
                <a:gd name="T0" fmla="*/ 85 w 171"/>
                <a:gd name="T1" fmla="*/ 15 h 15"/>
                <a:gd name="T2" fmla="*/ 1 w 171"/>
                <a:gd name="T3" fmla="*/ 8 h 15"/>
                <a:gd name="T4" fmla="*/ 85 w 171"/>
                <a:gd name="T5" fmla="*/ 1 h 15"/>
                <a:gd name="T6" fmla="*/ 170 w 171"/>
                <a:gd name="T7" fmla="*/ 8 h 15"/>
                <a:gd name="T8" fmla="*/ 85 w 171"/>
                <a:gd name="T9" fmla="*/ 15 h 15"/>
                <a:gd name="T10" fmla="*/ 85 w 171"/>
                <a:gd name="T11" fmla="*/ 0 h 15"/>
                <a:gd name="T12" fmla="*/ 0 w 171"/>
                <a:gd name="T13" fmla="*/ 8 h 15"/>
                <a:gd name="T14" fmla="*/ 85 w 171"/>
                <a:gd name="T15" fmla="*/ 15 h 15"/>
                <a:gd name="T16" fmla="*/ 171 w 171"/>
                <a:gd name="T17" fmla="*/ 8 h 15"/>
                <a:gd name="T18" fmla="*/ 85 w 171"/>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5">
                  <a:moveTo>
                    <a:pt x="85" y="15"/>
                  </a:moveTo>
                  <a:cubicBezTo>
                    <a:pt x="39" y="15"/>
                    <a:pt x="1" y="12"/>
                    <a:pt x="1" y="8"/>
                  </a:cubicBezTo>
                  <a:cubicBezTo>
                    <a:pt x="1" y="4"/>
                    <a:pt x="39" y="1"/>
                    <a:pt x="85" y="1"/>
                  </a:cubicBezTo>
                  <a:cubicBezTo>
                    <a:pt x="132" y="1"/>
                    <a:pt x="170" y="4"/>
                    <a:pt x="170" y="8"/>
                  </a:cubicBezTo>
                  <a:cubicBezTo>
                    <a:pt x="170" y="12"/>
                    <a:pt x="132" y="15"/>
                    <a:pt x="85" y="15"/>
                  </a:cubicBezTo>
                  <a:moveTo>
                    <a:pt x="85" y="0"/>
                  </a:moveTo>
                  <a:cubicBezTo>
                    <a:pt x="38" y="0"/>
                    <a:pt x="0" y="4"/>
                    <a:pt x="0" y="8"/>
                  </a:cubicBezTo>
                  <a:cubicBezTo>
                    <a:pt x="0" y="12"/>
                    <a:pt x="38" y="15"/>
                    <a:pt x="85" y="15"/>
                  </a:cubicBezTo>
                  <a:cubicBezTo>
                    <a:pt x="133" y="15"/>
                    <a:pt x="171" y="12"/>
                    <a:pt x="171" y="8"/>
                  </a:cubicBezTo>
                  <a:cubicBezTo>
                    <a:pt x="171" y="4"/>
                    <a:pt x="133" y="0"/>
                    <a:pt x="85" y="0"/>
                  </a:cubicBezTo>
                </a:path>
              </a:pathLst>
            </a:custGeom>
            <a:solidFill>
              <a:srgbClr val="D3D3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7" name="Freeform 56"/>
            <p:cNvSpPr>
              <a:spLocks noEditPoints="1"/>
            </p:cNvSpPr>
            <p:nvPr/>
          </p:nvSpPr>
          <p:spPr bwMode="auto">
            <a:xfrm>
              <a:off x="2127911" y="3783857"/>
              <a:ext cx="465613" cy="38886"/>
            </a:xfrm>
            <a:custGeom>
              <a:avLst/>
              <a:gdLst>
                <a:gd name="T0" fmla="*/ 84 w 169"/>
                <a:gd name="T1" fmla="*/ 14 h 14"/>
                <a:gd name="T2" fmla="*/ 2 w 169"/>
                <a:gd name="T3" fmla="*/ 7 h 14"/>
                <a:gd name="T4" fmla="*/ 84 w 169"/>
                <a:gd name="T5" fmla="*/ 0 h 14"/>
                <a:gd name="T6" fmla="*/ 167 w 169"/>
                <a:gd name="T7" fmla="*/ 7 h 14"/>
                <a:gd name="T8" fmla="*/ 84 w 169"/>
                <a:gd name="T9" fmla="*/ 14 h 14"/>
                <a:gd name="T10" fmla="*/ 84 w 169"/>
                <a:gd name="T11" fmla="*/ 0 h 14"/>
                <a:gd name="T12" fmla="*/ 0 w 169"/>
                <a:gd name="T13" fmla="*/ 7 h 14"/>
                <a:gd name="T14" fmla="*/ 84 w 169"/>
                <a:gd name="T15" fmla="*/ 14 h 14"/>
                <a:gd name="T16" fmla="*/ 169 w 169"/>
                <a:gd name="T17" fmla="*/ 7 h 14"/>
                <a:gd name="T18" fmla="*/ 84 w 169"/>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14">
                  <a:moveTo>
                    <a:pt x="84" y="14"/>
                  </a:moveTo>
                  <a:cubicBezTo>
                    <a:pt x="39" y="14"/>
                    <a:pt x="2" y="11"/>
                    <a:pt x="2" y="7"/>
                  </a:cubicBezTo>
                  <a:cubicBezTo>
                    <a:pt x="2" y="3"/>
                    <a:pt x="39" y="0"/>
                    <a:pt x="84" y="0"/>
                  </a:cubicBezTo>
                  <a:cubicBezTo>
                    <a:pt x="130" y="0"/>
                    <a:pt x="167" y="3"/>
                    <a:pt x="167" y="7"/>
                  </a:cubicBezTo>
                  <a:cubicBezTo>
                    <a:pt x="167" y="11"/>
                    <a:pt x="130" y="14"/>
                    <a:pt x="84" y="14"/>
                  </a:cubicBezTo>
                  <a:moveTo>
                    <a:pt x="84" y="0"/>
                  </a:moveTo>
                  <a:cubicBezTo>
                    <a:pt x="38" y="0"/>
                    <a:pt x="0" y="3"/>
                    <a:pt x="0" y="7"/>
                  </a:cubicBezTo>
                  <a:cubicBezTo>
                    <a:pt x="0" y="11"/>
                    <a:pt x="38" y="14"/>
                    <a:pt x="84" y="14"/>
                  </a:cubicBezTo>
                  <a:cubicBezTo>
                    <a:pt x="131" y="14"/>
                    <a:pt x="169" y="11"/>
                    <a:pt x="169" y="7"/>
                  </a:cubicBezTo>
                  <a:cubicBezTo>
                    <a:pt x="169" y="3"/>
                    <a:pt x="131" y="0"/>
                    <a:pt x="84" y="0"/>
                  </a:cubicBezTo>
                </a:path>
              </a:pathLst>
            </a:custGeom>
            <a:solidFill>
              <a:srgbClr val="D2D2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8" name="Freeform 57"/>
            <p:cNvSpPr>
              <a:spLocks noEditPoints="1"/>
            </p:cNvSpPr>
            <p:nvPr/>
          </p:nvSpPr>
          <p:spPr bwMode="auto">
            <a:xfrm>
              <a:off x="2134051" y="3783857"/>
              <a:ext cx="453333" cy="38886"/>
            </a:xfrm>
            <a:custGeom>
              <a:avLst/>
              <a:gdLst>
                <a:gd name="T0" fmla="*/ 82 w 165"/>
                <a:gd name="T1" fmla="*/ 14 h 14"/>
                <a:gd name="T2" fmla="*/ 1 w 165"/>
                <a:gd name="T3" fmla="*/ 7 h 14"/>
                <a:gd name="T4" fmla="*/ 82 w 165"/>
                <a:gd name="T5" fmla="*/ 0 h 14"/>
                <a:gd name="T6" fmla="*/ 164 w 165"/>
                <a:gd name="T7" fmla="*/ 7 h 14"/>
                <a:gd name="T8" fmla="*/ 82 w 165"/>
                <a:gd name="T9" fmla="*/ 14 h 14"/>
                <a:gd name="T10" fmla="*/ 82 w 165"/>
                <a:gd name="T11" fmla="*/ 0 h 14"/>
                <a:gd name="T12" fmla="*/ 0 w 165"/>
                <a:gd name="T13" fmla="*/ 7 h 14"/>
                <a:gd name="T14" fmla="*/ 82 w 165"/>
                <a:gd name="T15" fmla="*/ 14 h 14"/>
                <a:gd name="T16" fmla="*/ 165 w 165"/>
                <a:gd name="T17" fmla="*/ 7 h 14"/>
                <a:gd name="T18" fmla="*/ 82 w 165"/>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4">
                  <a:moveTo>
                    <a:pt x="82" y="14"/>
                  </a:moveTo>
                  <a:cubicBezTo>
                    <a:pt x="38" y="14"/>
                    <a:pt x="1" y="10"/>
                    <a:pt x="1" y="7"/>
                  </a:cubicBezTo>
                  <a:cubicBezTo>
                    <a:pt x="1" y="3"/>
                    <a:pt x="38" y="0"/>
                    <a:pt x="82" y="0"/>
                  </a:cubicBezTo>
                  <a:cubicBezTo>
                    <a:pt x="127" y="0"/>
                    <a:pt x="164" y="3"/>
                    <a:pt x="164" y="7"/>
                  </a:cubicBezTo>
                  <a:cubicBezTo>
                    <a:pt x="164" y="10"/>
                    <a:pt x="127" y="14"/>
                    <a:pt x="82" y="14"/>
                  </a:cubicBezTo>
                  <a:moveTo>
                    <a:pt x="82" y="0"/>
                  </a:moveTo>
                  <a:cubicBezTo>
                    <a:pt x="37" y="0"/>
                    <a:pt x="0" y="3"/>
                    <a:pt x="0" y="7"/>
                  </a:cubicBezTo>
                  <a:cubicBezTo>
                    <a:pt x="0" y="11"/>
                    <a:pt x="37" y="14"/>
                    <a:pt x="82" y="14"/>
                  </a:cubicBezTo>
                  <a:cubicBezTo>
                    <a:pt x="128" y="14"/>
                    <a:pt x="165" y="11"/>
                    <a:pt x="165" y="7"/>
                  </a:cubicBezTo>
                  <a:cubicBezTo>
                    <a:pt x="165" y="3"/>
                    <a:pt x="128" y="0"/>
                    <a:pt x="82" y="0"/>
                  </a:cubicBezTo>
                </a:path>
              </a:pathLst>
            </a:custGeom>
            <a:solidFill>
              <a:srgbClr val="D1D1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9" name="Freeform 58"/>
            <p:cNvSpPr>
              <a:spLocks noEditPoints="1"/>
            </p:cNvSpPr>
            <p:nvPr/>
          </p:nvSpPr>
          <p:spPr bwMode="auto">
            <a:xfrm>
              <a:off x="2136097" y="3783857"/>
              <a:ext cx="449240" cy="38886"/>
            </a:xfrm>
            <a:custGeom>
              <a:avLst/>
              <a:gdLst>
                <a:gd name="T0" fmla="*/ 81 w 163"/>
                <a:gd name="T1" fmla="*/ 13 h 14"/>
                <a:gd name="T2" fmla="*/ 2 w 163"/>
                <a:gd name="T3" fmla="*/ 7 h 14"/>
                <a:gd name="T4" fmla="*/ 81 w 163"/>
                <a:gd name="T5" fmla="*/ 0 h 14"/>
                <a:gd name="T6" fmla="*/ 161 w 163"/>
                <a:gd name="T7" fmla="*/ 7 h 14"/>
                <a:gd name="T8" fmla="*/ 81 w 163"/>
                <a:gd name="T9" fmla="*/ 13 h 14"/>
                <a:gd name="T10" fmla="*/ 81 w 163"/>
                <a:gd name="T11" fmla="*/ 0 h 14"/>
                <a:gd name="T12" fmla="*/ 0 w 163"/>
                <a:gd name="T13" fmla="*/ 7 h 14"/>
                <a:gd name="T14" fmla="*/ 81 w 163"/>
                <a:gd name="T15" fmla="*/ 14 h 14"/>
                <a:gd name="T16" fmla="*/ 163 w 163"/>
                <a:gd name="T17" fmla="*/ 7 h 14"/>
                <a:gd name="T18" fmla="*/ 81 w 163"/>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4">
                  <a:moveTo>
                    <a:pt x="81" y="13"/>
                  </a:moveTo>
                  <a:cubicBezTo>
                    <a:pt x="38" y="13"/>
                    <a:pt x="2" y="10"/>
                    <a:pt x="2" y="7"/>
                  </a:cubicBezTo>
                  <a:cubicBezTo>
                    <a:pt x="2" y="3"/>
                    <a:pt x="38" y="0"/>
                    <a:pt x="81" y="0"/>
                  </a:cubicBezTo>
                  <a:cubicBezTo>
                    <a:pt x="125" y="0"/>
                    <a:pt x="161" y="3"/>
                    <a:pt x="161" y="7"/>
                  </a:cubicBezTo>
                  <a:cubicBezTo>
                    <a:pt x="161" y="10"/>
                    <a:pt x="125" y="13"/>
                    <a:pt x="81" y="13"/>
                  </a:cubicBezTo>
                  <a:moveTo>
                    <a:pt x="81" y="0"/>
                  </a:moveTo>
                  <a:cubicBezTo>
                    <a:pt x="37" y="0"/>
                    <a:pt x="0" y="3"/>
                    <a:pt x="0" y="7"/>
                  </a:cubicBezTo>
                  <a:cubicBezTo>
                    <a:pt x="0" y="10"/>
                    <a:pt x="37" y="14"/>
                    <a:pt x="81" y="14"/>
                  </a:cubicBezTo>
                  <a:cubicBezTo>
                    <a:pt x="126" y="14"/>
                    <a:pt x="163" y="10"/>
                    <a:pt x="163" y="7"/>
                  </a:cubicBezTo>
                  <a:cubicBezTo>
                    <a:pt x="163" y="3"/>
                    <a:pt x="126" y="0"/>
                    <a:pt x="81" y="0"/>
                  </a:cubicBezTo>
                </a:path>
              </a:pathLst>
            </a:custGeom>
            <a:solidFill>
              <a:srgbClr val="D0D0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0" name="Freeform 59"/>
            <p:cNvSpPr>
              <a:spLocks noEditPoints="1"/>
            </p:cNvSpPr>
            <p:nvPr/>
          </p:nvSpPr>
          <p:spPr bwMode="auto">
            <a:xfrm>
              <a:off x="2142237" y="3783857"/>
              <a:ext cx="436960" cy="35816"/>
            </a:xfrm>
            <a:custGeom>
              <a:avLst/>
              <a:gdLst>
                <a:gd name="T0" fmla="*/ 80 w 159"/>
                <a:gd name="T1" fmla="*/ 13 h 13"/>
                <a:gd name="T2" fmla="*/ 1 w 159"/>
                <a:gd name="T3" fmla="*/ 7 h 13"/>
                <a:gd name="T4" fmla="*/ 80 w 159"/>
                <a:gd name="T5" fmla="*/ 0 h 13"/>
                <a:gd name="T6" fmla="*/ 158 w 159"/>
                <a:gd name="T7" fmla="*/ 7 h 13"/>
                <a:gd name="T8" fmla="*/ 80 w 159"/>
                <a:gd name="T9" fmla="*/ 13 h 13"/>
                <a:gd name="T10" fmla="*/ 79 w 159"/>
                <a:gd name="T11" fmla="*/ 0 h 13"/>
                <a:gd name="T12" fmla="*/ 0 w 159"/>
                <a:gd name="T13" fmla="*/ 7 h 13"/>
                <a:gd name="T14" fmla="*/ 79 w 159"/>
                <a:gd name="T15" fmla="*/ 13 h 13"/>
                <a:gd name="T16" fmla="*/ 159 w 159"/>
                <a:gd name="T17" fmla="*/ 7 h 13"/>
                <a:gd name="T18" fmla="*/ 79 w 159"/>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3">
                  <a:moveTo>
                    <a:pt x="80" y="13"/>
                  </a:moveTo>
                  <a:cubicBezTo>
                    <a:pt x="36" y="13"/>
                    <a:pt x="1" y="10"/>
                    <a:pt x="1" y="7"/>
                  </a:cubicBezTo>
                  <a:cubicBezTo>
                    <a:pt x="1" y="3"/>
                    <a:pt x="36" y="0"/>
                    <a:pt x="80" y="0"/>
                  </a:cubicBezTo>
                  <a:cubicBezTo>
                    <a:pt x="123" y="0"/>
                    <a:pt x="158" y="3"/>
                    <a:pt x="158" y="7"/>
                  </a:cubicBezTo>
                  <a:cubicBezTo>
                    <a:pt x="158" y="10"/>
                    <a:pt x="123" y="13"/>
                    <a:pt x="80" y="13"/>
                  </a:cubicBezTo>
                  <a:moveTo>
                    <a:pt x="79" y="0"/>
                  </a:moveTo>
                  <a:cubicBezTo>
                    <a:pt x="36" y="0"/>
                    <a:pt x="0" y="3"/>
                    <a:pt x="0" y="7"/>
                  </a:cubicBezTo>
                  <a:cubicBezTo>
                    <a:pt x="0" y="10"/>
                    <a:pt x="36" y="13"/>
                    <a:pt x="79" y="13"/>
                  </a:cubicBezTo>
                  <a:cubicBezTo>
                    <a:pt x="123" y="13"/>
                    <a:pt x="159" y="10"/>
                    <a:pt x="159" y="7"/>
                  </a:cubicBezTo>
                  <a:cubicBezTo>
                    <a:pt x="159" y="3"/>
                    <a:pt x="123" y="0"/>
                    <a:pt x="79" y="0"/>
                  </a:cubicBezTo>
                </a:path>
              </a:pathLst>
            </a:custGeom>
            <a:solidFill>
              <a:srgbClr val="CFCF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1" name="Freeform 60"/>
            <p:cNvSpPr>
              <a:spLocks noEditPoints="1"/>
            </p:cNvSpPr>
            <p:nvPr/>
          </p:nvSpPr>
          <p:spPr bwMode="auto">
            <a:xfrm>
              <a:off x="2145307" y="3783857"/>
              <a:ext cx="431844" cy="35816"/>
            </a:xfrm>
            <a:custGeom>
              <a:avLst/>
              <a:gdLst>
                <a:gd name="T0" fmla="*/ 79 w 157"/>
                <a:gd name="T1" fmla="*/ 13 h 13"/>
                <a:gd name="T2" fmla="*/ 2 w 157"/>
                <a:gd name="T3" fmla="*/ 7 h 13"/>
                <a:gd name="T4" fmla="*/ 79 w 157"/>
                <a:gd name="T5" fmla="*/ 0 h 13"/>
                <a:gd name="T6" fmla="*/ 155 w 157"/>
                <a:gd name="T7" fmla="*/ 7 h 13"/>
                <a:gd name="T8" fmla="*/ 79 w 157"/>
                <a:gd name="T9" fmla="*/ 13 h 13"/>
                <a:gd name="T10" fmla="*/ 79 w 157"/>
                <a:gd name="T11" fmla="*/ 0 h 13"/>
                <a:gd name="T12" fmla="*/ 0 w 157"/>
                <a:gd name="T13" fmla="*/ 7 h 13"/>
                <a:gd name="T14" fmla="*/ 79 w 157"/>
                <a:gd name="T15" fmla="*/ 13 h 13"/>
                <a:gd name="T16" fmla="*/ 157 w 157"/>
                <a:gd name="T17" fmla="*/ 7 h 13"/>
                <a:gd name="T18" fmla="*/ 79 w 157"/>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3">
                  <a:moveTo>
                    <a:pt x="79" y="13"/>
                  </a:moveTo>
                  <a:cubicBezTo>
                    <a:pt x="36" y="13"/>
                    <a:pt x="2" y="10"/>
                    <a:pt x="2" y="7"/>
                  </a:cubicBezTo>
                  <a:cubicBezTo>
                    <a:pt x="2" y="3"/>
                    <a:pt x="36" y="0"/>
                    <a:pt x="79" y="0"/>
                  </a:cubicBezTo>
                  <a:cubicBezTo>
                    <a:pt x="121" y="0"/>
                    <a:pt x="155" y="3"/>
                    <a:pt x="155" y="7"/>
                  </a:cubicBezTo>
                  <a:cubicBezTo>
                    <a:pt x="155" y="10"/>
                    <a:pt x="121" y="13"/>
                    <a:pt x="79" y="13"/>
                  </a:cubicBezTo>
                  <a:moveTo>
                    <a:pt x="79" y="0"/>
                  </a:moveTo>
                  <a:cubicBezTo>
                    <a:pt x="35" y="0"/>
                    <a:pt x="0" y="3"/>
                    <a:pt x="0" y="7"/>
                  </a:cubicBezTo>
                  <a:cubicBezTo>
                    <a:pt x="0" y="10"/>
                    <a:pt x="35" y="13"/>
                    <a:pt x="79" y="13"/>
                  </a:cubicBezTo>
                  <a:cubicBezTo>
                    <a:pt x="122" y="13"/>
                    <a:pt x="157" y="10"/>
                    <a:pt x="157" y="7"/>
                  </a:cubicBezTo>
                  <a:cubicBezTo>
                    <a:pt x="157" y="3"/>
                    <a:pt x="122" y="0"/>
                    <a:pt x="79" y="0"/>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2" name="Freeform 61"/>
            <p:cNvSpPr>
              <a:spLocks noEditPoints="1"/>
            </p:cNvSpPr>
            <p:nvPr/>
          </p:nvSpPr>
          <p:spPr bwMode="auto">
            <a:xfrm>
              <a:off x="2150424" y="3783857"/>
              <a:ext cx="420587" cy="35816"/>
            </a:xfrm>
            <a:custGeom>
              <a:avLst/>
              <a:gdLst>
                <a:gd name="T0" fmla="*/ 77 w 153"/>
                <a:gd name="T1" fmla="*/ 13 h 13"/>
                <a:gd name="T2" fmla="*/ 2 w 153"/>
                <a:gd name="T3" fmla="*/ 7 h 13"/>
                <a:gd name="T4" fmla="*/ 77 w 153"/>
                <a:gd name="T5" fmla="*/ 0 h 13"/>
                <a:gd name="T6" fmla="*/ 151 w 153"/>
                <a:gd name="T7" fmla="*/ 7 h 13"/>
                <a:gd name="T8" fmla="*/ 77 w 153"/>
                <a:gd name="T9" fmla="*/ 13 h 13"/>
                <a:gd name="T10" fmla="*/ 77 w 153"/>
                <a:gd name="T11" fmla="*/ 0 h 13"/>
                <a:gd name="T12" fmla="*/ 0 w 153"/>
                <a:gd name="T13" fmla="*/ 7 h 13"/>
                <a:gd name="T14" fmla="*/ 77 w 153"/>
                <a:gd name="T15" fmla="*/ 13 h 13"/>
                <a:gd name="T16" fmla="*/ 153 w 153"/>
                <a:gd name="T17" fmla="*/ 7 h 13"/>
                <a:gd name="T18" fmla="*/ 77 w 153"/>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13">
                  <a:moveTo>
                    <a:pt x="77" y="13"/>
                  </a:moveTo>
                  <a:cubicBezTo>
                    <a:pt x="35" y="13"/>
                    <a:pt x="2" y="10"/>
                    <a:pt x="2" y="7"/>
                  </a:cubicBezTo>
                  <a:cubicBezTo>
                    <a:pt x="2" y="3"/>
                    <a:pt x="35" y="0"/>
                    <a:pt x="77" y="0"/>
                  </a:cubicBezTo>
                  <a:cubicBezTo>
                    <a:pt x="118" y="0"/>
                    <a:pt x="151" y="3"/>
                    <a:pt x="151" y="7"/>
                  </a:cubicBezTo>
                  <a:cubicBezTo>
                    <a:pt x="151" y="10"/>
                    <a:pt x="118" y="13"/>
                    <a:pt x="77" y="13"/>
                  </a:cubicBezTo>
                  <a:moveTo>
                    <a:pt x="77" y="0"/>
                  </a:moveTo>
                  <a:cubicBezTo>
                    <a:pt x="34" y="0"/>
                    <a:pt x="0" y="3"/>
                    <a:pt x="0" y="7"/>
                  </a:cubicBezTo>
                  <a:cubicBezTo>
                    <a:pt x="0" y="10"/>
                    <a:pt x="34" y="13"/>
                    <a:pt x="77" y="13"/>
                  </a:cubicBezTo>
                  <a:cubicBezTo>
                    <a:pt x="119" y="13"/>
                    <a:pt x="153" y="10"/>
                    <a:pt x="153" y="7"/>
                  </a:cubicBezTo>
                  <a:cubicBezTo>
                    <a:pt x="153" y="3"/>
                    <a:pt x="119" y="0"/>
                    <a:pt x="77" y="0"/>
                  </a:cubicBezTo>
                </a:path>
              </a:pathLst>
            </a:custGeom>
            <a:solidFill>
              <a:srgbClr val="CDCD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3" name="Freeform 62"/>
            <p:cNvSpPr>
              <a:spLocks noEditPoints="1"/>
            </p:cNvSpPr>
            <p:nvPr/>
          </p:nvSpPr>
          <p:spPr bwMode="auto">
            <a:xfrm>
              <a:off x="2155540" y="3783857"/>
              <a:ext cx="410354" cy="35816"/>
            </a:xfrm>
            <a:custGeom>
              <a:avLst/>
              <a:gdLst>
                <a:gd name="T0" fmla="*/ 75 w 149"/>
                <a:gd name="T1" fmla="*/ 13 h 13"/>
                <a:gd name="T2" fmla="*/ 1 w 149"/>
                <a:gd name="T3" fmla="*/ 7 h 13"/>
                <a:gd name="T4" fmla="*/ 75 w 149"/>
                <a:gd name="T5" fmla="*/ 0 h 13"/>
                <a:gd name="T6" fmla="*/ 148 w 149"/>
                <a:gd name="T7" fmla="*/ 7 h 13"/>
                <a:gd name="T8" fmla="*/ 75 w 149"/>
                <a:gd name="T9" fmla="*/ 13 h 13"/>
                <a:gd name="T10" fmla="*/ 75 w 149"/>
                <a:gd name="T11" fmla="*/ 0 h 13"/>
                <a:gd name="T12" fmla="*/ 0 w 149"/>
                <a:gd name="T13" fmla="*/ 7 h 13"/>
                <a:gd name="T14" fmla="*/ 75 w 149"/>
                <a:gd name="T15" fmla="*/ 13 h 13"/>
                <a:gd name="T16" fmla="*/ 149 w 149"/>
                <a:gd name="T17" fmla="*/ 7 h 13"/>
                <a:gd name="T18" fmla="*/ 75 w 149"/>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13">
                  <a:moveTo>
                    <a:pt x="75" y="13"/>
                  </a:moveTo>
                  <a:cubicBezTo>
                    <a:pt x="34" y="13"/>
                    <a:pt x="1" y="10"/>
                    <a:pt x="1" y="7"/>
                  </a:cubicBezTo>
                  <a:cubicBezTo>
                    <a:pt x="1" y="3"/>
                    <a:pt x="34" y="0"/>
                    <a:pt x="75" y="0"/>
                  </a:cubicBezTo>
                  <a:cubicBezTo>
                    <a:pt x="115" y="0"/>
                    <a:pt x="148" y="3"/>
                    <a:pt x="148" y="7"/>
                  </a:cubicBezTo>
                  <a:cubicBezTo>
                    <a:pt x="148" y="10"/>
                    <a:pt x="115" y="13"/>
                    <a:pt x="75" y="13"/>
                  </a:cubicBezTo>
                  <a:moveTo>
                    <a:pt x="75" y="0"/>
                  </a:moveTo>
                  <a:cubicBezTo>
                    <a:pt x="33" y="0"/>
                    <a:pt x="0" y="3"/>
                    <a:pt x="0" y="7"/>
                  </a:cubicBezTo>
                  <a:cubicBezTo>
                    <a:pt x="0" y="10"/>
                    <a:pt x="33" y="13"/>
                    <a:pt x="75" y="13"/>
                  </a:cubicBezTo>
                  <a:cubicBezTo>
                    <a:pt x="116" y="13"/>
                    <a:pt x="149" y="10"/>
                    <a:pt x="149" y="7"/>
                  </a:cubicBezTo>
                  <a:cubicBezTo>
                    <a:pt x="149" y="3"/>
                    <a:pt x="116" y="0"/>
                    <a:pt x="75" y="0"/>
                  </a:cubicBezTo>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4" name="Freeform 63"/>
            <p:cNvSpPr>
              <a:spLocks noEditPoints="1"/>
            </p:cNvSpPr>
            <p:nvPr/>
          </p:nvSpPr>
          <p:spPr bwMode="auto">
            <a:xfrm>
              <a:off x="2158610" y="3783857"/>
              <a:ext cx="404214" cy="35816"/>
            </a:xfrm>
            <a:custGeom>
              <a:avLst/>
              <a:gdLst>
                <a:gd name="T0" fmla="*/ 74 w 147"/>
                <a:gd name="T1" fmla="*/ 12 h 13"/>
                <a:gd name="T2" fmla="*/ 2 w 147"/>
                <a:gd name="T3" fmla="*/ 7 h 13"/>
                <a:gd name="T4" fmla="*/ 74 w 147"/>
                <a:gd name="T5" fmla="*/ 1 h 13"/>
                <a:gd name="T6" fmla="*/ 145 w 147"/>
                <a:gd name="T7" fmla="*/ 7 h 13"/>
                <a:gd name="T8" fmla="*/ 74 w 147"/>
                <a:gd name="T9" fmla="*/ 12 h 13"/>
                <a:gd name="T10" fmla="*/ 74 w 147"/>
                <a:gd name="T11" fmla="*/ 0 h 13"/>
                <a:gd name="T12" fmla="*/ 0 w 147"/>
                <a:gd name="T13" fmla="*/ 7 h 13"/>
                <a:gd name="T14" fmla="*/ 74 w 147"/>
                <a:gd name="T15" fmla="*/ 13 h 13"/>
                <a:gd name="T16" fmla="*/ 147 w 147"/>
                <a:gd name="T17" fmla="*/ 7 h 13"/>
                <a:gd name="T18" fmla="*/ 74 w 147"/>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7" h="13">
                  <a:moveTo>
                    <a:pt x="74" y="12"/>
                  </a:moveTo>
                  <a:cubicBezTo>
                    <a:pt x="34" y="12"/>
                    <a:pt x="2" y="10"/>
                    <a:pt x="2" y="7"/>
                  </a:cubicBezTo>
                  <a:cubicBezTo>
                    <a:pt x="2" y="3"/>
                    <a:pt x="34" y="1"/>
                    <a:pt x="74" y="1"/>
                  </a:cubicBezTo>
                  <a:cubicBezTo>
                    <a:pt x="113" y="1"/>
                    <a:pt x="145" y="3"/>
                    <a:pt x="145" y="7"/>
                  </a:cubicBezTo>
                  <a:cubicBezTo>
                    <a:pt x="145" y="10"/>
                    <a:pt x="113" y="12"/>
                    <a:pt x="74" y="12"/>
                  </a:cubicBezTo>
                  <a:moveTo>
                    <a:pt x="74" y="0"/>
                  </a:moveTo>
                  <a:cubicBezTo>
                    <a:pt x="33" y="0"/>
                    <a:pt x="0" y="3"/>
                    <a:pt x="0" y="7"/>
                  </a:cubicBezTo>
                  <a:cubicBezTo>
                    <a:pt x="0" y="10"/>
                    <a:pt x="33" y="13"/>
                    <a:pt x="74" y="13"/>
                  </a:cubicBezTo>
                  <a:cubicBezTo>
                    <a:pt x="114" y="13"/>
                    <a:pt x="147" y="10"/>
                    <a:pt x="147" y="7"/>
                  </a:cubicBezTo>
                  <a:cubicBezTo>
                    <a:pt x="147" y="3"/>
                    <a:pt x="114" y="0"/>
                    <a:pt x="74" y="0"/>
                  </a:cubicBezTo>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5" name="Freeform 64"/>
            <p:cNvSpPr>
              <a:spLocks noEditPoints="1"/>
            </p:cNvSpPr>
            <p:nvPr/>
          </p:nvSpPr>
          <p:spPr bwMode="auto">
            <a:xfrm>
              <a:off x="2163727" y="3786927"/>
              <a:ext cx="393981" cy="30700"/>
            </a:xfrm>
            <a:custGeom>
              <a:avLst/>
              <a:gdLst>
                <a:gd name="T0" fmla="*/ 72 w 143"/>
                <a:gd name="T1" fmla="*/ 11 h 11"/>
                <a:gd name="T2" fmla="*/ 1 w 143"/>
                <a:gd name="T3" fmla="*/ 6 h 11"/>
                <a:gd name="T4" fmla="*/ 72 w 143"/>
                <a:gd name="T5" fmla="*/ 0 h 11"/>
                <a:gd name="T6" fmla="*/ 142 w 143"/>
                <a:gd name="T7" fmla="*/ 6 h 11"/>
                <a:gd name="T8" fmla="*/ 72 w 143"/>
                <a:gd name="T9" fmla="*/ 11 h 11"/>
                <a:gd name="T10" fmla="*/ 72 w 143"/>
                <a:gd name="T11" fmla="*/ 0 h 11"/>
                <a:gd name="T12" fmla="*/ 0 w 143"/>
                <a:gd name="T13" fmla="*/ 6 h 11"/>
                <a:gd name="T14" fmla="*/ 72 w 143"/>
                <a:gd name="T15" fmla="*/ 11 h 11"/>
                <a:gd name="T16" fmla="*/ 143 w 143"/>
                <a:gd name="T17" fmla="*/ 6 h 11"/>
                <a:gd name="T18" fmla="*/ 72 w 143"/>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1">
                  <a:moveTo>
                    <a:pt x="72" y="11"/>
                  </a:moveTo>
                  <a:cubicBezTo>
                    <a:pt x="33" y="11"/>
                    <a:pt x="1" y="9"/>
                    <a:pt x="1" y="6"/>
                  </a:cubicBezTo>
                  <a:cubicBezTo>
                    <a:pt x="1" y="2"/>
                    <a:pt x="33" y="0"/>
                    <a:pt x="72" y="0"/>
                  </a:cubicBezTo>
                  <a:cubicBezTo>
                    <a:pt x="110" y="0"/>
                    <a:pt x="142" y="2"/>
                    <a:pt x="142" y="6"/>
                  </a:cubicBezTo>
                  <a:cubicBezTo>
                    <a:pt x="142" y="9"/>
                    <a:pt x="110" y="11"/>
                    <a:pt x="72" y="11"/>
                  </a:cubicBezTo>
                  <a:moveTo>
                    <a:pt x="72" y="0"/>
                  </a:moveTo>
                  <a:cubicBezTo>
                    <a:pt x="32" y="0"/>
                    <a:pt x="0" y="2"/>
                    <a:pt x="0" y="6"/>
                  </a:cubicBezTo>
                  <a:cubicBezTo>
                    <a:pt x="0" y="9"/>
                    <a:pt x="32" y="11"/>
                    <a:pt x="72" y="11"/>
                  </a:cubicBezTo>
                  <a:cubicBezTo>
                    <a:pt x="111" y="11"/>
                    <a:pt x="143" y="9"/>
                    <a:pt x="143" y="6"/>
                  </a:cubicBezTo>
                  <a:cubicBezTo>
                    <a:pt x="143" y="2"/>
                    <a:pt x="111" y="0"/>
                    <a:pt x="72" y="0"/>
                  </a:cubicBezTo>
                </a:path>
              </a:pathLst>
            </a:custGeom>
            <a:solidFill>
              <a:srgbClr val="CBCB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6" name="Freeform 65"/>
            <p:cNvSpPr>
              <a:spLocks noEditPoints="1"/>
            </p:cNvSpPr>
            <p:nvPr/>
          </p:nvSpPr>
          <p:spPr bwMode="auto">
            <a:xfrm>
              <a:off x="2166797" y="3786927"/>
              <a:ext cx="387841" cy="30700"/>
            </a:xfrm>
            <a:custGeom>
              <a:avLst/>
              <a:gdLst>
                <a:gd name="T0" fmla="*/ 71 w 141"/>
                <a:gd name="T1" fmla="*/ 11 h 11"/>
                <a:gd name="T2" fmla="*/ 2 w 141"/>
                <a:gd name="T3" fmla="*/ 6 h 11"/>
                <a:gd name="T4" fmla="*/ 71 w 141"/>
                <a:gd name="T5" fmla="*/ 0 h 11"/>
                <a:gd name="T6" fmla="*/ 139 w 141"/>
                <a:gd name="T7" fmla="*/ 6 h 11"/>
                <a:gd name="T8" fmla="*/ 71 w 141"/>
                <a:gd name="T9" fmla="*/ 11 h 11"/>
                <a:gd name="T10" fmla="*/ 71 w 141"/>
                <a:gd name="T11" fmla="*/ 0 h 11"/>
                <a:gd name="T12" fmla="*/ 0 w 141"/>
                <a:gd name="T13" fmla="*/ 6 h 11"/>
                <a:gd name="T14" fmla="*/ 71 w 141"/>
                <a:gd name="T15" fmla="*/ 11 h 11"/>
                <a:gd name="T16" fmla="*/ 141 w 141"/>
                <a:gd name="T17" fmla="*/ 6 h 11"/>
                <a:gd name="T18" fmla="*/ 71 w 141"/>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11">
                  <a:moveTo>
                    <a:pt x="71" y="11"/>
                  </a:moveTo>
                  <a:cubicBezTo>
                    <a:pt x="33" y="11"/>
                    <a:pt x="2" y="9"/>
                    <a:pt x="2" y="6"/>
                  </a:cubicBezTo>
                  <a:cubicBezTo>
                    <a:pt x="2" y="2"/>
                    <a:pt x="33" y="0"/>
                    <a:pt x="71" y="0"/>
                  </a:cubicBezTo>
                  <a:cubicBezTo>
                    <a:pt x="109" y="0"/>
                    <a:pt x="139" y="2"/>
                    <a:pt x="139" y="6"/>
                  </a:cubicBezTo>
                  <a:cubicBezTo>
                    <a:pt x="139" y="9"/>
                    <a:pt x="109" y="11"/>
                    <a:pt x="71" y="11"/>
                  </a:cubicBezTo>
                  <a:moveTo>
                    <a:pt x="71" y="0"/>
                  </a:moveTo>
                  <a:cubicBezTo>
                    <a:pt x="32" y="0"/>
                    <a:pt x="0" y="2"/>
                    <a:pt x="0" y="6"/>
                  </a:cubicBezTo>
                  <a:cubicBezTo>
                    <a:pt x="0" y="9"/>
                    <a:pt x="32" y="11"/>
                    <a:pt x="71" y="11"/>
                  </a:cubicBezTo>
                  <a:cubicBezTo>
                    <a:pt x="109" y="11"/>
                    <a:pt x="141" y="9"/>
                    <a:pt x="141" y="6"/>
                  </a:cubicBezTo>
                  <a:cubicBezTo>
                    <a:pt x="141" y="2"/>
                    <a:pt x="109" y="0"/>
                    <a:pt x="71" y="0"/>
                  </a:cubicBezTo>
                </a:path>
              </a:pathLst>
            </a:custGeom>
            <a:solidFill>
              <a:srgbClr val="CACA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7" name="Freeform 66"/>
            <p:cNvSpPr>
              <a:spLocks noEditPoints="1"/>
            </p:cNvSpPr>
            <p:nvPr/>
          </p:nvSpPr>
          <p:spPr bwMode="auto">
            <a:xfrm>
              <a:off x="2171914" y="3786927"/>
              <a:ext cx="377607" cy="30700"/>
            </a:xfrm>
            <a:custGeom>
              <a:avLst/>
              <a:gdLst>
                <a:gd name="T0" fmla="*/ 69 w 137"/>
                <a:gd name="T1" fmla="*/ 11 h 11"/>
                <a:gd name="T2" fmla="*/ 2 w 137"/>
                <a:gd name="T3" fmla="*/ 5 h 11"/>
                <a:gd name="T4" fmla="*/ 69 w 137"/>
                <a:gd name="T5" fmla="*/ 0 h 11"/>
                <a:gd name="T6" fmla="*/ 136 w 137"/>
                <a:gd name="T7" fmla="*/ 5 h 11"/>
                <a:gd name="T8" fmla="*/ 69 w 137"/>
                <a:gd name="T9" fmla="*/ 11 h 11"/>
                <a:gd name="T10" fmla="*/ 69 w 137"/>
                <a:gd name="T11" fmla="*/ 0 h 11"/>
                <a:gd name="T12" fmla="*/ 0 w 137"/>
                <a:gd name="T13" fmla="*/ 6 h 11"/>
                <a:gd name="T14" fmla="*/ 69 w 137"/>
                <a:gd name="T15" fmla="*/ 11 h 11"/>
                <a:gd name="T16" fmla="*/ 137 w 137"/>
                <a:gd name="T17" fmla="*/ 6 h 11"/>
                <a:gd name="T18" fmla="*/ 69 w 137"/>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1">
                  <a:moveTo>
                    <a:pt x="69" y="11"/>
                  </a:moveTo>
                  <a:cubicBezTo>
                    <a:pt x="32" y="11"/>
                    <a:pt x="2" y="8"/>
                    <a:pt x="2" y="5"/>
                  </a:cubicBezTo>
                  <a:cubicBezTo>
                    <a:pt x="2" y="2"/>
                    <a:pt x="32" y="0"/>
                    <a:pt x="69" y="0"/>
                  </a:cubicBezTo>
                  <a:cubicBezTo>
                    <a:pt x="106" y="0"/>
                    <a:pt x="136" y="2"/>
                    <a:pt x="136" y="5"/>
                  </a:cubicBezTo>
                  <a:cubicBezTo>
                    <a:pt x="136" y="8"/>
                    <a:pt x="106" y="11"/>
                    <a:pt x="69" y="11"/>
                  </a:cubicBezTo>
                  <a:moveTo>
                    <a:pt x="69" y="0"/>
                  </a:moveTo>
                  <a:cubicBezTo>
                    <a:pt x="31" y="0"/>
                    <a:pt x="0" y="2"/>
                    <a:pt x="0" y="6"/>
                  </a:cubicBezTo>
                  <a:cubicBezTo>
                    <a:pt x="0" y="9"/>
                    <a:pt x="31" y="11"/>
                    <a:pt x="69" y="11"/>
                  </a:cubicBezTo>
                  <a:cubicBezTo>
                    <a:pt x="107" y="11"/>
                    <a:pt x="137" y="9"/>
                    <a:pt x="137" y="6"/>
                  </a:cubicBezTo>
                  <a:cubicBezTo>
                    <a:pt x="137" y="2"/>
                    <a:pt x="107" y="0"/>
                    <a:pt x="69" y="0"/>
                  </a:cubicBezTo>
                </a:path>
              </a:pathLst>
            </a:custGeom>
            <a:solidFill>
              <a:srgbClr val="C9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8" name="Freeform 67"/>
            <p:cNvSpPr>
              <a:spLocks noEditPoints="1"/>
            </p:cNvSpPr>
            <p:nvPr/>
          </p:nvSpPr>
          <p:spPr bwMode="auto">
            <a:xfrm>
              <a:off x="2178054" y="3786927"/>
              <a:ext cx="368397" cy="30700"/>
            </a:xfrm>
            <a:custGeom>
              <a:avLst/>
              <a:gdLst>
                <a:gd name="T0" fmla="*/ 67 w 134"/>
                <a:gd name="T1" fmla="*/ 11 h 11"/>
                <a:gd name="T2" fmla="*/ 1 w 134"/>
                <a:gd name="T3" fmla="*/ 5 h 11"/>
                <a:gd name="T4" fmla="*/ 67 w 134"/>
                <a:gd name="T5" fmla="*/ 0 h 11"/>
                <a:gd name="T6" fmla="*/ 132 w 134"/>
                <a:gd name="T7" fmla="*/ 5 h 11"/>
                <a:gd name="T8" fmla="*/ 67 w 134"/>
                <a:gd name="T9" fmla="*/ 11 h 11"/>
                <a:gd name="T10" fmla="*/ 67 w 134"/>
                <a:gd name="T11" fmla="*/ 0 h 11"/>
                <a:gd name="T12" fmla="*/ 0 w 134"/>
                <a:gd name="T13" fmla="*/ 5 h 11"/>
                <a:gd name="T14" fmla="*/ 67 w 134"/>
                <a:gd name="T15" fmla="*/ 11 h 11"/>
                <a:gd name="T16" fmla="*/ 134 w 134"/>
                <a:gd name="T17" fmla="*/ 5 h 11"/>
                <a:gd name="T18" fmla="*/ 67 w 134"/>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1">
                  <a:moveTo>
                    <a:pt x="67" y="11"/>
                  </a:moveTo>
                  <a:cubicBezTo>
                    <a:pt x="30" y="11"/>
                    <a:pt x="1" y="8"/>
                    <a:pt x="1" y="5"/>
                  </a:cubicBezTo>
                  <a:cubicBezTo>
                    <a:pt x="1" y="3"/>
                    <a:pt x="30" y="0"/>
                    <a:pt x="67" y="0"/>
                  </a:cubicBezTo>
                  <a:cubicBezTo>
                    <a:pt x="103" y="0"/>
                    <a:pt x="132" y="3"/>
                    <a:pt x="132" y="5"/>
                  </a:cubicBezTo>
                  <a:cubicBezTo>
                    <a:pt x="132" y="8"/>
                    <a:pt x="103" y="11"/>
                    <a:pt x="67" y="11"/>
                  </a:cubicBezTo>
                  <a:moveTo>
                    <a:pt x="67" y="0"/>
                  </a:moveTo>
                  <a:cubicBezTo>
                    <a:pt x="30" y="0"/>
                    <a:pt x="0" y="2"/>
                    <a:pt x="0" y="5"/>
                  </a:cubicBezTo>
                  <a:cubicBezTo>
                    <a:pt x="0" y="8"/>
                    <a:pt x="30" y="11"/>
                    <a:pt x="67" y="11"/>
                  </a:cubicBezTo>
                  <a:cubicBezTo>
                    <a:pt x="104" y="11"/>
                    <a:pt x="134" y="8"/>
                    <a:pt x="134" y="5"/>
                  </a:cubicBezTo>
                  <a:cubicBezTo>
                    <a:pt x="134" y="2"/>
                    <a:pt x="104" y="0"/>
                    <a:pt x="67" y="0"/>
                  </a:cubicBezTo>
                </a:path>
              </a:pathLst>
            </a:custGeom>
            <a:solidFill>
              <a:srgbClr val="C8C8C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9" name="Freeform 68"/>
            <p:cNvSpPr>
              <a:spLocks noEditPoints="1"/>
            </p:cNvSpPr>
            <p:nvPr/>
          </p:nvSpPr>
          <p:spPr bwMode="auto">
            <a:xfrm>
              <a:off x="2181124" y="3786927"/>
              <a:ext cx="360211" cy="30700"/>
            </a:xfrm>
            <a:custGeom>
              <a:avLst/>
              <a:gdLst>
                <a:gd name="T0" fmla="*/ 66 w 131"/>
                <a:gd name="T1" fmla="*/ 11 h 11"/>
                <a:gd name="T2" fmla="*/ 2 w 131"/>
                <a:gd name="T3" fmla="*/ 5 h 11"/>
                <a:gd name="T4" fmla="*/ 66 w 131"/>
                <a:gd name="T5" fmla="*/ 0 h 11"/>
                <a:gd name="T6" fmla="*/ 130 w 131"/>
                <a:gd name="T7" fmla="*/ 5 h 11"/>
                <a:gd name="T8" fmla="*/ 66 w 131"/>
                <a:gd name="T9" fmla="*/ 11 h 11"/>
                <a:gd name="T10" fmla="*/ 66 w 131"/>
                <a:gd name="T11" fmla="*/ 0 h 11"/>
                <a:gd name="T12" fmla="*/ 0 w 131"/>
                <a:gd name="T13" fmla="*/ 5 h 11"/>
                <a:gd name="T14" fmla="*/ 66 w 131"/>
                <a:gd name="T15" fmla="*/ 11 h 11"/>
                <a:gd name="T16" fmla="*/ 131 w 131"/>
                <a:gd name="T17" fmla="*/ 5 h 11"/>
                <a:gd name="T18" fmla="*/ 66 w 131"/>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1">
                  <a:moveTo>
                    <a:pt x="66" y="11"/>
                  </a:moveTo>
                  <a:cubicBezTo>
                    <a:pt x="30" y="11"/>
                    <a:pt x="2" y="8"/>
                    <a:pt x="2" y="5"/>
                  </a:cubicBezTo>
                  <a:cubicBezTo>
                    <a:pt x="2" y="3"/>
                    <a:pt x="30" y="0"/>
                    <a:pt x="66" y="0"/>
                  </a:cubicBezTo>
                  <a:cubicBezTo>
                    <a:pt x="101" y="0"/>
                    <a:pt x="130" y="3"/>
                    <a:pt x="130" y="5"/>
                  </a:cubicBezTo>
                  <a:cubicBezTo>
                    <a:pt x="130" y="8"/>
                    <a:pt x="101" y="11"/>
                    <a:pt x="66" y="11"/>
                  </a:cubicBezTo>
                  <a:moveTo>
                    <a:pt x="66" y="0"/>
                  </a:moveTo>
                  <a:cubicBezTo>
                    <a:pt x="29" y="0"/>
                    <a:pt x="0" y="3"/>
                    <a:pt x="0" y="5"/>
                  </a:cubicBezTo>
                  <a:cubicBezTo>
                    <a:pt x="0" y="8"/>
                    <a:pt x="29" y="11"/>
                    <a:pt x="66" y="11"/>
                  </a:cubicBezTo>
                  <a:cubicBezTo>
                    <a:pt x="102" y="11"/>
                    <a:pt x="131" y="8"/>
                    <a:pt x="131" y="5"/>
                  </a:cubicBezTo>
                  <a:cubicBezTo>
                    <a:pt x="131" y="3"/>
                    <a:pt x="102" y="0"/>
                    <a:pt x="66" y="0"/>
                  </a:cubicBezTo>
                </a:path>
              </a:pathLst>
            </a:custGeom>
            <a:solidFill>
              <a:srgbClr val="C7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0" name="Freeform 69"/>
            <p:cNvSpPr>
              <a:spLocks noEditPoints="1"/>
            </p:cNvSpPr>
            <p:nvPr/>
          </p:nvSpPr>
          <p:spPr bwMode="auto">
            <a:xfrm>
              <a:off x="2186240" y="3786927"/>
              <a:ext cx="352024" cy="30700"/>
            </a:xfrm>
            <a:custGeom>
              <a:avLst/>
              <a:gdLst>
                <a:gd name="T0" fmla="*/ 64 w 128"/>
                <a:gd name="T1" fmla="*/ 10 h 11"/>
                <a:gd name="T2" fmla="*/ 1 w 128"/>
                <a:gd name="T3" fmla="*/ 5 h 11"/>
                <a:gd name="T4" fmla="*/ 64 w 128"/>
                <a:gd name="T5" fmla="*/ 0 h 11"/>
                <a:gd name="T6" fmla="*/ 126 w 128"/>
                <a:gd name="T7" fmla="*/ 5 h 11"/>
                <a:gd name="T8" fmla="*/ 64 w 128"/>
                <a:gd name="T9" fmla="*/ 10 h 11"/>
                <a:gd name="T10" fmla="*/ 64 w 128"/>
                <a:gd name="T11" fmla="*/ 0 h 11"/>
                <a:gd name="T12" fmla="*/ 0 w 128"/>
                <a:gd name="T13" fmla="*/ 5 h 11"/>
                <a:gd name="T14" fmla="*/ 64 w 128"/>
                <a:gd name="T15" fmla="*/ 11 h 11"/>
                <a:gd name="T16" fmla="*/ 128 w 128"/>
                <a:gd name="T17" fmla="*/ 5 h 11"/>
                <a:gd name="T18" fmla="*/ 64 w 128"/>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
                  <a:moveTo>
                    <a:pt x="64" y="10"/>
                  </a:moveTo>
                  <a:cubicBezTo>
                    <a:pt x="29" y="10"/>
                    <a:pt x="1" y="8"/>
                    <a:pt x="1" y="5"/>
                  </a:cubicBezTo>
                  <a:cubicBezTo>
                    <a:pt x="1" y="3"/>
                    <a:pt x="29" y="0"/>
                    <a:pt x="64" y="0"/>
                  </a:cubicBezTo>
                  <a:cubicBezTo>
                    <a:pt x="98" y="0"/>
                    <a:pt x="126" y="3"/>
                    <a:pt x="126" y="5"/>
                  </a:cubicBezTo>
                  <a:cubicBezTo>
                    <a:pt x="126" y="8"/>
                    <a:pt x="98" y="10"/>
                    <a:pt x="64" y="10"/>
                  </a:cubicBezTo>
                  <a:moveTo>
                    <a:pt x="64" y="0"/>
                  </a:moveTo>
                  <a:cubicBezTo>
                    <a:pt x="28" y="0"/>
                    <a:pt x="0" y="3"/>
                    <a:pt x="0" y="5"/>
                  </a:cubicBezTo>
                  <a:cubicBezTo>
                    <a:pt x="0" y="8"/>
                    <a:pt x="28" y="11"/>
                    <a:pt x="64" y="11"/>
                  </a:cubicBezTo>
                  <a:cubicBezTo>
                    <a:pt x="99" y="11"/>
                    <a:pt x="128" y="8"/>
                    <a:pt x="128" y="5"/>
                  </a:cubicBezTo>
                  <a:cubicBezTo>
                    <a:pt x="128" y="3"/>
                    <a:pt x="99" y="0"/>
                    <a:pt x="64" y="0"/>
                  </a:cubicBezTo>
                </a:path>
              </a:pathLst>
            </a:custGeom>
            <a:solidFill>
              <a:srgbClr val="C6C6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1" name="Freeform 70"/>
            <p:cNvSpPr>
              <a:spLocks noEditPoints="1"/>
            </p:cNvSpPr>
            <p:nvPr/>
          </p:nvSpPr>
          <p:spPr bwMode="auto">
            <a:xfrm>
              <a:off x="2189310" y="3786927"/>
              <a:ext cx="343838" cy="27630"/>
            </a:xfrm>
            <a:custGeom>
              <a:avLst/>
              <a:gdLst>
                <a:gd name="T0" fmla="*/ 63 w 125"/>
                <a:gd name="T1" fmla="*/ 10 h 10"/>
                <a:gd name="T2" fmla="*/ 2 w 125"/>
                <a:gd name="T3" fmla="*/ 5 h 10"/>
                <a:gd name="T4" fmla="*/ 63 w 125"/>
                <a:gd name="T5" fmla="*/ 1 h 10"/>
                <a:gd name="T6" fmla="*/ 124 w 125"/>
                <a:gd name="T7" fmla="*/ 5 h 10"/>
                <a:gd name="T8" fmla="*/ 63 w 125"/>
                <a:gd name="T9" fmla="*/ 10 h 10"/>
                <a:gd name="T10" fmla="*/ 63 w 125"/>
                <a:gd name="T11" fmla="*/ 0 h 10"/>
                <a:gd name="T12" fmla="*/ 0 w 125"/>
                <a:gd name="T13" fmla="*/ 5 h 10"/>
                <a:gd name="T14" fmla="*/ 63 w 125"/>
                <a:gd name="T15" fmla="*/ 10 h 10"/>
                <a:gd name="T16" fmla="*/ 125 w 125"/>
                <a:gd name="T17" fmla="*/ 5 h 10"/>
                <a:gd name="T18" fmla="*/ 63 w 125"/>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0">
                  <a:moveTo>
                    <a:pt x="63" y="10"/>
                  </a:moveTo>
                  <a:cubicBezTo>
                    <a:pt x="29" y="10"/>
                    <a:pt x="2" y="8"/>
                    <a:pt x="2" y="5"/>
                  </a:cubicBezTo>
                  <a:cubicBezTo>
                    <a:pt x="2" y="3"/>
                    <a:pt x="29" y="1"/>
                    <a:pt x="63" y="1"/>
                  </a:cubicBezTo>
                  <a:cubicBezTo>
                    <a:pt x="96" y="1"/>
                    <a:pt x="124" y="3"/>
                    <a:pt x="124" y="5"/>
                  </a:cubicBezTo>
                  <a:cubicBezTo>
                    <a:pt x="124" y="8"/>
                    <a:pt x="96" y="10"/>
                    <a:pt x="63" y="10"/>
                  </a:cubicBezTo>
                  <a:moveTo>
                    <a:pt x="63" y="0"/>
                  </a:moveTo>
                  <a:cubicBezTo>
                    <a:pt x="28" y="0"/>
                    <a:pt x="0" y="3"/>
                    <a:pt x="0" y="5"/>
                  </a:cubicBezTo>
                  <a:cubicBezTo>
                    <a:pt x="0" y="8"/>
                    <a:pt x="28" y="10"/>
                    <a:pt x="63" y="10"/>
                  </a:cubicBezTo>
                  <a:cubicBezTo>
                    <a:pt x="97" y="10"/>
                    <a:pt x="125" y="8"/>
                    <a:pt x="125" y="5"/>
                  </a:cubicBezTo>
                  <a:cubicBezTo>
                    <a:pt x="125" y="3"/>
                    <a:pt x="97" y="0"/>
                    <a:pt x="63" y="0"/>
                  </a:cubicBezTo>
                </a:path>
              </a:pathLst>
            </a:custGeom>
            <a:solidFill>
              <a:srgbClr val="C5C5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2" name="Freeform 71"/>
            <p:cNvSpPr>
              <a:spLocks noEditPoints="1"/>
            </p:cNvSpPr>
            <p:nvPr/>
          </p:nvSpPr>
          <p:spPr bwMode="auto">
            <a:xfrm>
              <a:off x="2194427" y="3789997"/>
              <a:ext cx="335651" cy="24560"/>
            </a:xfrm>
            <a:custGeom>
              <a:avLst/>
              <a:gdLst>
                <a:gd name="T0" fmla="*/ 61 w 122"/>
                <a:gd name="T1" fmla="*/ 9 h 9"/>
                <a:gd name="T2" fmla="*/ 1 w 122"/>
                <a:gd name="T3" fmla="*/ 4 h 9"/>
                <a:gd name="T4" fmla="*/ 61 w 122"/>
                <a:gd name="T5" fmla="*/ 0 h 9"/>
                <a:gd name="T6" fmla="*/ 120 w 122"/>
                <a:gd name="T7" fmla="*/ 4 h 9"/>
                <a:gd name="T8" fmla="*/ 61 w 122"/>
                <a:gd name="T9" fmla="*/ 9 h 9"/>
                <a:gd name="T10" fmla="*/ 61 w 122"/>
                <a:gd name="T11" fmla="*/ 0 h 9"/>
                <a:gd name="T12" fmla="*/ 0 w 122"/>
                <a:gd name="T13" fmla="*/ 4 h 9"/>
                <a:gd name="T14" fmla="*/ 61 w 122"/>
                <a:gd name="T15" fmla="*/ 9 h 9"/>
                <a:gd name="T16" fmla="*/ 122 w 122"/>
                <a:gd name="T17" fmla="*/ 4 h 9"/>
                <a:gd name="T18" fmla="*/ 61 w 122"/>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9">
                  <a:moveTo>
                    <a:pt x="61" y="9"/>
                  </a:moveTo>
                  <a:cubicBezTo>
                    <a:pt x="28" y="9"/>
                    <a:pt x="1" y="7"/>
                    <a:pt x="1" y="4"/>
                  </a:cubicBezTo>
                  <a:cubicBezTo>
                    <a:pt x="1" y="2"/>
                    <a:pt x="28" y="0"/>
                    <a:pt x="61" y="0"/>
                  </a:cubicBezTo>
                  <a:cubicBezTo>
                    <a:pt x="93" y="0"/>
                    <a:pt x="120" y="2"/>
                    <a:pt x="120" y="4"/>
                  </a:cubicBezTo>
                  <a:cubicBezTo>
                    <a:pt x="120" y="7"/>
                    <a:pt x="93" y="9"/>
                    <a:pt x="61" y="9"/>
                  </a:cubicBezTo>
                  <a:moveTo>
                    <a:pt x="61" y="0"/>
                  </a:moveTo>
                  <a:cubicBezTo>
                    <a:pt x="27" y="0"/>
                    <a:pt x="0" y="2"/>
                    <a:pt x="0" y="4"/>
                  </a:cubicBezTo>
                  <a:cubicBezTo>
                    <a:pt x="0" y="7"/>
                    <a:pt x="27" y="9"/>
                    <a:pt x="61" y="9"/>
                  </a:cubicBezTo>
                  <a:cubicBezTo>
                    <a:pt x="94" y="9"/>
                    <a:pt x="122" y="7"/>
                    <a:pt x="122" y="4"/>
                  </a:cubicBezTo>
                  <a:cubicBezTo>
                    <a:pt x="122" y="2"/>
                    <a:pt x="94" y="0"/>
                    <a:pt x="61" y="0"/>
                  </a:cubicBezTo>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3" name="Freeform 72"/>
            <p:cNvSpPr>
              <a:spLocks noEditPoints="1"/>
            </p:cNvSpPr>
            <p:nvPr/>
          </p:nvSpPr>
          <p:spPr bwMode="auto">
            <a:xfrm>
              <a:off x="2197497" y="3789997"/>
              <a:ext cx="327464" cy="24560"/>
            </a:xfrm>
            <a:custGeom>
              <a:avLst/>
              <a:gdLst>
                <a:gd name="T0" fmla="*/ 60 w 119"/>
                <a:gd name="T1" fmla="*/ 9 h 9"/>
                <a:gd name="T2" fmla="*/ 2 w 119"/>
                <a:gd name="T3" fmla="*/ 4 h 9"/>
                <a:gd name="T4" fmla="*/ 60 w 119"/>
                <a:gd name="T5" fmla="*/ 0 h 9"/>
                <a:gd name="T6" fmla="*/ 118 w 119"/>
                <a:gd name="T7" fmla="*/ 4 h 9"/>
                <a:gd name="T8" fmla="*/ 60 w 119"/>
                <a:gd name="T9" fmla="*/ 9 h 9"/>
                <a:gd name="T10" fmla="*/ 60 w 119"/>
                <a:gd name="T11" fmla="*/ 0 h 9"/>
                <a:gd name="T12" fmla="*/ 0 w 119"/>
                <a:gd name="T13" fmla="*/ 4 h 9"/>
                <a:gd name="T14" fmla="*/ 60 w 119"/>
                <a:gd name="T15" fmla="*/ 9 h 9"/>
                <a:gd name="T16" fmla="*/ 119 w 119"/>
                <a:gd name="T17" fmla="*/ 4 h 9"/>
                <a:gd name="T18" fmla="*/ 60 w 119"/>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9">
                  <a:moveTo>
                    <a:pt x="60" y="9"/>
                  </a:moveTo>
                  <a:cubicBezTo>
                    <a:pt x="28" y="9"/>
                    <a:pt x="2" y="7"/>
                    <a:pt x="2" y="4"/>
                  </a:cubicBezTo>
                  <a:cubicBezTo>
                    <a:pt x="2" y="2"/>
                    <a:pt x="28" y="0"/>
                    <a:pt x="60" y="0"/>
                  </a:cubicBezTo>
                  <a:cubicBezTo>
                    <a:pt x="92" y="0"/>
                    <a:pt x="118" y="2"/>
                    <a:pt x="118" y="4"/>
                  </a:cubicBezTo>
                  <a:cubicBezTo>
                    <a:pt x="118" y="7"/>
                    <a:pt x="92" y="9"/>
                    <a:pt x="60" y="9"/>
                  </a:cubicBezTo>
                  <a:moveTo>
                    <a:pt x="60" y="0"/>
                  </a:moveTo>
                  <a:cubicBezTo>
                    <a:pt x="27" y="0"/>
                    <a:pt x="0" y="2"/>
                    <a:pt x="0" y="4"/>
                  </a:cubicBezTo>
                  <a:cubicBezTo>
                    <a:pt x="0" y="7"/>
                    <a:pt x="27" y="9"/>
                    <a:pt x="60" y="9"/>
                  </a:cubicBezTo>
                  <a:cubicBezTo>
                    <a:pt x="92" y="9"/>
                    <a:pt x="119" y="7"/>
                    <a:pt x="119" y="4"/>
                  </a:cubicBezTo>
                  <a:cubicBezTo>
                    <a:pt x="119" y="2"/>
                    <a:pt x="92" y="0"/>
                    <a:pt x="60" y="0"/>
                  </a:cubicBezTo>
                </a:path>
              </a:pathLst>
            </a:custGeom>
            <a:solidFill>
              <a:srgbClr val="C3C3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4" name="Freeform 73"/>
            <p:cNvSpPr>
              <a:spLocks noEditPoints="1"/>
            </p:cNvSpPr>
            <p:nvPr/>
          </p:nvSpPr>
          <p:spPr bwMode="auto">
            <a:xfrm>
              <a:off x="2202613" y="3789997"/>
              <a:ext cx="319278" cy="24560"/>
            </a:xfrm>
            <a:custGeom>
              <a:avLst/>
              <a:gdLst>
                <a:gd name="T0" fmla="*/ 58 w 116"/>
                <a:gd name="T1" fmla="*/ 9 h 9"/>
                <a:gd name="T2" fmla="*/ 2 w 116"/>
                <a:gd name="T3" fmla="*/ 4 h 9"/>
                <a:gd name="T4" fmla="*/ 58 w 116"/>
                <a:gd name="T5" fmla="*/ 0 h 9"/>
                <a:gd name="T6" fmla="*/ 114 w 116"/>
                <a:gd name="T7" fmla="*/ 4 h 9"/>
                <a:gd name="T8" fmla="*/ 58 w 116"/>
                <a:gd name="T9" fmla="*/ 9 h 9"/>
                <a:gd name="T10" fmla="*/ 58 w 116"/>
                <a:gd name="T11" fmla="*/ 0 h 9"/>
                <a:gd name="T12" fmla="*/ 0 w 116"/>
                <a:gd name="T13" fmla="*/ 4 h 9"/>
                <a:gd name="T14" fmla="*/ 58 w 116"/>
                <a:gd name="T15" fmla="*/ 9 h 9"/>
                <a:gd name="T16" fmla="*/ 116 w 116"/>
                <a:gd name="T17" fmla="*/ 4 h 9"/>
                <a:gd name="T18" fmla="*/ 58 w 116"/>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9">
                  <a:moveTo>
                    <a:pt x="58" y="9"/>
                  </a:moveTo>
                  <a:cubicBezTo>
                    <a:pt x="27" y="9"/>
                    <a:pt x="2" y="7"/>
                    <a:pt x="2" y="4"/>
                  </a:cubicBezTo>
                  <a:cubicBezTo>
                    <a:pt x="2" y="2"/>
                    <a:pt x="27" y="0"/>
                    <a:pt x="58" y="0"/>
                  </a:cubicBezTo>
                  <a:cubicBezTo>
                    <a:pt x="89" y="0"/>
                    <a:pt x="114" y="2"/>
                    <a:pt x="114" y="4"/>
                  </a:cubicBezTo>
                  <a:cubicBezTo>
                    <a:pt x="114" y="7"/>
                    <a:pt x="89" y="9"/>
                    <a:pt x="58" y="9"/>
                  </a:cubicBezTo>
                  <a:moveTo>
                    <a:pt x="58" y="0"/>
                  </a:moveTo>
                  <a:cubicBezTo>
                    <a:pt x="26" y="0"/>
                    <a:pt x="0" y="2"/>
                    <a:pt x="0" y="4"/>
                  </a:cubicBezTo>
                  <a:cubicBezTo>
                    <a:pt x="0" y="7"/>
                    <a:pt x="26" y="9"/>
                    <a:pt x="58" y="9"/>
                  </a:cubicBezTo>
                  <a:cubicBezTo>
                    <a:pt x="90" y="9"/>
                    <a:pt x="116" y="7"/>
                    <a:pt x="116" y="4"/>
                  </a:cubicBezTo>
                  <a:cubicBezTo>
                    <a:pt x="116" y="2"/>
                    <a:pt x="90" y="0"/>
                    <a:pt x="58" y="0"/>
                  </a:cubicBezTo>
                </a:path>
              </a:pathLst>
            </a:custGeom>
            <a:solidFill>
              <a:srgbClr val="C3C3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5" name="Freeform 74"/>
            <p:cNvSpPr>
              <a:spLocks noEditPoints="1"/>
            </p:cNvSpPr>
            <p:nvPr/>
          </p:nvSpPr>
          <p:spPr bwMode="auto">
            <a:xfrm>
              <a:off x="2207730" y="3789997"/>
              <a:ext cx="309044" cy="24560"/>
            </a:xfrm>
            <a:custGeom>
              <a:avLst/>
              <a:gdLst>
                <a:gd name="T0" fmla="*/ 56 w 112"/>
                <a:gd name="T1" fmla="*/ 8 h 9"/>
                <a:gd name="T2" fmla="*/ 1 w 112"/>
                <a:gd name="T3" fmla="*/ 4 h 9"/>
                <a:gd name="T4" fmla="*/ 56 w 112"/>
                <a:gd name="T5" fmla="*/ 0 h 9"/>
                <a:gd name="T6" fmla="*/ 110 w 112"/>
                <a:gd name="T7" fmla="*/ 4 h 9"/>
                <a:gd name="T8" fmla="*/ 56 w 112"/>
                <a:gd name="T9" fmla="*/ 8 h 9"/>
                <a:gd name="T10" fmla="*/ 56 w 112"/>
                <a:gd name="T11" fmla="*/ 0 h 9"/>
                <a:gd name="T12" fmla="*/ 0 w 112"/>
                <a:gd name="T13" fmla="*/ 4 h 9"/>
                <a:gd name="T14" fmla="*/ 56 w 112"/>
                <a:gd name="T15" fmla="*/ 9 h 9"/>
                <a:gd name="T16" fmla="*/ 112 w 112"/>
                <a:gd name="T17" fmla="*/ 4 h 9"/>
                <a:gd name="T18" fmla="*/ 56 w 112"/>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9">
                  <a:moveTo>
                    <a:pt x="56" y="8"/>
                  </a:moveTo>
                  <a:cubicBezTo>
                    <a:pt x="26" y="8"/>
                    <a:pt x="1" y="7"/>
                    <a:pt x="1" y="4"/>
                  </a:cubicBezTo>
                  <a:cubicBezTo>
                    <a:pt x="1" y="2"/>
                    <a:pt x="26" y="0"/>
                    <a:pt x="56" y="0"/>
                  </a:cubicBezTo>
                  <a:cubicBezTo>
                    <a:pt x="86" y="0"/>
                    <a:pt x="110" y="2"/>
                    <a:pt x="110" y="4"/>
                  </a:cubicBezTo>
                  <a:cubicBezTo>
                    <a:pt x="110" y="7"/>
                    <a:pt x="86" y="8"/>
                    <a:pt x="56" y="8"/>
                  </a:cubicBezTo>
                  <a:moveTo>
                    <a:pt x="56" y="0"/>
                  </a:moveTo>
                  <a:cubicBezTo>
                    <a:pt x="25" y="0"/>
                    <a:pt x="0" y="2"/>
                    <a:pt x="0" y="4"/>
                  </a:cubicBezTo>
                  <a:cubicBezTo>
                    <a:pt x="0" y="7"/>
                    <a:pt x="25" y="9"/>
                    <a:pt x="56" y="9"/>
                  </a:cubicBezTo>
                  <a:cubicBezTo>
                    <a:pt x="87" y="9"/>
                    <a:pt x="112" y="7"/>
                    <a:pt x="112" y="4"/>
                  </a:cubicBezTo>
                  <a:cubicBezTo>
                    <a:pt x="112" y="2"/>
                    <a:pt x="87" y="0"/>
                    <a:pt x="56" y="0"/>
                  </a:cubicBezTo>
                </a:path>
              </a:pathLst>
            </a:custGeom>
            <a:solidFill>
              <a:srgbClr val="C2C2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6" name="Freeform 75"/>
            <p:cNvSpPr>
              <a:spLocks noEditPoints="1"/>
            </p:cNvSpPr>
            <p:nvPr/>
          </p:nvSpPr>
          <p:spPr bwMode="auto">
            <a:xfrm>
              <a:off x="2210800" y="3789997"/>
              <a:ext cx="299835" cy="21490"/>
            </a:xfrm>
            <a:custGeom>
              <a:avLst/>
              <a:gdLst>
                <a:gd name="T0" fmla="*/ 55 w 109"/>
                <a:gd name="T1" fmla="*/ 8 h 8"/>
                <a:gd name="T2" fmla="*/ 2 w 109"/>
                <a:gd name="T3" fmla="*/ 4 h 8"/>
                <a:gd name="T4" fmla="*/ 55 w 109"/>
                <a:gd name="T5" fmla="*/ 0 h 8"/>
                <a:gd name="T6" fmla="*/ 108 w 109"/>
                <a:gd name="T7" fmla="*/ 4 h 8"/>
                <a:gd name="T8" fmla="*/ 55 w 109"/>
                <a:gd name="T9" fmla="*/ 8 h 8"/>
                <a:gd name="T10" fmla="*/ 55 w 109"/>
                <a:gd name="T11" fmla="*/ 0 h 8"/>
                <a:gd name="T12" fmla="*/ 0 w 109"/>
                <a:gd name="T13" fmla="*/ 4 h 8"/>
                <a:gd name="T14" fmla="*/ 55 w 109"/>
                <a:gd name="T15" fmla="*/ 8 h 8"/>
                <a:gd name="T16" fmla="*/ 109 w 109"/>
                <a:gd name="T17" fmla="*/ 4 h 8"/>
                <a:gd name="T18" fmla="*/ 55 w 109"/>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8">
                  <a:moveTo>
                    <a:pt x="55" y="8"/>
                  </a:moveTo>
                  <a:cubicBezTo>
                    <a:pt x="26" y="8"/>
                    <a:pt x="2" y="6"/>
                    <a:pt x="2" y="4"/>
                  </a:cubicBezTo>
                  <a:cubicBezTo>
                    <a:pt x="2" y="2"/>
                    <a:pt x="26" y="0"/>
                    <a:pt x="55" y="0"/>
                  </a:cubicBezTo>
                  <a:cubicBezTo>
                    <a:pt x="84" y="0"/>
                    <a:pt x="108" y="2"/>
                    <a:pt x="108" y="4"/>
                  </a:cubicBezTo>
                  <a:cubicBezTo>
                    <a:pt x="108" y="6"/>
                    <a:pt x="84" y="8"/>
                    <a:pt x="55" y="8"/>
                  </a:cubicBezTo>
                  <a:moveTo>
                    <a:pt x="55" y="0"/>
                  </a:moveTo>
                  <a:cubicBezTo>
                    <a:pt x="25" y="0"/>
                    <a:pt x="0" y="2"/>
                    <a:pt x="0" y="4"/>
                  </a:cubicBezTo>
                  <a:cubicBezTo>
                    <a:pt x="0" y="7"/>
                    <a:pt x="25" y="8"/>
                    <a:pt x="55" y="8"/>
                  </a:cubicBezTo>
                  <a:cubicBezTo>
                    <a:pt x="85" y="8"/>
                    <a:pt x="109" y="7"/>
                    <a:pt x="109" y="4"/>
                  </a:cubicBezTo>
                  <a:cubicBezTo>
                    <a:pt x="109" y="2"/>
                    <a:pt x="85" y="0"/>
                    <a:pt x="55" y="0"/>
                  </a:cubicBezTo>
                </a:path>
              </a:pathLst>
            </a:custGeom>
            <a:solidFill>
              <a:srgbClr val="C1C1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7" name="Freeform 76"/>
            <p:cNvSpPr>
              <a:spLocks noEditPoints="1"/>
            </p:cNvSpPr>
            <p:nvPr/>
          </p:nvSpPr>
          <p:spPr bwMode="auto">
            <a:xfrm>
              <a:off x="2215917" y="3789997"/>
              <a:ext cx="291648" cy="21490"/>
            </a:xfrm>
            <a:custGeom>
              <a:avLst/>
              <a:gdLst>
                <a:gd name="T0" fmla="*/ 53 w 106"/>
                <a:gd name="T1" fmla="*/ 8 h 8"/>
                <a:gd name="T2" fmla="*/ 1 w 106"/>
                <a:gd name="T3" fmla="*/ 4 h 8"/>
                <a:gd name="T4" fmla="*/ 53 w 106"/>
                <a:gd name="T5" fmla="*/ 0 h 8"/>
                <a:gd name="T6" fmla="*/ 104 w 106"/>
                <a:gd name="T7" fmla="*/ 4 h 8"/>
                <a:gd name="T8" fmla="*/ 53 w 106"/>
                <a:gd name="T9" fmla="*/ 8 h 8"/>
                <a:gd name="T10" fmla="*/ 53 w 106"/>
                <a:gd name="T11" fmla="*/ 0 h 8"/>
                <a:gd name="T12" fmla="*/ 0 w 106"/>
                <a:gd name="T13" fmla="*/ 4 h 8"/>
                <a:gd name="T14" fmla="*/ 53 w 106"/>
                <a:gd name="T15" fmla="*/ 8 h 8"/>
                <a:gd name="T16" fmla="*/ 106 w 106"/>
                <a:gd name="T17" fmla="*/ 4 h 8"/>
                <a:gd name="T18" fmla="*/ 53 w 106"/>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8">
                  <a:moveTo>
                    <a:pt x="53" y="8"/>
                  </a:moveTo>
                  <a:cubicBezTo>
                    <a:pt x="24" y="8"/>
                    <a:pt x="1" y="6"/>
                    <a:pt x="1" y="4"/>
                  </a:cubicBezTo>
                  <a:cubicBezTo>
                    <a:pt x="1" y="2"/>
                    <a:pt x="24" y="0"/>
                    <a:pt x="53" y="0"/>
                  </a:cubicBezTo>
                  <a:cubicBezTo>
                    <a:pt x="81" y="0"/>
                    <a:pt x="104" y="2"/>
                    <a:pt x="104" y="4"/>
                  </a:cubicBezTo>
                  <a:cubicBezTo>
                    <a:pt x="104" y="6"/>
                    <a:pt x="81" y="8"/>
                    <a:pt x="53" y="8"/>
                  </a:cubicBezTo>
                  <a:moveTo>
                    <a:pt x="53" y="0"/>
                  </a:moveTo>
                  <a:cubicBezTo>
                    <a:pt x="24" y="0"/>
                    <a:pt x="0" y="2"/>
                    <a:pt x="0" y="4"/>
                  </a:cubicBezTo>
                  <a:cubicBezTo>
                    <a:pt x="0" y="6"/>
                    <a:pt x="24" y="8"/>
                    <a:pt x="53" y="8"/>
                  </a:cubicBezTo>
                  <a:cubicBezTo>
                    <a:pt x="82" y="8"/>
                    <a:pt x="106" y="6"/>
                    <a:pt x="106" y="4"/>
                  </a:cubicBezTo>
                  <a:cubicBezTo>
                    <a:pt x="106" y="2"/>
                    <a:pt x="82" y="0"/>
                    <a:pt x="53" y="0"/>
                  </a:cubicBezTo>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8" name="Freeform 77"/>
            <p:cNvSpPr>
              <a:spLocks noEditPoints="1"/>
            </p:cNvSpPr>
            <p:nvPr/>
          </p:nvSpPr>
          <p:spPr bwMode="auto">
            <a:xfrm>
              <a:off x="2218987" y="3789997"/>
              <a:ext cx="283461" cy="21490"/>
            </a:xfrm>
            <a:custGeom>
              <a:avLst/>
              <a:gdLst>
                <a:gd name="T0" fmla="*/ 52 w 103"/>
                <a:gd name="T1" fmla="*/ 8 h 8"/>
                <a:gd name="T2" fmla="*/ 2 w 103"/>
                <a:gd name="T3" fmla="*/ 4 h 8"/>
                <a:gd name="T4" fmla="*/ 52 w 103"/>
                <a:gd name="T5" fmla="*/ 1 h 8"/>
                <a:gd name="T6" fmla="*/ 102 w 103"/>
                <a:gd name="T7" fmla="*/ 4 h 8"/>
                <a:gd name="T8" fmla="*/ 52 w 103"/>
                <a:gd name="T9" fmla="*/ 8 h 8"/>
                <a:gd name="T10" fmla="*/ 52 w 103"/>
                <a:gd name="T11" fmla="*/ 0 h 8"/>
                <a:gd name="T12" fmla="*/ 0 w 103"/>
                <a:gd name="T13" fmla="*/ 4 h 8"/>
                <a:gd name="T14" fmla="*/ 52 w 103"/>
                <a:gd name="T15" fmla="*/ 8 h 8"/>
                <a:gd name="T16" fmla="*/ 103 w 103"/>
                <a:gd name="T17" fmla="*/ 4 h 8"/>
                <a:gd name="T18" fmla="*/ 52 w 103"/>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8">
                  <a:moveTo>
                    <a:pt x="52" y="8"/>
                  </a:moveTo>
                  <a:cubicBezTo>
                    <a:pt x="24" y="8"/>
                    <a:pt x="2" y="6"/>
                    <a:pt x="2" y="4"/>
                  </a:cubicBezTo>
                  <a:cubicBezTo>
                    <a:pt x="2" y="2"/>
                    <a:pt x="24" y="1"/>
                    <a:pt x="52" y="1"/>
                  </a:cubicBezTo>
                  <a:cubicBezTo>
                    <a:pt x="79" y="1"/>
                    <a:pt x="102" y="2"/>
                    <a:pt x="102" y="4"/>
                  </a:cubicBezTo>
                  <a:cubicBezTo>
                    <a:pt x="102" y="6"/>
                    <a:pt x="79" y="8"/>
                    <a:pt x="52" y="8"/>
                  </a:cubicBezTo>
                  <a:moveTo>
                    <a:pt x="52" y="0"/>
                  </a:moveTo>
                  <a:cubicBezTo>
                    <a:pt x="23" y="0"/>
                    <a:pt x="0" y="2"/>
                    <a:pt x="0" y="4"/>
                  </a:cubicBezTo>
                  <a:cubicBezTo>
                    <a:pt x="0" y="6"/>
                    <a:pt x="23" y="8"/>
                    <a:pt x="52" y="8"/>
                  </a:cubicBezTo>
                  <a:cubicBezTo>
                    <a:pt x="80" y="8"/>
                    <a:pt x="103" y="6"/>
                    <a:pt x="103" y="4"/>
                  </a:cubicBezTo>
                  <a:cubicBezTo>
                    <a:pt x="103" y="2"/>
                    <a:pt x="80" y="0"/>
                    <a:pt x="52" y="0"/>
                  </a:cubicBezTo>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9" name="Freeform 78"/>
            <p:cNvSpPr>
              <a:spLocks noEditPoints="1"/>
            </p:cNvSpPr>
            <p:nvPr/>
          </p:nvSpPr>
          <p:spPr bwMode="auto">
            <a:xfrm>
              <a:off x="2225127" y="3793067"/>
              <a:ext cx="274251" cy="18420"/>
            </a:xfrm>
            <a:custGeom>
              <a:avLst/>
              <a:gdLst>
                <a:gd name="T0" fmla="*/ 50 w 100"/>
                <a:gd name="T1" fmla="*/ 7 h 7"/>
                <a:gd name="T2" fmla="*/ 1 w 100"/>
                <a:gd name="T3" fmla="*/ 3 h 7"/>
                <a:gd name="T4" fmla="*/ 50 w 100"/>
                <a:gd name="T5" fmla="*/ 0 h 7"/>
                <a:gd name="T6" fmla="*/ 98 w 100"/>
                <a:gd name="T7" fmla="*/ 3 h 7"/>
                <a:gd name="T8" fmla="*/ 50 w 100"/>
                <a:gd name="T9" fmla="*/ 7 h 7"/>
                <a:gd name="T10" fmla="*/ 50 w 100"/>
                <a:gd name="T11" fmla="*/ 0 h 7"/>
                <a:gd name="T12" fmla="*/ 0 w 100"/>
                <a:gd name="T13" fmla="*/ 3 h 7"/>
                <a:gd name="T14" fmla="*/ 50 w 100"/>
                <a:gd name="T15" fmla="*/ 7 h 7"/>
                <a:gd name="T16" fmla="*/ 100 w 100"/>
                <a:gd name="T17" fmla="*/ 3 h 7"/>
                <a:gd name="T18" fmla="*/ 50 w 100"/>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7">
                  <a:moveTo>
                    <a:pt x="50" y="7"/>
                  </a:moveTo>
                  <a:cubicBezTo>
                    <a:pt x="23" y="7"/>
                    <a:pt x="1" y="5"/>
                    <a:pt x="1" y="3"/>
                  </a:cubicBezTo>
                  <a:cubicBezTo>
                    <a:pt x="1" y="1"/>
                    <a:pt x="23" y="0"/>
                    <a:pt x="50" y="0"/>
                  </a:cubicBezTo>
                  <a:cubicBezTo>
                    <a:pt x="77" y="0"/>
                    <a:pt x="98" y="1"/>
                    <a:pt x="98" y="3"/>
                  </a:cubicBezTo>
                  <a:cubicBezTo>
                    <a:pt x="98" y="5"/>
                    <a:pt x="77" y="7"/>
                    <a:pt x="50" y="7"/>
                  </a:cubicBezTo>
                  <a:moveTo>
                    <a:pt x="50" y="0"/>
                  </a:moveTo>
                  <a:cubicBezTo>
                    <a:pt x="22" y="0"/>
                    <a:pt x="0" y="1"/>
                    <a:pt x="0" y="3"/>
                  </a:cubicBezTo>
                  <a:cubicBezTo>
                    <a:pt x="0" y="5"/>
                    <a:pt x="22" y="7"/>
                    <a:pt x="50" y="7"/>
                  </a:cubicBezTo>
                  <a:cubicBezTo>
                    <a:pt x="77" y="7"/>
                    <a:pt x="100" y="5"/>
                    <a:pt x="100" y="3"/>
                  </a:cubicBezTo>
                  <a:cubicBezTo>
                    <a:pt x="100" y="1"/>
                    <a:pt x="77" y="0"/>
                    <a:pt x="50" y="0"/>
                  </a:cubicBezTo>
                </a:path>
              </a:pathLst>
            </a:custGeom>
            <a:solidFill>
              <a:srgbClr val="BEBE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0" name="Freeform 79"/>
            <p:cNvSpPr>
              <a:spLocks noEditPoints="1"/>
            </p:cNvSpPr>
            <p:nvPr/>
          </p:nvSpPr>
          <p:spPr bwMode="auto">
            <a:xfrm>
              <a:off x="2227173" y="3793067"/>
              <a:ext cx="267088" cy="18420"/>
            </a:xfrm>
            <a:custGeom>
              <a:avLst/>
              <a:gdLst>
                <a:gd name="T0" fmla="*/ 49 w 97"/>
                <a:gd name="T1" fmla="*/ 7 h 7"/>
                <a:gd name="T2" fmla="*/ 2 w 97"/>
                <a:gd name="T3" fmla="*/ 3 h 7"/>
                <a:gd name="T4" fmla="*/ 49 w 97"/>
                <a:gd name="T5" fmla="*/ 0 h 7"/>
                <a:gd name="T6" fmla="*/ 96 w 97"/>
                <a:gd name="T7" fmla="*/ 3 h 7"/>
                <a:gd name="T8" fmla="*/ 49 w 97"/>
                <a:gd name="T9" fmla="*/ 7 h 7"/>
                <a:gd name="T10" fmla="*/ 49 w 97"/>
                <a:gd name="T11" fmla="*/ 0 h 7"/>
                <a:gd name="T12" fmla="*/ 0 w 97"/>
                <a:gd name="T13" fmla="*/ 3 h 7"/>
                <a:gd name="T14" fmla="*/ 49 w 97"/>
                <a:gd name="T15" fmla="*/ 7 h 7"/>
                <a:gd name="T16" fmla="*/ 97 w 97"/>
                <a:gd name="T17" fmla="*/ 3 h 7"/>
                <a:gd name="T18" fmla="*/ 49 w 97"/>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7">
                  <a:moveTo>
                    <a:pt x="49" y="7"/>
                  </a:moveTo>
                  <a:cubicBezTo>
                    <a:pt x="23" y="7"/>
                    <a:pt x="2" y="5"/>
                    <a:pt x="2" y="3"/>
                  </a:cubicBezTo>
                  <a:cubicBezTo>
                    <a:pt x="2" y="1"/>
                    <a:pt x="23" y="0"/>
                    <a:pt x="49" y="0"/>
                  </a:cubicBezTo>
                  <a:cubicBezTo>
                    <a:pt x="75" y="0"/>
                    <a:pt x="96" y="1"/>
                    <a:pt x="96" y="3"/>
                  </a:cubicBezTo>
                  <a:cubicBezTo>
                    <a:pt x="96" y="5"/>
                    <a:pt x="75" y="7"/>
                    <a:pt x="49" y="7"/>
                  </a:cubicBezTo>
                  <a:moveTo>
                    <a:pt x="49" y="0"/>
                  </a:moveTo>
                  <a:cubicBezTo>
                    <a:pt x="22" y="0"/>
                    <a:pt x="0" y="1"/>
                    <a:pt x="0" y="3"/>
                  </a:cubicBezTo>
                  <a:cubicBezTo>
                    <a:pt x="0" y="5"/>
                    <a:pt x="22" y="7"/>
                    <a:pt x="49" y="7"/>
                  </a:cubicBezTo>
                  <a:cubicBezTo>
                    <a:pt x="76" y="7"/>
                    <a:pt x="97" y="5"/>
                    <a:pt x="97" y="3"/>
                  </a:cubicBezTo>
                  <a:cubicBezTo>
                    <a:pt x="97" y="1"/>
                    <a:pt x="76" y="0"/>
                    <a:pt x="49" y="0"/>
                  </a:cubicBezTo>
                </a:path>
              </a:pathLst>
            </a:custGeom>
            <a:solidFill>
              <a:srgbClr val="BDBD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1" name="Freeform 80"/>
            <p:cNvSpPr>
              <a:spLocks noEditPoints="1"/>
            </p:cNvSpPr>
            <p:nvPr/>
          </p:nvSpPr>
          <p:spPr bwMode="auto">
            <a:xfrm>
              <a:off x="2233313" y="3793067"/>
              <a:ext cx="257878" cy="18420"/>
            </a:xfrm>
            <a:custGeom>
              <a:avLst/>
              <a:gdLst>
                <a:gd name="T0" fmla="*/ 47 w 94"/>
                <a:gd name="T1" fmla="*/ 6 h 7"/>
                <a:gd name="T2" fmla="*/ 2 w 94"/>
                <a:gd name="T3" fmla="*/ 3 h 7"/>
                <a:gd name="T4" fmla="*/ 47 w 94"/>
                <a:gd name="T5" fmla="*/ 0 h 7"/>
                <a:gd name="T6" fmla="*/ 92 w 94"/>
                <a:gd name="T7" fmla="*/ 3 h 7"/>
                <a:gd name="T8" fmla="*/ 47 w 94"/>
                <a:gd name="T9" fmla="*/ 6 h 7"/>
                <a:gd name="T10" fmla="*/ 47 w 94"/>
                <a:gd name="T11" fmla="*/ 0 h 7"/>
                <a:gd name="T12" fmla="*/ 0 w 94"/>
                <a:gd name="T13" fmla="*/ 3 h 7"/>
                <a:gd name="T14" fmla="*/ 47 w 94"/>
                <a:gd name="T15" fmla="*/ 7 h 7"/>
                <a:gd name="T16" fmla="*/ 94 w 94"/>
                <a:gd name="T17" fmla="*/ 3 h 7"/>
                <a:gd name="T18" fmla="*/ 47 w 94"/>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7">
                  <a:moveTo>
                    <a:pt x="47" y="6"/>
                  </a:moveTo>
                  <a:cubicBezTo>
                    <a:pt x="22" y="6"/>
                    <a:pt x="2" y="5"/>
                    <a:pt x="2" y="3"/>
                  </a:cubicBezTo>
                  <a:cubicBezTo>
                    <a:pt x="2" y="1"/>
                    <a:pt x="22" y="0"/>
                    <a:pt x="47" y="0"/>
                  </a:cubicBezTo>
                  <a:cubicBezTo>
                    <a:pt x="72" y="0"/>
                    <a:pt x="92" y="1"/>
                    <a:pt x="92" y="3"/>
                  </a:cubicBezTo>
                  <a:cubicBezTo>
                    <a:pt x="92" y="5"/>
                    <a:pt x="72" y="6"/>
                    <a:pt x="47" y="6"/>
                  </a:cubicBezTo>
                  <a:moveTo>
                    <a:pt x="47" y="0"/>
                  </a:moveTo>
                  <a:cubicBezTo>
                    <a:pt x="21" y="0"/>
                    <a:pt x="0" y="1"/>
                    <a:pt x="0" y="3"/>
                  </a:cubicBezTo>
                  <a:cubicBezTo>
                    <a:pt x="0" y="5"/>
                    <a:pt x="21" y="7"/>
                    <a:pt x="47" y="7"/>
                  </a:cubicBezTo>
                  <a:cubicBezTo>
                    <a:pt x="73" y="7"/>
                    <a:pt x="94" y="5"/>
                    <a:pt x="94" y="3"/>
                  </a:cubicBezTo>
                  <a:cubicBezTo>
                    <a:pt x="94" y="1"/>
                    <a:pt x="73" y="0"/>
                    <a:pt x="47" y="0"/>
                  </a:cubicBezTo>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2" name="Freeform 81"/>
            <p:cNvSpPr>
              <a:spLocks noEditPoints="1"/>
            </p:cNvSpPr>
            <p:nvPr/>
          </p:nvSpPr>
          <p:spPr bwMode="auto">
            <a:xfrm>
              <a:off x="2238430" y="3793067"/>
              <a:ext cx="247645" cy="16373"/>
            </a:xfrm>
            <a:custGeom>
              <a:avLst/>
              <a:gdLst>
                <a:gd name="T0" fmla="*/ 45 w 90"/>
                <a:gd name="T1" fmla="*/ 6 h 6"/>
                <a:gd name="T2" fmla="*/ 1 w 90"/>
                <a:gd name="T3" fmla="*/ 3 h 6"/>
                <a:gd name="T4" fmla="*/ 45 w 90"/>
                <a:gd name="T5" fmla="*/ 0 h 6"/>
                <a:gd name="T6" fmla="*/ 89 w 90"/>
                <a:gd name="T7" fmla="*/ 3 h 6"/>
                <a:gd name="T8" fmla="*/ 45 w 90"/>
                <a:gd name="T9" fmla="*/ 6 h 6"/>
                <a:gd name="T10" fmla="*/ 45 w 90"/>
                <a:gd name="T11" fmla="*/ 0 h 6"/>
                <a:gd name="T12" fmla="*/ 0 w 90"/>
                <a:gd name="T13" fmla="*/ 3 h 6"/>
                <a:gd name="T14" fmla="*/ 45 w 90"/>
                <a:gd name="T15" fmla="*/ 6 h 6"/>
                <a:gd name="T16" fmla="*/ 90 w 90"/>
                <a:gd name="T17" fmla="*/ 3 h 6"/>
                <a:gd name="T18" fmla="*/ 45 w 90"/>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6">
                  <a:moveTo>
                    <a:pt x="45" y="6"/>
                  </a:moveTo>
                  <a:cubicBezTo>
                    <a:pt x="21" y="6"/>
                    <a:pt x="1" y="5"/>
                    <a:pt x="1" y="3"/>
                  </a:cubicBezTo>
                  <a:cubicBezTo>
                    <a:pt x="1" y="1"/>
                    <a:pt x="21" y="0"/>
                    <a:pt x="45" y="0"/>
                  </a:cubicBezTo>
                  <a:cubicBezTo>
                    <a:pt x="69" y="0"/>
                    <a:pt x="89" y="1"/>
                    <a:pt x="89" y="3"/>
                  </a:cubicBezTo>
                  <a:cubicBezTo>
                    <a:pt x="89" y="5"/>
                    <a:pt x="69" y="6"/>
                    <a:pt x="45" y="6"/>
                  </a:cubicBezTo>
                  <a:moveTo>
                    <a:pt x="45" y="0"/>
                  </a:moveTo>
                  <a:cubicBezTo>
                    <a:pt x="20" y="0"/>
                    <a:pt x="0" y="1"/>
                    <a:pt x="0" y="3"/>
                  </a:cubicBezTo>
                  <a:cubicBezTo>
                    <a:pt x="0" y="5"/>
                    <a:pt x="20" y="6"/>
                    <a:pt x="45" y="6"/>
                  </a:cubicBezTo>
                  <a:cubicBezTo>
                    <a:pt x="70" y="6"/>
                    <a:pt x="90" y="5"/>
                    <a:pt x="90" y="3"/>
                  </a:cubicBezTo>
                  <a:cubicBezTo>
                    <a:pt x="90" y="1"/>
                    <a:pt x="70" y="0"/>
                    <a:pt x="45" y="0"/>
                  </a:cubicBezTo>
                </a:path>
              </a:pathLst>
            </a:custGeom>
            <a:solidFill>
              <a:srgbClr val="BBBB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3" name="Oval 82"/>
            <p:cNvSpPr>
              <a:spLocks noChangeArrowheads="1"/>
            </p:cNvSpPr>
            <p:nvPr/>
          </p:nvSpPr>
          <p:spPr bwMode="auto">
            <a:xfrm>
              <a:off x="2241500" y="3793067"/>
              <a:ext cx="241505" cy="16373"/>
            </a:xfrm>
            <a:prstGeom prst="ellipse">
              <a:avLst/>
            </a:prstGeom>
            <a:solidFill>
              <a:srgbClr val="BABAB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4" name="Oval 83"/>
            <p:cNvSpPr>
              <a:spLocks noChangeArrowheads="1"/>
            </p:cNvSpPr>
            <p:nvPr/>
          </p:nvSpPr>
          <p:spPr bwMode="auto">
            <a:xfrm>
              <a:off x="1834216" y="2807604"/>
              <a:ext cx="982393" cy="982393"/>
            </a:xfrm>
            <a:prstGeom prst="ellipse">
              <a:avLst/>
            </a:prstGeom>
            <a:noFill/>
            <a:ln w="38100">
              <a:solidFill>
                <a:srgbClr val="304860"/>
              </a:solidFill>
            </a:ln>
          </p:spPr>
          <p:txBody>
            <a:bodyPr vert="horz" wrap="square" lIns="91440" tIns="45720" rIns="91440" bIns="45720" numCol="1" anchor="t" anchorCtr="0" compatLnSpc="1"/>
            <a:lstStyle/>
            <a:p>
              <a:endParaRPr lang="zh-CN" altLang="en-US"/>
            </a:p>
          </p:txBody>
        </p:sp>
        <p:sp>
          <p:nvSpPr>
            <p:cNvPr id="485" name="Freeform 84"/>
            <p:cNvSpPr>
              <a:spLocks noEditPoints="1"/>
            </p:cNvSpPr>
            <p:nvPr/>
          </p:nvSpPr>
          <p:spPr bwMode="auto">
            <a:xfrm>
              <a:off x="2057301" y="3105392"/>
              <a:ext cx="519850" cy="387840"/>
            </a:xfrm>
            <a:custGeom>
              <a:avLst/>
              <a:gdLst>
                <a:gd name="T0" fmla="*/ 166 w 189"/>
                <a:gd name="T1" fmla="*/ 0 h 141"/>
                <a:gd name="T2" fmla="*/ 24 w 189"/>
                <a:gd name="T3" fmla="*/ 0 h 141"/>
                <a:gd name="T4" fmla="*/ 0 w 189"/>
                <a:gd name="T5" fmla="*/ 23 h 141"/>
                <a:gd name="T6" fmla="*/ 0 w 189"/>
                <a:gd name="T7" fmla="*/ 118 h 141"/>
                <a:gd name="T8" fmla="*/ 24 w 189"/>
                <a:gd name="T9" fmla="*/ 141 h 141"/>
                <a:gd name="T10" fmla="*/ 166 w 189"/>
                <a:gd name="T11" fmla="*/ 141 h 141"/>
                <a:gd name="T12" fmla="*/ 189 w 189"/>
                <a:gd name="T13" fmla="*/ 118 h 141"/>
                <a:gd name="T14" fmla="*/ 189 w 189"/>
                <a:gd name="T15" fmla="*/ 23 h 141"/>
                <a:gd name="T16" fmla="*/ 166 w 189"/>
                <a:gd name="T17" fmla="*/ 0 h 141"/>
                <a:gd name="T18" fmla="*/ 127 w 189"/>
                <a:gd name="T19" fmla="*/ 63 h 141"/>
                <a:gd name="T20" fmla="*/ 177 w 189"/>
                <a:gd name="T21" fmla="*/ 20 h 141"/>
                <a:gd name="T22" fmla="*/ 178 w 189"/>
                <a:gd name="T23" fmla="*/ 23 h 141"/>
                <a:gd name="T24" fmla="*/ 178 w 189"/>
                <a:gd name="T25" fmla="*/ 118 h 141"/>
                <a:gd name="T26" fmla="*/ 177 w 189"/>
                <a:gd name="T27" fmla="*/ 120 h 141"/>
                <a:gd name="T28" fmla="*/ 127 w 189"/>
                <a:gd name="T29" fmla="*/ 63 h 141"/>
                <a:gd name="T30" fmla="*/ 166 w 189"/>
                <a:gd name="T31" fmla="*/ 12 h 141"/>
                <a:gd name="T32" fmla="*/ 168 w 189"/>
                <a:gd name="T33" fmla="*/ 12 h 141"/>
                <a:gd name="T34" fmla="*/ 95 w 189"/>
                <a:gd name="T35" fmla="*/ 75 h 141"/>
                <a:gd name="T36" fmla="*/ 22 w 189"/>
                <a:gd name="T37" fmla="*/ 12 h 141"/>
                <a:gd name="T38" fmla="*/ 24 w 189"/>
                <a:gd name="T39" fmla="*/ 12 h 141"/>
                <a:gd name="T40" fmla="*/ 166 w 189"/>
                <a:gd name="T41" fmla="*/ 12 h 141"/>
                <a:gd name="T42" fmla="*/ 13 w 189"/>
                <a:gd name="T43" fmla="*/ 120 h 141"/>
                <a:gd name="T44" fmla="*/ 12 w 189"/>
                <a:gd name="T45" fmla="*/ 118 h 141"/>
                <a:gd name="T46" fmla="*/ 12 w 189"/>
                <a:gd name="T47" fmla="*/ 23 h 141"/>
                <a:gd name="T48" fmla="*/ 13 w 189"/>
                <a:gd name="T49" fmla="*/ 20 h 141"/>
                <a:gd name="T50" fmla="*/ 63 w 189"/>
                <a:gd name="T51" fmla="*/ 63 h 141"/>
                <a:gd name="T52" fmla="*/ 13 w 189"/>
                <a:gd name="T53" fmla="*/ 120 h 141"/>
                <a:gd name="T54" fmla="*/ 24 w 189"/>
                <a:gd name="T55" fmla="*/ 130 h 141"/>
                <a:gd name="T56" fmla="*/ 21 w 189"/>
                <a:gd name="T57" fmla="*/ 129 h 141"/>
                <a:gd name="T58" fmla="*/ 72 w 189"/>
                <a:gd name="T59" fmla="*/ 70 h 141"/>
                <a:gd name="T60" fmla="*/ 91 w 189"/>
                <a:gd name="T61" fmla="*/ 87 h 141"/>
                <a:gd name="T62" fmla="*/ 95 w 189"/>
                <a:gd name="T63" fmla="*/ 88 h 141"/>
                <a:gd name="T64" fmla="*/ 99 w 189"/>
                <a:gd name="T65" fmla="*/ 87 h 141"/>
                <a:gd name="T66" fmla="*/ 118 w 189"/>
                <a:gd name="T67" fmla="*/ 70 h 141"/>
                <a:gd name="T68" fmla="*/ 169 w 189"/>
                <a:gd name="T69" fmla="*/ 129 h 141"/>
                <a:gd name="T70" fmla="*/ 166 w 189"/>
                <a:gd name="T71" fmla="*/ 130 h 141"/>
                <a:gd name="T72" fmla="*/ 24 w 189"/>
                <a:gd name="T73" fmla="*/ 13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9" h="141">
                  <a:moveTo>
                    <a:pt x="166" y="0"/>
                  </a:moveTo>
                  <a:cubicBezTo>
                    <a:pt x="24" y="0"/>
                    <a:pt x="24" y="0"/>
                    <a:pt x="24" y="0"/>
                  </a:cubicBezTo>
                  <a:cubicBezTo>
                    <a:pt x="11" y="0"/>
                    <a:pt x="0" y="10"/>
                    <a:pt x="0" y="23"/>
                  </a:cubicBezTo>
                  <a:cubicBezTo>
                    <a:pt x="0" y="118"/>
                    <a:pt x="0" y="118"/>
                    <a:pt x="0" y="118"/>
                  </a:cubicBezTo>
                  <a:cubicBezTo>
                    <a:pt x="0" y="131"/>
                    <a:pt x="11" y="141"/>
                    <a:pt x="24" y="141"/>
                  </a:cubicBezTo>
                  <a:cubicBezTo>
                    <a:pt x="166" y="141"/>
                    <a:pt x="166" y="141"/>
                    <a:pt x="166" y="141"/>
                  </a:cubicBezTo>
                  <a:cubicBezTo>
                    <a:pt x="179" y="141"/>
                    <a:pt x="189" y="131"/>
                    <a:pt x="189" y="118"/>
                  </a:cubicBezTo>
                  <a:cubicBezTo>
                    <a:pt x="189" y="23"/>
                    <a:pt x="189" y="23"/>
                    <a:pt x="189" y="23"/>
                  </a:cubicBezTo>
                  <a:cubicBezTo>
                    <a:pt x="189" y="10"/>
                    <a:pt x="179" y="0"/>
                    <a:pt x="166" y="0"/>
                  </a:cubicBezTo>
                  <a:close/>
                  <a:moveTo>
                    <a:pt x="127" y="63"/>
                  </a:moveTo>
                  <a:cubicBezTo>
                    <a:pt x="177" y="20"/>
                    <a:pt x="177" y="20"/>
                    <a:pt x="177" y="20"/>
                  </a:cubicBezTo>
                  <a:cubicBezTo>
                    <a:pt x="177" y="21"/>
                    <a:pt x="178" y="22"/>
                    <a:pt x="178" y="23"/>
                  </a:cubicBezTo>
                  <a:cubicBezTo>
                    <a:pt x="178" y="118"/>
                    <a:pt x="178" y="118"/>
                    <a:pt x="178" y="118"/>
                  </a:cubicBezTo>
                  <a:cubicBezTo>
                    <a:pt x="178" y="119"/>
                    <a:pt x="177" y="119"/>
                    <a:pt x="177" y="120"/>
                  </a:cubicBezTo>
                  <a:lnTo>
                    <a:pt x="127" y="63"/>
                  </a:lnTo>
                  <a:close/>
                  <a:moveTo>
                    <a:pt x="166" y="12"/>
                  </a:moveTo>
                  <a:cubicBezTo>
                    <a:pt x="167" y="12"/>
                    <a:pt x="167" y="12"/>
                    <a:pt x="168" y="12"/>
                  </a:cubicBezTo>
                  <a:cubicBezTo>
                    <a:pt x="95" y="75"/>
                    <a:pt x="95" y="75"/>
                    <a:pt x="95" y="75"/>
                  </a:cubicBezTo>
                  <a:cubicBezTo>
                    <a:pt x="22" y="12"/>
                    <a:pt x="22" y="12"/>
                    <a:pt x="22" y="12"/>
                  </a:cubicBezTo>
                  <a:cubicBezTo>
                    <a:pt x="23" y="12"/>
                    <a:pt x="23" y="12"/>
                    <a:pt x="24" y="12"/>
                  </a:cubicBezTo>
                  <a:lnTo>
                    <a:pt x="166" y="12"/>
                  </a:lnTo>
                  <a:close/>
                  <a:moveTo>
                    <a:pt x="13" y="120"/>
                  </a:moveTo>
                  <a:cubicBezTo>
                    <a:pt x="13" y="119"/>
                    <a:pt x="12" y="119"/>
                    <a:pt x="12" y="118"/>
                  </a:cubicBezTo>
                  <a:cubicBezTo>
                    <a:pt x="12" y="23"/>
                    <a:pt x="12" y="23"/>
                    <a:pt x="12" y="23"/>
                  </a:cubicBezTo>
                  <a:cubicBezTo>
                    <a:pt x="12" y="22"/>
                    <a:pt x="13" y="21"/>
                    <a:pt x="13" y="20"/>
                  </a:cubicBezTo>
                  <a:cubicBezTo>
                    <a:pt x="63" y="63"/>
                    <a:pt x="63" y="63"/>
                    <a:pt x="63" y="63"/>
                  </a:cubicBezTo>
                  <a:lnTo>
                    <a:pt x="13" y="120"/>
                  </a:lnTo>
                  <a:close/>
                  <a:moveTo>
                    <a:pt x="24" y="130"/>
                  </a:moveTo>
                  <a:cubicBezTo>
                    <a:pt x="23" y="130"/>
                    <a:pt x="22" y="129"/>
                    <a:pt x="21" y="129"/>
                  </a:cubicBezTo>
                  <a:cubicBezTo>
                    <a:pt x="72" y="70"/>
                    <a:pt x="72" y="70"/>
                    <a:pt x="72" y="70"/>
                  </a:cubicBezTo>
                  <a:cubicBezTo>
                    <a:pt x="91" y="87"/>
                    <a:pt x="91" y="87"/>
                    <a:pt x="91" y="87"/>
                  </a:cubicBezTo>
                  <a:cubicBezTo>
                    <a:pt x="92" y="88"/>
                    <a:pt x="94" y="88"/>
                    <a:pt x="95" y="88"/>
                  </a:cubicBezTo>
                  <a:cubicBezTo>
                    <a:pt x="96" y="88"/>
                    <a:pt x="98" y="88"/>
                    <a:pt x="99" y="87"/>
                  </a:cubicBezTo>
                  <a:cubicBezTo>
                    <a:pt x="118" y="70"/>
                    <a:pt x="118" y="70"/>
                    <a:pt x="118" y="70"/>
                  </a:cubicBezTo>
                  <a:cubicBezTo>
                    <a:pt x="169" y="129"/>
                    <a:pt x="169" y="129"/>
                    <a:pt x="169" y="129"/>
                  </a:cubicBezTo>
                  <a:cubicBezTo>
                    <a:pt x="168" y="129"/>
                    <a:pt x="167" y="130"/>
                    <a:pt x="166" y="130"/>
                  </a:cubicBezTo>
                  <a:lnTo>
                    <a:pt x="24" y="130"/>
                  </a:lnTo>
                  <a:close/>
                </a:path>
              </a:pathLst>
            </a:custGeom>
            <a:solidFill>
              <a:srgbClr val="304860"/>
            </a:solidFill>
            <a:ln>
              <a:noFill/>
            </a:ln>
          </p:spPr>
          <p:txBody>
            <a:bodyPr vert="horz" wrap="square" lIns="91440" tIns="45720" rIns="91440" bIns="45720" numCol="1" anchor="t" anchorCtr="0" compatLnSpc="1"/>
            <a:lstStyle/>
            <a:p>
              <a:endParaRPr lang="zh-CN" altLang="en-US"/>
            </a:p>
          </p:txBody>
        </p:sp>
      </p:grpSp>
      <p:sp>
        <p:nvSpPr>
          <p:cNvPr id="486" name="Rectangle 47"/>
          <p:cNvSpPr/>
          <p:nvPr/>
        </p:nvSpPr>
        <p:spPr>
          <a:xfrm>
            <a:off x="3710305" y="3408680"/>
            <a:ext cx="4792980" cy="676910"/>
          </a:xfrm>
          <a:prstGeom prst="rect">
            <a:avLst/>
          </a:prstGeom>
        </p:spPr>
        <p:txBody>
          <a:bodyPr wrap="square" lIns="0" tIns="0" rIns="0" bIns="0">
            <a:spAutoFit/>
          </a:bodyPr>
          <a:lstStyle/>
          <a:p>
            <a:pPr algn="ctr"/>
            <a:r>
              <a:rPr lang="en-US" altLang="zh-CN" sz="4400" dirty="0">
                <a:solidFill>
                  <a:srgbClr val="304860"/>
                </a:solidFill>
                <a:latin typeface="微软雅黑" panose="020B0503020204020204" pitchFamily="34" charset="-122"/>
                <a:ea typeface="微软雅黑" panose="020B0503020204020204" pitchFamily="34" charset="-122"/>
                <a:cs typeface="Arial" panose="020B0604020202020204" pitchFamily="34" charset="0"/>
              </a:rPr>
              <a:t>1 </a:t>
            </a:r>
            <a:r>
              <a:rPr lang="zh-CN" altLang="en-US" sz="4400" dirty="0">
                <a:solidFill>
                  <a:srgbClr val="304860"/>
                </a:solidFill>
                <a:latin typeface="微软雅黑" panose="020B0503020204020204" pitchFamily="34" charset="-122"/>
                <a:ea typeface="微软雅黑" panose="020B0503020204020204" pitchFamily="34" charset="-122"/>
                <a:cs typeface="Arial" panose="020B0604020202020204" pitchFamily="34" charset="0"/>
              </a:rPr>
              <a:t>研究背景及意义</a:t>
            </a:r>
            <a:endParaRPr lang="en-US" sz="4400" dirty="0">
              <a:solidFill>
                <a:srgbClr val="30486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87" name="文本框 486"/>
          <p:cNvSpPr txBox="1"/>
          <p:nvPr/>
        </p:nvSpPr>
        <p:spPr>
          <a:xfrm>
            <a:off x="5219488" y="4289568"/>
            <a:ext cx="1818511" cy="1337945"/>
          </a:xfrm>
          <a:prstGeom prst="rect">
            <a:avLst/>
          </a:prstGeom>
          <a:noFill/>
        </p:spPr>
        <p:txBody>
          <a:bodyPr wrap="square" rtlCol="0">
            <a:spAutoFit/>
          </a:bodyPr>
          <a:lstStyle/>
          <a:p>
            <a:pPr>
              <a:lnSpc>
                <a:spcPct val="150000"/>
              </a:lnSpc>
            </a:pPr>
            <a:r>
              <a:rPr lang="en-US" altLang="zh-CN" dirty="0"/>
              <a:t>1.</a:t>
            </a:r>
            <a:r>
              <a:rPr lang="zh-CN" altLang="en-US" dirty="0"/>
              <a:t>选题背景</a:t>
            </a:r>
          </a:p>
          <a:p>
            <a:pPr>
              <a:lnSpc>
                <a:spcPct val="150000"/>
              </a:lnSpc>
            </a:pPr>
            <a:r>
              <a:rPr lang="en-US" altLang="zh-CN" dirty="0"/>
              <a:t>2.</a:t>
            </a:r>
            <a:r>
              <a:rPr lang="zh-CN" altLang="en-US" dirty="0"/>
              <a:t>文献综述</a:t>
            </a:r>
            <a:endParaRPr lang="en-US" altLang="zh-CN" dirty="0"/>
          </a:p>
          <a:p>
            <a:pPr>
              <a:lnSpc>
                <a:spcPct val="150000"/>
              </a:lnSpc>
            </a:pPr>
            <a:r>
              <a:rPr lang="en-US" altLang="zh-CN" dirty="0"/>
              <a:t>3.</a:t>
            </a:r>
            <a:r>
              <a:rPr lang="zh-CN" altLang="en-US" dirty="0">
                <a:sym typeface="+mn-ea"/>
              </a:rPr>
              <a:t>理论贡献</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cxnSp>
        <p:nvCxnSpPr>
          <p:cNvPr id="2" name="直接连接符 1"/>
          <p:cNvCxnSpPr/>
          <p:nvPr/>
        </p:nvCxnSpPr>
        <p:spPr>
          <a:xfrm>
            <a:off x="258445" y="543560"/>
            <a:ext cx="1207135" cy="12700"/>
          </a:xfrm>
          <a:prstGeom prst="line">
            <a:avLst/>
          </a:prstGeom>
          <a:ln w="76200"/>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1678305" y="88900"/>
            <a:ext cx="4431665" cy="922020"/>
          </a:xfrm>
          <a:prstGeom prst="rect">
            <a:avLst/>
          </a:prstGeom>
          <a:noFill/>
        </p:spPr>
        <p:txBody>
          <a:bodyPr wrap="square" rtlCol="0" anchor="t">
            <a:spAutoFit/>
          </a:bodyPr>
          <a:lstStyle/>
          <a:p>
            <a:pPr>
              <a:lnSpc>
                <a:spcPct val="150000"/>
              </a:lnSpc>
            </a:pPr>
            <a:r>
              <a:rPr lang="en-US" altLang="zh-CN" sz="3600" dirty="0">
                <a:latin typeface="宋体" panose="02010600030101010101" pitchFamily="2" charset="-122"/>
                <a:ea typeface="宋体" panose="02010600030101010101" pitchFamily="2" charset="-122"/>
                <a:cs typeface="宋体" panose="02010600030101010101" pitchFamily="2" charset="-122"/>
                <a:sym typeface="+mn-ea"/>
              </a:rPr>
              <a:t>1.1 </a:t>
            </a:r>
            <a:r>
              <a:rPr lang="zh-CN" altLang="en-US" sz="3600" dirty="0">
                <a:latin typeface="宋体" panose="02010600030101010101" pitchFamily="2" charset="-122"/>
                <a:ea typeface="宋体" panose="02010600030101010101" pitchFamily="2" charset="-122"/>
                <a:cs typeface="宋体" panose="02010600030101010101" pitchFamily="2" charset="-122"/>
                <a:sym typeface="+mn-ea"/>
              </a:rPr>
              <a:t>选题背景</a:t>
            </a:r>
            <a:endParaRPr lang="zh-CN" altLang="en-US" sz="3600">
              <a:latin typeface="宋体" panose="02010600030101010101" pitchFamily="2" charset="-122"/>
              <a:ea typeface="宋体" panose="02010600030101010101" pitchFamily="2" charset="-122"/>
              <a:cs typeface="宋体" panose="02010600030101010101" pitchFamily="2" charset="-122"/>
            </a:endParaRPr>
          </a:p>
        </p:txBody>
      </p:sp>
      <p:sp>
        <p:nvSpPr>
          <p:cNvPr id="100" name="文本框 99"/>
          <p:cNvSpPr txBox="1"/>
          <p:nvPr/>
        </p:nvSpPr>
        <p:spPr>
          <a:xfrm>
            <a:off x="655695" y="1308661"/>
            <a:ext cx="10444854" cy="3766865"/>
          </a:xfrm>
          <a:prstGeom prst="rect">
            <a:avLst/>
          </a:prstGeom>
          <a:noFill/>
          <a:ln w="9525">
            <a:noFill/>
          </a:ln>
        </p:spPr>
        <p:txBody>
          <a:bodyPr wrap="square">
            <a:spAutoFit/>
          </a:bodyPr>
          <a:lstStyle/>
          <a:p>
            <a:pPr indent="457200" algn="just" fontAlgn="auto">
              <a:lnSpc>
                <a:spcPct val="150000"/>
              </a:lnSpc>
              <a:extLst>
                <a:ext uri="{35155182-B16C-46BC-9424-99874614C6A1}">
                  <wpsdc:indentchars xmlns="" xmlns:wpsdc="http://www.wps.cn/officeDocument/2017/drawingmlCustomData" val="200" checksum="59296752"/>
                </a:ext>
              </a:extLst>
            </a:pPr>
            <a:r>
              <a:rPr lang="zh-CN" b="1" dirty="0">
                <a:latin typeface="宋体" panose="02010600030101010101" pitchFamily="2" charset="-122"/>
                <a:ea typeface="宋体" panose="02010600030101010101" pitchFamily="2" charset="-122"/>
                <a:cs typeface="宋体" panose="02010600030101010101" pitchFamily="2" charset="-122"/>
              </a:rPr>
              <a:t>（</a:t>
            </a:r>
            <a:r>
              <a:rPr lang="en-US" altLang="zh-CN" b="1" dirty="0">
                <a:latin typeface="宋体" panose="02010600030101010101" pitchFamily="2" charset="-122"/>
                <a:ea typeface="宋体" panose="02010600030101010101" pitchFamily="2" charset="-122"/>
                <a:cs typeface="宋体" panose="02010600030101010101" pitchFamily="2" charset="-122"/>
              </a:rPr>
              <a:t>1</a:t>
            </a:r>
            <a:r>
              <a:rPr lang="zh-CN" b="1" dirty="0">
                <a:latin typeface="宋体" panose="02010600030101010101" pitchFamily="2" charset="-122"/>
                <a:ea typeface="宋体" panose="02010600030101010101" pitchFamily="2" charset="-122"/>
                <a:cs typeface="宋体" panose="02010600030101010101" pitchFamily="2" charset="-122"/>
              </a:rPr>
              <a:t>）</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信息共享</a:t>
            </a:r>
            <a:r>
              <a:rPr lang="zh-CN"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信息技术的进步对供应链中企业共享信息的能力产生了巨大的影响，许多企业都利用了这些进步。供应链中企业之间的更大协作导致了诸如协作、规划、预测和补货（</a:t>
            </a:r>
            <a:r>
              <a:rPr lang="en-US" altLang="zh-CN" dirty="0">
                <a:latin typeface="Times New Roman" panose="02020603050405020304" pitchFamily="18" charset="0"/>
                <a:ea typeface="宋体" panose="02010600030101010101" pitchFamily="2" charset="-122"/>
                <a:cs typeface="Times New Roman" panose="02020603050405020304" pitchFamily="18" charset="0"/>
              </a:rPr>
              <a:t>CPFR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）等计划的实施，宝洁（</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Procter&amp;Gamble</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）和百得（</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Black&amp;Decker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）等知名制造商以及家得宝（</a:t>
            </a:r>
            <a:r>
              <a:rPr lang="en-US" altLang="zh-CN" dirty="0">
                <a:latin typeface="Times New Roman" panose="02020603050405020304" pitchFamily="18" charset="0"/>
                <a:ea typeface="宋体" panose="02010600030101010101" pitchFamily="2" charset="-122"/>
                <a:cs typeface="Times New Roman" panose="02020603050405020304" pitchFamily="18" charset="0"/>
              </a:rPr>
              <a:t>Home Depot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）和沃尔玛（</a:t>
            </a:r>
            <a:r>
              <a:rPr lang="en-US" altLang="zh-CN" dirty="0">
                <a:latin typeface="Times New Roman" panose="02020603050405020304" pitchFamily="18" charset="0"/>
                <a:ea typeface="宋体" panose="02010600030101010101" pitchFamily="2" charset="-122"/>
                <a:cs typeface="Times New Roman" panose="02020603050405020304" pitchFamily="18" charset="0"/>
              </a:rPr>
              <a:t>Walmart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）等大型零售商都参与了这些计划</a:t>
            </a:r>
            <a:r>
              <a:rPr lang="zh-CN" b="0" dirty="0">
                <a:latin typeface="Times New Roman" panose="02020603050405020304" pitchFamily="18" charset="0"/>
                <a:ea typeface="宋体" panose="02010600030101010101" pitchFamily="2" charset="-122"/>
                <a:cs typeface="Times New Roman" panose="02020603050405020304" pitchFamily="18" charset="0"/>
              </a:rPr>
              <a:t>。</a:t>
            </a:r>
          </a:p>
          <a:p>
            <a:pPr indent="457200" algn="just" fontAlgn="auto">
              <a:lnSpc>
                <a:spcPct val="150000"/>
              </a:lnSpc>
              <a:extLst>
                <a:ext uri="{35155182-B16C-46BC-9424-99874614C6A1}">
                  <wpsdc:indentchars xmlns="" xmlns:wpsdc="http://www.wps.cn/officeDocument/2017/drawingmlCustomData" val="200" checksum="59296752"/>
                </a:ext>
              </a:extLst>
            </a:pPr>
            <a:r>
              <a:rPr lang="zh-CN" b="1" dirty="0">
                <a:latin typeface="宋体" panose="02010600030101010101" pitchFamily="2" charset="-122"/>
                <a:ea typeface="宋体" panose="02010600030101010101" pitchFamily="2" charset="-122"/>
                <a:cs typeface="宋体" panose="02010600030101010101" pitchFamily="2" charset="-122"/>
              </a:rPr>
              <a:t>（2）</a:t>
            </a:r>
            <a:r>
              <a:rPr lang="zh-CN" altLang="en-US" b="1" dirty="0">
                <a:latin typeface="宋体" panose="02010600030101010101" pitchFamily="2" charset="-122"/>
                <a:ea typeface="宋体" panose="02010600030101010101" pitchFamily="2" charset="-122"/>
                <a:cs typeface="宋体" panose="02010600030101010101" pitchFamily="2" charset="-122"/>
              </a:rPr>
              <a:t>信息共享挑战</a:t>
            </a:r>
            <a:r>
              <a:rPr lang="zh-CN" b="1" dirty="0">
                <a:latin typeface="宋体" panose="02010600030101010101" pitchFamily="2" charset="-122"/>
                <a:ea typeface="宋体" panose="02010600030101010101" pitchFamily="2" charset="-122"/>
                <a:cs typeface="宋体" panose="02010600030101010101" pitchFamily="2" charset="-122"/>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一个主要的挑战是，</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由于担心这些信息泄露给竞争对手，一些公司不愿与供应商垂直共享信息。</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在这种情况下，信息共享的好处并没有实现，</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Wisner</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等人（</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2008</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年，第</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162</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页）指出，“零售商不愿意分享</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CPFR</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要求的专有信息类型。”</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mn-ea"/>
              </a:rPr>
              <a:t>Adewole</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2005</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年，第</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359</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页）指出，英国服装行业的零售商“不愿意与供应商分享信息，</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Anand</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Goyal</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2009</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）提供了其他几个信息泄露的例子，并证明了公司不愿意分享信息。</a:t>
            </a:r>
            <a:endParaRPr b="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t="-39000" b="-39000"/>
          </a:stretch>
        </a:blipFill>
        <a:effectLst/>
      </p:bgPr>
    </p:bg>
    <p:spTree>
      <p:nvGrpSpPr>
        <p:cNvPr id="1" name=""/>
        <p:cNvGrpSpPr/>
        <p:nvPr/>
      </p:nvGrpSpPr>
      <p:grpSpPr>
        <a:xfrm>
          <a:off x="0" y="0"/>
          <a:ext cx="0" cy="0"/>
          <a:chOff x="0" y="0"/>
          <a:chExt cx="0" cy="0"/>
        </a:xfrm>
      </p:grpSpPr>
      <p:cxnSp>
        <p:nvCxnSpPr>
          <p:cNvPr id="2" name="直接连接符 1"/>
          <p:cNvCxnSpPr/>
          <p:nvPr/>
        </p:nvCxnSpPr>
        <p:spPr>
          <a:xfrm>
            <a:off x="258445" y="543560"/>
            <a:ext cx="1207135" cy="12700"/>
          </a:xfrm>
          <a:prstGeom prst="line">
            <a:avLst/>
          </a:prstGeom>
          <a:ln w="76200"/>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1678305" y="88900"/>
            <a:ext cx="4431665" cy="793487"/>
          </a:xfrm>
          <a:prstGeom prst="rect">
            <a:avLst/>
          </a:prstGeom>
          <a:noFill/>
        </p:spPr>
        <p:txBody>
          <a:bodyPr wrap="square" rtlCol="0" anchor="t">
            <a:spAutoFit/>
          </a:bodyPr>
          <a:lstStyle/>
          <a:p>
            <a:pPr>
              <a:lnSpc>
                <a:spcPct val="150000"/>
              </a:lnSpc>
            </a:pPr>
            <a:r>
              <a:rPr lang="en-US" altLang="zh-CN" sz="3600" dirty="0">
                <a:latin typeface="宋体" panose="02010600030101010101" pitchFamily="2" charset="-122"/>
                <a:ea typeface="宋体" panose="02010600030101010101" pitchFamily="2" charset="-122"/>
                <a:cs typeface="宋体" panose="02010600030101010101" pitchFamily="2" charset="-122"/>
                <a:sym typeface="+mn-ea"/>
              </a:rPr>
              <a:t>1.2 </a:t>
            </a:r>
            <a:r>
              <a:rPr lang="zh-CN" altLang="en-US" sz="3600" dirty="0">
                <a:latin typeface="宋体" panose="02010600030101010101" pitchFamily="2" charset="-122"/>
                <a:ea typeface="宋体" panose="02010600030101010101" pitchFamily="2" charset="-122"/>
                <a:cs typeface="宋体" panose="02010600030101010101" pitchFamily="2" charset="-122"/>
                <a:sym typeface="+mn-ea"/>
              </a:rPr>
              <a:t>文献综述</a:t>
            </a:r>
            <a:endParaRPr lang="zh-CN" altLang="en-US" sz="3600" dirty="0">
              <a:latin typeface="宋体" panose="02010600030101010101" pitchFamily="2" charset="-122"/>
              <a:ea typeface="宋体" panose="02010600030101010101" pitchFamily="2" charset="-122"/>
              <a:cs typeface="宋体" panose="02010600030101010101" pitchFamily="2" charset="-122"/>
            </a:endParaRPr>
          </a:p>
        </p:txBody>
      </p:sp>
      <p:sp>
        <p:nvSpPr>
          <p:cNvPr id="100" name="文本框 99"/>
          <p:cNvSpPr txBox="1"/>
          <p:nvPr/>
        </p:nvSpPr>
        <p:spPr>
          <a:xfrm>
            <a:off x="1966783" y="1443541"/>
            <a:ext cx="9759950" cy="4477572"/>
          </a:xfrm>
          <a:prstGeom prst="rect">
            <a:avLst/>
          </a:prstGeom>
          <a:noFill/>
          <a:ln w="9525">
            <a:solidFill>
              <a:schemeClr val="tx1"/>
            </a:solidFill>
          </a:ln>
        </p:spPr>
        <p:txBody>
          <a:bodyPr wrap="square">
            <a:spAutoFit/>
          </a:bodyPr>
          <a:lstStyle/>
          <a:p>
            <a:pPr indent="457200" algn="just" fontAlgn="auto">
              <a:lnSpc>
                <a:spcPct val="150000"/>
              </a:lnSpc>
              <a:extLst>
                <a:ext uri="{35155182-B16C-46BC-9424-99874614C6A1}">
                  <wpsdc:indentchars xmlns="" xmlns:wpsdc="http://www.wps.cn/officeDocument/2017/drawingmlCustomData" val="200" checksum="59296752"/>
                </a:ext>
              </a:extLst>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信息泄露和信息共享：</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indent="457200" algn="just" fontAlgn="auto">
              <a:lnSpc>
                <a:spcPct val="150000"/>
              </a:lnSpc>
              <a:extLst>
                <a:ext uri="{35155182-B16C-46BC-9424-99874614C6A1}">
                  <wpsdc:indentchars xmlns="" xmlns:wpsdc="http://www.wps.cn/officeDocument/2017/drawingmlCustomData" val="200" checksum="59296752"/>
                </a:ext>
              </a:extLst>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Lee</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Whang</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2000</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），根据一项实证研究，共享信息的好处在供应链中的不同各方之间可能有很大差异。他们认为，</a:t>
            </a:r>
            <a:r>
              <a:rPr lang="zh-CN" altLang="en-US"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纵向信息共享通常会导致横向信息泄漏，而横向信息泄漏又会严重阻碍信息共享</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indent="457200" algn="just" fontAlgn="auto">
              <a:lnSpc>
                <a:spcPct val="150000"/>
              </a:lnSpc>
              <a:extLst>
                <a:ext uri="{35155182-B16C-46BC-9424-99874614C6A1}">
                  <wpsdc:indentchars xmlns="" xmlns:wpsdc="http://www.wps.cn/officeDocument/2017/drawingmlCustomData" val="200" checksum="59296752"/>
                </a:ext>
              </a:extLst>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Chen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2003</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）调查了文献中的各种模型，这些模型量化了库存减少、牛鞭效应缓解等带来的信息共享价值，但这些模型</a:t>
            </a:r>
            <a:r>
              <a:rPr lang="zh-CN" altLang="en-US"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没有考虑与信息共享和泄漏相关的战略问题</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，这是我们关注的焦点。</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indent="457200" algn="just" fontAlgn="auto">
              <a:lnSpc>
                <a:spcPct val="150000"/>
              </a:lnSpc>
              <a:extLst>
                <a:ext uri="{35155182-B16C-46BC-9424-99874614C6A1}">
                  <wpsdc:indentchars xmlns="" xmlns:wpsdc="http://www.wps.cn/officeDocument/2017/drawingmlCustomData" val="200" checksum="59296752"/>
                </a:ext>
              </a:extLst>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Zhang</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2002</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）：零售商不会主动与供应商共享私人需求信息，他们需要特殊的激励措施来实现这一点。</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indent="457200" algn="just" fontAlgn="auto">
              <a:lnSpc>
                <a:spcPct val="150000"/>
              </a:lnSpc>
              <a:extLst>
                <a:ext uri="{35155182-B16C-46BC-9424-99874614C6A1}">
                  <wpsdc:indentchars xmlns="" xmlns:wpsdc="http://www.wps.cn/officeDocument/2017/drawingmlCustomData" val="200" checksum="59296752"/>
                </a:ext>
              </a:extLst>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2002</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Zhang</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2002</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）：当存在横向竞争和信息泄漏时，垂直信息共享是可行的。</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indent="457200" algn="just" fontAlgn="auto">
              <a:lnSpc>
                <a:spcPct val="150000"/>
              </a:lnSpc>
              <a:extLst>
                <a:ext uri="{35155182-B16C-46BC-9424-99874614C6A1}">
                  <wpsdc:indentchars xmlns="" xmlns:wpsdc="http://www.wps.cn/officeDocument/2017/drawingmlCustomData" val="200" checksum="59296752"/>
                </a:ext>
              </a:extLst>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收益共享合同</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indent="457200" algn="just">
              <a:lnSpc>
                <a:spcPct val="150000"/>
              </a:lnSpc>
              <a:extLst>
                <a:ext uri="{35155182-B16C-46BC-9424-99874614C6A1}">
                  <wpsdc:indentchars xmlns="" xmlns:wpsdc="http://www.wps.cn/officeDocument/2017/drawingmlCustomData" val="200" checksum="59296752"/>
                </a:ext>
              </a:extLst>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Mishra</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等人。（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2007</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）研究表明，在一个零售商一个制造商的供应链中，利润率共享协议可以促进信息共享，并使双方的经济状况更好。</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indent="457200" algn="just" fontAlgn="auto">
              <a:lnSpc>
                <a:spcPct val="150000"/>
              </a:lnSpc>
              <a:extLst>
                <a:ext uri="{35155182-B16C-46BC-9424-99874614C6A1}">
                  <wpsdc:indentchars xmlns="" xmlns:wpsdc="http://www.wps.cn/officeDocument/2017/drawingmlCustomData" val="200" checksum="59296752"/>
                </a:ext>
              </a:extLst>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Mortimer</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2008</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）表示，收入分享合同提高了视频租赁行业供应链企业的利润和社会福利。</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indent="457200" algn="just" fontAlgn="auto">
              <a:lnSpc>
                <a:spcPct val="150000"/>
              </a:lnSpc>
              <a:extLst>
                <a:ext uri="{35155182-B16C-46BC-9424-99874614C6A1}">
                  <wpsdc:indentchars xmlns="" xmlns:wpsdc="http://www.wps.cn/officeDocument/2017/drawingmlCustomData" val="200" checksum="59296752"/>
                </a:ext>
              </a:extLst>
            </a:pP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Cachon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2003</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）表明，收入共享合同在一个供应商和一个零售商的供应链中实现了协调。</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5" name="立方体 34"/>
          <p:cNvSpPr/>
          <p:nvPr>
            <p:custDataLst>
              <p:tags r:id="rId1"/>
            </p:custDataLst>
          </p:nvPr>
        </p:nvSpPr>
        <p:spPr>
          <a:xfrm>
            <a:off x="290195" y="2031962"/>
            <a:ext cx="1175385" cy="2818130"/>
          </a:xfrm>
          <a:prstGeom prst="cube">
            <a:avLst>
              <a:gd name="adj" fmla="val 85731"/>
            </a:avLst>
          </a:prstGeom>
          <a:solidFill>
            <a:srgbClr val="3498DB"/>
          </a:solidFill>
          <a:ln>
            <a:noFill/>
          </a:ln>
          <a:effectLst/>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20000"/>
              </a:lnSpc>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36" name="立方体 35"/>
          <p:cNvSpPr/>
          <p:nvPr>
            <p:custDataLst>
              <p:tags r:id="rId2"/>
            </p:custDataLst>
          </p:nvPr>
        </p:nvSpPr>
        <p:spPr>
          <a:xfrm>
            <a:off x="845185" y="2514562"/>
            <a:ext cx="974090" cy="2335530"/>
          </a:xfrm>
          <a:prstGeom prst="cube">
            <a:avLst>
              <a:gd name="adj" fmla="val 85731"/>
            </a:avLst>
          </a:prstGeom>
          <a:ln>
            <a:noFill/>
          </a:ln>
          <a:effectLst/>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20000"/>
              </a:lnSpc>
            </a:pPr>
            <a:endParaRPr>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2">
            <a:lum/>
          </a:blip>
          <a:srcRect/>
          <a:stretch>
            <a:fillRect t="-39000" b="-39000"/>
          </a:stretch>
        </a:blipFill>
        <a:effectLst/>
      </p:bgPr>
    </p:bg>
    <p:spTree>
      <p:nvGrpSpPr>
        <p:cNvPr id="1" name=""/>
        <p:cNvGrpSpPr/>
        <p:nvPr/>
      </p:nvGrpSpPr>
      <p:grpSpPr>
        <a:xfrm>
          <a:off x="0" y="0"/>
          <a:ext cx="0" cy="0"/>
          <a:chOff x="0" y="0"/>
          <a:chExt cx="0" cy="0"/>
        </a:xfrm>
      </p:grpSpPr>
      <p:cxnSp>
        <p:nvCxnSpPr>
          <p:cNvPr id="2" name="直接连接符 1"/>
          <p:cNvCxnSpPr/>
          <p:nvPr/>
        </p:nvCxnSpPr>
        <p:spPr>
          <a:xfrm>
            <a:off x="258445" y="543560"/>
            <a:ext cx="1207135" cy="12700"/>
          </a:xfrm>
          <a:prstGeom prst="line">
            <a:avLst/>
          </a:prstGeom>
          <a:ln w="76200"/>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1617980" y="88900"/>
            <a:ext cx="4431665" cy="922020"/>
          </a:xfrm>
          <a:prstGeom prst="rect">
            <a:avLst/>
          </a:prstGeom>
          <a:noFill/>
        </p:spPr>
        <p:txBody>
          <a:bodyPr wrap="square" rtlCol="0" anchor="t">
            <a:spAutoFit/>
          </a:bodyPr>
          <a:lstStyle/>
          <a:p>
            <a:pPr>
              <a:lnSpc>
                <a:spcPct val="150000"/>
              </a:lnSpc>
            </a:pPr>
            <a:r>
              <a:rPr lang="en-US" altLang="zh-CN" sz="3600" dirty="0">
                <a:latin typeface="宋体" panose="02010600030101010101" pitchFamily="2" charset="-122"/>
                <a:ea typeface="宋体" panose="02010600030101010101" pitchFamily="2" charset="-122"/>
                <a:cs typeface="宋体" panose="02010600030101010101" pitchFamily="2" charset="-122"/>
                <a:sym typeface="+mn-ea"/>
              </a:rPr>
              <a:t>1.3 </a:t>
            </a:r>
            <a:r>
              <a:rPr lang="zh-CN" altLang="en-US" sz="3600" dirty="0">
                <a:latin typeface="宋体" panose="02010600030101010101" pitchFamily="2" charset="-122"/>
                <a:ea typeface="宋体" panose="02010600030101010101" pitchFamily="2" charset="-122"/>
                <a:cs typeface="宋体" panose="02010600030101010101" pitchFamily="2" charset="-122"/>
                <a:sym typeface="+mn-ea"/>
              </a:rPr>
              <a:t>理论贡献</a:t>
            </a:r>
            <a:endParaRPr lang="zh-CN" altLang="en-US" sz="3600">
              <a:latin typeface="宋体" panose="02010600030101010101" pitchFamily="2" charset="-122"/>
              <a:ea typeface="宋体" panose="02010600030101010101" pitchFamily="2" charset="-122"/>
              <a:cs typeface="宋体" panose="02010600030101010101" pitchFamily="2" charset="-122"/>
            </a:endParaRPr>
          </a:p>
        </p:txBody>
      </p:sp>
      <p:cxnSp>
        <p:nvCxnSpPr>
          <p:cNvPr id="5" name="直接连接符 4"/>
          <p:cNvCxnSpPr/>
          <p:nvPr>
            <p:custDataLst>
              <p:tags r:id="rId1"/>
            </p:custDataLst>
          </p:nvPr>
        </p:nvCxnSpPr>
        <p:spPr>
          <a:xfrm>
            <a:off x="1454613" y="1092554"/>
            <a:ext cx="0" cy="5239307"/>
          </a:xfrm>
          <a:prstGeom prst="line">
            <a:avLst/>
          </a:prstGeom>
        </p:spPr>
        <p:style>
          <a:lnRef idx="1">
            <a:srgbClr val="1F74AD"/>
          </a:lnRef>
          <a:fillRef idx="0">
            <a:srgbClr val="1F74AD"/>
          </a:fillRef>
          <a:effectRef idx="0">
            <a:srgbClr val="1F74AD"/>
          </a:effectRef>
          <a:fontRef idx="minor">
            <a:srgbClr val="000000"/>
          </a:fontRef>
        </p:style>
      </p:cxnSp>
      <p:sp>
        <p:nvSpPr>
          <p:cNvPr id="35" name="任意多边形 34"/>
          <p:cNvSpPr/>
          <p:nvPr>
            <p:custDataLst>
              <p:tags r:id="rId2"/>
            </p:custDataLst>
          </p:nvPr>
        </p:nvSpPr>
        <p:spPr>
          <a:xfrm>
            <a:off x="1454614" y="2772429"/>
            <a:ext cx="638228" cy="783277"/>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3498DB">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lstStyle/>
          <a:p>
            <a:pPr algn="ctr">
              <a:lnSpc>
                <a:spcPct val="120000"/>
              </a:lnSpc>
            </a:pP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7" name="任意多边形 36"/>
          <p:cNvSpPr/>
          <p:nvPr>
            <p:custDataLst>
              <p:tags r:id="rId3"/>
            </p:custDataLst>
          </p:nvPr>
        </p:nvSpPr>
        <p:spPr>
          <a:xfrm>
            <a:off x="2092844" y="3101214"/>
            <a:ext cx="434348" cy="454494"/>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lstStyle/>
          <a:p>
            <a:pPr algn="ctr">
              <a:lnSpc>
                <a:spcPct val="120000"/>
              </a:lnSpc>
            </a:pPr>
            <a:r>
              <a:rPr lang="en-US" altLang="zh-CN" sz="2000" spc="30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B</a:t>
            </a:r>
            <a:endParaRPr lang="zh-CN" altLang="en-US" sz="2000" spc="30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62"/>
          <p:cNvSpPr/>
          <p:nvPr>
            <p:custDataLst>
              <p:tags r:id="rId4"/>
            </p:custDataLst>
          </p:nvPr>
        </p:nvSpPr>
        <p:spPr>
          <a:xfrm>
            <a:off x="1454614" y="4147822"/>
            <a:ext cx="638228" cy="78327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1AA3AA">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lstStyle/>
          <a:p>
            <a:pPr algn="ctr">
              <a:lnSpc>
                <a:spcPct val="120000"/>
              </a:lnSpc>
            </a:pP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63"/>
          <p:cNvSpPr/>
          <p:nvPr>
            <p:custDataLst>
              <p:tags r:id="rId5"/>
            </p:custDataLst>
          </p:nvPr>
        </p:nvSpPr>
        <p:spPr>
          <a:xfrm>
            <a:off x="2092844" y="4476607"/>
            <a:ext cx="434348" cy="454494"/>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lstStyle/>
          <a:p>
            <a:pPr algn="ctr">
              <a:lnSpc>
                <a:spcPct val="120000"/>
              </a:lnSpc>
            </a:pPr>
            <a:r>
              <a:rPr lang="en-US" altLang="zh-CN" sz="2000" spc="30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C</a:t>
            </a:r>
            <a:endParaRPr lang="zh-CN" altLang="en-US" sz="2000" spc="30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任意多边形 68"/>
          <p:cNvSpPr/>
          <p:nvPr>
            <p:custDataLst>
              <p:tags r:id="rId6"/>
            </p:custDataLst>
          </p:nvPr>
        </p:nvSpPr>
        <p:spPr>
          <a:xfrm>
            <a:off x="1454614" y="5526892"/>
            <a:ext cx="638228" cy="78327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69A35B">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lstStyle/>
          <a:p>
            <a:pPr algn="ctr">
              <a:lnSpc>
                <a:spcPct val="120000"/>
              </a:lnSpc>
            </a:pP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69"/>
          <p:cNvSpPr/>
          <p:nvPr>
            <p:custDataLst>
              <p:tags r:id="rId7"/>
            </p:custDataLst>
          </p:nvPr>
        </p:nvSpPr>
        <p:spPr>
          <a:xfrm>
            <a:off x="2092844" y="5855677"/>
            <a:ext cx="434348" cy="454494"/>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rgbClr val="69A35B"/>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lstStyle/>
          <a:p>
            <a:pPr algn="ctr">
              <a:lnSpc>
                <a:spcPct val="120000"/>
              </a:lnSpc>
            </a:pPr>
            <a:r>
              <a:rPr lang="en-US" altLang="zh-CN" sz="2000" spc="30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D</a:t>
            </a:r>
            <a:endParaRPr lang="zh-CN" altLang="en-US" sz="2000" spc="30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任意多边形 21"/>
          <p:cNvSpPr/>
          <p:nvPr>
            <p:custDataLst>
              <p:tags r:id="rId8"/>
            </p:custDataLst>
          </p:nvPr>
        </p:nvSpPr>
        <p:spPr>
          <a:xfrm>
            <a:off x="1454614" y="1397036"/>
            <a:ext cx="638228" cy="783277"/>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rgbClr val="1F74AD">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lstStyle/>
          <a:p>
            <a:pPr algn="ctr">
              <a:lnSpc>
                <a:spcPct val="120000"/>
              </a:lnSpc>
            </a:pP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23" name="任意多边形 22"/>
          <p:cNvSpPr/>
          <p:nvPr>
            <p:custDataLst>
              <p:tags r:id="rId9"/>
            </p:custDataLst>
          </p:nvPr>
        </p:nvSpPr>
        <p:spPr>
          <a:xfrm>
            <a:off x="2092844" y="1725820"/>
            <a:ext cx="434348" cy="454494"/>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lstStyle/>
          <a:p>
            <a:pPr algn="ctr">
              <a:lnSpc>
                <a:spcPct val="120000"/>
              </a:lnSpc>
            </a:pPr>
            <a:r>
              <a:rPr lang="en-US" altLang="zh-CN" sz="2000" spc="30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A</a:t>
            </a:r>
            <a:endParaRPr lang="zh-CN" altLang="en-US" sz="2000" spc="30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a16="http://schemas.microsoft.com/office/drawing/2014/main" id="{76253D99-2961-4905-8A23-84FDAF4CE3BE}"/>
              </a:ext>
            </a:extLst>
          </p:cNvPr>
          <p:cNvSpPr/>
          <p:nvPr/>
        </p:nvSpPr>
        <p:spPr>
          <a:xfrm>
            <a:off x="2646765" y="1407736"/>
            <a:ext cx="8287867" cy="1477328"/>
          </a:xfrm>
          <a:prstGeom prst="rect">
            <a:avLst/>
          </a:prstGeom>
        </p:spPr>
        <p:txBody>
          <a:bodyPr wrap="square">
            <a:spAutoFit/>
          </a:bodyPr>
          <a:lstStyle/>
          <a:p>
            <a:pPr indent="457200">
              <a:extLst>
                <a:ext uri="{35155182-B16C-46BC-9424-99874614C6A1}">
                  <wpsdc:indentchars xmlns:lc="http://schemas.openxmlformats.org/drawingml/2006/lockedCanvas" xmlns:wpsdc="http://www.wps.cn/officeDocument/2017/drawingmlCustomData" xmlns="" val="200" checksum="59296752"/>
                </a:ext>
              </a:extLst>
            </a:pP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我们的工作没有明确考虑信息共享的直接好处，而是侧重于收入共享合同的潜力，以减轻信息共享可能带来的负面影响</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。因此，本文为运营管理中两个截然不同的研究流架起桥梁并作出贡献：（1）</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（收益共享）合同</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机制和（2）供应链中的信息泄漏。</a:t>
            </a:r>
            <a:r>
              <a:rPr lang="zh-CN" altLang="en-US" b="1" dirty="0">
                <a:latin typeface="宋体" panose="02010600030101010101" pitchFamily="2" charset="-122"/>
                <a:ea typeface="宋体" panose="02010600030101010101" pitchFamily="2" charset="-122"/>
              </a:rPr>
              <a:t>信息可以通过设计适当的收入分享合同得到保护。</a:t>
            </a:r>
            <a:endParaRPr lang="en-US" altLang="zh-CN" sz="1600" b="1" dirty="0">
              <a:latin typeface="宋体" panose="02010600030101010101" pitchFamily="2" charset="-122"/>
              <a:ea typeface="宋体" panose="02010600030101010101" pitchFamily="2" charset="-122"/>
              <a:cs typeface="Times New Roman" panose="02020603050405020304" pitchFamily="18" charset="0"/>
            </a:endParaRPr>
          </a:p>
          <a:p>
            <a:pPr indent="457200"/>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746F46FE-6B4C-45E1-BB43-58D630CDFC7E}"/>
              </a:ext>
            </a:extLst>
          </p:cNvPr>
          <p:cNvSpPr/>
          <p:nvPr/>
        </p:nvSpPr>
        <p:spPr>
          <a:xfrm>
            <a:off x="2527192" y="2646987"/>
            <a:ext cx="8506120" cy="3784947"/>
          </a:xfrm>
          <a:prstGeom prst="rect">
            <a:avLst/>
          </a:prstGeom>
        </p:spPr>
        <p:txBody>
          <a:bodyPr wrap="square">
            <a:spAutoFit/>
          </a:bodyPr>
          <a:lstStyle/>
          <a:p>
            <a:pPr indent="304800" algn="just">
              <a:lnSpc>
                <a:spcPct val="150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首先，我们证明了收入共享契约降低了供应商泄漏需求信息的动机，并</a:t>
            </a:r>
            <a:r>
              <a:rPr lang="zh-CN" altLang="zh-CN" kern="1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且存在批发价格和收入共享比例的多种组合，</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在这种组合下，供应商不会泄漏需求信息。</a:t>
            </a:r>
            <a:endParaRPr lang="zh-CN" altLang="zh-CN" sz="1400" kern="100" dirty="0">
              <a:latin typeface="等线" panose="02010600030101010101" pitchFamily="2" charset="-122"/>
              <a:cs typeface="Times New Roman" panose="02020603050405020304" pitchFamily="18" charset="0"/>
            </a:endParaRPr>
          </a:p>
          <a:p>
            <a:pPr indent="304800" algn="just">
              <a:lnSpc>
                <a:spcPct val="150000"/>
              </a:lnSpc>
              <a:spcAft>
                <a:spcPts val="0"/>
              </a:spcAft>
            </a:pP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50000"/>
              </a:lnSpc>
              <a:spcAft>
                <a:spcPts val="0"/>
              </a:spcAft>
            </a:pP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50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第二，与供应商泄露信息的情形相比，防止信息泄露可能会给在位者和供应商带来更高的利润，有趣的是，即使是进入者有时也可能会更好。</a:t>
            </a:r>
            <a:endParaRPr lang="zh-CN" altLang="zh-CN" sz="1400" kern="100" dirty="0">
              <a:latin typeface="等线" panose="02010600030101010101" pitchFamily="2" charset="-122"/>
              <a:cs typeface="Times New Roman" panose="02020603050405020304" pitchFamily="18" charset="0"/>
            </a:endParaRPr>
          </a:p>
          <a:p>
            <a:pPr indent="304800" algn="just">
              <a:lnSpc>
                <a:spcPct val="150000"/>
              </a:lnSpc>
              <a:spcAft>
                <a:spcPts val="0"/>
              </a:spcAft>
            </a:pP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50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第三，我们发现当供应商的收入份额相对较高且需求变化较大时，无泄漏的可能性更大。最后，我们证明了当一些模型假设被放松或改变时，我们的结论是稳健的。</a:t>
            </a:r>
            <a:endParaRPr lang="zh-CN" altLang="zh-CN" sz="1400" kern="100" dirty="0">
              <a:latin typeface="等线" panose="02010600030101010101" pitchFamily="2" charset="-122"/>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486" name="Rectangle 47"/>
          <p:cNvSpPr/>
          <p:nvPr/>
        </p:nvSpPr>
        <p:spPr>
          <a:xfrm>
            <a:off x="3608705" y="3348355"/>
            <a:ext cx="5185410" cy="677108"/>
          </a:xfrm>
          <a:prstGeom prst="rect">
            <a:avLst/>
          </a:prstGeom>
        </p:spPr>
        <p:txBody>
          <a:bodyPr wrap="square" lIns="0" tIns="0" rIns="0" bIns="0">
            <a:spAutoFit/>
          </a:bodyPr>
          <a:lstStyle/>
          <a:p>
            <a:pPr algn="ctr"/>
            <a:r>
              <a:rPr lang="en-US" altLang="zh-CN" sz="4400" dirty="0">
                <a:solidFill>
                  <a:srgbClr val="304860"/>
                </a:solidFill>
                <a:latin typeface="微软雅黑" panose="020B0503020204020204" pitchFamily="34" charset="-122"/>
                <a:ea typeface="微软雅黑" panose="020B0503020204020204" pitchFamily="34" charset="-122"/>
                <a:cs typeface="Arial" panose="020B0604020202020204" pitchFamily="34" charset="0"/>
              </a:rPr>
              <a:t>2 </a:t>
            </a:r>
            <a:r>
              <a:rPr lang="zh-CN" altLang="en-US" sz="4400" dirty="0">
                <a:solidFill>
                  <a:srgbClr val="304860"/>
                </a:solidFill>
                <a:latin typeface="微软雅黑" panose="020B0503020204020204" pitchFamily="34" charset="-122"/>
                <a:ea typeface="微软雅黑" panose="020B0503020204020204" pitchFamily="34" charset="-122"/>
                <a:cs typeface="Arial" panose="020B0604020202020204" pitchFamily="34" charset="0"/>
              </a:rPr>
              <a:t>理论框架和模型</a:t>
            </a:r>
            <a:endParaRPr lang="en-US" sz="4400" dirty="0">
              <a:solidFill>
                <a:srgbClr val="304860"/>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86" name="Group 4"/>
          <p:cNvGrpSpPr>
            <a:grpSpLocks noChangeAspect="1"/>
          </p:cNvGrpSpPr>
          <p:nvPr/>
        </p:nvGrpSpPr>
        <p:grpSpPr bwMode="auto">
          <a:xfrm>
            <a:off x="5582826" y="2117616"/>
            <a:ext cx="1026348" cy="1087288"/>
            <a:chOff x="3357" y="683"/>
            <a:chExt cx="960" cy="1017"/>
          </a:xfrm>
        </p:grpSpPr>
        <p:sp>
          <p:nvSpPr>
            <p:cNvPr id="87" name="Freeform 5"/>
            <p:cNvSpPr>
              <a:spLocks noEditPoints="1"/>
            </p:cNvSpPr>
            <p:nvPr/>
          </p:nvSpPr>
          <p:spPr bwMode="auto">
            <a:xfrm>
              <a:off x="3400" y="1617"/>
              <a:ext cx="882" cy="83"/>
            </a:xfrm>
            <a:custGeom>
              <a:avLst/>
              <a:gdLst>
                <a:gd name="T0" fmla="*/ 164 w 328"/>
                <a:gd name="T1" fmla="*/ 31 h 31"/>
                <a:gd name="T2" fmla="*/ 2 w 328"/>
                <a:gd name="T3" fmla="*/ 16 h 31"/>
                <a:gd name="T4" fmla="*/ 164 w 328"/>
                <a:gd name="T5" fmla="*/ 1 h 31"/>
                <a:gd name="T6" fmla="*/ 326 w 328"/>
                <a:gd name="T7" fmla="*/ 16 h 31"/>
                <a:gd name="T8" fmla="*/ 164 w 328"/>
                <a:gd name="T9" fmla="*/ 31 h 31"/>
                <a:gd name="T10" fmla="*/ 164 w 328"/>
                <a:gd name="T11" fmla="*/ 0 h 31"/>
                <a:gd name="T12" fmla="*/ 0 w 328"/>
                <a:gd name="T13" fmla="*/ 16 h 31"/>
                <a:gd name="T14" fmla="*/ 164 w 328"/>
                <a:gd name="T15" fmla="*/ 31 h 31"/>
                <a:gd name="T16" fmla="*/ 328 w 328"/>
                <a:gd name="T17" fmla="*/ 16 h 31"/>
                <a:gd name="T18" fmla="*/ 164 w 328"/>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8" h="31">
                  <a:moveTo>
                    <a:pt x="164" y="31"/>
                  </a:moveTo>
                  <a:cubicBezTo>
                    <a:pt x="74" y="31"/>
                    <a:pt x="2" y="24"/>
                    <a:pt x="2" y="16"/>
                  </a:cubicBezTo>
                  <a:cubicBezTo>
                    <a:pt x="2" y="7"/>
                    <a:pt x="74" y="1"/>
                    <a:pt x="164" y="1"/>
                  </a:cubicBezTo>
                  <a:cubicBezTo>
                    <a:pt x="253" y="1"/>
                    <a:pt x="326" y="7"/>
                    <a:pt x="326" y="16"/>
                  </a:cubicBezTo>
                  <a:cubicBezTo>
                    <a:pt x="326" y="24"/>
                    <a:pt x="253" y="31"/>
                    <a:pt x="164" y="31"/>
                  </a:cubicBezTo>
                  <a:moveTo>
                    <a:pt x="164" y="0"/>
                  </a:moveTo>
                  <a:cubicBezTo>
                    <a:pt x="73" y="0"/>
                    <a:pt x="0" y="7"/>
                    <a:pt x="0" y="16"/>
                  </a:cubicBezTo>
                  <a:cubicBezTo>
                    <a:pt x="0" y="24"/>
                    <a:pt x="73" y="31"/>
                    <a:pt x="164" y="31"/>
                  </a:cubicBezTo>
                  <a:cubicBezTo>
                    <a:pt x="254" y="31"/>
                    <a:pt x="328" y="24"/>
                    <a:pt x="328" y="16"/>
                  </a:cubicBezTo>
                  <a:cubicBezTo>
                    <a:pt x="328" y="7"/>
                    <a:pt x="254" y="0"/>
                    <a:pt x="16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6"/>
            <p:cNvSpPr>
              <a:spLocks noEditPoints="1"/>
            </p:cNvSpPr>
            <p:nvPr/>
          </p:nvSpPr>
          <p:spPr bwMode="auto">
            <a:xfrm>
              <a:off x="3406" y="1620"/>
              <a:ext cx="871" cy="80"/>
            </a:xfrm>
            <a:custGeom>
              <a:avLst/>
              <a:gdLst>
                <a:gd name="T0" fmla="*/ 162 w 324"/>
                <a:gd name="T1" fmla="*/ 30 h 30"/>
                <a:gd name="T2" fmla="*/ 1 w 324"/>
                <a:gd name="T3" fmla="*/ 15 h 30"/>
                <a:gd name="T4" fmla="*/ 162 w 324"/>
                <a:gd name="T5" fmla="*/ 0 h 30"/>
                <a:gd name="T6" fmla="*/ 322 w 324"/>
                <a:gd name="T7" fmla="*/ 15 h 30"/>
                <a:gd name="T8" fmla="*/ 162 w 324"/>
                <a:gd name="T9" fmla="*/ 30 h 30"/>
                <a:gd name="T10" fmla="*/ 162 w 324"/>
                <a:gd name="T11" fmla="*/ 0 h 30"/>
                <a:gd name="T12" fmla="*/ 0 w 324"/>
                <a:gd name="T13" fmla="*/ 15 h 30"/>
                <a:gd name="T14" fmla="*/ 162 w 324"/>
                <a:gd name="T15" fmla="*/ 30 h 30"/>
                <a:gd name="T16" fmla="*/ 324 w 324"/>
                <a:gd name="T17" fmla="*/ 15 h 30"/>
                <a:gd name="T18" fmla="*/ 162 w 324"/>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4" h="30">
                  <a:moveTo>
                    <a:pt x="162" y="30"/>
                  </a:moveTo>
                  <a:cubicBezTo>
                    <a:pt x="73" y="30"/>
                    <a:pt x="1" y="23"/>
                    <a:pt x="1" y="15"/>
                  </a:cubicBezTo>
                  <a:cubicBezTo>
                    <a:pt x="1" y="6"/>
                    <a:pt x="73" y="0"/>
                    <a:pt x="162" y="0"/>
                  </a:cubicBezTo>
                  <a:cubicBezTo>
                    <a:pt x="250" y="0"/>
                    <a:pt x="322" y="6"/>
                    <a:pt x="322" y="15"/>
                  </a:cubicBezTo>
                  <a:cubicBezTo>
                    <a:pt x="322" y="23"/>
                    <a:pt x="250" y="30"/>
                    <a:pt x="162" y="30"/>
                  </a:cubicBezTo>
                  <a:moveTo>
                    <a:pt x="162" y="0"/>
                  </a:moveTo>
                  <a:cubicBezTo>
                    <a:pt x="72" y="0"/>
                    <a:pt x="0" y="6"/>
                    <a:pt x="0" y="15"/>
                  </a:cubicBezTo>
                  <a:cubicBezTo>
                    <a:pt x="0" y="23"/>
                    <a:pt x="72" y="30"/>
                    <a:pt x="162" y="30"/>
                  </a:cubicBezTo>
                  <a:cubicBezTo>
                    <a:pt x="251" y="30"/>
                    <a:pt x="324" y="23"/>
                    <a:pt x="324" y="15"/>
                  </a:cubicBezTo>
                  <a:cubicBezTo>
                    <a:pt x="324" y="6"/>
                    <a:pt x="251" y="0"/>
                    <a:pt x="162" y="0"/>
                  </a:cubicBezTo>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7"/>
            <p:cNvSpPr>
              <a:spLocks noEditPoints="1"/>
            </p:cNvSpPr>
            <p:nvPr/>
          </p:nvSpPr>
          <p:spPr bwMode="auto">
            <a:xfrm>
              <a:off x="3408" y="1620"/>
              <a:ext cx="864" cy="80"/>
            </a:xfrm>
            <a:custGeom>
              <a:avLst/>
              <a:gdLst>
                <a:gd name="T0" fmla="*/ 161 w 321"/>
                <a:gd name="T1" fmla="*/ 30 h 30"/>
                <a:gd name="T2" fmla="*/ 2 w 321"/>
                <a:gd name="T3" fmla="*/ 15 h 30"/>
                <a:gd name="T4" fmla="*/ 161 w 321"/>
                <a:gd name="T5" fmla="*/ 0 h 30"/>
                <a:gd name="T6" fmla="*/ 320 w 321"/>
                <a:gd name="T7" fmla="*/ 15 h 30"/>
                <a:gd name="T8" fmla="*/ 161 w 321"/>
                <a:gd name="T9" fmla="*/ 30 h 30"/>
                <a:gd name="T10" fmla="*/ 161 w 321"/>
                <a:gd name="T11" fmla="*/ 0 h 30"/>
                <a:gd name="T12" fmla="*/ 0 w 321"/>
                <a:gd name="T13" fmla="*/ 15 h 30"/>
                <a:gd name="T14" fmla="*/ 161 w 321"/>
                <a:gd name="T15" fmla="*/ 30 h 30"/>
                <a:gd name="T16" fmla="*/ 321 w 321"/>
                <a:gd name="T17" fmla="*/ 15 h 30"/>
                <a:gd name="T18" fmla="*/ 161 w 321"/>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30">
                  <a:moveTo>
                    <a:pt x="161" y="30"/>
                  </a:moveTo>
                  <a:cubicBezTo>
                    <a:pt x="73" y="30"/>
                    <a:pt x="2" y="23"/>
                    <a:pt x="2" y="15"/>
                  </a:cubicBezTo>
                  <a:cubicBezTo>
                    <a:pt x="2" y="7"/>
                    <a:pt x="73" y="0"/>
                    <a:pt x="161" y="0"/>
                  </a:cubicBezTo>
                  <a:cubicBezTo>
                    <a:pt x="249" y="0"/>
                    <a:pt x="320" y="7"/>
                    <a:pt x="320" y="15"/>
                  </a:cubicBezTo>
                  <a:cubicBezTo>
                    <a:pt x="320" y="23"/>
                    <a:pt x="249" y="30"/>
                    <a:pt x="161" y="30"/>
                  </a:cubicBezTo>
                  <a:moveTo>
                    <a:pt x="161" y="0"/>
                  </a:moveTo>
                  <a:cubicBezTo>
                    <a:pt x="72" y="0"/>
                    <a:pt x="0" y="6"/>
                    <a:pt x="0" y="15"/>
                  </a:cubicBezTo>
                  <a:cubicBezTo>
                    <a:pt x="0" y="23"/>
                    <a:pt x="72" y="30"/>
                    <a:pt x="161" y="30"/>
                  </a:cubicBezTo>
                  <a:cubicBezTo>
                    <a:pt x="249" y="30"/>
                    <a:pt x="321" y="23"/>
                    <a:pt x="321" y="15"/>
                  </a:cubicBezTo>
                  <a:cubicBezTo>
                    <a:pt x="321" y="6"/>
                    <a:pt x="249" y="0"/>
                    <a:pt x="161" y="0"/>
                  </a:cubicBezTo>
                </a:path>
              </a:pathLst>
            </a:custGeom>
            <a:solidFill>
              <a:srgbClr val="FDFDF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
            <p:cNvSpPr>
              <a:spLocks noEditPoints="1"/>
            </p:cNvSpPr>
            <p:nvPr/>
          </p:nvSpPr>
          <p:spPr bwMode="auto">
            <a:xfrm>
              <a:off x="3414" y="1620"/>
              <a:ext cx="855" cy="80"/>
            </a:xfrm>
            <a:custGeom>
              <a:avLst/>
              <a:gdLst>
                <a:gd name="T0" fmla="*/ 159 w 318"/>
                <a:gd name="T1" fmla="*/ 30 h 30"/>
                <a:gd name="T2" fmla="*/ 1 w 318"/>
                <a:gd name="T3" fmla="*/ 15 h 30"/>
                <a:gd name="T4" fmla="*/ 159 w 318"/>
                <a:gd name="T5" fmla="*/ 0 h 30"/>
                <a:gd name="T6" fmla="*/ 316 w 318"/>
                <a:gd name="T7" fmla="*/ 15 h 30"/>
                <a:gd name="T8" fmla="*/ 159 w 318"/>
                <a:gd name="T9" fmla="*/ 30 h 30"/>
                <a:gd name="T10" fmla="*/ 159 w 318"/>
                <a:gd name="T11" fmla="*/ 0 h 30"/>
                <a:gd name="T12" fmla="*/ 0 w 318"/>
                <a:gd name="T13" fmla="*/ 15 h 30"/>
                <a:gd name="T14" fmla="*/ 159 w 318"/>
                <a:gd name="T15" fmla="*/ 30 h 30"/>
                <a:gd name="T16" fmla="*/ 318 w 318"/>
                <a:gd name="T17" fmla="*/ 15 h 30"/>
                <a:gd name="T18" fmla="*/ 159 w 318"/>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0">
                  <a:moveTo>
                    <a:pt x="159" y="30"/>
                  </a:moveTo>
                  <a:cubicBezTo>
                    <a:pt x="72" y="30"/>
                    <a:pt x="1" y="23"/>
                    <a:pt x="1" y="15"/>
                  </a:cubicBezTo>
                  <a:cubicBezTo>
                    <a:pt x="1" y="7"/>
                    <a:pt x="72" y="0"/>
                    <a:pt x="159" y="0"/>
                  </a:cubicBezTo>
                  <a:cubicBezTo>
                    <a:pt x="246" y="0"/>
                    <a:pt x="316" y="7"/>
                    <a:pt x="316" y="15"/>
                  </a:cubicBezTo>
                  <a:cubicBezTo>
                    <a:pt x="316" y="23"/>
                    <a:pt x="246" y="30"/>
                    <a:pt x="159" y="30"/>
                  </a:cubicBezTo>
                  <a:moveTo>
                    <a:pt x="159" y="0"/>
                  </a:moveTo>
                  <a:cubicBezTo>
                    <a:pt x="71" y="0"/>
                    <a:pt x="0" y="7"/>
                    <a:pt x="0" y="15"/>
                  </a:cubicBezTo>
                  <a:cubicBezTo>
                    <a:pt x="0" y="23"/>
                    <a:pt x="71" y="30"/>
                    <a:pt x="159" y="30"/>
                  </a:cubicBezTo>
                  <a:cubicBezTo>
                    <a:pt x="247" y="30"/>
                    <a:pt x="318" y="23"/>
                    <a:pt x="318" y="15"/>
                  </a:cubicBezTo>
                  <a:cubicBezTo>
                    <a:pt x="318" y="7"/>
                    <a:pt x="247" y="0"/>
                    <a:pt x="159" y="0"/>
                  </a:cubicBezTo>
                </a:path>
              </a:pathLst>
            </a:custGeom>
            <a:solidFill>
              <a:srgbClr val="FC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9"/>
            <p:cNvSpPr>
              <a:spLocks noEditPoints="1"/>
            </p:cNvSpPr>
            <p:nvPr/>
          </p:nvSpPr>
          <p:spPr bwMode="auto">
            <a:xfrm>
              <a:off x="3416" y="1620"/>
              <a:ext cx="847" cy="80"/>
            </a:xfrm>
            <a:custGeom>
              <a:avLst/>
              <a:gdLst>
                <a:gd name="T0" fmla="*/ 158 w 315"/>
                <a:gd name="T1" fmla="*/ 29 h 30"/>
                <a:gd name="T2" fmla="*/ 2 w 315"/>
                <a:gd name="T3" fmla="*/ 15 h 30"/>
                <a:gd name="T4" fmla="*/ 158 w 315"/>
                <a:gd name="T5" fmla="*/ 0 h 30"/>
                <a:gd name="T6" fmla="*/ 314 w 315"/>
                <a:gd name="T7" fmla="*/ 15 h 30"/>
                <a:gd name="T8" fmla="*/ 158 w 315"/>
                <a:gd name="T9" fmla="*/ 29 h 30"/>
                <a:gd name="T10" fmla="*/ 158 w 315"/>
                <a:gd name="T11" fmla="*/ 0 h 30"/>
                <a:gd name="T12" fmla="*/ 0 w 315"/>
                <a:gd name="T13" fmla="*/ 15 h 30"/>
                <a:gd name="T14" fmla="*/ 158 w 315"/>
                <a:gd name="T15" fmla="*/ 30 h 30"/>
                <a:gd name="T16" fmla="*/ 315 w 315"/>
                <a:gd name="T17" fmla="*/ 15 h 30"/>
                <a:gd name="T18" fmla="*/ 158 w 315"/>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5" h="30">
                  <a:moveTo>
                    <a:pt x="158" y="29"/>
                  </a:moveTo>
                  <a:cubicBezTo>
                    <a:pt x="72" y="29"/>
                    <a:pt x="2" y="23"/>
                    <a:pt x="2" y="15"/>
                  </a:cubicBezTo>
                  <a:cubicBezTo>
                    <a:pt x="2" y="7"/>
                    <a:pt x="72" y="0"/>
                    <a:pt x="158" y="0"/>
                  </a:cubicBezTo>
                  <a:cubicBezTo>
                    <a:pt x="244" y="0"/>
                    <a:pt x="314" y="7"/>
                    <a:pt x="314" y="15"/>
                  </a:cubicBezTo>
                  <a:cubicBezTo>
                    <a:pt x="314" y="23"/>
                    <a:pt x="244" y="29"/>
                    <a:pt x="158" y="29"/>
                  </a:cubicBezTo>
                  <a:moveTo>
                    <a:pt x="158" y="0"/>
                  </a:moveTo>
                  <a:cubicBezTo>
                    <a:pt x="71" y="0"/>
                    <a:pt x="0" y="7"/>
                    <a:pt x="0" y="15"/>
                  </a:cubicBezTo>
                  <a:cubicBezTo>
                    <a:pt x="0" y="23"/>
                    <a:pt x="71" y="30"/>
                    <a:pt x="158" y="30"/>
                  </a:cubicBezTo>
                  <a:cubicBezTo>
                    <a:pt x="245" y="30"/>
                    <a:pt x="315" y="23"/>
                    <a:pt x="315" y="15"/>
                  </a:cubicBezTo>
                  <a:cubicBezTo>
                    <a:pt x="315" y="7"/>
                    <a:pt x="245" y="0"/>
                    <a:pt x="158" y="0"/>
                  </a:cubicBezTo>
                </a:path>
              </a:pathLst>
            </a:custGeom>
            <a:solidFill>
              <a:srgbClr val="FBFB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0"/>
            <p:cNvSpPr>
              <a:spLocks noEditPoints="1"/>
            </p:cNvSpPr>
            <p:nvPr/>
          </p:nvSpPr>
          <p:spPr bwMode="auto">
            <a:xfrm>
              <a:off x="3422" y="1620"/>
              <a:ext cx="839" cy="78"/>
            </a:xfrm>
            <a:custGeom>
              <a:avLst/>
              <a:gdLst>
                <a:gd name="T0" fmla="*/ 156 w 312"/>
                <a:gd name="T1" fmla="*/ 29 h 29"/>
                <a:gd name="T2" fmla="*/ 1 w 312"/>
                <a:gd name="T3" fmla="*/ 15 h 29"/>
                <a:gd name="T4" fmla="*/ 156 w 312"/>
                <a:gd name="T5" fmla="*/ 0 h 29"/>
                <a:gd name="T6" fmla="*/ 310 w 312"/>
                <a:gd name="T7" fmla="*/ 15 h 29"/>
                <a:gd name="T8" fmla="*/ 156 w 312"/>
                <a:gd name="T9" fmla="*/ 29 h 29"/>
                <a:gd name="T10" fmla="*/ 156 w 312"/>
                <a:gd name="T11" fmla="*/ 0 h 29"/>
                <a:gd name="T12" fmla="*/ 0 w 312"/>
                <a:gd name="T13" fmla="*/ 15 h 29"/>
                <a:gd name="T14" fmla="*/ 156 w 312"/>
                <a:gd name="T15" fmla="*/ 29 h 29"/>
                <a:gd name="T16" fmla="*/ 312 w 312"/>
                <a:gd name="T17" fmla="*/ 15 h 29"/>
                <a:gd name="T18" fmla="*/ 156 w 312"/>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29">
                  <a:moveTo>
                    <a:pt x="156" y="29"/>
                  </a:moveTo>
                  <a:cubicBezTo>
                    <a:pt x="71" y="29"/>
                    <a:pt x="1" y="23"/>
                    <a:pt x="1" y="15"/>
                  </a:cubicBezTo>
                  <a:cubicBezTo>
                    <a:pt x="1" y="7"/>
                    <a:pt x="71" y="0"/>
                    <a:pt x="156" y="0"/>
                  </a:cubicBezTo>
                  <a:cubicBezTo>
                    <a:pt x="241" y="0"/>
                    <a:pt x="310" y="7"/>
                    <a:pt x="310" y="15"/>
                  </a:cubicBezTo>
                  <a:cubicBezTo>
                    <a:pt x="310" y="23"/>
                    <a:pt x="241" y="29"/>
                    <a:pt x="156" y="29"/>
                  </a:cubicBezTo>
                  <a:moveTo>
                    <a:pt x="156" y="0"/>
                  </a:moveTo>
                  <a:cubicBezTo>
                    <a:pt x="70" y="0"/>
                    <a:pt x="0" y="7"/>
                    <a:pt x="0" y="15"/>
                  </a:cubicBezTo>
                  <a:cubicBezTo>
                    <a:pt x="0" y="23"/>
                    <a:pt x="70" y="29"/>
                    <a:pt x="156" y="29"/>
                  </a:cubicBezTo>
                  <a:cubicBezTo>
                    <a:pt x="242" y="29"/>
                    <a:pt x="312" y="23"/>
                    <a:pt x="312" y="15"/>
                  </a:cubicBezTo>
                  <a:cubicBezTo>
                    <a:pt x="312" y="7"/>
                    <a:pt x="242" y="0"/>
                    <a:pt x="156" y="0"/>
                  </a:cubicBezTo>
                </a:path>
              </a:pathLst>
            </a:cu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1"/>
            <p:cNvSpPr>
              <a:spLocks noEditPoints="1"/>
            </p:cNvSpPr>
            <p:nvPr/>
          </p:nvSpPr>
          <p:spPr bwMode="auto">
            <a:xfrm>
              <a:off x="3425" y="1620"/>
              <a:ext cx="830" cy="78"/>
            </a:xfrm>
            <a:custGeom>
              <a:avLst/>
              <a:gdLst>
                <a:gd name="T0" fmla="*/ 155 w 309"/>
                <a:gd name="T1" fmla="*/ 29 h 29"/>
                <a:gd name="T2" fmla="*/ 2 w 309"/>
                <a:gd name="T3" fmla="*/ 15 h 29"/>
                <a:gd name="T4" fmla="*/ 155 w 309"/>
                <a:gd name="T5" fmla="*/ 0 h 29"/>
                <a:gd name="T6" fmla="*/ 308 w 309"/>
                <a:gd name="T7" fmla="*/ 15 h 29"/>
                <a:gd name="T8" fmla="*/ 155 w 309"/>
                <a:gd name="T9" fmla="*/ 29 h 29"/>
                <a:gd name="T10" fmla="*/ 155 w 309"/>
                <a:gd name="T11" fmla="*/ 0 h 29"/>
                <a:gd name="T12" fmla="*/ 0 w 309"/>
                <a:gd name="T13" fmla="*/ 15 h 29"/>
                <a:gd name="T14" fmla="*/ 155 w 309"/>
                <a:gd name="T15" fmla="*/ 29 h 29"/>
                <a:gd name="T16" fmla="*/ 309 w 309"/>
                <a:gd name="T17" fmla="*/ 15 h 29"/>
                <a:gd name="T18" fmla="*/ 155 w 309"/>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9" h="29">
                  <a:moveTo>
                    <a:pt x="155" y="29"/>
                  </a:moveTo>
                  <a:cubicBezTo>
                    <a:pt x="70" y="29"/>
                    <a:pt x="2" y="23"/>
                    <a:pt x="2" y="15"/>
                  </a:cubicBezTo>
                  <a:cubicBezTo>
                    <a:pt x="2" y="7"/>
                    <a:pt x="70" y="0"/>
                    <a:pt x="155" y="0"/>
                  </a:cubicBezTo>
                  <a:cubicBezTo>
                    <a:pt x="239" y="0"/>
                    <a:pt x="308" y="7"/>
                    <a:pt x="308" y="15"/>
                  </a:cubicBezTo>
                  <a:cubicBezTo>
                    <a:pt x="308" y="23"/>
                    <a:pt x="239" y="29"/>
                    <a:pt x="155" y="29"/>
                  </a:cubicBezTo>
                  <a:moveTo>
                    <a:pt x="155" y="0"/>
                  </a:moveTo>
                  <a:cubicBezTo>
                    <a:pt x="70" y="0"/>
                    <a:pt x="0" y="7"/>
                    <a:pt x="0" y="15"/>
                  </a:cubicBezTo>
                  <a:cubicBezTo>
                    <a:pt x="0" y="23"/>
                    <a:pt x="70" y="29"/>
                    <a:pt x="155" y="29"/>
                  </a:cubicBezTo>
                  <a:cubicBezTo>
                    <a:pt x="240" y="29"/>
                    <a:pt x="309" y="23"/>
                    <a:pt x="309" y="15"/>
                  </a:cubicBezTo>
                  <a:cubicBezTo>
                    <a:pt x="309" y="7"/>
                    <a:pt x="240" y="0"/>
                    <a:pt x="155" y="0"/>
                  </a:cubicBezTo>
                </a:path>
              </a:pathLst>
            </a:cu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2"/>
            <p:cNvSpPr>
              <a:spLocks noEditPoints="1"/>
            </p:cNvSpPr>
            <p:nvPr/>
          </p:nvSpPr>
          <p:spPr bwMode="auto">
            <a:xfrm>
              <a:off x="3430" y="1620"/>
              <a:ext cx="823" cy="78"/>
            </a:xfrm>
            <a:custGeom>
              <a:avLst/>
              <a:gdLst>
                <a:gd name="T0" fmla="*/ 153 w 306"/>
                <a:gd name="T1" fmla="*/ 29 h 29"/>
                <a:gd name="T2" fmla="*/ 2 w 306"/>
                <a:gd name="T3" fmla="*/ 15 h 29"/>
                <a:gd name="T4" fmla="*/ 153 w 306"/>
                <a:gd name="T5" fmla="*/ 1 h 29"/>
                <a:gd name="T6" fmla="*/ 304 w 306"/>
                <a:gd name="T7" fmla="*/ 15 h 29"/>
                <a:gd name="T8" fmla="*/ 153 w 306"/>
                <a:gd name="T9" fmla="*/ 29 h 29"/>
                <a:gd name="T10" fmla="*/ 153 w 306"/>
                <a:gd name="T11" fmla="*/ 0 h 29"/>
                <a:gd name="T12" fmla="*/ 0 w 306"/>
                <a:gd name="T13" fmla="*/ 15 h 29"/>
                <a:gd name="T14" fmla="*/ 153 w 306"/>
                <a:gd name="T15" fmla="*/ 29 h 29"/>
                <a:gd name="T16" fmla="*/ 306 w 306"/>
                <a:gd name="T17" fmla="*/ 15 h 29"/>
                <a:gd name="T18" fmla="*/ 153 w 306"/>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6" h="29">
                  <a:moveTo>
                    <a:pt x="153" y="29"/>
                  </a:moveTo>
                  <a:cubicBezTo>
                    <a:pt x="69" y="29"/>
                    <a:pt x="2" y="22"/>
                    <a:pt x="2" y="15"/>
                  </a:cubicBezTo>
                  <a:cubicBezTo>
                    <a:pt x="2" y="7"/>
                    <a:pt x="69" y="1"/>
                    <a:pt x="153" y="1"/>
                  </a:cubicBezTo>
                  <a:cubicBezTo>
                    <a:pt x="236" y="1"/>
                    <a:pt x="304" y="7"/>
                    <a:pt x="304" y="15"/>
                  </a:cubicBezTo>
                  <a:cubicBezTo>
                    <a:pt x="304" y="22"/>
                    <a:pt x="236" y="29"/>
                    <a:pt x="153" y="29"/>
                  </a:cubicBezTo>
                  <a:moveTo>
                    <a:pt x="153" y="0"/>
                  </a:moveTo>
                  <a:cubicBezTo>
                    <a:pt x="68" y="0"/>
                    <a:pt x="0" y="7"/>
                    <a:pt x="0" y="15"/>
                  </a:cubicBezTo>
                  <a:cubicBezTo>
                    <a:pt x="0" y="23"/>
                    <a:pt x="68" y="29"/>
                    <a:pt x="153" y="29"/>
                  </a:cubicBezTo>
                  <a:cubicBezTo>
                    <a:pt x="237" y="29"/>
                    <a:pt x="306" y="23"/>
                    <a:pt x="306" y="15"/>
                  </a:cubicBezTo>
                  <a:cubicBezTo>
                    <a:pt x="306" y="7"/>
                    <a:pt x="237" y="0"/>
                    <a:pt x="153" y="0"/>
                  </a:cubicBezTo>
                </a:path>
              </a:pathLst>
            </a:custGeom>
            <a:solidFill>
              <a:srgbClr val="F9F9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3"/>
            <p:cNvSpPr>
              <a:spLocks noEditPoints="1"/>
            </p:cNvSpPr>
            <p:nvPr/>
          </p:nvSpPr>
          <p:spPr bwMode="auto">
            <a:xfrm>
              <a:off x="3435" y="1622"/>
              <a:ext cx="812" cy="76"/>
            </a:xfrm>
            <a:custGeom>
              <a:avLst/>
              <a:gdLst>
                <a:gd name="T0" fmla="*/ 151 w 302"/>
                <a:gd name="T1" fmla="*/ 28 h 28"/>
                <a:gd name="T2" fmla="*/ 1 w 302"/>
                <a:gd name="T3" fmla="*/ 14 h 28"/>
                <a:gd name="T4" fmla="*/ 151 w 302"/>
                <a:gd name="T5" fmla="*/ 0 h 28"/>
                <a:gd name="T6" fmla="*/ 301 w 302"/>
                <a:gd name="T7" fmla="*/ 14 h 28"/>
                <a:gd name="T8" fmla="*/ 151 w 302"/>
                <a:gd name="T9" fmla="*/ 28 h 28"/>
                <a:gd name="T10" fmla="*/ 151 w 302"/>
                <a:gd name="T11" fmla="*/ 0 h 28"/>
                <a:gd name="T12" fmla="*/ 0 w 302"/>
                <a:gd name="T13" fmla="*/ 14 h 28"/>
                <a:gd name="T14" fmla="*/ 151 w 302"/>
                <a:gd name="T15" fmla="*/ 28 h 28"/>
                <a:gd name="T16" fmla="*/ 302 w 302"/>
                <a:gd name="T17" fmla="*/ 14 h 28"/>
                <a:gd name="T18" fmla="*/ 151 w 302"/>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2" h="28">
                  <a:moveTo>
                    <a:pt x="151" y="28"/>
                  </a:moveTo>
                  <a:cubicBezTo>
                    <a:pt x="68" y="28"/>
                    <a:pt x="1" y="21"/>
                    <a:pt x="1" y="14"/>
                  </a:cubicBezTo>
                  <a:cubicBezTo>
                    <a:pt x="1" y="6"/>
                    <a:pt x="68" y="0"/>
                    <a:pt x="151" y="0"/>
                  </a:cubicBezTo>
                  <a:cubicBezTo>
                    <a:pt x="234" y="0"/>
                    <a:pt x="301" y="6"/>
                    <a:pt x="301" y="14"/>
                  </a:cubicBezTo>
                  <a:cubicBezTo>
                    <a:pt x="301" y="21"/>
                    <a:pt x="234" y="28"/>
                    <a:pt x="151" y="28"/>
                  </a:cubicBezTo>
                  <a:moveTo>
                    <a:pt x="151" y="0"/>
                  </a:moveTo>
                  <a:cubicBezTo>
                    <a:pt x="67" y="0"/>
                    <a:pt x="0" y="6"/>
                    <a:pt x="0" y="14"/>
                  </a:cubicBezTo>
                  <a:cubicBezTo>
                    <a:pt x="0" y="21"/>
                    <a:pt x="67" y="28"/>
                    <a:pt x="151" y="28"/>
                  </a:cubicBezTo>
                  <a:cubicBezTo>
                    <a:pt x="234" y="28"/>
                    <a:pt x="302" y="21"/>
                    <a:pt x="302" y="14"/>
                  </a:cubicBezTo>
                  <a:cubicBezTo>
                    <a:pt x="302" y="6"/>
                    <a:pt x="234" y="0"/>
                    <a:pt x="151" y="0"/>
                  </a:cubicBezTo>
                </a:path>
              </a:pathLst>
            </a:custGeom>
            <a:solidFill>
              <a:srgbClr val="F8F8F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4"/>
            <p:cNvSpPr>
              <a:spLocks noEditPoints="1"/>
            </p:cNvSpPr>
            <p:nvPr/>
          </p:nvSpPr>
          <p:spPr bwMode="auto">
            <a:xfrm>
              <a:off x="3438" y="1622"/>
              <a:ext cx="807" cy="76"/>
            </a:xfrm>
            <a:custGeom>
              <a:avLst/>
              <a:gdLst>
                <a:gd name="T0" fmla="*/ 150 w 300"/>
                <a:gd name="T1" fmla="*/ 27 h 28"/>
                <a:gd name="T2" fmla="*/ 2 w 300"/>
                <a:gd name="T3" fmla="*/ 14 h 28"/>
                <a:gd name="T4" fmla="*/ 150 w 300"/>
                <a:gd name="T5" fmla="*/ 0 h 28"/>
                <a:gd name="T6" fmla="*/ 298 w 300"/>
                <a:gd name="T7" fmla="*/ 14 h 28"/>
                <a:gd name="T8" fmla="*/ 150 w 300"/>
                <a:gd name="T9" fmla="*/ 27 h 28"/>
                <a:gd name="T10" fmla="*/ 150 w 300"/>
                <a:gd name="T11" fmla="*/ 0 h 28"/>
                <a:gd name="T12" fmla="*/ 0 w 300"/>
                <a:gd name="T13" fmla="*/ 14 h 28"/>
                <a:gd name="T14" fmla="*/ 150 w 300"/>
                <a:gd name="T15" fmla="*/ 28 h 28"/>
                <a:gd name="T16" fmla="*/ 300 w 300"/>
                <a:gd name="T17" fmla="*/ 14 h 28"/>
                <a:gd name="T18" fmla="*/ 150 w 300"/>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28">
                  <a:moveTo>
                    <a:pt x="150" y="27"/>
                  </a:moveTo>
                  <a:cubicBezTo>
                    <a:pt x="68" y="27"/>
                    <a:pt x="2" y="21"/>
                    <a:pt x="2" y="14"/>
                  </a:cubicBezTo>
                  <a:cubicBezTo>
                    <a:pt x="2" y="6"/>
                    <a:pt x="68" y="0"/>
                    <a:pt x="150" y="0"/>
                  </a:cubicBezTo>
                  <a:cubicBezTo>
                    <a:pt x="232" y="0"/>
                    <a:pt x="298" y="6"/>
                    <a:pt x="298" y="14"/>
                  </a:cubicBezTo>
                  <a:cubicBezTo>
                    <a:pt x="298" y="21"/>
                    <a:pt x="232" y="27"/>
                    <a:pt x="150" y="27"/>
                  </a:cubicBezTo>
                  <a:moveTo>
                    <a:pt x="150" y="0"/>
                  </a:moveTo>
                  <a:cubicBezTo>
                    <a:pt x="67" y="0"/>
                    <a:pt x="0" y="6"/>
                    <a:pt x="0" y="14"/>
                  </a:cubicBezTo>
                  <a:cubicBezTo>
                    <a:pt x="0" y="21"/>
                    <a:pt x="67" y="28"/>
                    <a:pt x="150" y="28"/>
                  </a:cubicBezTo>
                  <a:cubicBezTo>
                    <a:pt x="233" y="28"/>
                    <a:pt x="300" y="21"/>
                    <a:pt x="300" y="14"/>
                  </a:cubicBezTo>
                  <a:cubicBezTo>
                    <a:pt x="300" y="6"/>
                    <a:pt x="233" y="0"/>
                    <a:pt x="150" y="0"/>
                  </a:cubicBezTo>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5"/>
            <p:cNvSpPr>
              <a:spLocks noEditPoints="1"/>
            </p:cNvSpPr>
            <p:nvPr/>
          </p:nvSpPr>
          <p:spPr bwMode="auto">
            <a:xfrm>
              <a:off x="3443" y="1622"/>
              <a:ext cx="796" cy="73"/>
            </a:xfrm>
            <a:custGeom>
              <a:avLst/>
              <a:gdLst>
                <a:gd name="T0" fmla="*/ 148 w 296"/>
                <a:gd name="T1" fmla="*/ 27 h 27"/>
                <a:gd name="T2" fmla="*/ 1 w 296"/>
                <a:gd name="T3" fmla="*/ 14 h 27"/>
                <a:gd name="T4" fmla="*/ 148 w 296"/>
                <a:gd name="T5" fmla="*/ 0 h 27"/>
                <a:gd name="T6" fmla="*/ 295 w 296"/>
                <a:gd name="T7" fmla="*/ 14 h 27"/>
                <a:gd name="T8" fmla="*/ 148 w 296"/>
                <a:gd name="T9" fmla="*/ 27 h 27"/>
                <a:gd name="T10" fmla="*/ 148 w 296"/>
                <a:gd name="T11" fmla="*/ 0 h 27"/>
                <a:gd name="T12" fmla="*/ 0 w 296"/>
                <a:gd name="T13" fmla="*/ 14 h 27"/>
                <a:gd name="T14" fmla="*/ 148 w 296"/>
                <a:gd name="T15" fmla="*/ 27 h 27"/>
                <a:gd name="T16" fmla="*/ 296 w 296"/>
                <a:gd name="T17" fmla="*/ 14 h 27"/>
                <a:gd name="T18" fmla="*/ 148 w 29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6" h="27">
                  <a:moveTo>
                    <a:pt x="148" y="27"/>
                  </a:moveTo>
                  <a:cubicBezTo>
                    <a:pt x="67" y="27"/>
                    <a:pt x="1" y="21"/>
                    <a:pt x="1" y="14"/>
                  </a:cubicBezTo>
                  <a:cubicBezTo>
                    <a:pt x="1" y="6"/>
                    <a:pt x="67" y="0"/>
                    <a:pt x="148" y="0"/>
                  </a:cubicBezTo>
                  <a:cubicBezTo>
                    <a:pt x="229" y="0"/>
                    <a:pt x="295" y="6"/>
                    <a:pt x="295" y="14"/>
                  </a:cubicBezTo>
                  <a:cubicBezTo>
                    <a:pt x="295" y="21"/>
                    <a:pt x="229" y="27"/>
                    <a:pt x="148" y="27"/>
                  </a:cubicBezTo>
                  <a:moveTo>
                    <a:pt x="148" y="0"/>
                  </a:moveTo>
                  <a:cubicBezTo>
                    <a:pt x="66" y="0"/>
                    <a:pt x="0" y="6"/>
                    <a:pt x="0" y="14"/>
                  </a:cubicBezTo>
                  <a:cubicBezTo>
                    <a:pt x="0" y="21"/>
                    <a:pt x="66" y="27"/>
                    <a:pt x="148" y="27"/>
                  </a:cubicBezTo>
                  <a:cubicBezTo>
                    <a:pt x="230" y="27"/>
                    <a:pt x="296" y="21"/>
                    <a:pt x="296" y="14"/>
                  </a:cubicBezTo>
                  <a:cubicBezTo>
                    <a:pt x="296" y="6"/>
                    <a:pt x="230" y="0"/>
                    <a:pt x="148" y="0"/>
                  </a:cubicBezTo>
                </a:path>
              </a:pathLst>
            </a:custGeom>
            <a:solidFill>
              <a:srgbClr val="F6F6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6"/>
            <p:cNvSpPr>
              <a:spLocks noEditPoints="1"/>
            </p:cNvSpPr>
            <p:nvPr/>
          </p:nvSpPr>
          <p:spPr bwMode="auto">
            <a:xfrm>
              <a:off x="3446" y="1622"/>
              <a:ext cx="791" cy="73"/>
            </a:xfrm>
            <a:custGeom>
              <a:avLst/>
              <a:gdLst>
                <a:gd name="T0" fmla="*/ 147 w 294"/>
                <a:gd name="T1" fmla="*/ 27 h 27"/>
                <a:gd name="T2" fmla="*/ 2 w 294"/>
                <a:gd name="T3" fmla="*/ 14 h 27"/>
                <a:gd name="T4" fmla="*/ 147 w 294"/>
                <a:gd name="T5" fmla="*/ 0 h 27"/>
                <a:gd name="T6" fmla="*/ 292 w 294"/>
                <a:gd name="T7" fmla="*/ 14 h 27"/>
                <a:gd name="T8" fmla="*/ 147 w 294"/>
                <a:gd name="T9" fmla="*/ 27 h 27"/>
                <a:gd name="T10" fmla="*/ 147 w 294"/>
                <a:gd name="T11" fmla="*/ 0 h 27"/>
                <a:gd name="T12" fmla="*/ 0 w 294"/>
                <a:gd name="T13" fmla="*/ 14 h 27"/>
                <a:gd name="T14" fmla="*/ 147 w 294"/>
                <a:gd name="T15" fmla="*/ 27 h 27"/>
                <a:gd name="T16" fmla="*/ 294 w 294"/>
                <a:gd name="T17" fmla="*/ 14 h 27"/>
                <a:gd name="T18" fmla="*/ 147 w 294"/>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27">
                  <a:moveTo>
                    <a:pt x="147" y="27"/>
                  </a:moveTo>
                  <a:cubicBezTo>
                    <a:pt x="67" y="27"/>
                    <a:pt x="2" y="21"/>
                    <a:pt x="2" y="14"/>
                  </a:cubicBezTo>
                  <a:cubicBezTo>
                    <a:pt x="2" y="6"/>
                    <a:pt x="67" y="0"/>
                    <a:pt x="147" y="0"/>
                  </a:cubicBezTo>
                  <a:cubicBezTo>
                    <a:pt x="227" y="0"/>
                    <a:pt x="292" y="6"/>
                    <a:pt x="292" y="14"/>
                  </a:cubicBezTo>
                  <a:cubicBezTo>
                    <a:pt x="292" y="21"/>
                    <a:pt x="227" y="27"/>
                    <a:pt x="147" y="27"/>
                  </a:cubicBezTo>
                  <a:moveTo>
                    <a:pt x="147" y="0"/>
                  </a:moveTo>
                  <a:cubicBezTo>
                    <a:pt x="66" y="0"/>
                    <a:pt x="0" y="6"/>
                    <a:pt x="0" y="14"/>
                  </a:cubicBezTo>
                  <a:cubicBezTo>
                    <a:pt x="0" y="21"/>
                    <a:pt x="66" y="27"/>
                    <a:pt x="147" y="27"/>
                  </a:cubicBezTo>
                  <a:cubicBezTo>
                    <a:pt x="228" y="27"/>
                    <a:pt x="294" y="21"/>
                    <a:pt x="294" y="14"/>
                  </a:cubicBezTo>
                  <a:cubicBezTo>
                    <a:pt x="294" y="6"/>
                    <a:pt x="228" y="0"/>
                    <a:pt x="147" y="0"/>
                  </a:cubicBezTo>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7"/>
            <p:cNvSpPr>
              <a:spLocks noEditPoints="1"/>
            </p:cNvSpPr>
            <p:nvPr/>
          </p:nvSpPr>
          <p:spPr bwMode="auto">
            <a:xfrm>
              <a:off x="3451" y="1622"/>
              <a:ext cx="780" cy="73"/>
            </a:xfrm>
            <a:custGeom>
              <a:avLst/>
              <a:gdLst>
                <a:gd name="T0" fmla="*/ 145 w 290"/>
                <a:gd name="T1" fmla="*/ 27 h 27"/>
                <a:gd name="T2" fmla="*/ 1 w 290"/>
                <a:gd name="T3" fmla="*/ 14 h 27"/>
                <a:gd name="T4" fmla="*/ 145 w 290"/>
                <a:gd name="T5" fmla="*/ 0 h 27"/>
                <a:gd name="T6" fmla="*/ 289 w 290"/>
                <a:gd name="T7" fmla="*/ 14 h 27"/>
                <a:gd name="T8" fmla="*/ 145 w 290"/>
                <a:gd name="T9" fmla="*/ 27 h 27"/>
                <a:gd name="T10" fmla="*/ 145 w 290"/>
                <a:gd name="T11" fmla="*/ 0 h 27"/>
                <a:gd name="T12" fmla="*/ 0 w 290"/>
                <a:gd name="T13" fmla="*/ 14 h 27"/>
                <a:gd name="T14" fmla="*/ 145 w 290"/>
                <a:gd name="T15" fmla="*/ 27 h 27"/>
                <a:gd name="T16" fmla="*/ 290 w 290"/>
                <a:gd name="T17" fmla="*/ 14 h 27"/>
                <a:gd name="T18" fmla="*/ 145 w 290"/>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0" h="27">
                  <a:moveTo>
                    <a:pt x="145" y="27"/>
                  </a:moveTo>
                  <a:cubicBezTo>
                    <a:pt x="66" y="27"/>
                    <a:pt x="1" y="21"/>
                    <a:pt x="1" y="14"/>
                  </a:cubicBezTo>
                  <a:cubicBezTo>
                    <a:pt x="1" y="6"/>
                    <a:pt x="66" y="0"/>
                    <a:pt x="145" y="0"/>
                  </a:cubicBezTo>
                  <a:cubicBezTo>
                    <a:pt x="224" y="0"/>
                    <a:pt x="289" y="6"/>
                    <a:pt x="289" y="14"/>
                  </a:cubicBezTo>
                  <a:cubicBezTo>
                    <a:pt x="289" y="21"/>
                    <a:pt x="224" y="27"/>
                    <a:pt x="145" y="27"/>
                  </a:cubicBezTo>
                  <a:moveTo>
                    <a:pt x="145" y="0"/>
                  </a:moveTo>
                  <a:cubicBezTo>
                    <a:pt x="65" y="0"/>
                    <a:pt x="0" y="6"/>
                    <a:pt x="0" y="14"/>
                  </a:cubicBezTo>
                  <a:cubicBezTo>
                    <a:pt x="0" y="21"/>
                    <a:pt x="65" y="27"/>
                    <a:pt x="145" y="27"/>
                  </a:cubicBezTo>
                  <a:cubicBezTo>
                    <a:pt x="225" y="27"/>
                    <a:pt x="290" y="21"/>
                    <a:pt x="290" y="14"/>
                  </a:cubicBezTo>
                  <a:cubicBezTo>
                    <a:pt x="290" y="6"/>
                    <a:pt x="225" y="0"/>
                    <a:pt x="145" y="0"/>
                  </a:cubicBezTo>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8"/>
            <p:cNvSpPr>
              <a:spLocks noEditPoints="1"/>
            </p:cNvSpPr>
            <p:nvPr/>
          </p:nvSpPr>
          <p:spPr bwMode="auto">
            <a:xfrm>
              <a:off x="3454" y="1622"/>
              <a:ext cx="775" cy="73"/>
            </a:xfrm>
            <a:custGeom>
              <a:avLst/>
              <a:gdLst>
                <a:gd name="T0" fmla="*/ 144 w 288"/>
                <a:gd name="T1" fmla="*/ 27 h 27"/>
                <a:gd name="T2" fmla="*/ 2 w 288"/>
                <a:gd name="T3" fmla="*/ 14 h 27"/>
                <a:gd name="T4" fmla="*/ 144 w 288"/>
                <a:gd name="T5" fmla="*/ 0 h 27"/>
                <a:gd name="T6" fmla="*/ 286 w 288"/>
                <a:gd name="T7" fmla="*/ 14 h 27"/>
                <a:gd name="T8" fmla="*/ 144 w 288"/>
                <a:gd name="T9" fmla="*/ 27 h 27"/>
                <a:gd name="T10" fmla="*/ 144 w 288"/>
                <a:gd name="T11" fmla="*/ 0 h 27"/>
                <a:gd name="T12" fmla="*/ 0 w 288"/>
                <a:gd name="T13" fmla="*/ 14 h 27"/>
                <a:gd name="T14" fmla="*/ 144 w 288"/>
                <a:gd name="T15" fmla="*/ 27 h 27"/>
                <a:gd name="T16" fmla="*/ 288 w 288"/>
                <a:gd name="T17" fmla="*/ 14 h 27"/>
                <a:gd name="T18" fmla="*/ 144 w 288"/>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7">
                  <a:moveTo>
                    <a:pt x="144" y="27"/>
                  </a:moveTo>
                  <a:cubicBezTo>
                    <a:pt x="66" y="27"/>
                    <a:pt x="2" y="21"/>
                    <a:pt x="2" y="14"/>
                  </a:cubicBezTo>
                  <a:cubicBezTo>
                    <a:pt x="2" y="6"/>
                    <a:pt x="66" y="0"/>
                    <a:pt x="144" y="0"/>
                  </a:cubicBezTo>
                  <a:cubicBezTo>
                    <a:pt x="222" y="0"/>
                    <a:pt x="286" y="6"/>
                    <a:pt x="286" y="14"/>
                  </a:cubicBezTo>
                  <a:cubicBezTo>
                    <a:pt x="286" y="21"/>
                    <a:pt x="222" y="27"/>
                    <a:pt x="144" y="27"/>
                  </a:cubicBezTo>
                  <a:moveTo>
                    <a:pt x="144" y="0"/>
                  </a:moveTo>
                  <a:cubicBezTo>
                    <a:pt x="65" y="0"/>
                    <a:pt x="0" y="6"/>
                    <a:pt x="0" y="14"/>
                  </a:cubicBezTo>
                  <a:cubicBezTo>
                    <a:pt x="0" y="21"/>
                    <a:pt x="65" y="27"/>
                    <a:pt x="144" y="27"/>
                  </a:cubicBezTo>
                  <a:cubicBezTo>
                    <a:pt x="223" y="27"/>
                    <a:pt x="288" y="21"/>
                    <a:pt x="288" y="14"/>
                  </a:cubicBezTo>
                  <a:cubicBezTo>
                    <a:pt x="288" y="6"/>
                    <a:pt x="223" y="0"/>
                    <a:pt x="144" y="0"/>
                  </a:cubicBezTo>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9"/>
            <p:cNvSpPr>
              <a:spLocks noEditPoints="1"/>
            </p:cNvSpPr>
            <p:nvPr/>
          </p:nvSpPr>
          <p:spPr bwMode="auto">
            <a:xfrm>
              <a:off x="3460" y="1622"/>
              <a:ext cx="763" cy="73"/>
            </a:xfrm>
            <a:custGeom>
              <a:avLst/>
              <a:gdLst>
                <a:gd name="T0" fmla="*/ 142 w 284"/>
                <a:gd name="T1" fmla="*/ 27 h 27"/>
                <a:gd name="T2" fmla="*/ 2 w 284"/>
                <a:gd name="T3" fmla="*/ 14 h 27"/>
                <a:gd name="T4" fmla="*/ 142 w 284"/>
                <a:gd name="T5" fmla="*/ 1 h 27"/>
                <a:gd name="T6" fmla="*/ 282 w 284"/>
                <a:gd name="T7" fmla="*/ 14 h 27"/>
                <a:gd name="T8" fmla="*/ 142 w 284"/>
                <a:gd name="T9" fmla="*/ 27 h 27"/>
                <a:gd name="T10" fmla="*/ 142 w 284"/>
                <a:gd name="T11" fmla="*/ 0 h 27"/>
                <a:gd name="T12" fmla="*/ 0 w 284"/>
                <a:gd name="T13" fmla="*/ 14 h 27"/>
                <a:gd name="T14" fmla="*/ 142 w 284"/>
                <a:gd name="T15" fmla="*/ 27 h 27"/>
                <a:gd name="T16" fmla="*/ 284 w 284"/>
                <a:gd name="T17" fmla="*/ 14 h 27"/>
                <a:gd name="T18" fmla="*/ 142 w 284"/>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4" h="27">
                  <a:moveTo>
                    <a:pt x="142" y="27"/>
                  </a:moveTo>
                  <a:cubicBezTo>
                    <a:pt x="65" y="27"/>
                    <a:pt x="2" y="21"/>
                    <a:pt x="2" y="14"/>
                  </a:cubicBezTo>
                  <a:cubicBezTo>
                    <a:pt x="2" y="6"/>
                    <a:pt x="65" y="1"/>
                    <a:pt x="142" y="1"/>
                  </a:cubicBezTo>
                  <a:cubicBezTo>
                    <a:pt x="220" y="1"/>
                    <a:pt x="282" y="6"/>
                    <a:pt x="282" y="14"/>
                  </a:cubicBezTo>
                  <a:cubicBezTo>
                    <a:pt x="282" y="21"/>
                    <a:pt x="220" y="27"/>
                    <a:pt x="142" y="27"/>
                  </a:cubicBezTo>
                  <a:moveTo>
                    <a:pt x="142" y="0"/>
                  </a:moveTo>
                  <a:cubicBezTo>
                    <a:pt x="64" y="0"/>
                    <a:pt x="0" y="6"/>
                    <a:pt x="0" y="14"/>
                  </a:cubicBezTo>
                  <a:cubicBezTo>
                    <a:pt x="0" y="21"/>
                    <a:pt x="64" y="27"/>
                    <a:pt x="142" y="27"/>
                  </a:cubicBezTo>
                  <a:cubicBezTo>
                    <a:pt x="220" y="27"/>
                    <a:pt x="284" y="21"/>
                    <a:pt x="284" y="14"/>
                  </a:cubicBezTo>
                  <a:cubicBezTo>
                    <a:pt x="284" y="6"/>
                    <a:pt x="220" y="0"/>
                    <a:pt x="142" y="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20"/>
            <p:cNvSpPr>
              <a:spLocks noEditPoints="1"/>
            </p:cNvSpPr>
            <p:nvPr/>
          </p:nvSpPr>
          <p:spPr bwMode="auto">
            <a:xfrm>
              <a:off x="3465" y="1625"/>
              <a:ext cx="753" cy="70"/>
            </a:xfrm>
            <a:custGeom>
              <a:avLst/>
              <a:gdLst>
                <a:gd name="T0" fmla="*/ 140 w 280"/>
                <a:gd name="T1" fmla="*/ 25 h 26"/>
                <a:gd name="T2" fmla="*/ 1 w 280"/>
                <a:gd name="T3" fmla="*/ 13 h 26"/>
                <a:gd name="T4" fmla="*/ 140 w 280"/>
                <a:gd name="T5" fmla="*/ 0 h 26"/>
                <a:gd name="T6" fmla="*/ 279 w 280"/>
                <a:gd name="T7" fmla="*/ 13 h 26"/>
                <a:gd name="T8" fmla="*/ 140 w 280"/>
                <a:gd name="T9" fmla="*/ 25 h 26"/>
                <a:gd name="T10" fmla="*/ 140 w 280"/>
                <a:gd name="T11" fmla="*/ 0 h 26"/>
                <a:gd name="T12" fmla="*/ 0 w 280"/>
                <a:gd name="T13" fmla="*/ 13 h 26"/>
                <a:gd name="T14" fmla="*/ 140 w 280"/>
                <a:gd name="T15" fmla="*/ 26 h 26"/>
                <a:gd name="T16" fmla="*/ 280 w 280"/>
                <a:gd name="T17" fmla="*/ 13 h 26"/>
                <a:gd name="T18" fmla="*/ 140 w 280"/>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26">
                  <a:moveTo>
                    <a:pt x="140" y="25"/>
                  </a:moveTo>
                  <a:cubicBezTo>
                    <a:pt x="63" y="25"/>
                    <a:pt x="1" y="20"/>
                    <a:pt x="1" y="13"/>
                  </a:cubicBezTo>
                  <a:cubicBezTo>
                    <a:pt x="1" y="5"/>
                    <a:pt x="63" y="0"/>
                    <a:pt x="140" y="0"/>
                  </a:cubicBezTo>
                  <a:cubicBezTo>
                    <a:pt x="217" y="0"/>
                    <a:pt x="279" y="5"/>
                    <a:pt x="279" y="13"/>
                  </a:cubicBezTo>
                  <a:cubicBezTo>
                    <a:pt x="279" y="20"/>
                    <a:pt x="217" y="25"/>
                    <a:pt x="140" y="25"/>
                  </a:cubicBezTo>
                  <a:moveTo>
                    <a:pt x="140" y="0"/>
                  </a:moveTo>
                  <a:cubicBezTo>
                    <a:pt x="63" y="0"/>
                    <a:pt x="0" y="5"/>
                    <a:pt x="0" y="13"/>
                  </a:cubicBezTo>
                  <a:cubicBezTo>
                    <a:pt x="0" y="20"/>
                    <a:pt x="63" y="26"/>
                    <a:pt x="140" y="26"/>
                  </a:cubicBezTo>
                  <a:cubicBezTo>
                    <a:pt x="218" y="26"/>
                    <a:pt x="280" y="20"/>
                    <a:pt x="280" y="13"/>
                  </a:cubicBezTo>
                  <a:cubicBezTo>
                    <a:pt x="280" y="5"/>
                    <a:pt x="218" y="0"/>
                    <a:pt x="140" y="0"/>
                  </a:cubicBezTo>
                </a:path>
              </a:pathLst>
            </a:custGeom>
            <a:solidFill>
              <a:srgbClr val="F1F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21"/>
            <p:cNvSpPr>
              <a:spLocks noEditPoints="1"/>
            </p:cNvSpPr>
            <p:nvPr/>
          </p:nvSpPr>
          <p:spPr bwMode="auto">
            <a:xfrm>
              <a:off x="3468" y="1625"/>
              <a:ext cx="747" cy="67"/>
            </a:xfrm>
            <a:custGeom>
              <a:avLst/>
              <a:gdLst>
                <a:gd name="T0" fmla="*/ 139 w 278"/>
                <a:gd name="T1" fmla="*/ 25 h 25"/>
                <a:gd name="T2" fmla="*/ 2 w 278"/>
                <a:gd name="T3" fmla="*/ 12 h 25"/>
                <a:gd name="T4" fmla="*/ 139 w 278"/>
                <a:gd name="T5" fmla="*/ 0 h 25"/>
                <a:gd name="T6" fmla="*/ 276 w 278"/>
                <a:gd name="T7" fmla="*/ 12 h 25"/>
                <a:gd name="T8" fmla="*/ 139 w 278"/>
                <a:gd name="T9" fmla="*/ 25 h 25"/>
                <a:gd name="T10" fmla="*/ 139 w 278"/>
                <a:gd name="T11" fmla="*/ 0 h 25"/>
                <a:gd name="T12" fmla="*/ 0 w 278"/>
                <a:gd name="T13" fmla="*/ 13 h 25"/>
                <a:gd name="T14" fmla="*/ 139 w 278"/>
                <a:gd name="T15" fmla="*/ 25 h 25"/>
                <a:gd name="T16" fmla="*/ 278 w 278"/>
                <a:gd name="T17" fmla="*/ 13 h 25"/>
                <a:gd name="T18" fmla="*/ 139 w 278"/>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25">
                  <a:moveTo>
                    <a:pt x="139" y="25"/>
                  </a:moveTo>
                  <a:cubicBezTo>
                    <a:pt x="63" y="25"/>
                    <a:pt x="2" y="19"/>
                    <a:pt x="2" y="12"/>
                  </a:cubicBezTo>
                  <a:cubicBezTo>
                    <a:pt x="2" y="5"/>
                    <a:pt x="63" y="0"/>
                    <a:pt x="139" y="0"/>
                  </a:cubicBezTo>
                  <a:cubicBezTo>
                    <a:pt x="215" y="0"/>
                    <a:pt x="276" y="5"/>
                    <a:pt x="276" y="12"/>
                  </a:cubicBezTo>
                  <a:cubicBezTo>
                    <a:pt x="276" y="19"/>
                    <a:pt x="215" y="25"/>
                    <a:pt x="139" y="25"/>
                  </a:cubicBezTo>
                  <a:moveTo>
                    <a:pt x="139" y="0"/>
                  </a:moveTo>
                  <a:cubicBezTo>
                    <a:pt x="62" y="0"/>
                    <a:pt x="0" y="5"/>
                    <a:pt x="0" y="13"/>
                  </a:cubicBezTo>
                  <a:cubicBezTo>
                    <a:pt x="0" y="20"/>
                    <a:pt x="62" y="25"/>
                    <a:pt x="139" y="25"/>
                  </a:cubicBezTo>
                  <a:cubicBezTo>
                    <a:pt x="216" y="25"/>
                    <a:pt x="278" y="20"/>
                    <a:pt x="278" y="13"/>
                  </a:cubicBezTo>
                  <a:cubicBezTo>
                    <a:pt x="278" y="5"/>
                    <a:pt x="216" y="0"/>
                    <a:pt x="139" y="0"/>
                  </a:cubicBezTo>
                </a:path>
              </a:pathLst>
            </a:custGeom>
            <a:solidFill>
              <a:srgbClr val="F1F1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22"/>
            <p:cNvSpPr>
              <a:spLocks noEditPoints="1"/>
            </p:cNvSpPr>
            <p:nvPr/>
          </p:nvSpPr>
          <p:spPr bwMode="auto">
            <a:xfrm>
              <a:off x="3473" y="1625"/>
              <a:ext cx="737" cy="67"/>
            </a:xfrm>
            <a:custGeom>
              <a:avLst/>
              <a:gdLst>
                <a:gd name="T0" fmla="*/ 137 w 274"/>
                <a:gd name="T1" fmla="*/ 25 h 25"/>
                <a:gd name="T2" fmla="*/ 1 w 274"/>
                <a:gd name="T3" fmla="*/ 12 h 25"/>
                <a:gd name="T4" fmla="*/ 137 w 274"/>
                <a:gd name="T5" fmla="*/ 0 h 25"/>
                <a:gd name="T6" fmla="*/ 273 w 274"/>
                <a:gd name="T7" fmla="*/ 12 h 25"/>
                <a:gd name="T8" fmla="*/ 137 w 274"/>
                <a:gd name="T9" fmla="*/ 25 h 25"/>
                <a:gd name="T10" fmla="*/ 137 w 274"/>
                <a:gd name="T11" fmla="*/ 0 h 25"/>
                <a:gd name="T12" fmla="*/ 0 w 274"/>
                <a:gd name="T13" fmla="*/ 12 h 25"/>
                <a:gd name="T14" fmla="*/ 137 w 274"/>
                <a:gd name="T15" fmla="*/ 25 h 25"/>
                <a:gd name="T16" fmla="*/ 274 w 274"/>
                <a:gd name="T17" fmla="*/ 12 h 25"/>
                <a:gd name="T18" fmla="*/ 137 w 274"/>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4" h="25">
                  <a:moveTo>
                    <a:pt x="137" y="25"/>
                  </a:moveTo>
                  <a:cubicBezTo>
                    <a:pt x="62" y="25"/>
                    <a:pt x="1" y="19"/>
                    <a:pt x="1" y="12"/>
                  </a:cubicBezTo>
                  <a:cubicBezTo>
                    <a:pt x="1" y="6"/>
                    <a:pt x="62" y="0"/>
                    <a:pt x="137" y="0"/>
                  </a:cubicBezTo>
                  <a:cubicBezTo>
                    <a:pt x="212" y="0"/>
                    <a:pt x="273" y="6"/>
                    <a:pt x="273" y="12"/>
                  </a:cubicBezTo>
                  <a:cubicBezTo>
                    <a:pt x="273" y="19"/>
                    <a:pt x="212" y="25"/>
                    <a:pt x="137" y="25"/>
                  </a:cubicBezTo>
                  <a:moveTo>
                    <a:pt x="137" y="0"/>
                  </a:moveTo>
                  <a:cubicBezTo>
                    <a:pt x="61" y="0"/>
                    <a:pt x="0" y="5"/>
                    <a:pt x="0" y="12"/>
                  </a:cubicBezTo>
                  <a:cubicBezTo>
                    <a:pt x="0" y="19"/>
                    <a:pt x="61" y="25"/>
                    <a:pt x="137" y="25"/>
                  </a:cubicBezTo>
                  <a:cubicBezTo>
                    <a:pt x="213" y="25"/>
                    <a:pt x="274" y="19"/>
                    <a:pt x="274" y="12"/>
                  </a:cubicBezTo>
                  <a:cubicBezTo>
                    <a:pt x="274" y="5"/>
                    <a:pt x="213" y="0"/>
                    <a:pt x="137" y="0"/>
                  </a:cubicBezTo>
                </a:path>
              </a:pathLst>
            </a:custGeom>
            <a:solidFill>
              <a:srgbClr val="F0F0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23"/>
            <p:cNvSpPr>
              <a:spLocks noEditPoints="1"/>
            </p:cNvSpPr>
            <p:nvPr/>
          </p:nvSpPr>
          <p:spPr bwMode="auto">
            <a:xfrm>
              <a:off x="3476" y="1625"/>
              <a:ext cx="731" cy="67"/>
            </a:xfrm>
            <a:custGeom>
              <a:avLst/>
              <a:gdLst>
                <a:gd name="T0" fmla="*/ 136 w 272"/>
                <a:gd name="T1" fmla="*/ 25 h 25"/>
                <a:gd name="T2" fmla="*/ 2 w 272"/>
                <a:gd name="T3" fmla="*/ 12 h 25"/>
                <a:gd name="T4" fmla="*/ 136 w 272"/>
                <a:gd name="T5" fmla="*/ 0 h 25"/>
                <a:gd name="T6" fmla="*/ 270 w 272"/>
                <a:gd name="T7" fmla="*/ 12 h 25"/>
                <a:gd name="T8" fmla="*/ 136 w 272"/>
                <a:gd name="T9" fmla="*/ 25 h 25"/>
                <a:gd name="T10" fmla="*/ 136 w 272"/>
                <a:gd name="T11" fmla="*/ 0 h 25"/>
                <a:gd name="T12" fmla="*/ 0 w 272"/>
                <a:gd name="T13" fmla="*/ 12 h 25"/>
                <a:gd name="T14" fmla="*/ 136 w 272"/>
                <a:gd name="T15" fmla="*/ 25 h 25"/>
                <a:gd name="T16" fmla="*/ 272 w 272"/>
                <a:gd name="T17" fmla="*/ 12 h 25"/>
                <a:gd name="T18" fmla="*/ 136 w 272"/>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 h="25">
                  <a:moveTo>
                    <a:pt x="136" y="25"/>
                  </a:moveTo>
                  <a:cubicBezTo>
                    <a:pt x="62" y="25"/>
                    <a:pt x="2" y="19"/>
                    <a:pt x="2" y="12"/>
                  </a:cubicBezTo>
                  <a:cubicBezTo>
                    <a:pt x="2" y="6"/>
                    <a:pt x="62" y="0"/>
                    <a:pt x="136" y="0"/>
                  </a:cubicBezTo>
                  <a:cubicBezTo>
                    <a:pt x="210" y="0"/>
                    <a:pt x="270" y="6"/>
                    <a:pt x="270" y="12"/>
                  </a:cubicBezTo>
                  <a:cubicBezTo>
                    <a:pt x="270" y="19"/>
                    <a:pt x="210" y="25"/>
                    <a:pt x="136" y="25"/>
                  </a:cubicBezTo>
                  <a:moveTo>
                    <a:pt x="136" y="0"/>
                  </a:moveTo>
                  <a:cubicBezTo>
                    <a:pt x="61" y="0"/>
                    <a:pt x="0" y="6"/>
                    <a:pt x="0" y="12"/>
                  </a:cubicBezTo>
                  <a:cubicBezTo>
                    <a:pt x="0" y="19"/>
                    <a:pt x="61" y="25"/>
                    <a:pt x="136" y="25"/>
                  </a:cubicBezTo>
                  <a:cubicBezTo>
                    <a:pt x="211" y="25"/>
                    <a:pt x="272" y="19"/>
                    <a:pt x="272" y="12"/>
                  </a:cubicBezTo>
                  <a:cubicBezTo>
                    <a:pt x="272" y="6"/>
                    <a:pt x="211" y="0"/>
                    <a:pt x="136" y="0"/>
                  </a:cubicBezTo>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24"/>
            <p:cNvSpPr>
              <a:spLocks noEditPoints="1"/>
            </p:cNvSpPr>
            <p:nvPr/>
          </p:nvSpPr>
          <p:spPr bwMode="auto">
            <a:xfrm>
              <a:off x="3481" y="1625"/>
              <a:ext cx="721" cy="67"/>
            </a:xfrm>
            <a:custGeom>
              <a:avLst/>
              <a:gdLst>
                <a:gd name="T0" fmla="*/ 134 w 268"/>
                <a:gd name="T1" fmla="*/ 25 h 25"/>
                <a:gd name="T2" fmla="*/ 2 w 268"/>
                <a:gd name="T3" fmla="*/ 12 h 25"/>
                <a:gd name="T4" fmla="*/ 134 w 268"/>
                <a:gd name="T5" fmla="*/ 0 h 25"/>
                <a:gd name="T6" fmla="*/ 267 w 268"/>
                <a:gd name="T7" fmla="*/ 12 h 25"/>
                <a:gd name="T8" fmla="*/ 134 w 268"/>
                <a:gd name="T9" fmla="*/ 25 h 25"/>
                <a:gd name="T10" fmla="*/ 134 w 268"/>
                <a:gd name="T11" fmla="*/ 0 h 25"/>
                <a:gd name="T12" fmla="*/ 0 w 268"/>
                <a:gd name="T13" fmla="*/ 12 h 25"/>
                <a:gd name="T14" fmla="*/ 134 w 268"/>
                <a:gd name="T15" fmla="*/ 25 h 25"/>
                <a:gd name="T16" fmla="*/ 268 w 268"/>
                <a:gd name="T17" fmla="*/ 12 h 25"/>
                <a:gd name="T18" fmla="*/ 134 w 268"/>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25">
                  <a:moveTo>
                    <a:pt x="134" y="25"/>
                  </a:moveTo>
                  <a:cubicBezTo>
                    <a:pt x="61" y="25"/>
                    <a:pt x="2" y="19"/>
                    <a:pt x="2" y="12"/>
                  </a:cubicBezTo>
                  <a:cubicBezTo>
                    <a:pt x="2" y="6"/>
                    <a:pt x="61" y="0"/>
                    <a:pt x="134" y="0"/>
                  </a:cubicBezTo>
                  <a:cubicBezTo>
                    <a:pt x="207" y="0"/>
                    <a:pt x="267" y="6"/>
                    <a:pt x="267" y="12"/>
                  </a:cubicBezTo>
                  <a:cubicBezTo>
                    <a:pt x="267" y="19"/>
                    <a:pt x="207" y="25"/>
                    <a:pt x="134" y="25"/>
                  </a:cubicBezTo>
                  <a:moveTo>
                    <a:pt x="134" y="0"/>
                  </a:moveTo>
                  <a:cubicBezTo>
                    <a:pt x="60" y="0"/>
                    <a:pt x="0" y="6"/>
                    <a:pt x="0" y="12"/>
                  </a:cubicBezTo>
                  <a:cubicBezTo>
                    <a:pt x="0" y="19"/>
                    <a:pt x="60" y="25"/>
                    <a:pt x="134" y="25"/>
                  </a:cubicBezTo>
                  <a:cubicBezTo>
                    <a:pt x="208" y="25"/>
                    <a:pt x="268" y="19"/>
                    <a:pt x="268" y="12"/>
                  </a:cubicBezTo>
                  <a:cubicBezTo>
                    <a:pt x="268" y="6"/>
                    <a:pt x="208" y="0"/>
                    <a:pt x="134" y="0"/>
                  </a:cubicBezTo>
                </a:path>
              </a:pathLst>
            </a:custGeom>
            <a:solidFill>
              <a:srgbClr val="EEEE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25"/>
            <p:cNvSpPr>
              <a:spLocks noEditPoints="1"/>
            </p:cNvSpPr>
            <p:nvPr/>
          </p:nvSpPr>
          <p:spPr bwMode="auto">
            <a:xfrm>
              <a:off x="3486" y="1625"/>
              <a:ext cx="713" cy="67"/>
            </a:xfrm>
            <a:custGeom>
              <a:avLst/>
              <a:gdLst>
                <a:gd name="T0" fmla="*/ 132 w 265"/>
                <a:gd name="T1" fmla="*/ 24 h 25"/>
                <a:gd name="T2" fmla="*/ 1 w 265"/>
                <a:gd name="T3" fmla="*/ 12 h 25"/>
                <a:gd name="T4" fmla="*/ 132 w 265"/>
                <a:gd name="T5" fmla="*/ 0 h 25"/>
                <a:gd name="T6" fmla="*/ 263 w 265"/>
                <a:gd name="T7" fmla="*/ 12 h 25"/>
                <a:gd name="T8" fmla="*/ 132 w 265"/>
                <a:gd name="T9" fmla="*/ 24 h 25"/>
                <a:gd name="T10" fmla="*/ 132 w 265"/>
                <a:gd name="T11" fmla="*/ 0 h 25"/>
                <a:gd name="T12" fmla="*/ 0 w 265"/>
                <a:gd name="T13" fmla="*/ 12 h 25"/>
                <a:gd name="T14" fmla="*/ 132 w 265"/>
                <a:gd name="T15" fmla="*/ 25 h 25"/>
                <a:gd name="T16" fmla="*/ 265 w 265"/>
                <a:gd name="T17" fmla="*/ 12 h 25"/>
                <a:gd name="T18" fmla="*/ 132 w 26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5" h="25">
                  <a:moveTo>
                    <a:pt x="132" y="24"/>
                  </a:moveTo>
                  <a:cubicBezTo>
                    <a:pt x="60" y="24"/>
                    <a:pt x="1" y="19"/>
                    <a:pt x="1" y="12"/>
                  </a:cubicBezTo>
                  <a:cubicBezTo>
                    <a:pt x="1" y="6"/>
                    <a:pt x="60" y="0"/>
                    <a:pt x="132" y="0"/>
                  </a:cubicBezTo>
                  <a:cubicBezTo>
                    <a:pt x="205" y="0"/>
                    <a:pt x="263" y="6"/>
                    <a:pt x="263" y="12"/>
                  </a:cubicBezTo>
                  <a:cubicBezTo>
                    <a:pt x="263" y="19"/>
                    <a:pt x="205" y="24"/>
                    <a:pt x="132" y="24"/>
                  </a:cubicBezTo>
                  <a:moveTo>
                    <a:pt x="132" y="0"/>
                  </a:moveTo>
                  <a:cubicBezTo>
                    <a:pt x="59" y="0"/>
                    <a:pt x="0" y="6"/>
                    <a:pt x="0" y="12"/>
                  </a:cubicBezTo>
                  <a:cubicBezTo>
                    <a:pt x="0" y="19"/>
                    <a:pt x="59" y="25"/>
                    <a:pt x="132" y="25"/>
                  </a:cubicBezTo>
                  <a:cubicBezTo>
                    <a:pt x="205" y="25"/>
                    <a:pt x="265" y="19"/>
                    <a:pt x="265" y="12"/>
                  </a:cubicBezTo>
                  <a:cubicBezTo>
                    <a:pt x="265" y="6"/>
                    <a:pt x="205" y="0"/>
                    <a:pt x="132" y="0"/>
                  </a:cubicBezTo>
                </a:path>
              </a:pathLst>
            </a:custGeom>
            <a:solidFill>
              <a:srgbClr val="EDED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26"/>
            <p:cNvSpPr>
              <a:spLocks noEditPoints="1"/>
            </p:cNvSpPr>
            <p:nvPr/>
          </p:nvSpPr>
          <p:spPr bwMode="auto">
            <a:xfrm>
              <a:off x="3489" y="1625"/>
              <a:ext cx="705" cy="65"/>
            </a:xfrm>
            <a:custGeom>
              <a:avLst/>
              <a:gdLst>
                <a:gd name="T0" fmla="*/ 131 w 262"/>
                <a:gd name="T1" fmla="*/ 24 h 24"/>
                <a:gd name="T2" fmla="*/ 2 w 262"/>
                <a:gd name="T3" fmla="*/ 12 h 24"/>
                <a:gd name="T4" fmla="*/ 131 w 262"/>
                <a:gd name="T5" fmla="*/ 1 h 24"/>
                <a:gd name="T6" fmla="*/ 261 w 262"/>
                <a:gd name="T7" fmla="*/ 12 h 24"/>
                <a:gd name="T8" fmla="*/ 131 w 262"/>
                <a:gd name="T9" fmla="*/ 24 h 24"/>
                <a:gd name="T10" fmla="*/ 131 w 262"/>
                <a:gd name="T11" fmla="*/ 0 h 24"/>
                <a:gd name="T12" fmla="*/ 0 w 262"/>
                <a:gd name="T13" fmla="*/ 12 h 24"/>
                <a:gd name="T14" fmla="*/ 131 w 262"/>
                <a:gd name="T15" fmla="*/ 24 h 24"/>
                <a:gd name="T16" fmla="*/ 262 w 262"/>
                <a:gd name="T17" fmla="*/ 12 h 24"/>
                <a:gd name="T18" fmla="*/ 131 w 262"/>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24">
                  <a:moveTo>
                    <a:pt x="131" y="24"/>
                  </a:moveTo>
                  <a:cubicBezTo>
                    <a:pt x="60" y="24"/>
                    <a:pt x="2" y="19"/>
                    <a:pt x="2" y="12"/>
                  </a:cubicBezTo>
                  <a:cubicBezTo>
                    <a:pt x="2" y="6"/>
                    <a:pt x="60" y="1"/>
                    <a:pt x="131" y="1"/>
                  </a:cubicBezTo>
                  <a:cubicBezTo>
                    <a:pt x="203" y="1"/>
                    <a:pt x="261" y="6"/>
                    <a:pt x="261" y="12"/>
                  </a:cubicBezTo>
                  <a:cubicBezTo>
                    <a:pt x="261" y="19"/>
                    <a:pt x="203" y="24"/>
                    <a:pt x="131" y="24"/>
                  </a:cubicBezTo>
                  <a:moveTo>
                    <a:pt x="131" y="0"/>
                  </a:moveTo>
                  <a:cubicBezTo>
                    <a:pt x="59" y="0"/>
                    <a:pt x="0" y="6"/>
                    <a:pt x="0" y="12"/>
                  </a:cubicBezTo>
                  <a:cubicBezTo>
                    <a:pt x="0" y="19"/>
                    <a:pt x="59" y="24"/>
                    <a:pt x="131" y="24"/>
                  </a:cubicBezTo>
                  <a:cubicBezTo>
                    <a:pt x="204" y="24"/>
                    <a:pt x="262" y="19"/>
                    <a:pt x="262" y="12"/>
                  </a:cubicBezTo>
                  <a:cubicBezTo>
                    <a:pt x="262" y="6"/>
                    <a:pt x="204" y="0"/>
                    <a:pt x="131"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27"/>
            <p:cNvSpPr>
              <a:spLocks noEditPoints="1"/>
            </p:cNvSpPr>
            <p:nvPr/>
          </p:nvSpPr>
          <p:spPr bwMode="auto">
            <a:xfrm>
              <a:off x="3494" y="1628"/>
              <a:ext cx="697" cy="62"/>
            </a:xfrm>
            <a:custGeom>
              <a:avLst/>
              <a:gdLst>
                <a:gd name="T0" fmla="*/ 129 w 259"/>
                <a:gd name="T1" fmla="*/ 23 h 23"/>
                <a:gd name="T2" fmla="*/ 1 w 259"/>
                <a:gd name="T3" fmla="*/ 11 h 23"/>
                <a:gd name="T4" fmla="*/ 129 w 259"/>
                <a:gd name="T5" fmla="*/ 0 h 23"/>
                <a:gd name="T6" fmla="*/ 257 w 259"/>
                <a:gd name="T7" fmla="*/ 11 h 23"/>
                <a:gd name="T8" fmla="*/ 129 w 259"/>
                <a:gd name="T9" fmla="*/ 23 h 23"/>
                <a:gd name="T10" fmla="*/ 129 w 259"/>
                <a:gd name="T11" fmla="*/ 0 h 23"/>
                <a:gd name="T12" fmla="*/ 0 w 259"/>
                <a:gd name="T13" fmla="*/ 11 h 23"/>
                <a:gd name="T14" fmla="*/ 129 w 259"/>
                <a:gd name="T15" fmla="*/ 23 h 23"/>
                <a:gd name="T16" fmla="*/ 259 w 259"/>
                <a:gd name="T17" fmla="*/ 11 h 23"/>
                <a:gd name="T18" fmla="*/ 129 w 259"/>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23">
                  <a:moveTo>
                    <a:pt x="129" y="23"/>
                  </a:moveTo>
                  <a:cubicBezTo>
                    <a:pt x="59" y="23"/>
                    <a:pt x="1" y="18"/>
                    <a:pt x="1" y="11"/>
                  </a:cubicBezTo>
                  <a:cubicBezTo>
                    <a:pt x="1" y="5"/>
                    <a:pt x="59" y="0"/>
                    <a:pt x="129" y="0"/>
                  </a:cubicBezTo>
                  <a:cubicBezTo>
                    <a:pt x="200" y="0"/>
                    <a:pt x="257" y="5"/>
                    <a:pt x="257" y="11"/>
                  </a:cubicBezTo>
                  <a:cubicBezTo>
                    <a:pt x="257" y="18"/>
                    <a:pt x="200" y="23"/>
                    <a:pt x="129" y="23"/>
                  </a:cubicBezTo>
                  <a:moveTo>
                    <a:pt x="129" y="0"/>
                  </a:moveTo>
                  <a:cubicBezTo>
                    <a:pt x="58" y="0"/>
                    <a:pt x="0" y="5"/>
                    <a:pt x="0" y="11"/>
                  </a:cubicBezTo>
                  <a:cubicBezTo>
                    <a:pt x="0" y="18"/>
                    <a:pt x="58" y="23"/>
                    <a:pt x="129" y="23"/>
                  </a:cubicBezTo>
                  <a:cubicBezTo>
                    <a:pt x="201" y="23"/>
                    <a:pt x="259" y="18"/>
                    <a:pt x="259" y="11"/>
                  </a:cubicBezTo>
                  <a:cubicBezTo>
                    <a:pt x="259" y="5"/>
                    <a:pt x="201" y="0"/>
                    <a:pt x="129" y="0"/>
                  </a:cubicBezTo>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28"/>
            <p:cNvSpPr>
              <a:spLocks noEditPoints="1"/>
            </p:cNvSpPr>
            <p:nvPr/>
          </p:nvSpPr>
          <p:spPr bwMode="auto">
            <a:xfrm>
              <a:off x="3497" y="1628"/>
              <a:ext cx="689" cy="62"/>
            </a:xfrm>
            <a:custGeom>
              <a:avLst/>
              <a:gdLst>
                <a:gd name="T0" fmla="*/ 128 w 256"/>
                <a:gd name="T1" fmla="*/ 23 h 23"/>
                <a:gd name="T2" fmla="*/ 2 w 256"/>
                <a:gd name="T3" fmla="*/ 11 h 23"/>
                <a:gd name="T4" fmla="*/ 128 w 256"/>
                <a:gd name="T5" fmla="*/ 0 h 23"/>
                <a:gd name="T6" fmla="*/ 255 w 256"/>
                <a:gd name="T7" fmla="*/ 11 h 23"/>
                <a:gd name="T8" fmla="*/ 128 w 256"/>
                <a:gd name="T9" fmla="*/ 23 h 23"/>
                <a:gd name="T10" fmla="*/ 128 w 256"/>
                <a:gd name="T11" fmla="*/ 0 h 23"/>
                <a:gd name="T12" fmla="*/ 0 w 256"/>
                <a:gd name="T13" fmla="*/ 11 h 23"/>
                <a:gd name="T14" fmla="*/ 128 w 256"/>
                <a:gd name="T15" fmla="*/ 23 h 23"/>
                <a:gd name="T16" fmla="*/ 256 w 256"/>
                <a:gd name="T17" fmla="*/ 11 h 23"/>
                <a:gd name="T18" fmla="*/ 128 w 25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6" h="23">
                  <a:moveTo>
                    <a:pt x="128" y="23"/>
                  </a:moveTo>
                  <a:cubicBezTo>
                    <a:pt x="58" y="23"/>
                    <a:pt x="2" y="18"/>
                    <a:pt x="2" y="11"/>
                  </a:cubicBezTo>
                  <a:cubicBezTo>
                    <a:pt x="2" y="5"/>
                    <a:pt x="58" y="0"/>
                    <a:pt x="128" y="0"/>
                  </a:cubicBezTo>
                  <a:cubicBezTo>
                    <a:pt x="198" y="0"/>
                    <a:pt x="255" y="5"/>
                    <a:pt x="255" y="11"/>
                  </a:cubicBezTo>
                  <a:cubicBezTo>
                    <a:pt x="255" y="18"/>
                    <a:pt x="198" y="23"/>
                    <a:pt x="128" y="23"/>
                  </a:cubicBezTo>
                  <a:moveTo>
                    <a:pt x="128" y="0"/>
                  </a:moveTo>
                  <a:cubicBezTo>
                    <a:pt x="58" y="0"/>
                    <a:pt x="0" y="5"/>
                    <a:pt x="0" y="11"/>
                  </a:cubicBezTo>
                  <a:cubicBezTo>
                    <a:pt x="0" y="18"/>
                    <a:pt x="58" y="23"/>
                    <a:pt x="128" y="23"/>
                  </a:cubicBezTo>
                  <a:cubicBezTo>
                    <a:pt x="199" y="23"/>
                    <a:pt x="256" y="18"/>
                    <a:pt x="256" y="11"/>
                  </a:cubicBezTo>
                  <a:cubicBezTo>
                    <a:pt x="256" y="5"/>
                    <a:pt x="199" y="0"/>
                    <a:pt x="128" y="0"/>
                  </a:cubicBezTo>
                </a:path>
              </a:pathLst>
            </a:cu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29"/>
            <p:cNvSpPr>
              <a:spLocks noEditPoints="1"/>
            </p:cNvSpPr>
            <p:nvPr/>
          </p:nvSpPr>
          <p:spPr bwMode="auto">
            <a:xfrm>
              <a:off x="3503" y="1628"/>
              <a:ext cx="680" cy="62"/>
            </a:xfrm>
            <a:custGeom>
              <a:avLst/>
              <a:gdLst>
                <a:gd name="T0" fmla="*/ 126 w 253"/>
                <a:gd name="T1" fmla="*/ 23 h 23"/>
                <a:gd name="T2" fmla="*/ 1 w 253"/>
                <a:gd name="T3" fmla="*/ 11 h 23"/>
                <a:gd name="T4" fmla="*/ 126 w 253"/>
                <a:gd name="T5" fmla="*/ 0 h 23"/>
                <a:gd name="T6" fmla="*/ 251 w 253"/>
                <a:gd name="T7" fmla="*/ 11 h 23"/>
                <a:gd name="T8" fmla="*/ 126 w 253"/>
                <a:gd name="T9" fmla="*/ 23 h 23"/>
                <a:gd name="T10" fmla="*/ 126 w 253"/>
                <a:gd name="T11" fmla="*/ 0 h 23"/>
                <a:gd name="T12" fmla="*/ 0 w 253"/>
                <a:gd name="T13" fmla="*/ 11 h 23"/>
                <a:gd name="T14" fmla="*/ 126 w 253"/>
                <a:gd name="T15" fmla="*/ 23 h 23"/>
                <a:gd name="T16" fmla="*/ 253 w 253"/>
                <a:gd name="T17" fmla="*/ 11 h 23"/>
                <a:gd name="T18" fmla="*/ 126 w 25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23">
                  <a:moveTo>
                    <a:pt x="126" y="23"/>
                  </a:moveTo>
                  <a:cubicBezTo>
                    <a:pt x="57" y="23"/>
                    <a:pt x="1" y="18"/>
                    <a:pt x="1" y="11"/>
                  </a:cubicBezTo>
                  <a:cubicBezTo>
                    <a:pt x="1" y="5"/>
                    <a:pt x="57" y="0"/>
                    <a:pt x="126" y="0"/>
                  </a:cubicBezTo>
                  <a:cubicBezTo>
                    <a:pt x="195" y="0"/>
                    <a:pt x="251" y="5"/>
                    <a:pt x="251" y="11"/>
                  </a:cubicBezTo>
                  <a:cubicBezTo>
                    <a:pt x="251" y="18"/>
                    <a:pt x="195" y="23"/>
                    <a:pt x="126" y="23"/>
                  </a:cubicBezTo>
                  <a:moveTo>
                    <a:pt x="126" y="0"/>
                  </a:moveTo>
                  <a:cubicBezTo>
                    <a:pt x="56" y="0"/>
                    <a:pt x="0" y="5"/>
                    <a:pt x="0" y="11"/>
                  </a:cubicBezTo>
                  <a:cubicBezTo>
                    <a:pt x="0" y="18"/>
                    <a:pt x="56" y="23"/>
                    <a:pt x="126" y="23"/>
                  </a:cubicBezTo>
                  <a:cubicBezTo>
                    <a:pt x="196" y="23"/>
                    <a:pt x="253" y="18"/>
                    <a:pt x="253" y="11"/>
                  </a:cubicBezTo>
                  <a:cubicBezTo>
                    <a:pt x="253" y="5"/>
                    <a:pt x="196" y="0"/>
                    <a:pt x="126" y="0"/>
                  </a:cubicBezTo>
                </a:path>
              </a:pathLst>
            </a:custGeom>
            <a:solidFill>
              <a:srgbClr val="E9E9E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30"/>
            <p:cNvSpPr>
              <a:spLocks noEditPoints="1"/>
            </p:cNvSpPr>
            <p:nvPr/>
          </p:nvSpPr>
          <p:spPr bwMode="auto">
            <a:xfrm>
              <a:off x="3505" y="1628"/>
              <a:ext cx="672" cy="62"/>
            </a:xfrm>
            <a:custGeom>
              <a:avLst/>
              <a:gdLst>
                <a:gd name="T0" fmla="*/ 125 w 250"/>
                <a:gd name="T1" fmla="*/ 23 h 23"/>
                <a:gd name="T2" fmla="*/ 2 w 250"/>
                <a:gd name="T3" fmla="*/ 11 h 23"/>
                <a:gd name="T4" fmla="*/ 125 w 250"/>
                <a:gd name="T5" fmla="*/ 0 h 23"/>
                <a:gd name="T6" fmla="*/ 249 w 250"/>
                <a:gd name="T7" fmla="*/ 11 h 23"/>
                <a:gd name="T8" fmla="*/ 125 w 250"/>
                <a:gd name="T9" fmla="*/ 23 h 23"/>
                <a:gd name="T10" fmla="*/ 125 w 250"/>
                <a:gd name="T11" fmla="*/ 0 h 23"/>
                <a:gd name="T12" fmla="*/ 0 w 250"/>
                <a:gd name="T13" fmla="*/ 11 h 23"/>
                <a:gd name="T14" fmla="*/ 125 w 250"/>
                <a:gd name="T15" fmla="*/ 23 h 23"/>
                <a:gd name="T16" fmla="*/ 250 w 250"/>
                <a:gd name="T17" fmla="*/ 11 h 23"/>
                <a:gd name="T18" fmla="*/ 125 w 250"/>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3">
                  <a:moveTo>
                    <a:pt x="125" y="23"/>
                  </a:moveTo>
                  <a:cubicBezTo>
                    <a:pt x="57" y="23"/>
                    <a:pt x="2" y="17"/>
                    <a:pt x="2" y="11"/>
                  </a:cubicBezTo>
                  <a:cubicBezTo>
                    <a:pt x="2" y="5"/>
                    <a:pt x="57" y="0"/>
                    <a:pt x="125" y="0"/>
                  </a:cubicBezTo>
                  <a:cubicBezTo>
                    <a:pt x="193" y="0"/>
                    <a:pt x="249" y="5"/>
                    <a:pt x="249" y="11"/>
                  </a:cubicBezTo>
                  <a:cubicBezTo>
                    <a:pt x="249" y="17"/>
                    <a:pt x="193" y="23"/>
                    <a:pt x="125" y="23"/>
                  </a:cubicBezTo>
                  <a:moveTo>
                    <a:pt x="125" y="0"/>
                  </a:moveTo>
                  <a:cubicBezTo>
                    <a:pt x="56" y="0"/>
                    <a:pt x="0" y="5"/>
                    <a:pt x="0" y="11"/>
                  </a:cubicBezTo>
                  <a:cubicBezTo>
                    <a:pt x="0" y="18"/>
                    <a:pt x="56" y="23"/>
                    <a:pt x="125" y="23"/>
                  </a:cubicBezTo>
                  <a:cubicBezTo>
                    <a:pt x="194" y="23"/>
                    <a:pt x="250" y="18"/>
                    <a:pt x="250" y="11"/>
                  </a:cubicBezTo>
                  <a:cubicBezTo>
                    <a:pt x="250" y="5"/>
                    <a:pt x="194" y="0"/>
                    <a:pt x="125" y="0"/>
                  </a:cubicBezTo>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31"/>
            <p:cNvSpPr>
              <a:spLocks noEditPoints="1"/>
            </p:cNvSpPr>
            <p:nvPr/>
          </p:nvSpPr>
          <p:spPr bwMode="auto">
            <a:xfrm>
              <a:off x="3511" y="1628"/>
              <a:ext cx="664" cy="62"/>
            </a:xfrm>
            <a:custGeom>
              <a:avLst/>
              <a:gdLst>
                <a:gd name="T0" fmla="*/ 123 w 247"/>
                <a:gd name="T1" fmla="*/ 22 h 23"/>
                <a:gd name="T2" fmla="*/ 2 w 247"/>
                <a:gd name="T3" fmla="*/ 11 h 23"/>
                <a:gd name="T4" fmla="*/ 123 w 247"/>
                <a:gd name="T5" fmla="*/ 0 h 23"/>
                <a:gd name="T6" fmla="*/ 245 w 247"/>
                <a:gd name="T7" fmla="*/ 11 h 23"/>
                <a:gd name="T8" fmla="*/ 123 w 247"/>
                <a:gd name="T9" fmla="*/ 22 h 23"/>
                <a:gd name="T10" fmla="*/ 123 w 247"/>
                <a:gd name="T11" fmla="*/ 0 h 23"/>
                <a:gd name="T12" fmla="*/ 0 w 247"/>
                <a:gd name="T13" fmla="*/ 11 h 23"/>
                <a:gd name="T14" fmla="*/ 123 w 247"/>
                <a:gd name="T15" fmla="*/ 23 h 23"/>
                <a:gd name="T16" fmla="*/ 247 w 247"/>
                <a:gd name="T17" fmla="*/ 11 h 23"/>
                <a:gd name="T18" fmla="*/ 123 w 247"/>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7" h="23">
                  <a:moveTo>
                    <a:pt x="123" y="22"/>
                  </a:moveTo>
                  <a:cubicBezTo>
                    <a:pt x="56" y="22"/>
                    <a:pt x="2" y="17"/>
                    <a:pt x="2" y="11"/>
                  </a:cubicBezTo>
                  <a:cubicBezTo>
                    <a:pt x="2" y="5"/>
                    <a:pt x="56" y="0"/>
                    <a:pt x="123" y="0"/>
                  </a:cubicBezTo>
                  <a:cubicBezTo>
                    <a:pt x="190" y="0"/>
                    <a:pt x="245" y="5"/>
                    <a:pt x="245" y="11"/>
                  </a:cubicBezTo>
                  <a:cubicBezTo>
                    <a:pt x="245" y="17"/>
                    <a:pt x="190" y="22"/>
                    <a:pt x="123" y="22"/>
                  </a:cubicBezTo>
                  <a:moveTo>
                    <a:pt x="123" y="0"/>
                  </a:moveTo>
                  <a:cubicBezTo>
                    <a:pt x="55" y="0"/>
                    <a:pt x="0" y="5"/>
                    <a:pt x="0" y="11"/>
                  </a:cubicBezTo>
                  <a:cubicBezTo>
                    <a:pt x="0" y="17"/>
                    <a:pt x="55" y="23"/>
                    <a:pt x="123" y="23"/>
                  </a:cubicBezTo>
                  <a:cubicBezTo>
                    <a:pt x="191" y="23"/>
                    <a:pt x="247" y="17"/>
                    <a:pt x="247" y="11"/>
                  </a:cubicBezTo>
                  <a:cubicBezTo>
                    <a:pt x="247" y="5"/>
                    <a:pt x="191" y="0"/>
                    <a:pt x="123" y="0"/>
                  </a:cubicBezTo>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32"/>
            <p:cNvSpPr>
              <a:spLocks noEditPoints="1"/>
            </p:cNvSpPr>
            <p:nvPr/>
          </p:nvSpPr>
          <p:spPr bwMode="auto">
            <a:xfrm>
              <a:off x="3516" y="1628"/>
              <a:ext cx="653" cy="59"/>
            </a:xfrm>
            <a:custGeom>
              <a:avLst/>
              <a:gdLst>
                <a:gd name="T0" fmla="*/ 121 w 243"/>
                <a:gd name="T1" fmla="*/ 22 h 22"/>
                <a:gd name="T2" fmla="*/ 1 w 243"/>
                <a:gd name="T3" fmla="*/ 11 h 22"/>
                <a:gd name="T4" fmla="*/ 121 w 243"/>
                <a:gd name="T5" fmla="*/ 0 h 22"/>
                <a:gd name="T6" fmla="*/ 241 w 243"/>
                <a:gd name="T7" fmla="*/ 11 h 22"/>
                <a:gd name="T8" fmla="*/ 121 w 243"/>
                <a:gd name="T9" fmla="*/ 22 h 22"/>
                <a:gd name="T10" fmla="*/ 121 w 243"/>
                <a:gd name="T11" fmla="*/ 0 h 22"/>
                <a:gd name="T12" fmla="*/ 0 w 243"/>
                <a:gd name="T13" fmla="*/ 11 h 22"/>
                <a:gd name="T14" fmla="*/ 121 w 243"/>
                <a:gd name="T15" fmla="*/ 22 h 22"/>
                <a:gd name="T16" fmla="*/ 243 w 243"/>
                <a:gd name="T17" fmla="*/ 11 h 22"/>
                <a:gd name="T18" fmla="*/ 121 w 243"/>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3" h="22">
                  <a:moveTo>
                    <a:pt x="121" y="22"/>
                  </a:moveTo>
                  <a:cubicBezTo>
                    <a:pt x="55" y="22"/>
                    <a:pt x="1" y="17"/>
                    <a:pt x="1" y="11"/>
                  </a:cubicBezTo>
                  <a:cubicBezTo>
                    <a:pt x="1" y="5"/>
                    <a:pt x="55" y="0"/>
                    <a:pt x="121" y="0"/>
                  </a:cubicBezTo>
                  <a:cubicBezTo>
                    <a:pt x="188" y="0"/>
                    <a:pt x="241" y="5"/>
                    <a:pt x="241" y="11"/>
                  </a:cubicBezTo>
                  <a:cubicBezTo>
                    <a:pt x="241" y="17"/>
                    <a:pt x="188" y="22"/>
                    <a:pt x="121" y="22"/>
                  </a:cubicBezTo>
                  <a:moveTo>
                    <a:pt x="121" y="0"/>
                  </a:moveTo>
                  <a:cubicBezTo>
                    <a:pt x="54" y="0"/>
                    <a:pt x="0" y="5"/>
                    <a:pt x="0" y="11"/>
                  </a:cubicBezTo>
                  <a:cubicBezTo>
                    <a:pt x="0" y="17"/>
                    <a:pt x="54" y="22"/>
                    <a:pt x="121" y="22"/>
                  </a:cubicBezTo>
                  <a:cubicBezTo>
                    <a:pt x="188" y="22"/>
                    <a:pt x="243" y="17"/>
                    <a:pt x="243" y="11"/>
                  </a:cubicBezTo>
                  <a:cubicBezTo>
                    <a:pt x="243" y="5"/>
                    <a:pt x="188" y="0"/>
                    <a:pt x="121" y="0"/>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33"/>
            <p:cNvSpPr>
              <a:spLocks noEditPoints="1"/>
            </p:cNvSpPr>
            <p:nvPr/>
          </p:nvSpPr>
          <p:spPr bwMode="auto">
            <a:xfrm>
              <a:off x="3519" y="1628"/>
              <a:ext cx="645" cy="59"/>
            </a:xfrm>
            <a:custGeom>
              <a:avLst/>
              <a:gdLst>
                <a:gd name="T0" fmla="*/ 120 w 240"/>
                <a:gd name="T1" fmla="*/ 22 h 22"/>
                <a:gd name="T2" fmla="*/ 2 w 240"/>
                <a:gd name="T3" fmla="*/ 11 h 22"/>
                <a:gd name="T4" fmla="*/ 120 w 240"/>
                <a:gd name="T5" fmla="*/ 0 h 22"/>
                <a:gd name="T6" fmla="*/ 239 w 240"/>
                <a:gd name="T7" fmla="*/ 11 h 22"/>
                <a:gd name="T8" fmla="*/ 120 w 240"/>
                <a:gd name="T9" fmla="*/ 22 h 22"/>
                <a:gd name="T10" fmla="*/ 120 w 240"/>
                <a:gd name="T11" fmla="*/ 0 h 22"/>
                <a:gd name="T12" fmla="*/ 0 w 240"/>
                <a:gd name="T13" fmla="*/ 11 h 22"/>
                <a:gd name="T14" fmla="*/ 120 w 240"/>
                <a:gd name="T15" fmla="*/ 22 h 22"/>
                <a:gd name="T16" fmla="*/ 240 w 240"/>
                <a:gd name="T17" fmla="*/ 11 h 22"/>
                <a:gd name="T18" fmla="*/ 120 w 240"/>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22">
                  <a:moveTo>
                    <a:pt x="120" y="22"/>
                  </a:moveTo>
                  <a:cubicBezTo>
                    <a:pt x="55" y="22"/>
                    <a:pt x="2" y="17"/>
                    <a:pt x="2" y="11"/>
                  </a:cubicBezTo>
                  <a:cubicBezTo>
                    <a:pt x="2" y="5"/>
                    <a:pt x="55" y="0"/>
                    <a:pt x="120" y="0"/>
                  </a:cubicBezTo>
                  <a:cubicBezTo>
                    <a:pt x="186" y="0"/>
                    <a:pt x="239" y="5"/>
                    <a:pt x="239" y="11"/>
                  </a:cubicBezTo>
                  <a:cubicBezTo>
                    <a:pt x="239" y="17"/>
                    <a:pt x="186" y="22"/>
                    <a:pt x="120" y="22"/>
                  </a:cubicBezTo>
                  <a:moveTo>
                    <a:pt x="120" y="0"/>
                  </a:moveTo>
                  <a:cubicBezTo>
                    <a:pt x="54" y="0"/>
                    <a:pt x="0" y="5"/>
                    <a:pt x="0" y="11"/>
                  </a:cubicBezTo>
                  <a:cubicBezTo>
                    <a:pt x="0" y="17"/>
                    <a:pt x="54" y="22"/>
                    <a:pt x="120" y="22"/>
                  </a:cubicBezTo>
                  <a:cubicBezTo>
                    <a:pt x="187" y="22"/>
                    <a:pt x="240" y="17"/>
                    <a:pt x="240" y="11"/>
                  </a:cubicBezTo>
                  <a:cubicBezTo>
                    <a:pt x="240" y="5"/>
                    <a:pt x="187" y="0"/>
                    <a:pt x="120" y="0"/>
                  </a:cubicBezTo>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34"/>
            <p:cNvSpPr>
              <a:spLocks noEditPoints="1"/>
            </p:cNvSpPr>
            <p:nvPr/>
          </p:nvSpPr>
          <p:spPr bwMode="auto">
            <a:xfrm>
              <a:off x="3524" y="1628"/>
              <a:ext cx="637" cy="59"/>
            </a:xfrm>
            <a:custGeom>
              <a:avLst/>
              <a:gdLst>
                <a:gd name="T0" fmla="*/ 118 w 237"/>
                <a:gd name="T1" fmla="*/ 22 h 22"/>
                <a:gd name="T2" fmla="*/ 1 w 237"/>
                <a:gd name="T3" fmla="*/ 11 h 22"/>
                <a:gd name="T4" fmla="*/ 118 w 237"/>
                <a:gd name="T5" fmla="*/ 1 h 22"/>
                <a:gd name="T6" fmla="*/ 235 w 237"/>
                <a:gd name="T7" fmla="*/ 11 h 22"/>
                <a:gd name="T8" fmla="*/ 118 w 237"/>
                <a:gd name="T9" fmla="*/ 22 h 22"/>
                <a:gd name="T10" fmla="*/ 118 w 237"/>
                <a:gd name="T11" fmla="*/ 0 h 22"/>
                <a:gd name="T12" fmla="*/ 0 w 237"/>
                <a:gd name="T13" fmla="*/ 11 h 22"/>
                <a:gd name="T14" fmla="*/ 118 w 237"/>
                <a:gd name="T15" fmla="*/ 22 h 22"/>
                <a:gd name="T16" fmla="*/ 237 w 237"/>
                <a:gd name="T17" fmla="*/ 11 h 22"/>
                <a:gd name="T18" fmla="*/ 118 w 237"/>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7" h="22">
                  <a:moveTo>
                    <a:pt x="118" y="22"/>
                  </a:moveTo>
                  <a:cubicBezTo>
                    <a:pt x="54" y="22"/>
                    <a:pt x="1" y="17"/>
                    <a:pt x="1" y="11"/>
                  </a:cubicBezTo>
                  <a:cubicBezTo>
                    <a:pt x="1" y="5"/>
                    <a:pt x="54" y="1"/>
                    <a:pt x="118" y="1"/>
                  </a:cubicBezTo>
                  <a:cubicBezTo>
                    <a:pt x="183" y="1"/>
                    <a:pt x="235" y="5"/>
                    <a:pt x="235" y="11"/>
                  </a:cubicBezTo>
                  <a:cubicBezTo>
                    <a:pt x="235" y="17"/>
                    <a:pt x="183" y="22"/>
                    <a:pt x="118" y="22"/>
                  </a:cubicBezTo>
                  <a:moveTo>
                    <a:pt x="118" y="0"/>
                  </a:moveTo>
                  <a:cubicBezTo>
                    <a:pt x="53" y="0"/>
                    <a:pt x="0" y="5"/>
                    <a:pt x="0" y="11"/>
                  </a:cubicBezTo>
                  <a:cubicBezTo>
                    <a:pt x="0" y="17"/>
                    <a:pt x="53" y="22"/>
                    <a:pt x="118" y="22"/>
                  </a:cubicBezTo>
                  <a:cubicBezTo>
                    <a:pt x="184" y="22"/>
                    <a:pt x="237" y="17"/>
                    <a:pt x="237" y="11"/>
                  </a:cubicBezTo>
                  <a:cubicBezTo>
                    <a:pt x="237" y="5"/>
                    <a:pt x="184" y="0"/>
                    <a:pt x="118"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35"/>
            <p:cNvSpPr>
              <a:spLocks noEditPoints="1"/>
            </p:cNvSpPr>
            <p:nvPr/>
          </p:nvSpPr>
          <p:spPr bwMode="auto">
            <a:xfrm>
              <a:off x="3527" y="1630"/>
              <a:ext cx="629" cy="57"/>
            </a:xfrm>
            <a:custGeom>
              <a:avLst/>
              <a:gdLst>
                <a:gd name="T0" fmla="*/ 117 w 234"/>
                <a:gd name="T1" fmla="*/ 21 h 21"/>
                <a:gd name="T2" fmla="*/ 2 w 234"/>
                <a:gd name="T3" fmla="*/ 10 h 21"/>
                <a:gd name="T4" fmla="*/ 117 w 234"/>
                <a:gd name="T5" fmla="*/ 0 h 21"/>
                <a:gd name="T6" fmla="*/ 233 w 234"/>
                <a:gd name="T7" fmla="*/ 10 h 21"/>
                <a:gd name="T8" fmla="*/ 117 w 234"/>
                <a:gd name="T9" fmla="*/ 21 h 21"/>
                <a:gd name="T10" fmla="*/ 117 w 234"/>
                <a:gd name="T11" fmla="*/ 0 h 21"/>
                <a:gd name="T12" fmla="*/ 0 w 234"/>
                <a:gd name="T13" fmla="*/ 10 h 21"/>
                <a:gd name="T14" fmla="*/ 117 w 234"/>
                <a:gd name="T15" fmla="*/ 21 h 21"/>
                <a:gd name="T16" fmla="*/ 234 w 234"/>
                <a:gd name="T17" fmla="*/ 10 h 21"/>
                <a:gd name="T18" fmla="*/ 117 w 234"/>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1">
                  <a:moveTo>
                    <a:pt x="117" y="21"/>
                  </a:moveTo>
                  <a:cubicBezTo>
                    <a:pt x="54" y="21"/>
                    <a:pt x="2" y="16"/>
                    <a:pt x="2" y="10"/>
                  </a:cubicBezTo>
                  <a:cubicBezTo>
                    <a:pt x="2" y="4"/>
                    <a:pt x="54" y="0"/>
                    <a:pt x="117" y="0"/>
                  </a:cubicBezTo>
                  <a:cubicBezTo>
                    <a:pt x="181" y="0"/>
                    <a:pt x="233" y="4"/>
                    <a:pt x="233" y="10"/>
                  </a:cubicBezTo>
                  <a:cubicBezTo>
                    <a:pt x="233" y="16"/>
                    <a:pt x="181" y="21"/>
                    <a:pt x="117" y="21"/>
                  </a:cubicBezTo>
                  <a:moveTo>
                    <a:pt x="117" y="0"/>
                  </a:moveTo>
                  <a:cubicBezTo>
                    <a:pt x="53" y="0"/>
                    <a:pt x="0" y="4"/>
                    <a:pt x="0" y="10"/>
                  </a:cubicBezTo>
                  <a:cubicBezTo>
                    <a:pt x="0" y="16"/>
                    <a:pt x="53" y="21"/>
                    <a:pt x="117" y="21"/>
                  </a:cubicBezTo>
                  <a:cubicBezTo>
                    <a:pt x="182" y="21"/>
                    <a:pt x="234" y="16"/>
                    <a:pt x="234" y="10"/>
                  </a:cubicBezTo>
                  <a:cubicBezTo>
                    <a:pt x="234" y="4"/>
                    <a:pt x="182" y="0"/>
                    <a:pt x="117"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36"/>
            <p:cNvSpPr>
              <a:spLocks noEditPoints="1"/>
            </p:cNvSpPr>
            <p:nvPr/>
          </p:nvSpPr>
          <p:spPr bwMode="auto">
            <a:xfrm>
              <a:off x="3532" y="1630"/>
              <a:ext cx="621" cy="57"/>
            </a:xfrm>
            <a:custGeom>
              <a:avLst/>
              <a:gdLst>
                <a:gd name="T0" fmla="*/ 115 w 231"/>
                <a:gd name="T1" fmla="*/ 20 h 21"/>
                <a:gd name="T2" fmla="*/ 1 w 231"/>
                <a:gd name="T3" fmla="*/ 10 h 21"/>
                <a:gd name="T4" fmla="*/ 115 w 231"/>
                <a:gd name="T5" fmla="*/ 0 h 21"/>
                <a:gd name="T6" fmla="*/ 229 w 231"/>
                <a:gd name="T7" fmla="*/ 10 h 21"/>
                <a:gd name="T8" fmla="*/ 115 w 231"/>
                <a:gd name="T9" fmla="*/ 20 h 21"/>
                <a:gd name="T10" fmla="*/ 115 w 231"/>
                <a:gd name="T11" fmla="*/ 0 h 21"/>
                <a:gd name="T12" fmla="*/ 0 w 231"/>
                <a:gd name="T13" fmla="*/ 10 h 21"/>
                <a:gd name="T14" fmla="*/ 115 w 231"/>
                <a:gd name="T15" fmla="*/ 21 h 21"/>
                <a:gd name="T16" fmla="*/ 231 w 231"/>
                <a:gd name="T17" fmla="*/ 10 h 21"/>
                <a:gd name="T18" fmla="*/ 115 w 231"/>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21">
                  <a:moveTo>
                    <a:pt x="115" y="20"/>
                  </a:moveTo>
                  <a:cubicBezTo>
                    <a:pt x="52" y="20"/>
                    <a:pt x="1" y="16"/>
                    <a:pt x="1" y="10"/>
                  </a:cubicBezTo>
                  <a:cubicBezTo>
                    <a:pt x="1" y="4"/>
                    <a:pt x="52" y="0"/>
                    <a:pt x="115" y="0"/>
                  </a:cubicBezTo>
                  <a:cubicBezTo>
                    <a:pt x="178" y="0"/>
                    <a:pt x="229" y="4"/>
                    <a:pt x="229" y="10"/>
                  </a:cubicBezTo>
                  <a:cubicBezTo>
                    <a:pt x="229" y="16"/>
                    <a:pt x="178" y="20"/>
                    <a:pt x="115" y="20"/>
                  </a:cubicBezTo>
                  <a:moveTo>
                    <a:pt x="115" y="0"/>
                  </a:moveTo>
                  <a:cubicBezTo>
                    <a:pt x="52" y="0"/>
                    <a:pt x="0" y="4"/>
                    <a:pt x="0" y="10"/>
                  </a:cubicBezTo>
                  <a:cubicBezTo>
                    <a:pt x="0" y="16"/>
                    <a:pt x="52" y="21"/>
                    <a:pt x="115" y="21"/>
                  </a:cubicBezTo>
                  <a:cubicBezTo>
                    <a:pt x="179" y="21"/>
                    <a:pt x="231" y="16"/>
                    <a:pt x="231" y="10"/>
                  </a:cubicBezTo>
                  <a:cubicBezTo>
                    <a:pt x="231" y="4"/>
                    <a:pt x="179" y="0"/>
                    <a:pt x="115" y="0"/>
                  </a:cubicBezTo>
                </a:path>
              </a:pathLst>
            </a:custGeom>
            <a:solidFill>
              <a:srgbClr val="E3E3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37"/>
            <p:cNvSpPr>
              <a:spLocks noEditPoints="1"/>
            </p:cNvSpPr>
            <p:nvPr/>
          </p:nvSpPr>
          <p:spPr bwMode="auto">
            <a:xfrm>
              <a:off x="3535" y="1630"/>
              <a:ext cx="613" cy="54"/>
            </a:xfrm>
            <a:custGeom>
              <a:avLst/>
              <a:gdLst>
                <a:gd name="T0" fmla="*/ 114 w 228"/>
                <a:gd name="T1" fmla="*/ 20 h 20"/>
                <a:gd name="T2" fmla="*/ 2 w 228"/>
                <a:gd name="T3" fmla="*/ 10 h 20"/>
                <a:gd name="T4" fmla="*/ 114 w 228"/>
                <a:gd name="T5" fmla="*/ 0 h 20"/>
                <a:gd name="T6" fmla="*/ 227 w 228"/>
                <a:gd name="T7" fmla="*/ 10 h 20"/>
                <a:gd name="T8" fmla="*/ 114 w 228"/>
                <a:gd name="T9" fmla="*/ 20 h 20"/>
                <a:gd name="T10" fmla="*/ 114 w 228"/>
                <a:gd name="T11" fmla="*/ 0 h 20"/>
                <a:gd name="T12" fmla="*/ 0 w 228"/>
                <a:gd name="T13" fmla="*/ 10 h 20"/>
                <a:gd name="T14" fmla="*/ 114 w 228"/>
                <a:gd name="T15" fmla="*/ 20 h 20"/>
                <a:gd name="T16" fmla="*/ 228 w 228"/>
                <a:gd name="T17" fmla="*/ 10 h 20"/>
                <a:gd name="T18" fmla="*/ 114 w 228"/>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0">
                  <a:moveTo>
                    <a:pt x="114" y="20"/>
                  </a:moveTo>
                  <a:cubicBezTo>
                    <a:pt x="52" y="20"/>
                    <a:pt x="2" y="16"/>
                    <a:pt x="2" y="10"/>
                  </a:cubicBezTo>
                  <a:cubicBezTo>
                    <a:pt x="2" y="5"/>
                    <a:pt x="52" y="0"/>
                    <a:pt x="114" y="0"/>
                  </a:cubicBezTo>
                  <a:cubicBezTo>
                    <a:pt x="176" y="0"/>
                    <a:pt x="227" y="5"/>
                    <a:pt x="227" y="10"/>
                  </a:cubicBezTo>
                  <a:cubicBezTo>
                    <a:pt x="227" y="16"/>
                    <a:pt x="176" y="20"/>
                    <a:pt x="114" y="20"/>
                  </a:cubicBezTo>
                  <a:moveTo>
                    <a:pt x="114" y="0"/>
                  </a:moveTo>
                  <a:cubicBezTo>
                    <a:pt x="51" y="0"/>
                    <a:pt x="0" y="4"/>
                    <a:pt x="0" y="10"/>
                  </a:cubicBezTo>
                  <a:cubicBezTo>
                    <a:pt x="0" y="16"/>
                    <a:pt x="51" y="20"/>
                    <a:pt x="114" y="20"/>
                  </a:cubicBezTo>
                  <a:cubicBezTo>
                    <a:pt x="177" y="20"/>
                    <a:pt x="228" y="16"/>
                    <a:pt x="228" y="10"/>
                  </a:cubicBezTo>
                  <a:cubicBezTo>
                    <a:pt x="228" y="4"/>
                    <a:pt x="177" y="0"/>
                    <a:pt x="114" y="0"/>
                  </a:cubicBezTo>
                </a:path>
              </a:pathLst>
            </a:custGeom>
            <a:solidFill>
              <a:srgbClr val="E2E2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38"/>
            <p:cNvSpPr>
              <a:spLocks noEditPoints="1"/>
            </p:cNvSpPr>
            <p:nvPr/>
          </p:nvSpPr>
          <p:spPr bwMode="auto">
            <a:xfrm>
              <a:off x="3540" y="1630"/>
              <a:ext cx="605" cy="54"/>
            </a:xfrm>
            <a:custGeom>
              <a:avLst/>
              <a:gdLst>
                <a:gd name="T0" fmla="*/ 112 w 225"/>
                <a:gd name="T1" fmla="*/ 20 h 20"/>
                <a:gd name="T2" fmla="*/ 2 w 225"/>
                <a:gd name="T3" fmla="*/ 10 h 20"/>
                <a:gd name="T4" fmla="*/ 112 w 225"/>
                <a:gd name="T5" fmla="*/ 0 h 20"/>
                <a:gd name="T6" fmla="*/ 223 w 225"/>
                <a:gd name="T7" fmla="*/ 10 h 20"/>
                <a:gd name="T8" fmla="*/ 112 w 225"/>
                <a:gd name="T9" fmla="*/ 20 h 20"/>
                <a:gd name="T10" fmla="*/ 112 w 225"/>
                <a:gd name="T11" fmla="*/ 0 h 20"/>
                <a:gd name="T12" fmla="*/ 0 w 225"/>
                <a:gd name="T13" fmla="*/ 10 h 20"/>
                <a:gd name="T14" fmla="*/ 112 w 225"/>
                <a:gd name="T15" fmla="*/ 20 h 20"/>
                <a:gd name="T16" fmla="*/ 225 w 225"/>
                <a:gd name="T17" fmla="*/ 10 h 20"/>
                <a:gd name="T18" fmla="*/ 112 w 225"/>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20">
                  <a:moveTo>
                    <a:pt x="112" y="20"/>
                  </a:moveTo>
                  <a:cubicBezTo>
                    <a:pt x="51" y="20"/>
                    <a:pt x="2" y="16"/>
                    <a:pt x="2" y="10"/>
                  </a:cubicBezTo>
                  <a:cubicBezTo>
                    <a:pt x="2" y="5"/>
                    <a:pt x="51" y="0"/>
                    <a:pt x="112" y="0"/>
                  </a:cubicBezTo>
                  <a:cubicBezTo>
                    <a:pt x="174" y="0"/>
                    <a:pt x="223" y="5"/>
                    <a:pt x="223" y="10"/>
                  </a:cubicBezTo>
                  <a:cubicBezTo>
                    <a:pt x="223" y="16"/>
                    <a:pt x="174" y="20"/>
                    <a:pt x="112" y="20"/>
                  </a:cubicBezTo>
                  <a:moveTo>
                    <a:pt x="112" y="0"/>
                  </a:moveTo>
                  <a:cubicBezTo>
                    <a:pt x="50" y="0"/>
                    <a:pt x="0" y="5"/>
                    <a:pt x="0" y="10"/>
                  </a:cubicBezTo>
                  <a:cubicBezTo>
                    <a:pt x="0" y="16"/>
                    <a:pt x="50" y="20"/>
                    <a:pt x="112" y="20"/>
                  </a:cubicBezTo>
                  <a:cubicBezTo>
                    <a:pt x="174" y="20"/>
                    <a:pt x="225" y="16"/>
                    <a:pt x="225" y="10"/>
                  </a:cubicBezTo>
                  <a:cubicBezTo>
                    <a:pt x="225" y="5"/>
                    <a:pt x="174" y="0"/>
                    <a:pt x="112"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39"/>
            <p:cNvSpPr>
              <a:spLocks noEditPoints="1"/>
            </p:cNvSpPr>
            <p:nvPr/>
          </p:nvSpPr>
          <p:spPr bwMode="auto">
            <a:xfrm>
              <a:off x="3546" y="1630"/>
              <a:ext cx="594" cy="54"/>
            </a:xfrm>
            <a:custGeom>
              <a:avLst/>
              <a:gdLst>
                <a:gd name="T0" fmla="*/ 110 w 221"/>
                <a:gd name="T1" fmla="*/ 20 h 20"/>
                <a:gd name="T2" fmla="*/ 1 w 221"/>
                <a:gd name="T3" fmla="*/ 10 h 20"/>
                <a:gd name="T4" fmla="*/ 110 w 221"/>
                <a:gd name="T5" fmla="*/ 0 h 20"/>
                <a:gd name="T6" fmla="*/ 220 w 221"/>
                <a:gd name="T7" fmla="*/ 10 h 20"/>
                <a:gd name="T8" fmla="*/ 110 w 221"/>
                <a:gd name="T9" fmla="*/ 20 h 20"/>
                <a:gd name="T10" fmla="*/ 110 w 221"/>
                <a:gd name="T11" fmla="*/ 0 h 20"/>
                <a:gd name="T12" fmla="*/ 0 w 221"/>
                <a:gd name="T13" fmla="*/ 10 h 20"/>
                <a:gd name="T14" fmla="*/ 110 w 221"/>
                <a:gd name="T15" fmla="*/ 20 h 20"/>
                <a:gd name="T16" fmla="*/ 221 w 221"/>
                <a:gd name="T17" fmla="*/ 10 h 20"/>
                <a:gd name="T18" fmla="*/ 110 w 221"/>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20">
                  <a:moveTo>
                    <a:pt x="110" y="20"/>
                  </a:moveTo>
                  <a:cubicBezTo>
                    <a:pt x="50" y="20"/>
                    <a:pt x="1" y="15"/>
                    <a:pt x="1" y="10"/>
                  </a:cubicBezTo>
                  <a:cubicBezTo>
                    <a:pt x="1" y="5"/>
                    <a:pt x="50" y="0"/>
                    <a:pt x="110" y="0"/>
                  </a:cubicBezTo>
                  <a:cubicBezTo>
                    <a:pt x="171" y="0"/>
                    <a:pt x="220" y="5"/>
                    <a:pt x="220" y="10"/>
                  </a:cubicBezTo>
                  <a:cubicBezTo>
                    <a:pt x="220" y="15"/>
                    <a:pt x="171" y="20"/>
                    <a:pt x="110" y="20"/>
                  </a:cubicBezTo>
                  <a:moveTo>
                    <a:pt x="110" y="0"/>
                  </a:moveTo>
                  <a:cubicBezTo>
                    <a:pt x="49" y="0"/>
                    <a:pt x="0" y="5"/>
                    <a:pt x="0" y="10"/>
                  </a:cubicBezTo>
                  <a:cubicBezTo>
                    <a:pt x="0" y="16"/>
                    <a:pt x="49" y="20"/>
                    <a:pt x="110" y="20"/>
                  </a:cubicBezTo>
                  <a:cubicBezTo>
                    <a:pt x="172" y="20"/>
                    <a:pt x="221" y="16"/>
                    <a:pt x="221" y="10"/>
                  </a:cubicBezTo>
                  <a:cubicBezTo>
                    <a:pt x="221" y="5"/>
                    <a:pt x="172" y="0"/>
                    <a:pt x="110" y="0"/>
                  </a:cubicBezTo>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40"/>
            <p:cNvSpPr>
              <a:spLocks noEditPoints="1"/>
            </p:cNvSpPr>
            <p:nvPr/>
          </p:nvSpPr>
          <p:spPr bwMode="auto">
            <a:xfrm>
              <a:off x="3548" y="1630"/>
              <a:ext cx="589" cy="54"/>
            </a:xfrm>
            <a:custGeom>
              <a:avLst/>
              <a:gdLst>
                <a:gd name="T0" fmla="*/ 109 w 219"/>
                <a:gd name="T1" fmla="*/ 20 h 20"/>
                <a:gd name="T2" fmla="*/ 2 w 219"/>
                <a:gd name="T3" fmla="*/ 10 h 20"/>
                <a:gd name="T4" fmla="*/ 109 w 219"/>
                <a:gd name="T5" fmla="*/ 0 h 20"/>
                <a:gd name="T6" fmla="*/ 217 w 219"/>
                <a:gd name="T7" fmla="*/ 10 h 20"/>
                <a:gd name="T8" fmla="*/ 109 w 219"/>
                <a:gd name="T9" fmla="*/ 20 h 20"/>
                <a:gd name="T10" fmla="*/ 109 w 219"/>
                <a:gd name="T11" fmla="*/ 0 h 20"/>
                <a:gd name="T12" fmla="*/ 0 w 219"/>
                <a:gd name="T13" fmla="*/ 10 h 20"/>
                <a:gd name="T14" fmla="*/ 109 w 219"/>
                <a:gd name="T15" fmla="*/ 20 h 20"/>
                <a:gd name="T16" fmla="*/ 219 w 219"/>
                <a:gd name="T17" fmla="*/ 10 h 20"/>
                <a:gd name="T18" fmla="*/ 109 w 219"/>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20">
                  <a:moveTo>
                    <a:pt x="109" y="20"/>
                  </a:moveTo>
                  <a:cubicBezTo>
                    <a:pt x="50" y="20"/>
                    <a:pt x="2" y="15"/>
                    <a:pt x="2" y="10"/>
                  </a:cubicBezTo>
                  <a:cubicBezTo>
                    <a:pt x="2" y="5"/>
                    <a:pt x="50" y="0"/>
                    <a:pt x="109" y="0"/>
                  </a:cubicBezTo>
                  <a:cubicBezTo>
                    <a:pt x="169" y="0"/>
                    <a:pt x="217" y="5"/>
                    <a:pt x="217" y="10"/>
                  </a:cubicBezTo>
                  <a:cubicBezTo>
                    <a:pt x="217" y="15"/>
                    <a:pt x="169" y="20"/>
                    <a:pt x="109" y="20"/>
                  </a:cubicBezTo>
                  <a:moveTo>
                    <a:pt x="109" y="0"/>
                  </a:moveTo>
                  <a:cubicBezTo>
                    <a:pt x="49" y="0"/>
                    <a:pt x="0" y="5"/>
                    <a:pt x="0" y="10"/>
                  </a:cubicBezTo>
                  <a:cubicBezTo>
                    <a:pt x="0" y="15"/>
                    <a:pt x="49" y="20"/>
                    <a:pt x="109" y="20"/>
                  </a:cubicBezTo>
                  <a:cubicBezTo>
                    <a:pt x="170" y="20"/>
                    <a:pt x="219" y="15"/>
                    <a:pt x="219" y="10"/>
                  </a:cubicBezTo>
                  <a:cubicBezTo>
                    <a:pt x="219" y="5"/>
                    <a:pt x="170" y="0"/>
                    <a:pt x="109" y="0"/>
                  </a:cubicBezTo>
                </a:path>
              </a:pathLst>
            </a:custGeom>
            <a:solidFill>
              <a:srgbClr val="DFDF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41"/>
            <p:cNvSpPr>
              <a:spLocks noEditPoints="1"/>
            </p:cNvSpPr>
            <p:nvPr/>
          </p:nvSpPr>
          <p:spPr bwMode="auto">
            <a:xfrm>
              <a:off x="3554" y="1630"/>
              <a:ext cx="578" cy="54"/>
            </a:xfrm>
            <a:custGeom>
              <a:avLst/>
              <a:gdLst>
                <a:gd name="T0" fmla="*/ 107 w 215"/>
                <a:gd name="T1" fmla="*/ 19 h 20"/>
                <a:gd name="T2" fmla="*/ 1 w 215"/>
                <a:gd name="T3" fmla="*/ 10 h 20"/>
                <a:gd name="T4" fmla="*/ 107 w 215"/>
                <a:gd name="T5" fmla="*/ 1 h 20"/>
                <a:gd name="T6" fmla="*/ 214 w 215"/>
                <a:gd name="T7" fmla="*/ 10 h 20"/>
                <a:gd name="T8" fmla="*/ 107 w 215"/>
                <a:gd name="T9" fmla="*/ 19 h 20"/>
                <a:gd name="T10" fmla="*/ 107 w 215"/>
                <a:gd name="T11" fmla="*/ 0 h 20"/>
                <a:gd name="T12" fmla="*/ 0 w 215"/>
                <a:gd name="T13" fmla="*/ 10 h 20"/>
                <a:gd name="T14" fmla="*/ 107 w 215"/>
                <a:gd name="T15" fmla="*/ 20 h 20"/>
                <a:gd name="T16" fmla="*/ 215 w 215"/>
                <a:gd name="T17" fmla="*/ 10 h 20"/>
                <a:gd name="T18" fmla="*/ 107 w 215"/>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 h="20">
                  <a:moveTo>
                    <a:pt x="107" y="19"/>
                  </a:moveTo>
                  <a:cubicBezTo>
                    <a:pt x="49" y="19"/>
                    <a:pt x="1" y="15"/>
                    <a:pt x="1" y="10"/>
                  </a:cubicBezTo>
                  <a:cubicBezTo>
                    <a:pt x="1" y="5"/>
                    <a:pt x="49" y="1"/>
                    <a:pt x="107" y="1"/>
                  </a:cubicBezTo>
                  <a:cubicBezTo>
                    <a:pt x="166" y="1"/>
                    <a:pt x="214" y="5"/>
                    <a:pt x="214" y="10"/>
                  </a:cubicBezTo>
                  <a:cubicBezTo>
                    <a:pt x="214" y="15"/>
                    <a:pt x="166" y="19"/>
                    <a:pt x="107" y="19"/>
                  </a:cubicBezTo>
                  <a:moveTo>
                    <a:pt x="107" y="0"/>
                  </a:moveTo>
                  <a:cubicBezTo>
                    <a:pt x="48" y="0"/>
                    <a:pt x="0" y="5"/>
                    <a:pt x="0" y="10"/>
                  </a:cubicBezTo>
                  <a:cubicBezTo>
                    <a:pt x="0" y="15"/>
                    <a:pt x="48" y="20"/>
                    <a:pt x="107" y="20"/>
                  </a:cubicBezTo>
                  <a:cubicBezTo>
                    <a:pt x="167" y="20"/>
                    <a:pt x="215" y="15"/>
                    <a:pt x="215" y="10"/>
                  </a:cubicBezTo>
                  <a:cubicBezTo>
                    <a:pt x="215" y="5"/>
                    <a:pt x="167" y="0"/>
                    <a:pt x="107" y="0"/>
                  </a:cubicBezTo>
                </a:path>
              </a:pathLst>
            </a:custGeom>
            <a:solidFill>
              <a:srgbClr val="DFDF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42"/>
            <p:cNvSpPr>
              <a:spLocks noEditPoints="1"/>
            </p:cNvSpPr>
            <p:nvPr/>
          </p:nvSpPr>
          <p:spPr bwMode="auto">
            <a:xfrm>
              <a:off x="3556" y="1633"/>
              <a:ext cx="573" cy="48"/>
            </a:xfrm>
            <a:custGeom>
              <a:avLst/>
              <a:gdLst>
                <a:gd name="T0" fmla="*/ 107 w 213"/>
                <a:gd name="T1" fmla="*/ 18 h 18"/>
                <a:gd name="T2" fmla="*/ 2 w 213"/>
                <a:gd name="T3" fmla="*/ 9 h 18"/>
                <a:gd name="T4" fmla="*/ 107 w 213"/>
                <a:gd name="T5" fmla="*/ 0 h 18"/>
                <a:gd name="T6" fmla="*/ 211 w 213"/>
                <a:gd name="T7" fmla="*/ 9 h 18"/>
                <a:gd name="T8" fmla="*/ 107 w 213"/>
                <a:gd name="T9" fmla="*/ 18 h 18"/>
                <a:gd name="T10" fmla="*/ 106 w 213"/>
                <a:gd name="T11" fmla="*/ 0 h 18"/>
                <a:gd name="T12" fmla="*/ 0 w 213"/>
                <a:gd name="T13" fmla="*/ 9 h 18"/>
                <a:gd name="T14" fmla="*/ 106 w 213"/>
                <a:gd name="T15" fmla="*/ 18 h 18"/>
                <a:gd name="T16" fmla="*/ 213 w 213"/>
                <a:gd name="T17" fmla="*/ 9 h 18"/>
                <a:gd name="T18" fmla="*/ 106 w 213"/>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18">
                  <a:moveTo>
                    <a:pt x="107" y="18"/>
                  </a:moveTo>
                  <a:cubicBezTo>
                    <a:pt x="49" y="18"/>
                    <a:pt x="2" y="14"/>
                    <a:pt x="2" y="9"/>
                  </a:cubicBezTo>
                  <a:cubicBezTo>
                    <a:pt x="2" y="4"/>
                    <a:pt x="49" y="0"/>
                    <a:pt x="107" y="0"/>
                  </a:cubicBezTo>
                  <a:cubicBezTo>
                    <a:pt x="164" y="0"/>
                    <a:pt x="211" y="4"/>
                    <a:pt x="211" y="9"/>
                  </a:cubicBezTo>
                  <a:cubicBezTo>
                    <a:pt x="211" y="14"/>
                    <a:pt x="164" y="18"/>
                    <a:pt x="107" y="18"/>
                  </a:cubicBezTo>
                  <a:moveTo>
                    <a:pt x="106" y="0"/>
                  </a:moveTo>
                  <a:cubicBezTo>
                    <a:pt x="48" y="0"/>
                    <a:pt x="0" y="4"/>
                    <a:pt x="0" y="9"/>
                  </a:cubicBezTo>
                  <a:cubicBezTo>
                    <a:pt x="0" y="14"/>
                    <a:pt x="48" y="18"/>
                    <a:pt x="106" y="18"/>
                  </a:cubicBezTo>
                  <a:cubicBezTo>
                    <a:pt x="165" y="18"/>
                    <a:pt x="213" y="14"/>
                    <a:pt x="213" y="9"/>
                  </a:cubicBezTo>
                  <a:cubicBezTo>
                    <a:pt x="213" y="4"/>
                    <a:pt x="165" y="0"/>
                    <a:pt x="106" y="0"/>
                  </a:cubicBezTo>
                </a:path>
              </a:pathLst>
            </a:custGeom>
            <a:solidFill>
              <a:srgbClr val="DEDE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43"/>
            <p:cNvSpPr>
              <a:spLocks noEditPoints="1"/>
            </p:cNvSpPr>
            <p:nvPr/>
          </p:nvSpPr>
          <p:spPr bwMode="auto">
            <a:xfrm>
              <a:off x="3562" y="1633"/>
              <a:ext cx="562" cy="48"/>
            </a:xfrm>
            <a:custGeom>
              <a:avLst/>
              <a:gdLst>
                <a:gd name="T0" fmla="*/ 105 w 209"/>
                <a:gd name="T1" fmla="*/ 18 h 18"/>
                <a:gd name="T2" fmla="*/ 2 w 209"/>
                <a:gd name="T3" fmla="*/ 9 h 18"/>
                <a:gd name="T4" fmla="*/ 105 w 209"/>
                <a:gd name="T5" fmla="*/ 0 h 18"/>
                <a:gd name="T6" fmla="*/ 207 w 209"/>
                <a:gd name="T7" fmla="*/ 9 h 18"/>
                <a:gd name="T8" fmla="*/ 105 w 209"/>
                <a:gd name="T9" fmla="*/ 18 h 18"/>
                <a:gd name="T10" fmla="*/ 105 w 209"/>
                <a:gd name="T11" fmla="*/ 0 h 18"/>
                <a:gd name="T12" fmla="*/ 0 w 209"/>
                <a:gd name="T13" fmla="*/ 9 h 18"/>
                <a:gd name="T14" fmla="*/ 105 w 209"/>
                <a:gd name="T15" fmla="*/ 18 h 18"/>
                <a:gd name="T16" fmla="*/ 209 w 209"/>
                <a:gd name="T17" fmla="*/ 9 h 18"/>
                <a:gd name="T18" fmla="*/ 105 w 209"/>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18">
                  <a:moveTo>
                    <a:pt x="105" y="18"/>
                  </a:moveTo>
                  <a:cubicBezTo>
                    <a:pt x="48" y="18"/>
                    <a:pt x="2" y="14"/>
                    <a:pt x="2" y="9"/>
                  </a:cubicBezTo>
                  <a:cubicBezTo>
                    <a:pt x="2" y="4"/>
                    <a:pt x="48" y="0"/>
                    <a:pt x="105" y="0"/>
                  </a:cubicBezTo>
                  <a:cubicBezTo>
                    <a:pt x="161" y="0"/>
                    <a:pt x="207" y="4"/>
                    <a:pt x="207" y="9"/>
                  </a:cubicBezTo>
                  <a:cubicBezTo>
                    <a:pt x="207" y="14"/>
                    <a:pt x="161" y="18"/>
                    <a:pt x="105" y="18"/>
                  </a:cubicBezTo>
                  <a:moveTo>
                    <a:pt x="105" y="0"/>
                  </a:moveTo>
                  <a:cubicBezTo>
                    <a:pt x="47" y="0"/>
                    <a:pt x="0" y="4"/>
                    <a:pt x="0" y="9"/>
                  </a:cubicBezTo>
                  <a:cubicBezTo>
                    <a:pt x="0" y="14"/>
                    <a:pt x="47" y="18"/>
                    <a:pt x="105" y="18"/>
                  </a:cubicBezTo>
                  <a:cubicBezTo>
                    <a:pt x="162" y="18"/>
                    <a:pt x="209" y="14"/>
                    <a:pt x="209" y="9"/>
                  </a:cubicBezTo>
                  <a:cubicBezTo>
                    <a:pt x="209" y="4"/>
                    <a:pt x="162" y="0"/>
                    <a:pt x="105" y="0"/>
                  </a:cubicBez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44"/>
            <p:cNvSpPr>
              <a:spLocks noEditPoints="1"/>
            </p:cNvSpPr>
            <p:nvPr/>
          </p:nvSpPr>
          <p:spPr bwMode="auto">
            <a:xfrm>
              <a:off x="3567" y="1633"/>
              <a:ext cx="551" cy="48"/>
            </a:xfrm>
            <a:custGeom>
              <a:avLst/>
              <a:gdLst>
                <a:gd name="T0" fmla="*/ 103 w 205"/>
                <a:gd name="T1" fmla="*/ 18 h 18"/>
                <a:gd name="T2" fmla="*/ 1 w 205"/>
                <a:gd name="T3" fmla="*/ 9 h 18"/>
                <a:gd name="T4" fmla="*/ 103 w 205"/>
                <a:gd name="T5" fmla="*/ 0 h 18"/>
                <a:gd name="T6" fmla="*/ 204 w 205"/>
                <a:gd name="T7" fmla="*/ 9 h 18"/>
                <a:gd name="T8" fmla="*/ 103 w 205"/>
                <a:gd name="T9" fmla="*/ 18 h 18"/>
                <a:gd name="T10" fmla="*/ 103 w 205"/>
                <a:gd name="T11" fmla="*/ 0 h 18"/>
                <a:gd name="T12" fmla="*/ 0 w 205"/>
                <a:gd name="T13" fmla="*/ 9 h 18"/>
                <a:gd name="T14" fmla="*/ 103 w 205"/>
                <a:gd name="T15" fmla="*/ 18 h 18"/>
                <a:gd name="T16" fmla="*/ 205 w 205"/>
                <a:gd name="T17" fmla="*/ 9 h 18"/>
                <a:gd name="T18" fmla="*/ 103 w 205"/>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18">
                  <a:moveTo>
                    <a:pt x="103" y="18"/>
                  </a:moveTo>
                  <a:cubicBezTo>
                    <a:pt x="47" y="18"/>
                    <a:pt x="1" y="14"/>
                    <a:pt x="1" y="9"/>
                  </a:cubicBezTo>
                  <a:cubicBezTo>
                    <a:pt x="1" y="4"/>
                    <a:pt x="47" y="0"/>
                    <a:pt x="103" y="0"/>
                  </a:cubicBezTo>
                  <a:cubicBezTo>
                    <a:pt x="159" y="0"/>
                    <a:pt x="204" y="4"/>
                    <a:pt x="204" y="9"/>
                  </a:cubicBezTo>
                  <a:cubicBezTo>
                    <a:pt x="204" y="14"/>
                    <a:pt x="159" y="18"/>
                    <a:pt x="103" y="18"/>
                  </a:cubicBezTo>
                  <a:moveTo>
                    <a:pt x="103" y="0"/>
                  </a:moveTo>
                  <a:cubicBezTo>
                    <a:pt x="46" y="0"/>
                    <a:pt x="0" y="4"/>
                    <a:pt x="0" y="9"/>
                  </a:cubicBezTo>
                  <a:cubicBezTo>
                    <a:pt x="0" y="14"/>
                    <a:pt x="46" y="18"/>
                    <a:pt x="103" y="18"/>
                  </a:cubicBezTo>
                  <a:cubicBezTo>
                    <a:pt x="159" y="18"/>
                    <a:pt x="205" y="14"/>
                    <a:pt x="205" y="9"/>
                  </a:cubicBezTo>
                  <a:cubicBezTo>
                    <a:pt x="205" y="4"/>
                    <a:pt x="159" y="0"/>
                    <a:pt x="103" y="0"/>
                  </a:cubicBez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45"/>
            <p:cNvSpPr>
              <a:spLocks noEditPoints="1"/>
            </p:cNvSpPr>
            <p:nvPr/>
          </p:nvSpPr>
          <p:spPr bwMode="auto">
            <a:xfrm>
              <a:off x="3570" y="1633"/>
              <a:ext cx="546" cy="48"/>
            </a:xfrm>
            <a:custGeom>
              <a:avLst/>
              <a:gdLst>
                <a:gd name="T0" fmla="*/ 102 w 203"/>
                <a:gd name="T1" fmla="*/ 18 h 18"/>
                <a:gd name="T2" fmla="*/ 2 w 203"/>
                <a:gd name="T3" fmla="*/ 9 h 18"/>
                <a:gd name="T4" fmla="*/ 102 w 203"/>
                <a:gd name="T5" fmla="*/ 0 h 18"/>
                <a:gd name="T6" fmla="*/ 201 w 203"/>
                <a:gd name="T7" fmla="*/ 9 h 18"/>
                <a:gd name="T8" fmla="*/ 102 w 203"/>
                <a:gd name="T9" fmla="*/ 18 h 18"/>
                <a:gd name="T10" fmla="*/ 102 w 203"/>
                <a:gd name="T11" fmla="*/ 0 h 18"/>
                <a:gd name="T12" fmla="*/ 0 w 203"/>
                <a:gd name="T13" fmla="*/ 9 h 18"/>
                <a:gd name="T14" fmla="*/ 102 w 203"/>
                <a:gd name="T15" fmla="*/ 18 h 18"/>
                <a:gd name="T16" fmla="*/ 203 w 203"/>
                <a:gd name="T17" fmla="*/ 9 h 18"/>
                <a:gd name="T18" fmla="*/ 102 w 203"/>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18">
                  <a:moveTo>
                    <a:pt x="102" y="18"/>
                  </a:moveTo>
                  <a:cubicBezTo>
                    <a:pt x="46" y="18"/>
                    <a:pt x="2" y="14"/>
                    <a:pt x="2" y="9"/>
                  </a:cubicBezTo>
                  <a:cubicBezTo>
                    <a:pt x="2" y="4"/>
                    <a:pt x="46" y="0"/>
                    <a:pt x="102" y="0"/>
                  </a:cubicBezTo>
                  <a:cubicBezTo>
                    <a:pt x="157" y="0"/>
                    <a:pt x="201" y="4"/>
                    <a:pt x="201" y="9"/>
                  </a:cubicBezTo>
                  <a:cubicBezTo>
                    <a:pt x="201" y="14"/>
                    <a:pt x="157" y="18"/>
                    <a:pt x="102" y="18"/>
                  </a:cubicBezTo>
                  <a:moveTo>
                    <a:pt x="102" y="0"/>
                  </a:moveTo>
                  <a:cubicBezTo>
                    <a:pt x="46" y="0"/>
                    <a:pt x="0" y="4"/>
                    <a:pt x="0" y="9"/>
                  </a:cubicBezTo>
                  <a:cubicBezTo>
                    <a:pt x="0" y="14"/>
                    <a:pt x="46" y="18"/>
                    <a:pt x="102" y="18"/>
                  </a:cubicBezTo>
                  <a:cubicBezTo>
                    <a:pt x="158" y="18"/>
                    <a:pt x="203" y="14"/>
                    <a:pt x="203" y="9"/>
                  </a:cubicBezTo>
                  <a:cubicBezTo>
                    <a:pt x="203" y="4"/>
                    <a:pt x="158" y="0"/>
                    <a:pt x="102" y="0"/>
                  </a:cubicBezTo>
                </a:path>
              </a:pathLst>
            </a:custGeom>
            <a:solidFill>
              <a:srgbClr val="DC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46"/>
            <p:cNvSpPr>
              <a:spLocks noEditPoints="1"/>
            </p:cNvSpPr>
            <p:nvPr/>
          </p:nvSpPr>
          <p:spPr bwMode="auto">
            <a:xfrm>
              <a:off x="3575" y="1633"/>
              <a:ext cx="535" cy="48"/>
            </a:xfrm>
            <a:custGeom>
              <a:avLst/>
              <a:gdLst>
                <a:gd name="T0" fmla="*/ 100 w 199"/>
                <a:gd name="T1" fmla="*/ 18 h 18"/>
                <a:gd name="T2" fmla="*/ 1 w 199"/>
                <a:gd name="T3" fmla="*/ 9 h 18"/>
                <a:gd name="T4" fmla="*/ 100 w 199"/>
                <a:gd name="T5" fmla="*/ 0 h 18"/>
                <a:gd name="T6" fmla="*/ 198 w 199"/>
                <a:gd name="T7" fmla="*/ 9 h 18"/>
                <a:gd name="T8" fmla="*/ 100 w 199"/>
                <a:gd name="T9" fmla="*/ 18 h 18"/>
                <a:gd name="T10" fmla="*/ 100 w 199"/>
                <a:gd name="T11" fmla="*/ 0 h 18"/>
                <a:gd name="T12" fmla="*/ 0 w 199"/>
                <a:gd name="T13" fmla="*/ 9 h 18"/>
                <a:gd name="T14" fmla="*/ 100 w 199"/>
                <a:gd name="T15" fmla="*/ 18 h 18"/>
                <a:gd name="T16" fmla="*/ 199 w 199"/>
                <a:gd name="T17" fmla="*/ 9 h 18"/>
                <a:gd name="T18" fmla="*/ 100 w 199"/>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8">
                  <a:moveTo>
                    <a:pt x="100" y="18"/>
                  </a:moveTo>
                  <a:cubicBezTo>
                    <a:pt x="45" y="18"/>
                    <a:pt x="1" y="14"/>
                    <a:pt x="1" y="9"/>
                  </a:cubicBezTo>
                  <a:cubicBezTo>
                    <a:pt x="1" y="4"/>
                    <a:pt x="45" y="0"/>
                    <a:pt x="100" y="0"/>
                  </a:cubicBezTo>
                  <a:cubicBezTo>
                    <a:pt x="154" y="0"/>
                    <a:pt x="198" y="4"/>
                    <a:pt x="198" y="9"/>
                  </a:cubicBezTo>
                  <a:cubicBezTo>
                    <a:pt x="198" y="14"/>
                    <a:pt x="154" y="18"/>
                    <a:pt x="100" y="18"/>
                  </a:cubicBezTo>
                  <a:moveTo>
                    <a:pt x="100" y="0"/>
                  </a:moveTo>
                  <a:cubicBezTo>
                    <a:pt x="44" y="0"/>
                    <a:pt x="0" y="4"/>
                    <a:pt x="0" y="9"/>
                  </a:cubicBezTo>
                  <a:cubicBezTo>
                    <a:pt x="0" y="14"/>
                    <a:pt x="44" y="18"/>
                    <a:pt x="100" y="18"/>
                  </a:cubicBezTo>
                  <a:cubicBezTo>
                    <a:pt x="155" y="18"/>
                    <a:pt x="199" y="14"/>
                    <a:pt x="199" y="9"/>
                  </a:cubicBezTo>
                  <a:cubicBezTo>
                    <a:pt x="199" y="4"/>
                    <a:pt x="155" y="0"/>
                    <a:pt x="100" y="0"/>
                  </a:cubicBezTo>
                </a:path>
              </a:pathLst>
            </a:custGeom>
            <a:solidFill>
              <a:srgbClr val="DBDB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47"/>
            <p:cNvSpPr>
              <a:spLocks noEditPoints="1"/>
            </p:cNvSpPr>
            <p:nvPr/>
          </p:nvSpPr>
          <p:spPr bwMode="auto">
            <a:xfrm>
              <a:off x="3578" y="1633"/>
              <a:ext cx="530" cy="48"/>
            </a:xfrm>
            <a:custGeom>
              <a:avLst/>
              <a:gdLst>
                <a:gd name="T0" fmla="*/ 99 w 197"/>
                <a:gd name="T1" fmla="*/ 17 h 18"/>
                <a:gd name="T2" fmla="*/ 2 w 197"/>
                <a:gd name="T3" fmla="*/ 9 h 18"/>
                <a:gd name="T4" fmla="*/ 99 w 197"/>
                <a:gd name="T5" fmla="*/ 0 h 18"/>
                <a:gd name="T6" fmla="*/ 195 w 197"/>
                <a:gd name="T7" fmla="*/ 9 h 18"/>
                <a:gd name="T8" fmla="*/ 99 w 197"/>
                <a:gd name="T9" fmla="*/ 17 h 18"/>
                <a:gd name="T10" fmla="*/ 99 w 197"/>
                <a:gd name="T11" fmla="*/ 0 h 18"/>
                <a:gd name="T12" fmla="*/ 0 w 197"/>
                <a:gd name="T13" fmla="*/ 9 h 18"/>
                <a:gd name="T14" fmla="*/ 99 w 197"/>
                <a:gd name="T15" fmla="*/ 18 h 18"/>
                <a:gd name="T16" fmla="*/ 197 w 197"/>
                <a:gd name="T17" fmla="*/ 9 h 18"/>
                <a:gd name="T18" fmla="*/ 99 w 197"/>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18">
                  <a:moveTo>
                    <a:pt x="99" y="17"/>
                  </a:moveTo>
                  <a:cubicBezTo>
                    <a:pt x="45" y="17"/>
                    <a:pt x="2" y="14"/>
                    <a:pt x="2" y="9"/>
                  </a:cubicBezTo>
                  <a:cubicBezTo>
                    <a:pt x="2" y="4"/>
                    <a:pt x="45" y="0"/>
                    <a:pt x="99" y="0"/>
                  </a:cubicBezTo>
                  <a:cubicBezTo>
                    <a:pt x="152" y="0"/>
                    <a:pt x="195" y="4"/>
                    <a:pt x="195" y="9"/>
                  </a:cubicBezTo>
                  <a:cubicBezTo>
                    <a:pt x="195" y="14"/>
                    <a:pt x="152" y="17"/>
                    <a:pt x="99" y="17"/>
                  </a:cubicBezTo>
                  <a:moveTo>
                    <a:pt x="99" y="0"/>
                  </a:moveTo>
                  <a:cubicBezTo>
                    <a:pt x="44" y="0"/>
                    <a:pt x="0" y="4"/>
                    <a:pt x="0" y="9"/>
                  </a:cubicBezTo>
                  <a:cubicBezTo>
                    <a:pt x="0" y="14"/>
                    <a:pt x="44" y="18"/>
                    <a:pt x="99" y="18"/>
                  </a:cubicBezTo>
                  <a:cubicBezTo>
                    <a:pt x="153" y="18"/>
                    <a:pt x="197" y="14"/>
                    <a:pt x="197" y="9"/>
                  </a:cubicBezTo>
                  <a:cubicBezTo>
                    <a:pt x="197" y="4"/>
                    <a:pt x="153" y="0"/>
                    <a:pt x="99" y="0"/>
                  </a:cubicBezTo>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48"/>
            <p:cNvSpPr>
              <a:spLocks noEditPoints="1"/>
            </p:cNvSpPr>
            <p:nvPr/>
          </p:nvSpPr>
          <p:spPr bwMode="auto">
            <a:xfrm>
              <a:off x="3583" y="1633"/>
              <a:ext cx="519" cy="46"/>
            </a:xfrm>
            <a:custGeom>
              <a:avLst/>
              <a:gdLst>
                <a:gd name="T0" fmla="*/ 97 w 193"/>
                <a:gd name="T1" fmla="*/ 17 h 17"/>
                <a:gd name="T2" fmla="*/ 1 w 193"/>
                <a:gd name="T3" fmla="*/ 9 h 17"/>
                <a:gd name="T4" fmla="*/ 97 w 193"/>
                <a:gd name="T5" fmla="*/ 1 h 17"/>
                <a:gd name="T6" fmla="*/ 192 w 193"/>
                <a:gd name="T7" fmla="*/ 9 h 17"/>
                <a:gd name="T8" fmla="*/ 97 w 193"/>
                <a:gd name="T9" fmla="*/ 17 h 17"/>
                <a:gd name="T10" fmla="*/ 97 w 193"/>
                <a:gd name="T11" fmla="*/ 0 h 17"/>
                <a:gd name="T12" fmla="*/ 0 w 193"/>
                <a:gd name="T13" fmla="*/ 9 h 17"/>
                <a:gd name="T14" fmla="*/ 97 w 193"/>
                <a:gd name="T15" fmla="*/ 17 h 17"/>
                <a:gd name="T16" fmla="*/ 193 w 193"/>
                <a:gd name="T17" fmla="*/ 9 h 17"/>
                <a:gd name="T18" fmla="*/ 97 w 193"/>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7">
                  <a:moveTo>
                    <a:pt x="97" y="17"/>
                  </a:moveTo>
                  <a:cubicBezTo>
                    <a:pt x="44" y="17"/>
                    <a:pt x="1" y="13"/>
                    <a:pt x="1" y="9"/>
                  </a:cubicBezTo>
                  <a:cubicBezTo>
                    <a:pt x="1" y="4"/>
                    <a:pt x="44" y="1"/>
                    <a:pt x="97" y="1"/>
                  </a:cubicBezTo>
                  <a:cubicBezTo>
                    <a:pt x="149" y="1"/>
                    <a:pt x="192" y="4"/>
                    <a:pt x="192" y="9"/>
                  </a:cubicBezTo>
                  <a:cubicBezTo>
                    <a:pt x="192" y="13"/>
                    <a:pt x="149" y="17"/>
                    <a:pt x="97" y="17"/>
                  </a:cubicBezTo>
                  <a:moveTo>
                    <a:pt x="97" y="0"/>
                  </a:moveTo>
                  <a:cubicBezTo>
                    <a:pt x="43" y="0"/>
                    <a:pt x="0" y="4"/>
                    <a:pt x="0" y="9"/>
                  </a:cubicBezTo>
                  <a:cubicBezTo>
                    <a:pt x="0" y="14"/>
                    <a:pt x="43" y="17"/>
                    <a:pt x="97" y="17"/>
                  </a:cubicBezTo>
                  <a:cubicBezTo>
                    <a:pt x="150" y="17"/>
                    <a:pt x="193" y="14"/>
                    <a:pt x="193" y="9"/>
                  </a:cubicBezTo>
                  <a:cubicBezTo>
                    <a:pt x="193" y="4"/>
                    <a:pt x="150" y="0"/>
                    <a:pt x="97" y="0"/>
                  </a:cubicBezTo>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49"/>
            <p:cNvSpPr>
              <a:spLocks noEditPoints="1"/>
            </p:cNvSpPr>
            <p:nvPr/>
          </p:nvSpPr>
          <p:spPr bwMode="auto">
            <a:xfrm>
              <a:off x="3586" y="1636"/>
              <a:ext cx="513" cy="43"/>
            </a:xfrm>
            <a:custGeom>
              <a:avLst/>
              <a:gdLst>
                <a:gd name="T0" fmla="*/ 96 w 191"/>
                <a:gd name="T1" fmla="*/ 16 h 16"/>
                <a:gd name="T2" fmla="*/ 2 w 191"/>
                <a:gd name="T3" fmla="*/ 8 h 16"/>
                <a:gd name="T4" fmla="*/ 96 w 191"/>
                <a:gd name="T5" fmla="*/ 0 h 16"/>
                <a:gd name="T6" fmla="*/ 189 w 191"/>
                <a:gd name="T7" fmla="*/ 8 h 16"/>
                <a:gd name="T8" fmla="*/ 96 w 191"/>
                <a:gd name="T9" fmla="*/ 16 h 16"/>
                <a:gd name="T10" fmla="*/ 96 w 191"/>
                <a:gd name="T11" fmla="*/ 0 h 16"/>
                <a:gd name="T12" fmla="*/ 0 w 191"/>
                <a:gd name="T13" fmla="*/ 8 h 16"/>
                <a:gd name="T14" fmla="*/ 96 w 191"/>
                <a:gd name="T15" fmla="*/ 16 h 16"/>
                <a:gd name="T16" fmla="*/ 191 w 191"/>
                <a:gd name="T17" fmla="*/ 8 h 16"/>
                <a:gd name="T18" fmla="*/ 96 w 191"/>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16">
                  <a:moveTo>
                    <a:pt x="96" y="16"/>
                  </a:moveTo>
                  <a:cubicBezTo>
                    <a:pt x="44" y="16"/>
                    <a:pt x="2" y="12"/>
                    <a:pt x="2" y="8"/>
                  </a:cubicBezTo>
                  <a:cubicBezTo>
                    <a:pt x="2" y="3"/>
                    <a:pt x="44" y="0"/>
                    <a:pt x="96" y="0"/>
                  </a:cubicBezTo>
                  <a:cubicBezTo>
                    <a:pt x="147" y="0"/>
                    <a:pt x="189" y="3"/>
                    <a:pt x="189" y="8"/>
                  </a:cubicBezTo>
                  <a:cubicBezTo>
                    <a:pt x="189" y="12"/>
                    <a:pt x="147" y="16"/>
                    <a:pt x="96" y="16"/>
                  </a:cubicBezTo>
                  <a:moveTo>
                    <a:pt x="96" y="0"/>
                  </a:moveTo>
                  <a:cubicBezTo>
                    <a:pt x="43" y="0"/>
                    <a:pt x="0" y="3"/>
                    <a:pt x="0" y="8"/>
                  </a:cubicBezTo>
                  <a:cubicBezTo>
                    <a:pt x="0" y="12"/>
                    <a:pt x="43" y="16"/>
                    <a:pt x="96" y="16"/>
                  </a:cubicBezTo>
                  <a:cubicBezTo>
                    <a:pt x="148" y="16"/>
                    <a:pt x="191" y="12"/>
                    <a:pt x="191" y="8"/>
                  </a:cubicBezTo>
                  <a:cubicBezTo>
                    <a:pt x="191" y="3"/>
                    <a:pt x="148" y="0"/>
                    <a:pt x="96" y="0"/>
                  </a:cubicBezTo>
                </a:path>
              </a:pathLst>
            </a:custGeom>
            <a:solidFill>
              <a:srgbClr val="D8D8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50"/>
            <p:cNvSpPr>
              <a:spLocks noEditPoints="1"/>
            </p:cNvSpPr>
            <p:nvPr/>
          </p:nvSpPr>
          <p:spPr bwMode="auto">
            <a:xfrm>
              <a:off x="3591" y="1636"/>
              <a:ext cx="503" cy="43"/>
            </a:xfrm>
            <a:custGeom>
              <a:avLst/>
              <a:gdLst>
                <a:gd name="T0" fmla="*/ 94 w 187"/>
                <a:gd name="T1" fmla="*/ 16 h 16"/>
                <a:gd name="T2" fmla="*/ 2 w 187"/>
                <a:gd name="T3" fmla="*/ 8 h 16"/>
                <a:gd name="T4" fmla="*/ 94 w 187"/>
                <a:gd name="T5" fmla="*/ 0 h 16"/>
                <a:gd name="T6" fmla="*/ 186 w 187"/>
                <a:gd name="T7" fmla="*/ 8 h 16"/>
                <a:gd name="T8" fmla="*/ 94 w 187"/>
                <a:gd name="T9" fmla="*/ 16 h 16"/>
                <a:gd name="T10" fmla="*/ 94 w 187"/>
                <a:gd name="T11" fmla="*/ 0 h 16"/>
                <a:gd name="T12" fmla="*/ 0 w 187"/>
                <a:gd name="T13" fmla="*/ 8 h 16"/>
                <a:gd name="T14" fmla="*/ 94 w 187"/>
                <a:gd name="T15" fmla="*/ 16 h 16"/>
                <a:gd name="T16" fmla="*/ 187 w 187"/>
                <a:gd name="T17" fmla="*/ 8 h 16"/>
                <a:gd name="T18" fmla="*/ 94 w 187"/>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16">
                  <a:moveTo>
                    <a:pt x="94" y="16"/>
                  </a:moveTo>
                  <a:cubicBezTo>
                    <a:pt x="43" y="16"/>
                    <a:pt x="2" y="12"/>
                    <a:pt x="2" y="8"/>
                  </a:cubicBezTo>
                  <a:cubicBezTo>
                    <a:pt x="2" y="3"/>
                    <a:pt x="43" y="0"/>
                    <a:pt x="94" y="0"/>
                  </a:cubicBezTo>
                  <a:cubicBezTo>
                    <a:pt x="144" y="0"/>
                    <a:pt x="186" y="3"/>
                    <a:pt x="186" y="8"/>
                  </a:cubicBezTo>
                  <a:cubicBezTo>
                    <a:pt x="186" y="12"/>
                    <a:pt x="144" y="16"/>
                    <a:pt x="94" y="16"/>
                  </a:cubicBezTo>
                  <a:moveTo>
                    <a:pt x="94" y="0"/>
                  </a:moveTo>
                  <a:cubicBezTo>
                    <a:pt x="42" y="0"/>
                    <a:pt x="0" y="3"/>
                    <a:pt x="0" y="8"/>
                  </a:cubicBezTo>
                  <a:cubicBezTo>
                    <a:pt x="0" y="12"/>
                    <a:pt x="42" y="16"/>
                    <a:pt x="94" y="16"/>
                  </a:cubicBezTo>
                  <a:cubicBezTo>
                    <a:pt x="145" y="16"/>
                    <a:pt x="187" y="12"/>
                    <a:pt x="187" y="8"/>
                  </a:cubicBezTo>
                  <a:cubicBezTo>
                    <a:pt x="187" y="3"/>
                    <a:pt x="145" y="0"/>
                    <a:pt x="94" y="0"/>
                  </a:cubicBezTo>
                </a:path>
              </a:pathLst>
            </a:custGeom>
            <a:solidFill>
              <a:srgbClr val="D7D7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51"/>
            <p:cNvSpPr>
              <a:spLocks noEditPoints="1"/>
            </p:cNvSpPr>
            <p:nvPr/>
          </p:nvSpPr>
          <p:spPr bwMode="auto">
            <a:xfrm>
              <a:off x="3597" y="1636"/>
              <a:ext cx="494" cy="43"/>
            </a:xfrm>
            <a:custGeom>
              <a:avLst/>
              <a:gdLst>
                <a:gd name="T0" fmla="*/ 92 w 184"/>
                <a:gd name="T1" fmla="*/ 16 h 16"/>
                <a:gd name="T2" fmla="*/ 1 w 184"/>
                <a:gd name="T3" fmla="*/ 8 h 16"/>
                <a:gd name="T4" fmla="*/ 92 w 184"/>
                <a:gd name="T5" fmla="*/ 0 h 16"/>
                <a:gd name="T6" fmla="*/ 182 w 184"/>
                <a:gd name="T7" fmla="*/ 8 h 16"/>
                <a:gd name="T8" fmla="*/ 92 w 184"/>
                <a:gd name="T9" fmla="*/ 16 h 16"/>
                <a:gd name="T10" fmla="*/ 92 w 184"/>
                <a:gd name="T11" fmla="*/ 0 h 16"/>
                <a:gd name="T12" fmla="*/ 0 w 184"/>
                <a:gd name="T13" fmla="*/ 8 h 16"/>
                <a:gd name="T14" fmla="*/ 92 w 184"/>
                <a:gd name="T15" fmla="*/ 16 h 16"/>
                <a:gd name="T16" fmla="*/ 184 w 184"/>
                <a:gd name="T17" fmla="*/ 8 h 16"/>
                <a:gd name="T18" fmla="*/ 92 w 184"/>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6">
                  <a:moveTo>
                    <a:pt x="92" y="16"/>
                  </a:moveTo>
                  <a:cubicBezTo>
                    <a:pt x="42" y="16"/>
                    <a:pt x="1" y="12"/>
                    <a:pt x="1" y="8"/>
                  </a:cubicBezTo>
                  <a:cubicBezTo>
                    <a:pt x="1" y="3"/>
                    <a:pt x="42" y="0"/>
                    <a:pt x="92" y="0"/>
                  </a:cubicBezTo>
                  <a:cubicBezTo>
                    <a:pt x="142" y="0"/>
                    <a:pt x="182" y="3"/>
                    <a:pt x="182" y="8"/>
                  </a:cubicBezTo>
                  <a:cubicBezTo>
                    <a:pt x="182" y="12"/>
                    <a:pt x="142" y="16"/>
                    <a:pt x="92" y="16"/>
                  </a:cubicBezTo>
                  <a:moveTo>
                    <a:pt x="92" y="0"/>
                  </a:moveTo>
                  <a:cubicBezTo>
                    <a:pt x="41" y="0"/>
                    <a:pt x="0" y="3"/>
                    <a:pt x="0" y="8"/>
                  </a:cubicBezTo>
                  <a:cubicBezTo>
                    <a:pt x="0" y="12"/>
                    <a:pt x="41" y="16"/>
                    <a:pt x="92" y="16"/>
                  </a:cubicBezTo>
                  <a:cubicBezTo>
                    <a:pt x="142" y="16"/>
                    <a:pt x="184" y="12"/>
                    <a:pt x="184" y="8"/>
                  </a:cubicBezTo>
                  <a:cubicBezTo>
                    <a:pt x="184" y="3"/>
                    <a:pt x="142" y="0"/>
                    <a:pt x="92" y="0"/>
                  </a:cubicBezTo>
                </a:path>
              </a:pathLst>
            </a:custGeom>
            <a:solidFill>
              <a:srgbClr val="D6D6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52"/>
            <p:cNvSpPr>
              <a:spLocks noEditPoints="1"/>
            </p:cNvSpPr>
            <p:nvPr/>
          </p:nvSpPr>
          <p:spPr bwMode="auto">
            <a:xfrm>
              <a:off x="3599" y="1636"/>
              <a:ext cx="487" cy="43"/>
            </a:xfrm>
            <a:custGeom>
              <a:avLst/>
              <a:gdLst>
                <a:gd name="T0" fmla="*/ 91 w 181"/>
                <a:gd name="T1" fmla="*/ 15 h 16"/>
                <a:gd name="T2" fmla="*/ 2 w 181"/>
                <a:gd name="T3" fmla="*/ 8 h 16"/>
                <a:gd name="T4" fmla="*/ 91 w 181"/>
                <a:gd name="T5" fmla="*/ 0 h 16"/>
                <a:gd name="T6" fmla="*/ 180 w 181"/>
                <a:gd name="T7" fmla="*/ 8 h 16"/>
                <a:gd name="T8" fmla="*/ 91 w 181"/>
                <a:gd name="T9" fmla="*/ 15 h 16"/>
                <a:gd name="T10" fmla="*/ 91 w 181"/>
                <a:gd name="T11" fmla="*/ 0 h 16"/>
                <a:gd name="T12" fmla="*/ 0 w 181"/>
                <a:gd name="T13" fmla="*/ 8 h 16"/>
                <a:gd name="T14" fmla="*/ 91 w 181"/>
                <a:gd name="T15" fmla="*/ 16 h 16"/>
                <a:gd name="T16" fmla="*/ 181 w 181"/>
                <a:gd name="T17" fmla="*/ 8 h 16"/>
                <a:gd name="T18" fmla="*/ 91 w 181"/>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16">
                  <a:moveTo>
                    <a:pt x="91" y="15"/>
                  </a:moveTo>
                  <a:cubicBezTo>
                    <a:pt x="42" y="15"/>
                    <a:pt x="2" y="12"/>
                    <a:pt x="2" y="8"/>
                  </a:cubicBezTo>
                  <a:cubicBezTo>
                    <a:pt x="2" y="4"/>
                    <a:pt x="42" y="0"/>
                    <a:pt x="91" y="0"/>
                  </a:cubicBezTo>
                  <a:cubicBezTo>
                    <a:pt x="140" y="0"/>
                    <a:pt x="180" y="4"/>
                    <a:pt x="180" y="8"/>
                  </a:cubicBezTo>
                  <a:cubicBezTo>
                    <a:pt x="180" y="12"/>
                    <a:pt x="140" y="15"/>
                    <a:pt x="91" y="15"/>
                  </a:cubicBezTo>
                  <a:moveTo>
                    <a:pt x="91" y="0"/>
                  </a:moveTo>
                  <a:cubicBezTo>
                    <a:pt x="41" y="0"/>
                    <a:pt x="0" y="3"/>
                    <a:pt x="0" y="8"/>
                  </a:cubicBezTo>
                  <a:cubicBezTo>
                    <a:pt x="0" y="12"/>
                    <a:pt x="41" y="16"/>
                    <a:pt x="91" y="16"/>
                  </a:cubicBezTo>
                  <a:cubicBezTo>
                    <a:pt x="141" y="16"/>
                    <a:pt x="181" y="12"/>
                    <a:pt x="181" y="8"/>
                  </a:cubicBezTo>
                  <a:cubicBezTo>
                    <a:pt x="181" y="3"/>
                    <a:pt x="141" y="0"/>
                    <a:pt x="91" y="0"/>
                  </a:cubicBezTo>
                </a:path>
              </a:pathLst>
            </a:custGeom>
            <a:solidFill>
              <a:srgbClr val="D6D6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53"/>
            <p:cNvSpPr>
              <a:spLocks noEditPoints="1"/>
            </p:cNvSpPr>
            <p:nvPr/>
          </p:nvSpPr>
          <p:spPr bwMode="auto">
            <a:xfrm>
              <a:off x="3605" y="1636"/>
              <a:ext cx="478" cy="40"/>
            </a:xfrm>
            <a:custGeom>
              <a:avLst/>
              <a:gdLst>
                <a:gd name="T0" fmla="*/ 89 w 178"/>
                <a:gd name="T1" fmla="*/ 15 h 15"/>
                <a:gd name="T2" fmla="*/ 1 w 178"/>
                <a:gd name="T3" fmla="*/ 8 h 15"/>
                <a:gd name="T4" fmla="*/ 89 w 178"/>
                <a:gd name="T5" fmla="*/ 0 h 15"/>
                <a:gd name="T6" fmla="*/ 176 w 178"/>
                <a:gd name="T7" fmla="*/ 8 h 15"/>
                <a:gd name="T8" fmla="*/ 89 w 178"/>
                <a:gd name="T9" fmla="*/ 15 h 15"/>
                <a:gd name="T10" fmla="*/ 89 w 178"/>
                <a:gd name="T11" fmla="*/ 0 h 15"/>
                <a:gd name="T12" fmla="*/ 0 w 178"/>
                <a:gd name="T13" fmla="*/ 8 h 15"/>
                <a:gd name="T14" fmla="*/ 89 w 178"/>
                <a:gd name="T15" fmla="*/ 15 h 15"/>
                <a:gd name="T16" fmla="*/ 178 w 178"/>
                <a:gd name="T17" fmla="*/ 8 h 15"/>
                <a:gd name="T18" fmla="*/ 89 w 178"/>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15">
                  <a:moveTo>
                    <a:pt x="89" y="15"/>
                  </a:moveTo>
                  <a:cubicBezTo>
                    <a:pt x="40" y="15"/>
                    <a:pt x="1" y="12"/>
                    <a:pt x="1" y="8"/>
                  </a:cubicBezTo>
                  <a:cubicBezTo>
                    <a:pt x="1" y="4"/>
                    <a:pt x="40" y="0"/>
                    <a:pt x="89" y="0"/>
                  </a:cubicBezTo>
                  <a:cubicBezTo>
                    <a:pt x="137" y="0"/>
                    <a:pt x="176" y="4"/>
                    <a:pt x="176" y="8"/>
                  </a:cubicBezTo>
                  <a:cubicBezTo>
                    <a:pt x="176" y="12"/>
                    <a:pt x="137" y="15"/>
                    <a:pt x="89" y="15"/>
                  </a:cubicBezTo>
                  <a:moveTo>
                    <a:pt x="89" y="0"/>
                  </a:moveTo>
                  <a:cubicBezTo>
                    <a:pt x="40" y="0"/>
                    <a:pt x="0" y="4"/>
                    <a:pt x="0" y="8"/>
                  </a:cubicBezTo>
                  <a:cubicBezTo>
                    <a:pt x="0" y="12"/>
                    <a:pt x="40" y="15"/>
                    <a:pt x="89" y="15"/>
                  </a:cubicBezTo>
                  <a:cubicBezTo>
                    <a:pt x="138" y="15"/>
                    <a:pt x="178" y="12"/>
                    <a:pt x="178" y="8"/>
                  </a:cubicBezTo>
                  <a:cubicBezTo>
                    <a:pt x="178" y="4"/>
                    <a:pt x="138" y="0"/>
                    <a:pt x="89" y="0"/>
                  </a:cubicBezTo>
                </a:path>
              </a:pathLst>
            </a:custGeom>
            <a:solidFill>
              <a:srgbClr val="D5D5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54"/>
            <p:cNvSpPr>
              <a:spLocks noEditPoints="1"/>
            </p:cNvSpPr>
            <p:nvPr/>
          </p:nvSpPr>
          <p:spPr bwMode="auto">
            <a:xfrm>
              <a:off x="3607" y="1636"/>
              <a:ext cx="471" cy="40"/>
            </a:xfrm>
            <a:custGeom>
              <a:avLst/>
              <a:gdLst>
                <a:gd name="T0" fmla="*/ 88 w 175"/>
                <a:gd name="T1" fmla="*/ 15 h 15"/>
                <a:gd name="T2" fmla="*/ 2 w 175"/>
                <a:gd name="T3" fmla="*/ 8 h 15"/>
                <a:gd name="T4" fmla="*/ 88 w 175"/>
                <a:gd name="T5" fmla="*/ 0 h 15"/>
                <a:gd name="T6" fmla="*/ 174 w 175"/>
                <a:gd name="T7" fmla="*/ 8 h 15"/>
                <a:gd name="T8" fmla="*/ 88 w 175"/>
                <a:gd name="T9" fmla="*/ 15 h 15"/>
                <a:gd name="T10" fmla="*/ 88 w 175"/>
                <a:gd name="T11" fmla="*/ 0 h 15"/>
                <a:gd name="T12" fmla="*/ 0 w 175"/>
                <a:gd name="T13" fmla="*/ 8 h 15"/>
                <a:gd name="T14" fmla="*/ 88 w 175"/>
                <a:gd name="T15" fmla="*/ 15 h 15"/>
                <a:gd name="T16" fmla="*/ 175 w 175"/>
                <a:gd name="T17" fmla="*/ 8 h 15"/>
                <a:gd name="T18" fmla="*/ 88 w 175"/>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15">
                  <a:moveTo>
                    <a:pt x="88" y="15"/>
                  </a:moveTo>
                  <a:cubicBezTo>
                    <a:pt x="40" y="15"/>
                    <a:pt x="2" y="12"/>
                    <a:pt x="2" y="8"/>
                  </a:cubicBezTo>
                  <a:cubicBezTo>
                    <a:pt x="2" y="4"/>
                    <a:pt x="40" y="0"/>
                    <a:pt x="88" y="0"/>
                  </a:cubicBezTo>
                  <a:cubicBezTo>
                    <a:pt x="135" y="0"/>
                    <a:pt x="174" y="4"/>
                    <a:pt x="174" y="8"/>
                  </a:cubicBezTo>
                  <a:cubicBezTo>
                    <a:pt x="174" y="12"/>
                    <a:pt x="135" y="15"/>
                    <a:pt x="88" y="15"/>
                  </a:cubicBezTo>
                  <a:moveTo>
                    <a:pt x="88" y="0"/>
                  </a:moveTo>
                  <a:cubicBezTo>
                    <a:pt x="39" y="0"/>
                    <a:pt x="0" y="4"/>
                    <a:pt x="0" y="8"/>
                  </a:cubicBezTo>
                  <a:cubicBezTo>
                    <a:pt x="0" y="12"/>
                    <a:pt x="39" y="15"/>
                    <a:pt x="88" y="15"/>
                  </a:cubicBezTo>
                  <a:cubicBezTo>
                    <a:pt x="136" y="15"/>
                    <a:pt x="175" y="12"/>
                    <a:pt x="175" y="8"/>
                  </a:cubicBezTo>
                  <a:cubicBezTo>
                    <a:pt x="175" y="4"/>
                    <a:pt x="136" y="0"/>
                    <a:pt x="88" y="0"/>
                  </a:cubicBezTo>
                </a:path>
              </a:pathLst>
            </a:custGeom>
            <a:solidFill>
              <a:srgbClr val="D4D4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55"/>
            <p:cNvSpPr>
              <a:spLocks noEditPoints="1"/>
            </p:cNvSpPr>
            <p:nvPr/>
          </p:nvSpPr>
          <p:spPr bwMode="auto">
            <a:xfrm>
              <a:off x="3613" y="1636"/>
              <a:ext cx="462" cy="40"/>
            </a:xfrm>
            <a:custGeom>
              <a:avLst/>
              <a:gdLst>
                <a:gd name="T0" fmla="*/ 86 w 172"/>
                <a:gd name="T1" fmla="*/ 15 h 15"/>
                <a:gd name="T2" fmla="*/ 2 w 172"/>
                <a:gd name="T3" fmla="*/ 8 h 15"/>
                <a:gd name="T4" fmla="*/ 86 w 172"/>
                <a:gd name="T5" fmla="*/ 1 h 15"/>
                <a:gd name="T6" fmla="*/ 170 w 172"/>
                <a:gd name="T7" fmla="*/ 8 h 15"/>
                <a:gd name="T8" fmla="*/ 86 w 172"/>
                <a:gd name="T9" fmla="*/ 15 h 15"/>
                <a:gd name="T10" fmla="*/ 86 w 172"/>
                <a:gd name="T11" fmla="*/ 0 h 15"/>
                <a:gd name="T12" fmla="*/ 0 w 172"/>
                <a:gd name="T13" fmla="*/ 8 h 15"/>
                <a:gd name="T14" fmla="*/ 86 w 172"/>
                <a:gd name="T15" fmla="*/ 15 h 15"/>
                <a:gd name="T16" fmla="*/ 172 w 172"/>
                <a:gd name="T17" fmla="*/ 8 h 15"/>
                <a:gd name="T18" fmla="*/ 86 w 172"/>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5">
                  <a:moveTo>
                    <a:pt x="86" y="15"/>
                  </a:moveTo>
                  <a:cubicBezTo>
                    <a:pt x="39" y="15"/>
                    <a:pt x="2" y="12"/>
                    <a:pt x="2" y="8"/>
                  </a:cubicBezTo>
                  <a:cubicBezTo>
                    <a:pt x="2" y="4"/>
                    <a:pt x="39" y="1"/>
                    <a:pt x="86" y="1"/>
                  </a:cubicBezTo>
                  <a:cubicBezTo>
                    <a:pt x="132" y="1"/>
                    <a:pt x="170" y="4"/>
                    <a:pt x="170" y="8"/>
                  </a:cubicBezTo>
                  <a:cubicBezTo>
                    <a:pt x="170" y="12"/>
                    <a:pt x="132" y="15"/>
                    <a:pt x="86" y="15"/>
                  </a:cubicBezTo>
                  <a:moveTo>
                    <a:pt x="86" y="0"/>
                  </a:moveTo>
                  <a:cubicBezTo>
                    <a:pt x="38" y="0"/>
                    <a:pt x="0" y="4"/>
                    <a:pt x="0" y="8"/>
                  </a:cubicBezTo>
                  <a:cubicBezTo>
                    <a:pt x="0" y="12"/>
                    <a:pt x="38" y="15"/>
                    <a:pt x="86" y="15"/>
                  </a:cubicBezTo>
                  <a:cubicBezTo>
                    <a:pt x="133" y="15"/>
                    <a:pt x="172" y="12"/>
                    <a:pt x="172" y="8"/>
                  </a:cubicBezTo>
                  <a:cubicBezTo>
                    <a:pt x="172" y="4"/>
                    <a:pt x="133" y="0"/>
                    <a:pt x="86" y="0"/>
                  </a:cubicBezTo>
                </a:path>
              </a:pathLst>
            </a:custGeom>
            <a:solidFill>
              <a:srgbClr val="D3D3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56"/>
            <p:cNvSpPr>
              <a:spLocks noEditPoints="1"/>
            </p:cNvSpPr>
            <p:nvPr/>
          </p:nvSpPr>
          <p:spPr bwMode="auto">
            <a:xfrm>
              <a:off x="3618" y="1638"/>
              <a:ext cx="452" cy="38"/>
            </a:xfrm>
            <a:custGeom>
              <a:avLst/>
              <a:gdLst>
                <a:gd name="T0" fmla="*/ 84 w 168"/>
                <a:gd name="T1" fmla="*/ 14 h 14"/>
                <a:gd name="T2" fmla="*/ 1 w 168"/>
                <a:gd name="T3" fmla="*/ 7 h 14"/>
                <a:gd name="T4" fmla="*/ 84 w 168"/>
                <a:gd name="T5" fmla="*/ 0 h 14"/>
                <a:gd name="T6" fmla="*/ 166 w 168"/>
                <a:gd name="T7" fmla="*/ 7 h 14"/>
                <a:gd name="T8" fmla="*/ 84 w 168"/>
                <a:gd name="T9" fmla="*/ 14 h 14"/>
                <a:gd name="T10" fmla="*/ 84 w 168"/>
                <a:gd name="T11" fmla="*/ 0 h 14"/>
                <a:gd name="T12" fmla="*/ 0 w 168"/>
                <a:gd name="T13" fmla="*/ 7 h 14"/>
                <a:gd name="T14" fmla="*/ 84 w 168"/>
                <a:gd name="T15" fmla="*/ 14 h 14"/>
                <a:gd name="T16" fmla="*/ 168 w 168"/>
                <a:gd name="T17" fmla="*/ 7 h 14"/>
                <a:gd name="T18" fmla="*/ 84 w 168"/>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4">
                  <a:moveTo>
                    <a:pt x="84" y="14"/>
                  </a:moveTo>
                  <a:cubicBezTo>
                    <a:pt x="38" y="14"/>
                    <a:pt x="1" y="11"/>
                    <a:pt x="1" y="7"/>
                  </a:cubicBezTo>
                  <a:cubicBezTo>
                    <a:pt x="1" y="3"/>
                    <a:pt x="38" y="0"/>
                    <a:pt x="84" y="0"/>
                  </a:cubicBezTo>
                  <a:cubicBezTo>
                    <a:pt x="129" y="0"/>
                    <a:pt x="166" y="3"/>
                    <a:pt x="166" y="7"/>
                  </a:cubicBezTo>
                  <a:cubicBezTo>
                    <a:pt x="166" y="11"/>
                    <a:pt x="129" y="14"/>
                    <a:pt x="84" y="14"/>
                  </a:cubicBezTo>
                  <a:moveTo>
                    <a:pt x="84" y="0"/>
                  </a:moveTo>
                  <a:cubicBezTo>
                    <a:pt x="37" y="0"/>
                    <a:pt x="0" y="3"/>
                    <a:pt x="0" y="7"/>
                  </a:cubicBezTo>
                  <a:cubicBezTo>
                    <a:pt x="0" y="11"/>
                    <a:pt x="37" y="14"/>
                    <a:pt x="84" y="14"/>
                  </a:cubicBezTo>
                  <a:cubicBezTo>
                    <a:pt x="130" y="14"/>
                    <a:pt x="168" y="11"/>
                    <a:pt x="168" y="7"/>
                  </a:cubicBezTo>
                  <a:cubicBezTo>
                    <a:pt x="168" y="3"/>
                    <a:pt x="130" y="0"/>
                    <a:pt x="84" y="0"/>
                  </a:cubicBezTo>
                </a:path>
              </a:pathLst>
            </a:custGeom>
            <a:solidFill>
              <a:srgbClr val="D2D2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57"/>
            <p:cNvSpPr>
              <a:spLocks noEditPoints="1"/>
            </p:cNvSpPr>
            <p:nvPr/>
          </p:nvSpPr>
          <p:spPr bwMode="auto">
            <a:xfrm>
              <a:off x="3621" y="1638"/>
              <a:ext cx="444" cy="38"/>
            </a:xfrm>
            <a:custGeom>
              <a:avLst/>
              <a:gdLst>
                <a:gd name="T0" fmla="*/ 83 w 165"/>
                <a:gd name="T1" fmla="*/ 14 h 14"/>
                <a:gd name="T2" fmla="*/ 2 w 165"/>
                <a:gd name="T3" fmla="*/ 7 h 14"/>
                <a:gd name="T4" fmla="*/ 83 w 165"/>
                <a:gd name="T5" fmla="*/ 0 h 14"/>
                <a:gd name="T6" fmla="*/ 164 w 165"/>
                <a:gd name="T7" fmla="*/ 7 h 14"/>
                <a:gd name="T8" fmla="*/ 83 w 165"/>
                <a:gd name="T9" fmla="*/ 14 h 14"/>
                <a:gd name="T10" fmla="*/ 83 w 165"/>
                <a:gd name="T11" fmla="*/ 0 h 14"/>
                <a:gd name="T12" fmla="*/ 0 w 165"/>
                <a:gd name="T13" fmla="*/ 7 h 14"/>
                <a:gd name="T14" fmla="*/ 83 w 165"/>
                <a:gd name="T15" fmla="*/ 14 h 14"/>
                <a:gd name="T16" fmla="*/ 165 w 165"/>
                <a:gd name="T17" fmla="*/ 7 h 14"/>
                <a:gd name="T18" fmla="*/ 83 w 165"/>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4">
                  <a:moveTo>
                    <a:pt x="83" y="14"/>
                  </a:moveTo>
                  <a:cubicBezTo>
                    <a:pt x="38" y="14"/>
                    <a:pt x="2" y="10"/>
                    <a:pt x="2" y="7"/>
                  </a:cubicBezTo>
                  <a:cubicBezTo>
                    <a:pt x="2" y="3"/>
                    <a:pt x="38" y="0"/>
                    <a:pt x="83" y="0"/>
                  </a:cubicBezTo>
                  <a:cubicBezTo>
                    <a:pt x="128" y="0"/>
                    <a:pt x="164" y="3"/>
                    <a:pt x="164" y="7"/>
                  </a:cubicBezTo>
                  <a:cubicBezTo>
                    <a:pt x="164" y="10"/>
                    <a:pt x="128" y="14"/>
                    <a:pt x="83" y="14"/>
                  </a:cubicBezTo>
                  <a:moveTo>
                    <a:pt x="83" y="0"/>
                  </a:moveTo>
                  <a:cubicBezTo>
                    <a:pt x="37" y="0"/>
                    <a:pt x="0" y="3"/>
                    <a:pt x="0" y="7"/>
                  </a:cubicBezTo>
                  <a:cubicBezTo>
                    <a:pt x="0" y="11"/>
                    <a:pt x="37" y="14"/>
                    <a:pt x="83" y="14"/>
                  </a:cubicBezTo>
                  <a:cubicBezTo>
                    <a:pt x="128" y="14"/>
                    <a:pt x="165" y="11"/>
                    <a:pt x="165" y="7"/>
                  </a:cubicBezTo>
                  <a:cubicBezTo>
                    <a:pt x="165" y="3"/>
                    <a:pt x="128" y="0"/>
                    <a:pt x="83" y="0"/>
                  </a:cubicBezTo>
                </a:path>
              </a:pathLst>
            </a:custGeom>
            <a:solidFill>
              <a:srgbClr val="D1D1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58"/>
            <p:cNvSpPr>
              <a:spLocks noEditPoints="1"/>
            </p:cNvSpPr>
            <p:nvPr/>
          </p:nvSpPr>
          <p:spPr bwMode="auto">
            <a:xfrm>
              <a:off x="3626" y="1638"/>
              <a:ext cx="436" cy="38"/>
            </a:xfrm>
            <a:custGeom>
              <a:avLst/>
              <a:gdLst>
                <a:gd name="T0" fmla="*/ 81 w 162"/>
                <a:gd name="T1" fmla="*/ 13 h 14"/>
                <a:gd name="T2" fmla="*/ 1 w 162"/>
                <a:gd name="T3" fmla="*/ 7 h 14"/>
                <a:gd name="T4" fmla="*/ 81 w 162"/>
                <a:gd name="T5" fmla="*/ 0 h 14"/>
                <a:gd name="T6" fmla="*/ 160 w 162"/>
                <a:gd name="T7" fmla="*/ 7 h 14"/>
                <a:gd name="T8" fmla="*/ 81 w 162"/>
                <a:gd name="T9" fmla="*/ 13 h 14"/>
                <a:gd name="T10" fmla="*/ 81 w 162"/>
                <a:gd name="T11" fmla="*/ 0 h 14"/>
                <a:gd name="T12" fmla="*/ 0 w 162"/>
                <a:gd name="T13" fmla="*/ 7 h 14"/>
                <a:gd name="T14" fmla="*/ 81 w 162"/>
                <a:gd name="T15" fmla="*/ 14 h 14"/>
                <a:gd name="T16" fmla="*/ 162 w 162"/>
                <a:gd name="T17" fmla="*/ 7 h 14"/>
                <a:gd name="T18" fmla="*/ 81 w 162"/>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4">
                  <a:moveTo>
                    <a:pt x="81" y="13"/>
                  </a:moveTo>
                  <a:cubicBezTo>
                    <a:pt x="37" y="13"/>
                    <a:pt x="1" y="10"/>
                    <a:pt x="1" y="7"/>
                  </a:cubicBezTo>
                  <a:cubicBezTo>
                    <a:pt x="1" y="3"/>
                    <a:pt x="37" y="0"/>
                    <a:pt x="81" y="0"/>
                  </a:cubicBezTo>
                  <a:cubicBezTo>
                    <a:pt x="125" y="0"/>
                    <a:pt x="160" y="3"/>
                    <a:pt x="160" y="7"/>
                  </a:cubicBezTo>
                  <a:cubicBezTo>
                    <a:pt x="160" y="10"/>
                    <a:pt x="125" y="13"/>
                    <a:pt x="81" y="13"/>
                  </a:cubicBezTo>
                  <a:moveTo>
                    <a:pt x="81" y="0"/>
                  </a:moveTo>
                  <a:cubicBezTo>
                    <a:pt x="36" y="0"/>
                    <a:pt x="0" y="3"/>
                    <a:pt x="0" y="7"/>
                  </a:cubicBezTo>
                  <a:cubicBezTo>
                    <a:pt x="0" y="10"/>
                    <a:pt x="36" y="14"/>
                    <a:pt x="81" y="14"/>
                  </a:cubicBezTo>
                  <a:cubicBezTo>
                    <a:pt x="126" y="14"/>
                    <a:pt x="162" y="10"/>
                    <a:pt x="162" y="7"/>
                  </a:cubicBezTo>
                  <a:cubicBezTo>
                    <a:pt x="162" y="3"/>
                    <a:pt x="126" y="0"/>
                    <a:pt x="81" y="0"/>
                  </a:cubicBezTo>
                </a:path>
              </a:pathLst>
            </a:custGeom>
            <a:solidFill>
              <a:srgbClr val="D0D0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59"/>
            <p:cNvSpPr>
              <a:spLocks noEditPoints="1"/>
            </p:cNvSpPr>
            <p:nvPr/>
          </p:nvSpPr>
          <p:spPr bwMode="auto">
            <a:xfrm>
              <a:off x="3629" y="1638"/>
              <a:ext cx="427" cy="35"/>
            </a:xfrm>
            <a:custGeom>
              <a:avLst/>
              <a:gdLst>
                <a:gd name="T0" fmla="*/ 80 w 159"/>
                <a:gd name="T1" fmla="*/ 13 h 13"/>
                <a:gd name="T2" fmla="*/ 2 w 159"/>
                <a:gd name="T3" fmla="*/ 7 h 13"/>
                <a:gd name="T4" fmla="*/ 80 w 159"/>
                <a:gd name="T5" fmla="*/ 0 h 13"/>
                <a:gd name="T6" fmla="*/ 158 w 159"/>
                <a:gd name="T7" fmla="*/ 7 h 13"/>
                <a:gd name="T8" fmla="*/ 80 w 159"/>
                <a:gd name="T9" fmla="*/ 13 h 13"/>
                <a:gd name="T10" fmla="*/ 80 w 159"/>
                <a:gd name="T11" fmla="*/ 0 h 13"/>
                <a:gd name="T12" fmla="*/ 0 w 159"/>
                <a:gd name="T13" fmla="*/ 7 h 13"/>
                <a:gd name="T14" fmla="*/ 80 w 159"/>
                <a:gd name="T15" fmla="*/ 13 h 13"/>
                <a:gd name="T16" fmla="*/ 159 w 159"/>
                <a:gd name="T17" fmla="*/ 7 h 13"/>
                <a:gd name="T18" fmla="*/ 80 w 159"/>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3">
                  <a:moveTo>
                    <a:pt x="80" y="13"/>
                  </a:moveTo>
                  <a:cubicBezTo>
                    <a:pt x="37" y="13"/>
                    <a:pt x="2" y="10"/>
                    <a:pt x="2" y="7"/>
                  </a:cubicBezTo>
                  <a:cubicBezTo>
                    <a:pt x="2" y="3"/>
                    <a:pt x="37" y="0"/>
                    <a:pt x="80" y="0"/>
                  </a:cubicBezTo>
                  <a:cubicBezTo>
                    <a:pt x="123" y="0"/>
                    <a:pt x="158" y="3"/>
                    <a:pt x="158" y="7"/>
                  </a:cubicBezTo>
                  <a:cubicBezTo>
                    <a:pt x="158" y="10"/>
                    <a:pt x="123" y="13"/>
                    <a:pt x="80" y="13"/>
                  </a:cubicBezTo>
                  <a:moveTo>
                    <a:pt x="80" y="0"/>
                  </a:moveTo>
                  <a:cubicBezTo>
                    <a:pt x="36" y="0"/>
                    <a:pt x="0" y="3"/>
                    <a:pt x="0" y="7"/>
                  </a:cubicBezTo>
                  <a:cubicBezTo>
                    <a:pt x="0" y="10"/>
                    <a:pt x="36" y="13"/>
                    <a:pt x="80" y="13"/>
                  </a:cubicBezTo>
                  <a:cubicBezTo>
                    <a:pt x="124" y="13"/>
                    <a:pt x="159" y="10"/>
                    <a:pt x="159" y="7"/>
                  </a:cubicBezTo>
                  <a:cubicBezTo>
                    <a:pt x="159" y="3"/>
                    <a:pt x="124" y="0"/>
                    <a:pt x="80" y="0"/>
                  </a:cubicBezTo>
                </a:path>
              </a:pathLst>
            </a:custGeom>
            <a:solidFill>
              <a:srgbClr val="CFCF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60"/>
            <p:cNvSpPr>
              <a:spLocks noEditPoints="1"/>
            </p:cNvSpPr>
            <p:nvPr/>
          </p:nvSpPr>
          <p:spPr bwMode="auto">
            <a:xfrm>
              <a:off x="3634" y="1638"/>
              <a:ext cx="420" cy="35"/>
            </a:xfrm>
            <a:custGeom>
              <a:avLst/>
              <a:gdLst>
                <a:gd name="T0" fmla="*/ 78 w 156"/>
                <a:gd name="T1" fmla="*/ 13 h 13"/>
                <a:gd name="T2" fmla="*/ 1 w 156"/>
                <a:gd name="T3" fmla="*/ 7 h 13"/>
                <a:gd name="T4" fmla="*/ 78 w 156"/>
                <a:gd name="T5" fmla="*/ 0 h 13"/>
                <a:gd name="T6" fmla="*/ 154 w 156"/>
                <a:gd name="T7" fmla="*/ 7 h 13"/>
                <a:gd name="T8" fmla="*/ 78 w 156"/>
                <a:gd name="T9" fmla="*/ 13 h 13"/>
                <a:gd name="T10" fmla="*/ 78 w 156"/>
                <a:gd name="T11" fmla="*/ 0 h 13"/>
                <a:gd name="T12" fmla="*/ 0 w 156"/>
                <a:gd name="T13" fmla="*/ 7 h 13"/>
                <a:gd name="T14" fmla="*/ 78 w 156"/>
                <a:gd name="T15" fmla="*/ 13 h 13"/>
                <a:gd name="T16" fmla="*/ 156 w 156"/>
                <a:gd name="T17" fmla="*/ 7 h 13"/>
                <a:gd name="T18" fmla="*/ 78 w 15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13">
                  <a:moveTo>
                    <a:pt x="78" y="13"/>
                  </a:moveTo>
                  <a:cubicBezTo>
                    <a:pt x="36" y="13"/>
                    <a:pt x="1" y="10"/>
                    <a:pt x="1" y="7"/>
                  </a:cubicBezTo>
                  <a:cubicBezTo>
                    <a:pt x="1" y="3"/>
                    <a:pt x="36" y="0"/>
                    <a:pt x="78" y="0"/>
                  </a:cubicBezTo>
                  <a:cubicBezTo>
                    <a:pt x="120" y="0"/>
                    <a:pt x="154" y="3"/>
                    <a:pt x="154" y="7"/>
                  </a:cubicBezTo>
                  <a:cubicBezTo>
                    <a:pt x="154" y="10"/>
                    <a:pt x="120" y="13"/>
                    <a:pt x="78" y="13"/>
                  </a:cubicBezTo>
                  <a:moveTo>
                    <a:pt x="78" y="0"/>
                  </a:moveTo>
                  <a:cubicBezTo>
                    <a:pt x="35" y="0"/>
                    <a:pt x="0" y="3"/>
                    <a:pt x="0" y="7"/>
                  </a:cubicBezTo>
                  <a:cubicBezTo>
                    <a:pt x="0" y="10"/>
                    <a:pt x="35" y="13"/>
                    <a:pt x="78" y="13"/>
                  </a:cubicBezTo>
                  <a:cubicBezTo>
                    <a:pt x="121" y="13"/>
                    <a:pt x="156" y="10"/>
                    <a:pt x="156" y="7"/>
                  </a:cubicBezTo>
                  <a:cubicBezTo>
                    <a:pt x="156" y="3"/>
                    <a:pt x="121" y="0"/>
                    <a:pt x="78" y="0"/>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61"/>
            <p:cNvSpPr>
              <a:spLocks noEditPoints="1"/>
            </p:cNvSpPr>
            <p:nvPr/>
          </p:nvSpPr>
          <p:spPr bwMode="auto">
            <a:xfrm>
              <a:off x="3637" y="1638"/>
              <a:ext cx="411" cy="35"/>
            </a:xfrm>
            <a:custGeom>
              <a:avLst/>
              <a:gdLst>
                <a:gd name="T0" fmla="*/ 77 w 153"/>
                <a:gd name="T1" fmla="*/ 13 h 13"/>
                <a:gd name="T2" fmla="*/ 2 w 153"/>
                <a:gd name="T3" fmla="*/ 7 h 13"/>
                <a:gd name="T4" fmla="*/ 77 w 153"/>
                <a:gd name="T5" fmla="*/ 0 h 13"/>
                <a:gd name="T6" fmla="*/ 152 w 153"/>
                <a:gd name="T7" fmla="*/ 7 h 13"/>
                <a:gd name="T8" fmla="*/ 77 w 153"/>
                <a:gd name="T9" fmla="*/ 13 h 13"/>
                <a:gd name="T10" fmla="*/ 77 w 153"/>
                <a:gd name="T11" fmla="*/ 0 h 13"/>
                <a:gd name="T12" fmla="*/ 0 w 153"/>
                <a:gd name="T13" fmla="*/ 7 h 13"/>
                <a:gd name="T14" fmla="*/ 77 w 153"/>
                <a:gd name="T15" fmla="*/ 13 h 13"/>
                <a:gd name="T16" fmla="*/ 153 w 153"/>
                <a:gd name="T17" fmla="*/ 7 h 13"/>
                <a:gd name="T18" fmla="*/ 77 w 153"/>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13">
                  <a:moveTo>
                    <a:pt x="77" y="13"/>
                  </a:moveTo>
                  <a:cubicBezTo>
                    <a:pt x="36" y="13"/>
                    <a:pt x="2" y="10"/>
                    <a:pt x="2" y="7"/>
                  </a:cubicBezTo>
                  <a:cubicBezTo>
                    <a:pt x="2" y="3"/>
                    <a:pt x="36" y="0"/>
                    <a:pt x="77" y="0"/>
                  </a:cubicBezTo>
                  <a:cubicBezTo>
                    <a:pt x="118" y="0"/>
                    <a:pt x="152" y="3"/>
                    <a:pt x="152" y="7"/>
                  </a:cubicBezTo>
                  <a:cubicBezTo>
                    <a:pt x="152" y="10"/>
                    <a:pt x="118" y="13"/>
                    <a:pt x="77" y="13"/>
                  </a:cubicBezTo>
                  <a:moveTo>
                    <a:pt x="77" y="0"/>
                  </a:moveTo>
                  <a:cubicBezTo>
                    <a:pt x="35" y="0"/>
                    <a:pt x="0" y="3"/>
                    <a:pt x="0" y="7"/>
                  </a:cubicBezTo>
                  <a:cubicBezTo>
                    <a:pt x="0" y="10"/>
                    <a:pt x="35" y="13"/>
                    <a:pt x="77" y="13"/>
                  </a:cubicBezTo>
                  <a:cubicBezTo>
                    <a:pt x="119" y="13"/>
                    <a:pt x="153" y="10"/>
                    <a:pt x="153" y="7"/>
                  </a:cubicBezTo>
                  <a:cubicBezTo>
                    <a:pt x="153" y="3"/>
                    <a:pt x="119" y="0"/>
                    <a:pt x="77" y="0"/>
                  </a:cubicBezTo>
                </a:path>
              </a:pathLst>
            </a:custGeom>
            <a:solidFill>
              <a:srgbClr val="CDCD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62"/>
            <p:cNvSpPr>
              <a:spLocks noEditPoints="1"/>
            </p:cNvSpPr>
            <p:nvPr/>
          </p:nvSpPr>
          <p:spPr bwMode="auto">
            <a:xfrm>
              <a:off x="3642" y="1638"/>
              <a:ext cx="404" cy="35"/>
            </a:xfrm>
            <a:custGeom>
              <a:avLst/>
              <a:gdLst>
                <a:gd name="T0" fmla="*/ 75 w 150"/>
                <a:gd name="T1" fmla="*/ 13 h 13"/>
                <a:gd name="T2" fmla="*/ 2 w 150"/>
                <a:gd name="T3" fmla="*/ 7 h 13"/>
                <a:gd name="T4" fmla="*/ 75 w 150"/>
                <a:gd name="T5" fmla="*/ 0 h 13"/>
                <a:gd name="T6" fmla="*/ 148 w 150"/>
                <a:gd name="T7" fmla="*/ 7 h 13"/>
                <a:gd name="T8" fmla="*/ 75 w 150"/>
                <a:gd name="T9" fmla="*/ 13 h 13"/>
                <a:gd name="T10" fmla="*/ 75 w 150"/>
                <a:gd name="T11" fmla="*/ 0 h 13"/>
                <a:gd name="T12" fmla="*/ 0 w 150"/>
                <a:gd name="T13" fmla="*/ 7 h 13"/>
                <a:gd name="T14" fmla="*/ 75 w 150"/>
                <a:gd name="T15" fmla="*/ 13 h 13"/>
                <a:gd name="T16" fmla="*/ 150 w 150"/>
                <a:gd name="T17" fmla="*/ 7 h 13"/>
                <a:gd name="T18" fmla="*/ 75 w 150"/>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13">
                  <a:moveTo>
                    <a:pt x="75" y="13"/>
                  </a:moveTo>
                  <a:cubicBezTo>
                    <a:pt x="34" y="13"/>
                    <a:pt x="2" y="10"/>
                    <a:pt x="2" y="7"/>
                  </a:cubicBezTo>
                  <a:cubicBezTo>
                    <a:pt x="2" y="3"/>
                    <a:pt x="34" y="0"/>
                    <a:pt x="75" y="0"/>
                  </a:cubicBezTo>
                  <a:cubicBezTo>
                    <a:pt x="115" y="0"/>
                    <a:pt x="148" y="3"/>
                    <a:pt x="148" y="7"/>
                  </a:cubicBezTo>
                  <a:cubicBezTo>
                    <a:pt x="148" y="10"/>
                    <a:pt x="115" y="13"/>
                    <a:pt x="75" y="13"/>
                  </a:cubicBezTo>
                  <a:moveTo>
                    <a:pt x="75" y="0"/>
                  </a:moveTo>
                  <a:cubicBezTo>
                    <a:pt x="34" y="0"/>
                    <a:pt x="0" y="3"/>
                    <a:pt x="0" y="7"/>
                  </a:cubicBezTo>
                  <a:cubicBezTo>
                    <a:pt x="0" y="10"/>
                    <a:pt x="34" y="13"/>
                    <a:pt x="75" y="13"/>
                  </a:cubicBezTo>
                  <a:cubicBezTo>
                    <a:pt x="116" y="13"/>
                    <a:pt x="150" y="10"/>
                    <a:pt x="150" y="7"/>
                  </a:cubicBezTo>
                  <a:cubicBezTo>
                    <a:pt x="150" y="3"/>
                    <a:pt x="116" y="0"/>
                    <a:pt x="75" y="0"/>
                  </a:cubicBezTo>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63"/>
            <p:cNvSpPr>
              <a:spLocks noEditPoints="1"/>
            </p:cNvSpPr>
            <p:nvPr/>
          </p:nvSpPr>
          <p:spPr bwMode="auto">
            <a:xfrm>
              <a:off x="3648" y="1638"/>
              <a:ext cx="392" cy="35"/>
            </a:xfrm>
            <a:custGeom>
              <a:avLst/>
              <a:gdLst>
                <a:gd name="T0" fmla="*/ 73 w 146"/>
                <a:gd name="T1" fmla="*/ 12 h 13"/>
                <a:gd name="T2" fmla="*/ 1 w 146"/>
                <a:gd name="T3" fmla="*/ 7 h 13"/>
                <a:gd name="T4" fmla="*/ 73 w 146"/>
                <a:gd name="T5" fmla="*/ 1 h 13"/>
                <a:gd name="T6" fmla="*/ 145 w 146"/>
                <a:gd name="T7" fmla="*/ 7 h 13"/>
                <a:gd name="T8" fmla="*/ 73 w 146"/>
                <a:gd name="T9" fmla="*/ 12 h 13"/>
                <a:gd name="T10" fmla="*/ 73 w 146"/>
                <a:gd name="T11" fmla="*/ 0 h 13"/>
                <a:gd name="T12" fmla="*/ 0 w 146"/>
                <a:gd name="T13" fmla="*/ 7 h 13"/>
                <a:gd name="T14" fmla="*/ 73 w 146"/>
                <a:gd name="T15" fmla="*/ 13 h 13"/>
                <a:gd name="T16" fmla="*/ 146 w 146"/>
                <a:gd name="T17" fmla="*/ 7 h 13"/>
                <a:gd name="T18" fmla="*/ 73 w 14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13">
                  <a:moveTo>
                    <a:pt x="73" y="12"/>
                  </a:moveTo>
                  <a:cubicBezTo>
                    <a:pt x="33" y="12"/>
                    <a:pt x="1" y="10"/>
                    <a:pt x="1" y="7"/>
                  </a:cubicBezTo>
                  <a:cubicBezTo>
                    <a:pt x="1" y="3"/>
                    <a:pt x="33" y="1"/>
                    <a:pt x="73" y="1"/>
                  </a:cubicBezTo>
                  <a:cubicBezTo>
                    <a:pt x="113" y="1"/>
                    <a:pt x="145" y="3"/>
                    <a:pt x="145" y="7"/>
                  </a:cubicBezTo>
                  <a:cubicBezTo>
                    <a:pt x="145" y="10"/>
                    <a:pt x="113" y="12"/>
                    <a:pt x="73" y="12"/>
                  </a:cubicBezTo>
                  <a:moveTo>
                    <a:pt x="73" y="0"/>
                  </a:moveTo>
                  <a:cubicBezTo>
                    <a:pt x="32" y="0"/>
                    <a:pt x="0" y="3"/>
                    <a:pt x="0" y="7"/>
                  </a:cubicBezTo>
                  <a:cubicBezTo>
                    <a:pt x="0" y="10"/>
                    <a:pt x="32" y="13"/>
                    <a:pt x="73" y="13"/>
                  </a:cubicBezTo>
                  <a:cubicBezTo>
                    <a:pt x="113" y="13"/>
                    <a:pt x="146" y="10"/>
                    <a:pt x="146" y="7"/>
                  </a:cubicBezTo>
                  <a:cubicBezTo>
                    <a:pt x="146" y="3"/>
                    <a:pt x="113" y="0"/>
                    <a:pt x="73" y="0"/>
                  </a:cubicBezTo>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64"/>
            <p:cNvSpPr>
              <a:spLocks noEditPoints="1"/>
            </p:cNvSpPr>
            <p:nvPr/>
          </p:nvSpPr>
          <p:spPr bwMode="auto">
            <a:xfrm>
              <a:off x="3650" y="1641"/>
              <a:ext cx="388" cy="30"/>
            </a:xfrm>
            <a:custGeom>
              <a:avLst/>
              <a:gdLst>
                <a:gd name="T0" fmla="*/ 72 w 144"/>
                <a:gd name="T1" fmla="*/ 11 h 11"/>
                <a:gd name="T2" fmla="*/ 2 w 144"/>
                <a:gd name="T3" fmla="*/ 6 h 11"/>
                <a:gd name="T4" fmla="*/ 72 w 144"/>
                <a:gd name="T5" fmla="*/ 0 h 11"/>
                <a:gd name="T6" fmla="*/ 142 w 144"/>
                <a:gd name="T7" fmla="*/ 6 h 11"/>
                <a:gd name="T8" fmla="*/ 72 w 144"/>
                <a:gd name="T9" fmla="*/ 11 h 11"/>
                <a:gd name="T10" fmla="*/ 72 w 144"/>
                <a:gd name="T11" fmla="*/ 0 h 11"/>
                <a:gd name="T12" fmla="*/ 0 w 144"/>
                <a:gd name="T13" fmla="*/ 6 h 11"/>
                <a:gd name="T14" fmla="*/ 72 w 144"/>
                <a:gd name="T15" fmla="*/ 11 h 11"/>
                <a:gd name="T16" fmla="*/ 144 w 144"/>
                <a:gd name="T17" fmla="*/ 6 h 11"/>
                <a:gd name="T18" fmla="*/ 72 w 144"/>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11">
                  <a:moveTo>
                    <a:pt x="72" y="11"/>
                  </a:moveTo>
                  <a:cubicBezTo>
                    <a:pt x="33" y="11"/>
                    <a:pt x="2" y="9"/>
                    <a:pt x="2" y="6"/>
                  </a:cubicBezTo>
                  <a:cubicBezTo>
                    <a:pt x="2" y="2"/>
                    <a:pt x="33" y="0"/>
                    <a:pt x="72" y="0"/>
                  </a:cubicBezTo>
                  <a:cubicBezTo>
                    <a:pt x="111" y="0"/>
                    <a:pt x="142" y="2"/>
                    <a:pt x="142" y="6"/>
                  </a:cubicBezTo>
                  <a:cubicBezTo>
                    <a:pt x="142" y="9"/>
                    <a:pt x="111" y="11"/>
                    <a:pt x="72" y="11"/>
                  </a:cubicBezTo>
                  <a:moveTo>
                    <a:pt x="72" y="0"/>
                  </a:moveTo>
                  <a:cubicBezTo>
                    <a:pt x="32" y="0"/>
                    <a:pt x="0" y="2"/>
                    <a:pt x="0" y="6"/>
                  </a:cubicBezTo>
                  <a:cubicBezTo>
                    <a:pt x="0" y="9"/>
                    <a:pt x="32" y="11"/>
                    <a:pt x="72" y="11"/>
                  </a:cubicBezTo>
                  <a:cubicBezTo>
                    <a:pt x="112" y="11"/>
                    <a:pt x="144" y="9"/>
                    <a:pt x="144" y="6"/>
                  </a:cubicBezTo>
                  <a:cubicBezTo>
                    <a:pt x="144" y="2"/>
                    <a:pt x="112" y="0"/>
                    <a:pt x="72" y="0"/>
                  </a:cubicBezTo>
                </a:path>
              </a:pathLst>
            </a:custGeom>
            <a:solidFill>
              <a:srgbClr val="CBCB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65"/>
            <p:cNvSpPr>
              <a:spLocks noEditPoints="1"/>
            </p:cNvSpPr>
            <p:nvPr/>
          </p:nvSpPr>
          <p:spPr bwMode="auto">
            <a:xfrm>
              <a:off x="3656" y="1641"/>
              <a:ext cx="376" cy="30"/>
            </a:xfrm>
            <a:custGeom>
              <a:avLst/>
              <a:gdLst>
                <a:gd name="T0" fmla="*/ 70 w 140"/>
                <a:gd name="T1" fmla="*/ 11 h 11"/>
                <a:gd name="T2" fmla="*/ 1 w 140"/>
                <a:gd name="T3" fmla="*/ 6 h 11"/>
                <a:gd name="T4" fmla="*/ 70 w 140"/>
                <a:gd name="T5" fmla="*/ 0 h 11"/>
                <a:gd name="T6" fmla="*/ 139 w 140"/>
                <a:gd name="T7" fmla="*/ 6 h 11"/>
                <a:gd name="T8" fmla="*/ 70 w 140"/>
                <a:gd name="T9" fmla="*/ 11 h 11"/>
                <a:gd name="T10" fmla="*/ 70 w 140"/>
                <a:gd name="T11" fmla="*/ 0 h 11"/>
                <a:gd name="T12" fmla="*/ 0 w 140"/>
                <a:gd name="T13" fmla="*/ 6 h 11"/>
                <a:gd name="T14" fmla="*/ 70 w 140"/>
                <a:gd name="T15" fmla="*/ 11 h 11"/>
                <a:gd name="T16" fmla="*/ 140 w 140"/>
                <a:gd name="T17" fmla="*/ 6 h 11"/>
                <a:gd name="T18" fmla="*/ 70 w 140"/>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11">
                  <a:moveTo>
                    <a:pt x="70" y="11"/>
                  </a:moveTo>
                  <a:cubicBezTo>
                    <a:pt x="32" y="11"/>
                    <a:pt x="1" y="9"/>
                    <a:pt x="1" y="6"/>
                  </a:cubicBezTo>
                  <a:cubicBezTo>
                    <a:pt x="1" y="2"/>
                    <a:pt x="32" y="0"/>
                    <a:pt x="70" y="0"/>
                  </a:cubicBezTo>
                  <a:cubicBezTo>
                    <a:pt x="108" y="0"/>
                    <a:pt x="139" y="2"/>
                    <a:pt x="139" y="6"/>
                  </a:cubicBezTo>
                  <a:cubicBezTo>
                    <a:pt x="139" y="9"/>
                    <a:pt x="108" y="11"/>
                    <a:pt x="70" y="11"/>
                  </a:cubicBezTo>
                  <a:moveTo>
                    <a:pt x="70" y="0"/>
                  </a:moveTo>
                  <a:cubicBezTo>
                    <a:pt x="31" y="0"/>
                    <a:pt x="0" y="2"/>
                    <a:pt x="0" y="6"/>
                  </a:cubicBezTo>
                  <a:cubicBezTo>
                    <a:pt x="0" y="9"/>
                    <a:pt x="31" y="11"/>
                    <a:pt x="70" y="11"/>
                  </a:cubicBezTo>
                  <a:cubicBezTo>
                    <a:pt x="109" y="11"/>
                    <a:pt x="140" y="9"/>
                    <a:pt x="140" y="6"/>
                  </a:cubicBezTo>
                  <a:cubicBezTo>
                    <a:pt x="140" y="2"/>
                    <a:pt x="109" y="0"/>
                    <a:pt x="70" y="0"/>
                  </a:cubicBezTo>
                </a:path>
              </a:pathLst>
            </a:custGeom>
            <a:solidFill>
              <a:srgbClr val="CACA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66"/>
            <p:cNvSpPr>
              <a:spLocks noEditPoints="1"/>
            </p:cNvSpPr>
            <p:nvPr/>
          </p:nvSpPr>
          <p:spPr bwMode="auto">
            <a:xfrm>
              <a:off x="3658" y="1641"/>
              <a:ext cx="372" cy="30"/>
            </a:xfrm>
            <a:custGeom>
              <a:avLst/>
              <a:gdLst>
                <a:gd name="T0" fmla="*/ 69 w 138"/>
                <a:gd name="T1" fmla="*/ 11 h 11"/>
                <a:gd name="T2" fmla="*/ 2 w 138"/>
                <a:gd name="T3" fmla="*/ 5 h 11"/>
                <a:gd name="T4" fmla="*/ 69 w 138"/>
                <a:gd name="T5" fmla="*/ 0 h 11"/>
                <a:gd name="T6" fmla="*/ 136 w 138"/>
                <a:gd name="T7" fmla="*/ 5 h 11"/>
                <a:gd name="T8" fmla="*/ 69 w 138"/>
                <a:gd name="T9" fmla="*/ 11 h 11"/>
                <a:gd name="T10" fmla="*/ 69 w 138"/>
                <a:gd name="T11" fmla="*/ 0 h 11"/>
                <a:gd name="T12" fmla="*/ 0 w 138"/>
                <a:gd name="T13" fmla="*/ 6 h 11"/>
                <a:gd name="T14" fmla="*/ 69 w 138"/>
                <a:gd name="T15" fmla="*/ 11 h 11"/>
                <a:gd name="T16" fmla="*/ 138 w 138"/>
                <a:gd name="T17" fmla="*/ 6 h 11"/>
                <a:gd name="T18" fmla="*/ 69 w 138"/>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11">
                  <a:moveTo>
                    <a:pt x="69" y="11"/>
                  </a:moveTo>
                  <a:cubicBezTo>
                    <a:pt x="32" y="11"/>
                    <a:pt x="2" y="8"/>
                    <a:pt x="2" y="5"/>
                  </a:cubicBezTo>
                  <a:cubicBezTo>
                    <a:pt x="2" y="2"/>
                    <a:pt x="32" y="0"/>
                    <a:pt x="69" y="0"/>
                  </a:cubicBezTo>
                  <a:cubicBezTo>
                    <a:pt x="106" y="0"/>
                    <a:pt x="136" y="2"/>
                    <a:pt x="136" y="5"/>
                  </a:cubicBezTo>
                  <a:cubicBezTo>
                    <a:pt x="136" y="8"/>
                    <a:pt x="106" y="11"/>
                    <a:pt x="69" y="11"/>
                  </a:cubicBezTo>
                  <a:moveTo>
                    <a:pt x="69" y="0"/>
                  </a:moveTo>
                  <a:cubicBezTo>
                    <a:pt x="31" y="0"/>
                    <a:pt x="0" y="2"/>
                    <a:pt x="0" y="6"/>
                  </a:cubicBezTo>
                  <a:cubicBezTo>
                    <a:pt x="0" y="9"/>
                    <a:pt x="31" y="11"/>
                    <a:pt x="69" y="11"/>
                  </a:cubicBezTo>
                  <a:cubicBezTo>
                    <a:pt x="107" y="11"/>
                    <a:pt x="138" y="9"/>
                    <a:pt x="138" y="6"/>
                  </a:cubicBezTo>
                  <a:cubicBezTo>
                    <a:pt x="138" y="2"/>
                    <a:pt x="107" y="0"/>
                    <a:pt x="69" y="0"/>
                  </a:cubicBezTo>
                </a:path>
              </a:pathLst>
            </a:custGeom>
            <a:solidFill>
              <a:srgbClr val="C9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67"/>
            <p:cNvSpPr>
              <a:spLocks noEditPoints="1"/>
            </p:cNvSpPr>
            <p:nvPr/>
          </p:nvSpPr>
          <p:spPr bwMode="auto">
            <a:xfrm>
              <a:off x="3664" y="1641"/>
              <a:ext cx="360" cy="30"/>
            </a:xfrm>
            <a:custGeom>
              <a:avLst/>
              <a:gdLst>
                <a:gd name="T0" fmla="*/ 67 w 134"/>
                <a:gd name="T1" fmla="*/ 11 h 11"/>
                <a:gd name="T2" fmla="*/ 1 w 134"/>
                <a:gd name="T3" fmla="*/ 5 h 11"/>
                <a:gd name="T4" fmla="*/ 67 w 134"/>
                <a:gd name="T5" fmla="*/ 0 h 11"/>
                <a:gd name="T6" fmla="*/ 133 w 134"/>
                <a:gd name="T7" fmla="*/ 5 h 11"/>
                <a:gd name="T8" fmla="*/ 67 w 134"/>
                <a:gd name="T9" fmla="*/ 11 h 11"/>
                <a:gd name="T10" fmla="*/ 67 w 134"/>
                <a:gd name="T11" fmla="*/ 0 h 11"/>
                <a:gd name="T12" fmla="*/ 0 w 134"/>
                <a:gd name="T13" fmla="*/ 5 h 11"/>
                <a:gd name="T14" fmla="*/ 67 w 134"/>
                <a:gd name="T15" fmla="*/ 11 h 11"/>
                <a:gd name="T16" fmla="*/ 134 w 134"/>
                <a:gd name="T17" fmla="*/ 5 h 11"/>
                <a:gd name="T18" fmla="*/ 67 w 134"/>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1">
                  <a:moveTo>
                    <a:pt x="67" y="11"/>
                  </a:moveTo>
                  <a:cubicBezTo>
                    <a:pt x="31" y="11"/>
                    <a:pt x="1" y="8"/>
                    <a:pt x="1" y="5"/>
                  </a:cubicBezTo>
                  <a:cubicBezTo>
                    <a:pt x="1" y="3"/>
                    <a:pt x="31" y="0"/>
                    <a:pt x="67" y="0"/>
                  </a:cubicBezTo>
                  <a:cubicBezTo>
                    <a:pt x="103" y="0"/>
                    <a:pt x="133" y="3"/>
                    <a:pt x="133" y="5"/>
                  </a:cubicBezTo>
                  <a:cubicBezTo>
                    <a:pt x="133" y="8"/>
                    <a:pt x="103" y="11"/>
                    <a:pt x="67" y="11"/>
                  </a:cubicBezTo>
                  <a:moveTo>
                    <a:pt x="67" y="0"/>
                  </a:moveTo>
                  <a:cubicBezTo>
                    <a:pt x="30" y="0"/>
                    <a:pt x="0" y="2"/>
                    <a:pt x="0" y="5"/>
                  </a:cubicBezTo>
                  <a:cubicBezTo>
                    <a:pt x="0" y="8"/>
                    <a:pt x="30" y="11"/>
                    <a:pt x="67" y="11"/>
                  </a:cubicBezTo>
                  <a:cubicBezTo>
                    <a:pt x="104" y="11"/>
                    <a:pt x="134" y="8"/>
                    <a:pt x="134" y="5"/>
                  </a:cubicBezTo>
                  <a:cubicBezTo>
                    <a:pt x="134" y="2"/>
                    <a:pt x="104" y="0"/>
                    <a:pt x="67" y="0"/>
                  </a:cubicBezTo>
                </a:path>
              </a:pathLst>
            </a:custGeom>
            <a:solidFill>
              <a:srgbClr val="C8C8C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68"/>
            <p:cNvSpPr>
              <a:spLocks noEditPoints="1"/>
            </p:cNvSpPr>
            <p:nvPr/>
          </p:nvSpPr>
          <p:spPr bwMode="auto">
            <a:xfrm>
              <a:off x="3667" y="1641"/>
              <a:ext cx="354" cy="30"/>
            </a:xfrm>
            <a:custGeom>
              <a:avLst/>
              <a:gdLst>
                <a:gd name="T0" fmla="*/ 66 w 132"/>
                <a:gd name="T1" fmla="*/ 11 h 11"/>
                <a:gd name="T2" fmla="*/ 2 w 132"/>
                <a:gd name="T3" fmla="*/ 5 h 11"/>
                <a:gd name="T4" fmla="*/ 66 w 132"/>
                <a:gd name="T5" fmla="*/ 0 h 11"/>
                <a:gd name="T6" fmla="*/ 130 w 132"/>
                <a:gd name="T7" fmla="*/ 5 h 11"/>
                <a:gd name="T8" fmla="*/ 66 w 132"/>
                <a:gd name="T9" fmla="*/ 11 h 11"/>
                <a:gd name="T10" fmla="*/ 66 w 132"/>
                <a:gd name="T11" fmla="*/ 0 h 11"/>
                <a:gd name="T12" fmla="*/ 0 w 132"/>
                <a:gd name="T13" fmla="*/ 5 h 11"/>
                <a:gd name="T14" fmla="*/ 66 w 132"/>
                <a:gd name="T15" fmla="*/ 11 h 11"/>
                <a:gd name="T16" fmla="*/ 132 w 132"/>
                <a:gd name="T17" fmla="*/ 5 h 11"/>
                <a:gd name="T18" fmla="*/ 66 w 132"/>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1">
                  <a:moveTo>
                    <a:pt x="66" y="11"/>
                  </a:moveTo>
                  <a:cubicBezTo>
                    <a:pt x="31" y="11"/>
                    <a:pt x="2" y="8"/>
                    <a:pt x="2" y="5"/>
                  </a:cubicBezTo>
                  <a:cubicBezTo>
                    <a:pt x="2" y="3"/>
                    <a:pt x="31" y="0"/>
                    <a:pt x="66" y="0"/>
                  </a:cubicBezTo>
                  <a:cubicBezTo>
                    <a:pt x="101" y="0"/>
                    <a:pt x="130" y="3"/>
                    <a:pt x="130" y="5"/>
                  </a:cubicBezTo>
                  <a:cubicBezTo>
                    <a:pt x="130" y="8"/>
                    <a:pt x="101" y="11"/>
                    <a:pt x="66" y="11"/>
                  </a:cubicBezTo>
                  <a:moveTo>
                    <a:pt x="66" y="0"/>
                  </a:moveTo>
                  <a:cubicBezTo>
                    <a:pt x="30" y="0"/>
                    <a:pt x="0" y="3"/>
                    <a:pt x="0" y="5"/>
                  </a:cubicBezTo>
                  <a:cubicBezTo>
                    <a:pt x="0" y="8"/>
                    <a:pt x="30" y="11"/>
                    <a:pt x="66" y="11"/>
                  </a:cubicBezTo>
                  <a:cubicBezTo>
                    <a:pt x="102" y="11"/>
                    <a:pt x="132" y="8"/>
                    <a:pt x="132" y="5"/>
                  </a:cubicBezTo>
                  <a:cubicBezTo>
                    <a:pt x="132" y="3"/>
                    <a:pt x="102" y="0"/>
                    <a:pt x="66" y="0"/>
                  </a:cubicBezTo>
                </a:path>
              </a:pathLst>
            </a:custGeom>
            <a:solidFill>
              <a:srgbClr val="C7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69"/>
            <p:cNvSpPr>
              <a:spLocks noEditPoints="1"/>
            </p:cNvSpPr>
            <p:nvPr/>
          </p:nvSpPr>
          <p:spPr bwMode="auto">
            <a:xfrm>
              <a:off x="3672" y="1641"/>
              <a:ext cx="344" cy="30"/>
            </a:xfrm>
            <a:custGeom>
              <a:avLst/>
              <a:gdLst>
                <a:gd name="T0" fmla="*/ 64 w 128"/>
                <a:gd name="T1" fmla="*/ 10 h 11"/>
                <a:gd name="T2" fmla="*/ 2 w 128"/>
                <a:gd name="T3" fmla="*/ 5 h 11"/>
                <a:gd name="T4" fmla="*/ 64 w 128"/>
                <a:gd name="T5" fmla="*/ 0 h 11"/>
                <a:gd name="T6" fmla="*/ 126 w 128"/>
                <a:gd name="T7" fmla="*/ 5 h 11"/>
                <a:gd name="T8" fmla="*/ 64 w 128"/>
                <a:gd name="T9" fmla="*/ 10 h 11"/>
                <a:gd name="T10" fmla="*/ 64 w 128"/>
                <a:gd name="T11" fmla="*/ 0 h 11"/>
                <a:gd name="T12" fmla="*/ 0 w 128"/>
                <a:gd name="T13" fmla="*/ 5 h 11"/>
                <a:gd name="T14" fmla="*/ 64 w 128"/>
                <a:gd name="T15" fmla="*/ 11 h 11"/>
                <a:gd name="T16" fmla="*/ 128 w 128"/>
                <a:gd name="T17" fmla="*/ 5 h 11"/>
                <a:gd name="T18" fmla="*/ 64 w 128"/>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1">
                  <a:moveTo>
                    <a:pt x="64" y="10"/>
                  </a:moveTo>
                  <a:cubicBezTo>
                    <a:pt x="30" y="10"/>
                    <a:pt x="2" y="8"/>
                    <a:pt x="2" y="5"/>
                  </a:cubicBezTo>
                  <a:cubicBezTo>
                    <a:pt x="2" y="3"/>
                    <a:pt x="30" y="0"/>
                    <a:pt x="64" y="0"/>
                  </a:cubicBezTo>
                  <a:cubicBezTo>
                    <a:pt x="99" y="0"/>
                    <a:pt x="126" y="3"/>
                    <a:pt x="126" y="5"/>
                  </a:cubicBezTo>
                  <a:cubicBezTo>
                    <a:pt x="126" y="8"/>
                    <a:pt x="99" y="10"/>
                    <a:pt x="64" y="10"/>
                  </a:cubicBezTo>
                  <a:moveTo>
                    <a:pt x="64" y="0"/>
                  </a:moveTo>
                  <a:cubicBezTo>
                    <a:pt x="29" y="0"/>
                    <a:pt x="0" y="3"/>
                    <a:pt x="0" y="5"/>
                  </a:cubicBezTo>
                  <a:cubicBezTo>
                    <a:pt x="0" y="8"/>
                    <a:pt x="29" y="11"/>
                    <a:pt x="64" y="11"/>
                  </a:cubicBezTo>
                  <a:cubicBezTo>
                    <a:pt x="99" y="11"/>
                    <a:pt x="128" y="8"/>
                    <a:pt x="128" y="5"/>
                  </a:cubicBezTo>
                  <a:cubicBezTo>
                    <a:pt x="128" y="3"/>
                    <a:pt x="99" y="0"/>
                    <a:pt x="64" y="0"/>
                  </a:cubicBezTo>
                </a:path>
              </a:pathLst>
            </a:custGeom>
            <a:solidFill>
              <a:srgbClr val="C6C6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70"/>
            <p:cNvSpPr>
              <a:spLocks noEditPoints="1"/>
            </p:cNvSpPr>
            <p:nvPr/>
          </p:nvSpPr>
          <p:spPr bwMode="auto">
            <a:xfrm>
              <a:off x="3677" y="1641"/>
              <a:ext cx="334" cy="27"/>
            </a:xfrm>
            <a:custGeom>
              <a:avLst/>
              <a:gdLst>
                <a:gd name="T0" fmla="*/ 62 w 124"/>
                <a:gd name="T1" fmla="*/ 10 h 10"/>
                <a:gd name="T2" fmla="*/ 1 w 124"/>
                <a:gd name="T3" fmla="*/ 5 h 10"/>
                <a:gd name="T4" fmla="*/ 62 w 124"/>
                <a:gd name="T5" fmla="*/ 1 h 10"/>
                <a:gd name="T6" fmla="*/ 123 w 124"/>
                <a:gd name="T7" fmla="*/ 5 h 10"/>
                <a:gd name="T8" fmla="*/ 62 w 124"/>
                <a:gd name="T9" fmla="*/ 10 h 10"/>
                <a:gd name="T10" fmla="*/ 62 w 124"/>
                <a:gd name="T11" fmla="*/ 0 h 10"/>
                <a:gd name="T12" fmla="*/ 0 w 124"/>
                <a:gd name="T13" fmla="*/ 5 h 10"/>
                <a:gd name="T14" fmla="*/ 62 w 124"/>
                <a:gd name="T15" fmla="*/ 10 h 10"/>
                <a:gd name="T16" fmla="*/ 124 w 124"/>
                <a:gd name="T17" fmla="*/ 5 h 10"/>
                <a:gd name="T18" fmla="*/ 62 w 124"/>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0">
                  <a:moveTo>
                    <a:pt x="62" y="10"/>
                  </a:moveTo>
                  <a:cubicBezTo>
                    <a:pt x="28" y="10"/>
                    <a:pt x="1" y="8"/>
                    <a:pt x="1" y="5"/>
                  </a:cubicBezTo>
                  <a:cubicBezTo>
                    <a:pt x="1" y="3"/>
                    <a:pt x="28" y="1"/>
                    <a:pt x="62" y="1"/>
                  </a:cubicBezTo>
                  <a:cubicBezTo>
                    <a:pt x="96" y="1"/>
                    <a:pt x="123" y="3"/>
                    <a:pt x="123" y="5"/>
                  </a:cubicBezTo>
                  <a:cubicBezTo>
                    <a:pt x="123" y="8"/>
                    <a:pt x="96" y="10"/>
                    <a:pt x="62" y="10"/>
                  </a:cubicBezTo>
                  <a:moveTo>
                    <a:pt x="62" y="0"/>
                  </a:moveTo>
                  <a:cubicBezTo>
                    <a:pt x="28" y="0"/>
                    <a:pt x="0" y="3"/>
                    <a:pt x="0" y="5"/>
                  </a:cubicBezTo>
                  <a:cubicBezTo>
                    <a:pt x="0" y="8"/>
                    <a:pt x="28" y="10"/>
                    <a:pt x="62" y="10"/>
                  </a:cubicBezTo>
                  <a:cubicBezTo>
                    <a:pt x="97" y="10"/>
                    <a:pt x="124" y="8"/>
                    <a:pt x="124" y="5"/>
                  </a:cubicBezTo>
                  <a:cubicBezTo>
                    <a:pt x="124" y="3"/>
                    <a:pt x="97" y="0"/>
                    <a:pt x="62" y="0"/>
                  </a:cubicBezTo>
                </a:path>
              </a:pathLst>
            </a:custGeom>
            <a:solidFill>
              <a:srgbClr val="C5C5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71"/>
            <p:cNvSpPr>
              <a:spLocks noEditPoints="1"/>
            </p:cNvSpPr>
            <p:nvPr/>
          </p:nvSpPr>
          <p:spPr bwMode="auto">
            <a:xfrm>
              <a:off x="3680" y="1644"/>
              <a:ext cx="328" cy="24"/>
            </a:xfrm>
            <a:custGeom>
              <a:avLst/>
              <a:gdLst>
                <a:gd name="T0" fmla="*/ 61 w 122"/>
                <a:gd name="T1" fmla="*/ 9 h 9"/>
                <a:gd name="T2" fmla="*/ 2 w 122"/>
                <a:gd name="T3" fmla="*/ 4 h 9"/>
                <a:gd name="T4" fmla="*/ 61 w 122"/>
                <a:gd name="T5" fmla="*/ 0 h 9"/>
                <a:gd name="T6" fmla="*/ 120 w 122"/>
                <a:gd name="T7" fmla="*/ 4 h 9"/>
                <a:gd name="T8" fmla="*/ 61 w 122"/>
                <a:gd name="T9" fmla="*/ 9 h 9"/>
                <a:gd name="T10" fmla="*/ 61 w 122"/>
                <a:gd name="T11" fmla="*/ 0 h 9"/>
                <a:gd name="T12" fmla="*/ 0 w 122"/>
                <a:gd name="T13" fmla="*/ 4 h 9"/>
                <a:gd name="T14" fmla="*/ 61 w 122"/>
                <a:gd name="T15" fmla="*/ 9 h 9"/>
                <a:gd name="T16" fmla="*/ 122 w 122"/>
                <a:gd name="T17" fmla="*/ 4 h 9"/>
                <a:gd name="T18" fmla="*/ 61 w 122"/>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9">
                  <a:moveTo>
                    <a:pt x="61" y="9"/>
                  </a:moveTo>
                  <a:cubicBezTo>
                    <a:pt x="28" y="9"/>
                    <a:pt x="2" y="7"/>
                    <a:pt x="2" y="4"/>
                  </a:cubicBezTo>
                  <a:cubicBezTo>
                    <a:pt x="2" y="2"/>
                    <a:pt x="28" y="0"/>
                    <a:pt x="61" y="0"/>
                  </a:cubicBezTo>
                  <a:cubicBezTo>
                    <a:pt x="94" y="0"/>
                    <a:pt x="120" y="2"/>
                    <a:pt x="120" y="4"/>
                  </a:cubicBezTo>
                  <a:cubicBezTo>
                    <a:pt x="120" y="7"/>
                    <a:pt x="94" y="9"/>
                    <a:pt x="61" y="9"/>
                  </a:cubicBezTo>
                  <a:moveTo>
                    <a:pt x="61" y="0"/>
                  </a:moveTo>
                  <a:cubicBezTo>
                    <a:pt x="27" y="0"/>
                    <a:pt x="0" y="2"/>
                    <a:pt x="0" y="4"/>
                  </a:cubicBezTo>
                  <a:cubicBezTo>
                    <a:pt x="0" y="7"/>
                    <a:pt x="27" y="9"/>
                    <a:pt x="61" y="9"/>
                  </a:cubicBezTo>
                  <a:cubicBezTo>
                    <a:pt x="95" y="9"/>
                    <a:pt x="122" y="7"/>
                    <a:pt x="122" y="4"/>
                  </a:cubicBezTo>
                  <a:cubicBezTo>
                    <a:pt x="122" y="2"/>
                    <a:pt x="95" y="0"/>
                    <a:pt x="61" y="0"/>
                  </a:cubicBezTo>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72"/>
            <p:cNvSpPr>
              <a:spLocks noEditPoints="1"/>
            </p:cNvSpPr>
            <p:nvPr/>
          </p:nvSpPr>
          <p:spPr bwMode="auto">
            <a:xfrm>
              <a:off x="3685" y="1644"/>
              <a:ext cx="318" cy="24"/>
            </a:xfrm>
            <a:custGeom>
              <a:avLst/>
              <a:gdLst>
                <a:gd name="T0" fmla="*/ 59 w 118"/>
                <a:gd name="T1" fmla="*/ 9 h 9"/>
                <a:gd name="T2" fmla="*/ 1 w 118"/>
                <a:gd name="T3" fmla="*/ 4 h 9"/>
                <a:gd name="T4" fmla="*/ 59 w 118"/>
                <a:gd name="T5" fmla="*/ 0 h 9"/>
                <a:gd name="T6" fmla="*/ 117 w 118"/>
                <a:gd name="T7" fmla="*/ 4 h 9"/>
                <a:gd name="T8" fmla="*/ 59 w 118"/>
                <a:gd name="T9" fmla="*/ 9 h 9"/>
                <a:gd name="T10" fmla="*/ 59 w 118"/>
                <a:gd name="T11" fmla="*/ 0 h 9"/>
                <a:gd name="T12" fmla="*/ 0 w 118"/>
                <a:gd name="T13" fmla="*/ 4 h 9"/>
                <a:gd name="T14" fmla="*/ 59 w 118"/>
                <a:gd name="T15" fmla="*/ 9 h 9"/>
                <a:gd name="T16" fmla="*/ 118 w 118"/>
                <a:gd name="T17" fmla="*/ 4 h 9"/>
                <a:gd name="T18" fmla="*/ 59 w 118"/>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9">
                  <a:moveTo>
                    <a:pt x="59" y="9"/>
                  </a:moveTo>
                  <a:cubicBezTo>
                    <a:pt x="27" y="9"/>
                    <a:pt x="1" y="7"/>
                    <a:pt x="1" y="4"/>
                  </a:cubicBezTo>
                  <a:cubicBezTo>
                    <a:pt x="1" y="2"/>
                    <a:pt x="27" y="0"/>
                    <a:pt x="59" y="0"/>
                  </a:cubicBezTo>
                  <a:cubicBezTo>
                    <a:pt x="91" y="0"/>
                    <a:pt x="117" y="2"/>
                    <a:pt x="117" y="4"/>
                  </a:cubicBezTo>
                  <a:cubicBezTo>
                    <a:pt x="117" y="7"/>
                    <a:pt x="91" y="9"/>
                    <a:pt x="59" y="9"/>
                  </a:cubicBezTo>
                  <a:moveTo>
                    <a:pt x="59" y="0"/>
                  </a:moveTo>
                  <a:cubicBezTo>
                    <a:pt x="26" y="0"/>
                    <a:pt x="0" y="2"/>
                    <a:pt x="0" y="4"/>
                  </a:cubicBezTo>
                  <a:cubicBezTo>
                    <a:pt x="0" y="7"/>
                    <a:pt x="26" y="9"/>
                    <a:pt x="59" y="9"/>
                  </a:cubicBezTo>
                  <a:cubicBezTo>
                    <a:pt x="92" y="9"/>
                    <a:pt x="118" y="7"/>
                    <a:pt x="118" y="4"/>
                  </a:cubicBezTo>
                  <a:cubicBezTo>
                    <a:pt x="118" y="2"/>
                    <a:pt x="92" y="0"/>
                    <a:pt x="59" y="0"/>
                  </a:cubicBezTo>
                </a:path>
              </a:pathLst>
            </a:custGeom>
            <a:solidFill>
              <a:srgbClr val="C3C3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73"/>
            <p:cNvSpPr>
              <a:spLocks noEditPoints="1"/>
            </p:cNvSpPr>
            <p:nvPr/>
          </p:nvSpPr>
          <p:spPr bwMode="auto">
            <a:xfrm>
              <a:off x="3688" y="1644"/>
              <a:ext cx="312" cy="24"/>
            </a:xfrm>
            <a:custGeom>
              <a:avLst/>
              <a:gdLst>
                <a:gd name="T0" fmla="*/ 58 w 116"/>
                <a:gd name="T1" fmla="*/ 9 h 9"/>
                <a:gd name="T2" fmla="*/ 2 w 116"/>
                <a:gd name="T3" fmla="*/ 4 h 9"/>
                <a:gd name="T4" fmla="*/ 58 w 116"/>
                <a:gd name="T5" fmla="*/ 0 h 9"/>
                <a:gd name="T6" fmla="*/ 114 w 116"/>
                <a:gd name="T7" fmla="*/ 4 h 9"/>
                <a:gd name="T8" fmla="*/ 58 w 116"/>
                <a:gd name="T9" fmla="*/ 9 h 9"/>
                <a:gd name="T10" fmla="*/ 58 w 116"/>
                <a:gd name="T11" fmla="*/ 0 h 9"/>
                <a:gd name="T12" fmla="*/ 0 w 116"/>
                <a:gd name="T13" fmla="*/ 4 h 9"/>
                <a:gd name="T14" fmla="*/ 58 w 116"/>
                <a:gd name="T15" fmla="*/ 9 h 9"/>
                <a:gd name="T16" fmla="*/ 116 w 116"/>
                <a:gd name="T17" fmla="*/ 4 h 9"/>
                <a:gd name="T18" fmla="*/ 58 w 116"/>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9">
                  <a:moveTo>
                    <a:pt x="58" y="9"/>
                  </a:moveTo>
                  <a:cubicBezTo>
                    <a:pt x="27" y="9"/>
                    <a:pt x="2" y="7"/>
                    <a:pt x="2" y="4"/>
                  </a:cubicBezTo>
                  <a:cubicBezTo>
                    <a:pt x="2" y="2"/>
                    <a:pt x="27" y="0"/>
                    <a:pt x="58" y="0"/>
                  </a:cubicBezTo>
                  <a:cubicBezTo>
                    <a:pt x="89" y="0"/>
                    <a:pt x="114" y="2"/>
                    <a:pt x="114" y="4"/>
                  </a:cubicBezTo>
                  <a:cubicBezTo>
                    <a:pt x="114" y="7"/>
                    <a:pt x="89" y="9"/>
                    <a:pt x="58" y="9"/>
                  </a:cubicBezTo>
                  <a:moveTo>
                    <a:pt x="58" y="0"/>
                  </a:moveTo>
                  <a:cubicBezTo>
                    <a:pt x="26" y="0"/>
                    <a:pt x="0" y="2"/>
                    <a:pt x="0" y="4"/>
                  </a:cubicBezTo>
                  <a:cubicBezTo>
                    <a:pt x="0" y="7"/>
                    <a:pt x="26" y="9"/>
                    <a:pt x="58" y="9"/>
                  </a:cubicBezTo>
                  <a:cubicBezTo>
                    <a:pt x="90" y="9"/>
                    <a:pt x="116" y="7"/>
                    <a:pt x="116" y="4"/>
                  </a:cubicBezTo>
                  <a:cubicBezTo>
                    <a:pt x="116" y="2"/>
                    <a:pt x="90" y="0"/>
                    <a:pt x="58" y="0"/>
                  </a:cubicBezTo>
                </a:path>
              </a:pathLst>
            </a:custGeom>
            <a:solidFill>
              <a:srgbClr val="C3C3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74"/>
            <p:cNvSpPr>
              <a:spLocks noEditPoints="1"/>
            </p:cNvSpPr>
            <p:nvPr/>
          </p:nvSpPr>
          <p:spPr bwMode="auto">
            <a:xfrm>
              <a:off x="3693" y="1644"/>
              <a:ext cx="302" cy="24"/>
            </a:xfrm>
            <a:custGeom>
              <a:avLst/>
              <a:gdLst>
                <a:gd name="T0" fmla="*/ 56 w 112"/>
                <a:gd name="T1" fmla="*/ 8 h 9"/>
                <a:gd name="T2" fmla="*/ 2 w 112"/>
                <a:gd name="T3" fmla="*/ 4 h 9"/>
                <a:gd name="T4" fmla="*/ 56 w 112"/>
                <a:gd name="T5" fmla="*/ 0 h 9"/>
                <a:gd name="T6" fmla="*/ 111 w 112"/>
                <a:gd name="T7" fmla="*/ 4 h 9"/>
                <a:gd name="T8" fmla="*/ 56 w 112"/>
                <a:gd name="T9" fmla="*/ 8 h 9"/>
                <a:gd name="T10" fmla="*/ 56 w 112"/>
                <a:gd name="T11" fmla="*/ 0 h 9"/>
                <a:gd name="T12" fmla="*/ 0 w 112"/>
                <a:gd name="T13" fmla="*/ 4 h 9"/>
                <a:gd name="T14" fmla="*/ 56 w 112"/>
                <a:gd name="T15" fmla="*/ 9 h 9"/>
                <a:gd name="T16" fmla="*/ 112 w 112"/>
                <a:gd name="T17" fmla="*/ 4 h 9"/>
                <a:gd name="T18" fmla="*/ 56 w 112"/>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9">
                  <a:moveTo>
                    <a:pt x="56" y="8"/>
                  </a:moveTo>
                  <a:cubicBezTo>
                    <a:pt x="26" y="8"/>
                    <a:pt x="2" y="7"/>
                    <a:pt x="2" y="4"/>
                  </a:cubicBezTo>
                  <a:cubicBezTo>
                    <a:pt x="2" y="2"/>
                    <a:pt x="26" y="0"/>
                    <a:pt x="56" y="0"/>
                  </a:cubicBezTo>
                  <a:cubicBezTo>
                    <a:pt x="86" y="0"/>
                    <a:pt x="111" y="2"/>
                    <a:pt x="111" y="4"/>
                  </a:cubicBezTo>
                  <a:cubicBezTo>
                    <a:pt x="111" y="7"/>
                    <a:pt x="86" y="8"/>
                    <a:pt x="56" y="8"/>
                  </a:cubicBezTo>
                  <a:moveTo>
                    <a:pt x="56" y="0"/>
                  </a:moveTo>
                  <a:cubicBezTo>
                    <a:pt x="25" y="0"/>
                    <a:pt x="0" y="2"/>
                    <a:pt x="0" y="4"/>
                  </a:cubicBezTo>
                  <a:cubicBezTo>
                    <a:pt x="0" y="7"/>
                    <a:pt x="25" y="9"/>
                    <a:pt x="56" y="9"/>
                  </a:cubicBezTo>
                  <a:cubicBezTo>
                    <a:pt x="87" y="9"/>
                    <a:pt x="112" y="7"/>
                    <a:pt x="112" y="4"/>
                  </a:cubicBezTo>
                  <a:cubicBezTo>
                    <a:pt x="112" y="2"/>
                    <a:pt x="87" y="0"/>
                    <a:pt x="56" y="0"/>
                  </a:cubicBezTo>
                </a:path>
              </a:pathLst>
            </a:custGeom>
            <a:solidFill>
              <a:srgbClr val="C2C2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75"/>
            <p:cNvSpPr>
              <a:spLocks noEditPoints="1"/>
            </p:cNvSpPr>
            <p:nvPr/>
          </p:nvSpPr>
          <p:spPr bwMode="auto">
            <a:xfrm>
              <a:off x="3699" y="1644"/>
              <a:ext cx="293" cy="21"/>
            </a:xfrm>
            <a:custGeom>
              <a:avLst/>
              <a:gdLst>
                <a:gd name="T0" fmla="*/ 54 w 109"/>
                <a:gd name="T1" fmla="*/ 8 h 8"/>
                <a:gd name="T2" fmla="*/ 1 w 109"/>
                <a:gd name="T3" fmla="*/ 4 h 8"/>
                <a:gd name="T4" fmla="*/ 54 w 109"/>
                <a:gd name="T5" fmla="*/ 0 h 8"/>
                <a:gd name="T6" fmla="*/ 107 w 109"/>
                <a:gd name="T7" fmla="*/ 4 h 8"/>
                <a:gd name="T8" fmla="*/ 54 w 109"/>
                <a:gd name="T9" fmla="*/ 8 h 8"/>
                <a:gd name="T10" fmla="*/ 54 w 109"/>
                <a:gd name="T11" fmla="*/ 0 h 8"/>
                <a:gd name="T12" fmla="*/ 0 w 109"/>
                <a:gd name="T13" fmla="*/ 4 h 8"/>
                <a:gd name="T14" fmla="*/ 54 w 109"/>
                <a:gd name="T15" fmla="*/ 8 h 8"/>
                <a:gd name="T16" fmla="*/ 109 w 109"/>
                <a:gd name="T17" fmla="*/ 4 h 8"/>
                <a:gd name="T18" fmla="*/ 54 w 109"/>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8">
                  <a:moveTo>
                    <a:pt x="54" y="8"/>
                  </a:moveTo>
                  <a:cubicBezTo>
                    <a:pt x="25" y="8"/>
                    <a:pt x="1" y="6"/>
                    <a:pt x="1" y="4"/>
                  </a:cubicBezTo>
                  <a:cubicBezTo>
                    <a:pt x="1" y="2"/>
                    <a:pt x="25" y="0"/>
                    <a:pt x="54" y="0"/>
                  </a:cubicBezTo>
                  <a:cubicBezTo>
                    <a:pt x="83" y="0"/>
                    <a:pt x="107" y="2"/>
                    <a:pt x="107" y="4"/>
                  </a:cubicBezTo>
                  <a:cubicBezTo>
                    <a:pt x="107" y="6"/>
                    <a:pt x="83" y="8"/>
                    <a:pt x="54" y="8"/>
                  </a:cubicBezTo>
                  <a:moveTo>
                    <a:pt x="54" y="0"/>
                  </a:moveTo>
                  <a:cubicBezTo>
                    <a:pt x="24" y="0"/>
                    <a:pt x="0" y="2"/>
                    <a:pt x="0" y="4"/>
                  </a:cubicBezTo>
                  <a:cubicBezTo>
                    <a:pt x="0" y="7"/>
                    <a:pt x="24" y="8"/>
                    <a:pt x="54" y="8"/>
                  </a:cubicBezTo>
                  <a:cubicBezTo>
                    <a:pt x="84" y="8"/>
                    <a:pt x="109" y="7"/>
                    <a:pt x="109" y="4"/>
                  </a:cubicBezTo>
                  <a:cubicBezTo>
                    <a:pt x="109" y="2"/>
                    <a:pt x="84" y="0"/>
                    <a:pt x="54" y="0"/>
                  </a:cubicBezTo>
                </a:path>
              </a:pathLst>
            </a:custGeom>
            <a:solidFill>
              <a:srgbClr val="C1C1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76"/>
            <p:cNvSpPr>
              <a:spLocks noEditPoints="1"/>
            </p:cNvSpPr>
            <p:nvPr/>
          </p:nvSpPr>
          <p:spPr bwMode="auto">
            <a:xfrm>
              <a:off x="3702" y="1644"/>
              <a:ext cx="285" cy="21"/>
            </a:xfrm>
            <a:custGeom>
              <a:avLst/>
              <a:gdLst>
                <a:gd name="T0" fmla="*/ 53 w 106"/>
                <a:gd name="T1" fmla="*/ 8 h 8"/>
                <a:gd name="T2" fmla="*/ 2 w 106"/>
                <a:gd name="T3" fmla="*/ 4 h 8"/>
                <a:gd name="T4" fmla="*/ 53 w 106"/>
                <a:gd name="T5" fmla="*/ 0 h 8"/>
                <a:gd name="T6" fmla="*/ 105 w 106"/>
                <a:gd name="T7" fmla="*/ 4 h 8"/>
                <a:gd name="T8" fmla="*/ 53 w 106"/>
                <a:gd name="T9" fmla="*/ 8 h 8"/>
                <a:gd name="T10" fmla="*/ 53 w 106"/>
                <a:gd name="T11" fmla="*/ 0 h 8"/>
                <a:gd name="T12" fmla="*/ 0 w 106"/>
                <a:gd name="T13" fmla="*/ 4 h 8"/>
                <a:gd name="T14" fmla="*/ 53 w 106"/>
                <a:gd name="T15" fmla="*/ 8 h 8"/>
                <a:gd name="T16" fmla="*/ 106 w 106"/>
                <a:gd name="T17" fmla="*/ 4 h 8"/>
                <a:gd name="T18" fmla="*/ 53 w 106"/>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8">
                  <a:moveTo>
                    <a:pt x="53" y="8"/>
                  </a:moveTo>
                  <a:cubicBezTo>
                    <a:pt x="25" y="8"/>
                    <a:pt x="2" y="6"/>
                    <a:pt x="2" y="4"/>
                  </a:cubicBezTo>
                  <a:cubicBezTo>
                    <a:pt x="2" y="2"/>
                    <a:pt x="25" y="0"/>
                    <a:pt x="53" y="0"/>
                  </a:cubicBezTo>
                  <a:cubicBezTo>
                    <a:pt x="82" y="0"/>
                    <a:pt x="105" y="2"/>
                    <a:pt x="105" y="4"/>
                  </a:cubicBezTo>
                  <a:cubicBezTo>
                    <a:pt x="105" y="6"/>
                    <a:pt x="82" y="8"/>
                    <a:pt x="53" y="8"/>
                  </a:cubicBezTo>
                  <a:moveTo>
                    <a:pt x="53" y="0"/>
                  </a:moveTo>
                  <a:cubicBezTo>
                    <a:pt x="24" y="0"/>
                    <a:pt x="0" y="2"/>
                    <a:pt x="0" y="4"/>
                  </a:cubicBezTo>
                  <a:cubicBezTo>
                    <a:pt x="0" y="6"/>
                    <a:pt x="24" y="8"/>
                    <a:pt x="53" y="8"/>
                  </a:cubicBezTo>
                  <a:cubicBezTo>
                    <a:pt x="82" y="8"/>
                    <a:pt x="106" y="6"/>
                    <a:pt x="106" y="4"/>
                  </a:cubicBezTo>
                  <a:cubicBezTo>
                    <a:pt x="106" y="2"/>
                    <a:pt x="82" y="0"/>
                    <a:pt x="53" y="0"/>
                  </a:cubicBezTo>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77"/>
            <p:cNvSpPr>
              <a:spLocks noEditPoints="1"/>
            </p:cNvSpPr>
            <p:nvPr/>
          </p:nvSpPr>
          <p:spPr bwMode="auto">
            <a:xfrm>
              <a:off x="3707" y="1644"/>
              <a:ext cx="277" cy="21"/>
            </a:xfrm>
            <a:custGeom>
              <a:avLst/>
              <a:gdLst>
                <a:gd name="T0" fmla="*/ 51 w 103"/>
                <a:gd name="T1" fmla="*/ 8 h 8"/>
                <a:gd name="T2" fmla="*/ 1 w 103"/>
                <a:gd name="T3" fmla="*/ 4 h 8"/>
                <a:gd name="T4" fmla="*/ 51 w 103"/>
                <a:gd name="T5" fmla="*/ 1 h 8"/>
                <a:gd name="T6" fmla="*/ 101 w 103"/>
                <a:gd name="T7" fmla="*/ 4 h 8"/>
                <a:gd name="T8" fmla="*/ 51 w 103"/>
                <a:gd name="T9" fmla="*/ 8 h 8"/>
                <a:gd name="T10" fmla="*/ 51 w 103"/>
                <a:gd name="T11" fmla="*/ 0 h 8"/>
                <a:gd name="T12" fmla="*/ 0 w 103"/>
                <a:gd name="T13" fmla="*/ 4 h 8"/>
                <a:gd name="T14" fmla="*/ 51 w 103"/>
                <a:gd name="T15" fmla="*/ 8 h 8"/>
                <a:gd name="T16" fmla="*/ 103 w 103"/>
                <a:gd name="T17" fmla="*/ 4 h 8"/>
                <a:gd name="T18" fmla="*/ 51 w 103"/>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8">
                  <a:moveTo>
                    <a:pt x="51" y="8"/>
                  </a:moveTo>
                  <a:cubicBezTo>
                    <a:pt x="24" y="8"/>
                    <a:pt x="1" y="6"/>
                    <a:pt x="1" y="4"/>
                  </a:cubicBezTo>
                  <a:cubicBezTo>
                    <a:pt x="1" y="2"/>
                    <a:pt x="24" y="1"/>
                    <a:pt x="51" y="1"/>
                  </a:cubicBezTo>
                  <a:cubicBezTo>
                    <a:pt x="79" y="1"/>
                    <a:pt x="101" y="2"/>
                    <a:pt x="101" y="4"/>
                  </a:cubicBezTo>
                  <a:cubicBezTo>
                    <a:pt x="101" y="6"/>
                    <a:pt x="79" y="8"/>
                    <a:pt x="51" y="8"/>
                  </a:cubicBezTo>
                  <a:moveTo>
                    <a:pt x="51" y="0"/>
                  </a:moveTo>
                  <a:cubicBezTo>
                    <a:pt x="23" y="0"/>
                    <a:pt x="0" y="2"/>
                    <a:pt x="0" y="4"/>
                  </a:cubicBezTo>
                  <a:cubicBezTo>
                    <a:pt x="0" y="6"/>
                    <a:pt x="23" y="8"/>
                    <a:pt x="51" y="8"/>
                  </a:cubicBezTo>
                  <a:cubicBezTo>
                    <a:pt x="80" y="8"/>
                    <a:pt x="103" y="6"/>
                    <a:pt x="103" y="4"/>
                  </a:cubicBezTo>
                  <a:cubicBezTo>
                    <a:pt x="103" y="2"/>
                    <a:pt x="80" y="0"/>
                    <a:pt x="51" y="0"/>
                  </a:cubicBezTo>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78"/>
            <p:cNvSpPr>
              <a:spLocks noEditPoints="1"/>
            </p:cNvSpPr>
            <p:nvPr/>
          </p:nvSpPr>
          <p:spPr bwMode="auto">
            <a:xfrm>
              <a:off x="3710" y="1646"/>
              <a:ext cx="268" cy="19"/>
            </a:xfrm>
            <a:custGeom>
              <a:avLst/>
              <a:gdLst>
                <a:gd name="T0" fmla="*/ 50 w 100"/>
                <a:gd name="T1" fmla="*/ 7 h 7"/>
                <a:gd name="T2" fmla="*/ 2 w 100"/>
                <a:gd name="T3" fmla="*/ 3 h 7"/>
                <a:gd name="T4" fmla="*/ 50 w 100"/>
                <a:gd name="T5" fmla="*/ 0 h 7"/>
                <a:gd name="T6" fmla="*/ 99 w 100"/>
                <a:gd name="T7" fmla="*/ 3 h 7"/>
                <a:gd name="T8" fmla="*/ 50 w 100"/>
                <a:gd name="T9" fmla="*/ 7 h 7"/>
                <a:gd name="T10" fmla="*/ 50 w 100"/>
                <a:gd name="T11" fmla="*/ 0 h 7"/>
                <a:gd name="T12" fmla="*/ 0 w 100"/>
                <a:gd name="T13" fmla="*/ 3 h 7"/>
                <a:gd name="T14" fmla="*/ 50 w 100"/>
                <a:gd name="T15" fmla="*/ 7 h 7"/>
                <a:gd name="T16" fmla="*/ 100 w 100"/>
                <a:gd name="T17" fmla="*/ 3 h 7"/>
                <a:gd name="T18" fmla="*/ 50 w 100"/>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7">
                  <a:moveTo>
                    <a:pt x="50" y="7"/>
                  </a:moveTo>
                  <a:cubicBezTo>
                    <a:pt x="24" y="7"/>
                    <a:pt x="2" y="5"/>
                    <a:pt x="2" y="3"/>
                  </a:cubicBezTo>
                  <a:cubicBezTo>
                    <a:pt x="2" y="1"/>
                    <a:pt x="24" y="0"/>
                    <a:pt x="50" y="0"/>
                  </a:cubicBezTo>
                  <a:cubicBezTo>
                    <a:pt x="77" y="0"/>
                    <a:pt x="99" y="1"/>
                    <a:pt x="99" y="3"/>
                  </a:cubicBezTo>
                  <a:cubicBezTo>
                    <a:pt x="99" y="5"/>
                    <a:pt x="77" y="7"/>
                    <a:pt x="50" y="7"/>
                  </a:cubicBezTo>
                  <a:moveTo>
                    <a:pt x="50" y="0"/>
                  </a:moveTo>
                  <a:cubicBezTo>
                    <a:pt x="23" y="0"/>
                    <a:pt x="0" y="1"/>
                    <a:pt x="0" y="3"/>
                  </a:cubicBezTo>
                  <a:cubicBezTo>
                    <a:pt x="0" y="5"/>
                    <a:pt x="23" y="7"/>
                    <a:pt x="50" y="7"/>
                  </a:cubicBezTo>
                  <a:cubicBezTo>
                    <a:pt x="78" y="7"/>
                    <a:pt x="100" y="5"/>
                    <a:pt x="100" y="3"/>
                  </a:cubicBezTo>
                  <a:cubicBezTo>
                    <a:pt x="100" y="1"/>
                    <a:pt x="78" y="0"/>
                    <a:pt x="50" y="0"/>
                  </a:cubicBezTo>
                </a:path>
              </a:pathLst>
            </a:custGeom>
            <a:solidFill>
              <a:srgbClr val="BEBE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79"/>
            <p:cNvSpPr>
              <a:spLocks noEditPoints="1"/>
            </p:cNvSpPr>
            <p:nvPr/>
          </p:nvSpPr>
          <p:spPr bwMode="auto">
            <a:xfrm>
              <a:off x="3715" y="1646"/>
              <a:ext cx="261" cy="19"/>
            </a:xfrm>
            <a:custGeom>
              <a:avLst/>
              <a:gdLst>
                <a:gd name="T0" fmla="*/ 48 w 97"/>
                <a:gd name="T1" fmla="*/ 7 h 7"/>
                <a:gd name="T2" fmla="*/ 1 w 97"/>
                <a:gd name="T3" fmla="*/ 3 h 7"/>
                <a:gd name="T4" fmla="*/ 48 w 97"/>
                <a:gd name="T5" fmla="*/ 0 h 7"/>
                <a:gd name="T6" fmla="*/ 95 w 97"/>
                <a:gd name="T7" fmla="*/ 3 h 7"/>
                <a:gd name="T8" fmla="*/ 48 w 97"/>
                <a:gd name="T9" fmla="*/ 7 h 7"/>
                <a:gd name="T10" fmla="*/ 48 w 97"/>
                <a:gd name="T11" fmla="*/ 0 h 7"/>
                <a:gd name="T12" fmla="*/ 0 w 97"/>
                <a:gd name="T13" fmla="*/ 3 h 7"/>
                <a:gd name="T14" fmla="*/ 48 w 97"/>
                <a:gd name="T15" fmla="*/ 7 h 7"/>
                <a:gd name="T16" fmla="*/ 97 w 97"/>
                <a:gd name="T17" fmla="*/ 3 h 7"/>
                <a:gd name="T18" fmla="*/ 48 w 97"/>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7">
                  <a:moveTo>
                    <a:pt x="48" y="7"/>
                  </a:moveTo>
                  <a:cubicBezTo>
                    <a:pt x="22" y="7"/>
                    <a:pt x="1" y="5"/>
                    <a:pt x="1" y="3"/>
                  </a:cubicBezTo>
                  <a:cubicBezTo>
                    <a:pt x="1" y="1"/>
                    <a:pt x="22" y="0"/>
                    <a:pt x="48" y="0"/>
                  </a:cubicBezTo>
                  <a:cubicBezTo>
                    <a:pt x="74" y="0"/>
                    <a:pt x="95" y="1"/>
                    <a:pt x="95" y="3"/>
                  </a:cubicBezTo>
                  <a:cubicBezTo>
                    <a:pt x="95" y="5"/>
                    <a:pt x="74" y="7"/>
                    <a:pt x="48" y="7"/>
                  </a:cubicBezTo>
                  <a:moveTo>
                    <a:pt x="48" y="0"/>
                  </a:moveTo>
                  <a:cubicBezTo>
                    <a:pt x="22" y="0"/>
                    <a:pt x="0" y="1"/>
                    <a:pt x="0" y="3"/>
                  </a:cubicBezTo>
                  <a:cubicBezTo>
                    <a:pt x="0" y="5"/>
                    <a:pt x="22" y="7"/>
                    <a:pt x="48" y="7"/>
                  </a:cubicBezTo>
                  <a:cubicBezTo>
                    <a:pt x="75" y="7"/>
                    <a:pt x="97" y="5"/>
                    <a:pt x="97" y="3"/>
                  </a:cubicBezTo>
                  <a:cubicBezTo>
                    <a:pt x="97" y="1"/>
                    <a:pt x="75" y="0"/>
                    <a:pt x="48" y="0"/>
                  </a:cubicBezTo>
                </a:path>
              </a:pathLst>
            </a:custGeom>
            <a:solidFill>
              <a:srgbClr val="BDBD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80"/>
            <p:cNvSpPr>
              <a:spLocks noEditPoints="1"/>
            </p:cNvSpPr>
            <p:nvPr/>
          </p:nvSpPr>
          <p:spPr bwMode="auto">
            <a:xfrm>
              <a:off x="3718" y="1646"/>
              <a:ext cx="252" cy="19"/>
            </a:xfrm>
            <a:custGeom>
              <a:avLst/>
              <a:gdLst>
                <a:gd name="T0" fmla="*/ 47 w 94"/>
                <a:gd name="T1" fmla="*/ 6 h 7"/>
                <a:gd name="T2" fmla="*/ 2 w 94"/>
                <a:gd name="T3" fmla="*/ 3 h 7"/>
                <a:gd name="T4" fmla="*/ 47 w 94"/>
                <a:gd name="T5" fmla="*/ 0 h 7"/>
                <a:gd name="T6" fmla="*/ 93 w 94"/>
                <a:gd name="T7" fmla="*/ 3 h 7"/>
                <a:gd name="T8" fmla="*/ 47 w 94"/>
                <a:gd name="T9" fmla="*/ 6 h 7"/>
                <a:gd name="T10" fmla="*/ 47 w 94"/>
                <a:gd name="T11" fmla="*/ 0 h 7"/>
                <a:gd name="T12" fmla="*/ 0 w 94"/>
                <a:gd name="T13" fmla="*/ 3 h 7"/>
                <a:gd name="T14" fmla="*/ 47 w 94"/>
                <a:gd name="T15" fmla="*/ 7 h 7"/>
                <a:gd name="T16" fmla="*/ 94 w 94"/>
                <a:gd name="T17" fmla="*/ 3 h 7"/>
                <a:gd name="T18" fmla="*/ 47 w 94"/>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7">
                  <a:moveTo>
                    <a:pt x="47" y="6"/>
                  </a:moveTo>
                  <a:cubicBezTo>
                    <a:pt x="22" y="6"/>
                    <a:pt x="2" y="5"/>
                    <a:pt x="2" y="3"/>
                  </a:cubicBezTo>
                  <a:cubicBezTo>
                    <a:pt x="2" y="1"/>
                    <a:pt x="22" y="0"/>
                    <a:pt x="47" y="0"/>
                  </a:cubicBezTo>
                  <a:cubicBezTo>
                    <a:pt x="72" y="0"/>
                    <a:pt x="93" y="1"/>
                    <a:pt x="93" y="3"/>
                  </a:cubicBezTo>
                  <a:cubicBezTo>
                    <a:pt x="93" y="5"/>
                    <a:pt x="72" y="6"/>
                    <a:pt x="47" y="6"/>
                  </a:cubicBezTo>
                  <a:moveTo>
                    <a:pt x="47" y="0"/>
                  </a:moveTo>
                  <a:cubicBezTo>
                    <a:pt x="21" y="0"/>
                    <a:pt x="0" y="1"/>
                    <a:pt x="0" y="3"/>
                  </a:cubicBezTo>
                  <a:cubicBezTo>
                    <a:pt x="0" y="5"/>
                    <a:pt x="21" y="7"/>
                    <a:pt x="47" y="7"/>
                  </a:cubicBezTo>
                  <a:cubicBezTo>
                    <a:pt x="73" y="7"/>
                    <a:pt x="94" y="5"/>
                    <a:pt x="94" y="3"/>
                  </a:cubicBezTo>
                  <a:cubicBezTo>
                    <a:pt x="94" y="1"/>
                    <a:pt x="73" y="0"/>
                    <a:pt x="47" y="0"/>
                  </a:cubicBezTo>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81"/>
            <p:cNvSpPr>
              <a:spLocks noEditPoints="1"/>
            </p:cNvSpPr>
            <p:nvPr/>
          </p:nvSpPr>
          <p:spPr bwMode="auto">
            <a:xfrm>
              <a:off x="3723" y="1646"/>
              <a:ext cx="245" cy="17"/>
            </a:xfrm>
            <a:custGeom>
              <a:avLst/>
              <a:gdLst>
                <a:gd name="T0" fmla="*/ 45 w 91"/>
                <a:gd name="T1" fmla="*/ 6 h 6"/>
                <a:gd name="T2" fmla="*/ 2 w 91"/>
                <a:gd name="T3" fmla="*/ 3 h 6"/>
                <a:gd name="T4" fmla="*/ 45 w 91"/>
                <a:gd name="T5" fmla="*/ 0 h 6"/>
                <a:gd name="T6" fmla="*/ 89 w 91"/>
                <a:gd name="T7" fmla="*/ 3 h 6"/>
                <a:gd name="T8" fmla="*/ 45 w 91"/>
                <a:gd name="T9" fmla="*/ 6 h 6"/>
                <a:gd name="T10" fmla="*/ 45 w 91"/>
                <a:gd name="T11" fmla="*/ 0 h 6"/>
                <a:gd name="T12" fmla="*/ 0 w 91"/>
                <a:gd name="T13" fmla="*/ 3 h 6"/>
                <a:gd name="T14" fmla="*/ 45 w 91"/>
                <a:gd name="T15" fmla="*/ 6 h 6"/>
                <a:gd name="T16" fmla="*/ 91 w 91"/>
                <a:gd name="T17" fmla="*/ 3 h 6"/>
                <a:gd name="T18" fmla="*/ 45 w 91"/>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6">
                  <a:moveTo>
                    <a:pt x="45" y="6"/>
                  </a:moveTo>
                  <a:cubicBezTo>
                    <a:pt x="21" y="6"/>
                    <a:pt x="2" y="5"/>
                    <a:pt x="2" y="3"/>
                  </a:cubicBezTo>
                  <a:cubicBezTo>
                    <a:pt x="2" y="1"/>
                    <a:pt x="21" y="0"/>
                    <a:pt x="45" y="0"/>
                  </a:cubicBezTo>
                  <a:cubicBezTo>
                    <a:pt x="69" y="0"/>
                    <a:pt x="89" y="1"/>
                    <a:pt x="89" y="3"/>
                  </a:cubicBezTo>
                  <a:cubicBezTo>
                    <a:pt x="89" y="5"/>
                    <a:pt x="69" y="6"/>
                    <a:pt x="45" y="6"/>
                  </a:cubicBezTo>
                  <a:moveTo>
                    <a:pt x="45" y="0"/>
                  </a:moveTo>
                  <a:cubicBezTo>
                    <a:pt x="20" y="0"/>
                    <a:pt x="0" y="1"/>
                    <a:pt x="0" y="3"/>
                  </a:cubicBezTo>
                  <a:cubicBezTo>
                    <a:pt x="0" y="5"/>
                    <a:pt x="20" y="6"/>
                    <a:pt x="45" y="6"/>
                  </a:cubicBezTo>
                  <a:cubicBezTo>
                    <a:pt x="70" y="6"/>
                    <a:pt x="91" y="5"/>
                    <a:pt x="91" y="3"/>
                  </a:cubicBezTo>
                  <a:cubicBezTo>
                    <a:pt x="91" y="1"/>
                    <a:pt x="70" y="0"/>
                    <a:pt x="45" y="0"/>
                  </a:cubicBezTo>
                </a:path>
              </a:pathLst>
            </a:custGeom>
            <a:solidFill>
              <a:srgbClr val="BBBB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Oval 82"/>
            <p:cNvSpPr>
              <a:spLocks noChangeArrowheads="1"/>
            </p:cNvSpPr>
            <p:nvPr/>
          </p:nvSpPr>
          <p:spPr bwMode="auto">
            <a:xfrm>
              <a:off x="3728" y="1646"/>
              <a:ext cx="234" cy="17"/>
            </a:xfrm>
            <a:prstGeom prst="ellipse">
              <a:avLst/>
            </a:prstGeom>
            <a:solidFill>
              <a:srgbClr val="BABAB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Oval 83"/>
            <p:cNvSpPr>
              <a:spLocks noChangeArrowheads="1"/>
            </p:cNvSpPr>
            <p:nvPr/>
          </p:nvSpPr>
          <p:spPr bwMode="auto">
            <a:xfrm>
              <a:off x="3357" y="683"/>
              <a:ext cx="960" cy="961"/>
            </a:xfrm>
            <a:prstGeom prst="ellipse">
              <a:avLst/>
            </a:prstGeom>
            <a:noFill/>
            <a:ln w="38100">
              <a:solidFill>
                <a:srgbClr val="304860"/>
              </a:solidFill>
              <a:round/>
            </a:ln>
          </p:spPr>
          <p:txBody>
            <a:bodyPr vert="horz" wrap="square" lIns="91440" tIns="45720" rIns="91440" bIns="45720" numCol="1" anchor="t" anchorCtr="0" compatLnSpc="1"/>
            <a:lstStyle/>
            <a:p>
              <a:endParaRPr lang="zh-CN" altLang="en-US"/>
            </a:p>
          </p:txBody>
        </p:sp>
        <p:sp>
          <p:nvSpPr>
            <p:cNvPr id="166" name="Freeform 84"/>
            <p:cNvSpPr>
              <a:spLocks noEditPoints="1"/>
            </p:cNvSpPr>
            <p:nvPr/>
          </p:nvSpPr>
          <p:spPr bwMode="auto">
            <a:xfrm>
              <a:off x="3618" y="882"/>
              <a:ext cx="441" cy="563"/>
            </a:xfrm>
            <a:custGeom>
              <a:avLst/>
              <a:gdLst>
                <a:gd name="T0" fmla="*/ 141 w 164"/>
                <a:gd name="T1" fmla="*/ 92 h 209"/>
                <a:gd name="T2" fmla="*/ 141 w 164"/>
                <a:gd name="T3" fmla="*/ 52 h 209"/>
                <a:gd name="T4" fmla="*/ 82 w 164"/>
                <a:gd name="T5" fmla="*/ 0 h 209"/>
                <a:gd name="T6" fmla="*/ 23 w 164"/>
                <a:gd name="T7" fmla="*/ 52 h 209"/>
                <a:gd name="T8" fmla="*/ 23 w 164"/>
                <a:gd name="T9" fmla="*/ 92 h 209"/>
                <a:gd name="T10" fmla="*/ 0 w 164"/>
                <a:gd name="T11" fmla="*/ 111 h 209"/>
                <a:gd name="T12" fmla="*/ 0 w 164"/>
                <a:gd name="T13" fmla="*/ 189 h 209"/>
                <a:gd name="T14" fmla="*/ 23 w 164"/>
                <a:gd name="T15" fmla="*/ 209 h 209"/>
                <a:gd name="T16" fmla="*/ 141 w 164"/>
                <a:gd name="T17" fmla="*/ 209 h 209"/>
                <a:gd name="T18" fmla="*/ 164 w 164"/>
                <a:gd name="T19" fmla="*/ 189 h 209"/>
                <a:gd name="T20" fmla="*/ 164 w 164"/>
                <a:gd name="T21" fmla="*/ 111 h 209"/>
                <a:gd name="T22" fmla="*/ 141 w 164"/>
                <a:gd name="T23" fmla="*/ 92 h 209"/>
                <a:gd name="T24" fmla="*/ 38 w 164"/>
                <a:gd name="T25" fmla="*/ 52 h 209"/>
                <a:gd name="T26" fmla="*/ 82 w 164"/>
                <a:gd name="T27" fmla="*/ 13 h 209"/>
                <a:gd name="T28" fmla="*/ 127 w 164"/>
                <a:gd name="T29" fmla="*/ 52 h 209"/>
                <a:gd name="T30" fmla="*/ 127 w 164"/>
                <a:gd name="T31" fmla="*/ 92 h 209"/>
                <a:gd name="T32" fmla="*/ 38 w 164"/>
                <a:gd name="T33" fmla="*/ 92 h 209"/>
                <a:gd name="T34" fmla="*/ 38 w 164"/>
                <a:gd name="T35" fmla="*/ 52 h 209"/>
                <a:gd name="T36" fmla="*/ 149 w 164"/>
                <a:gd name="T37" fmla="*/ 189 h 209"/>
                <a:gd name="T38" fmla="*/ 141 w 164"/>
                <a:gd name="T39" fmla="*/ 196 h 209"/>
                <a:gd name="T40" fmla="*/ 23 w 164"/>
                <a:gd name="T41" fmla="*/ 196 h 209"/>
                <a:gd name="T42" fmla="*/ 15 w 164"/>
                <a:gd name="T43" fmla="*/ 189 h 209"/>
                <a:gd name="T44" fmla="*/ 15 w 164"/>
                <a:gd name="T45" fmla="*/ 111 h 209"/>
                <a:gd name="T46" fmla="*/ 23 w 164"/>
                <a:gd name="T47" fmla="*/ 105 h 209"/>
                <a:gd name="T48" fmla="*/ 141 w 164"/>
                <a:gd name="T49" fmla="*/ 105 h 209"/>
                <a:gd name="T50" fmla="*/ 149 w 164"/>
                <a:gd name="T51" fmla="*/ 111 h 209"/>
                <a:gd name="T52" fmla="*/ 149 w 164"/>
                <a:gd name="T53" fmla="*/ 189 h 209"/>
                <a:gd name="T54" fmla="*/ 89 w 164"/>
                <a:gd name="T55" fmla="*/ 146 h 209"/>
                <a:gd name="T56" fmla="*/ 89 w 164"/>
                <a:gd name="T57" fmla="*/ 131 h 209"/>
                <a:gd name="T58" fmla="*/ 82 w 164"/>
                <a:gd name="T59" fmla="*/ 124 h 209"/>
                <a:gd name="T60" fmla="*/ 75 w 164"/>
                <a:gd name="T61" fmla="*/ 131 h 209"/>
                <a:gd name="T62" fmla="*/ 75 w 164"/>
                <a:gd name="T63" fmla="*/ 146 h 209"/>
                <a:gd name="T64" fmla="*/ 67 w 164"/>
                <a:gd name="T65" fmla="*/ 157 h 209"/>
                <a:gd name="T66" fmla="*/ 82 w 164"/>
                <a:gd name="T67" fmla="*/ 170 h 209"/>
                <a:gd name="T68" fmla="*/ 97 w 164"/>
                <a:gd name="T69" fmla="*/ 157 h 209"/>
                <a:gd name="T70" fmla="*/ 89 w 164"/>
                <a:gd name="T71" fmla="*/ 146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4" h="209">
                  <a:moveTo>
                    <a:pt x="141" y="92"/>
                  </a:moveTo>
                  <a:cubicBezTo>
                    <a:pt x="141" y="52"/>
                    <a:pt x="141" y="52"/>
                    <a:pt x="141" y="52"/>
                  </a:cubicBezTo>
                  <a:cubicBezTo>
                    <a:pt x="141" y="24"/>
                    <a:pt x="115" y="0"/>
                    <a:pt x="82" y="0"/>
                  </a:cubicBezTo>
                  <a:cubicBezTo>
                    <a:pt x="49" y="0"/>
                    <a:pt x="23" y="24"/>
                    <a:pt x="23" y="52"/>
                  </a:cubicBezTo>
                  <a:cubicBezTo>
                    <a:pt x="23" y="92"/>
                    <a:pt x="23" y="92"/>
                    <a:pt x="23" y="92"/>
                  </a:cubicBezTo>
                  <a:cubicBezTo>
                    <a:pt x="10" y="92"/>
                    <a:pt x="0" y="100"/>
                    <a:pt x="0" y="111"/>
                  </a:cubicBezTo>
                  <a:cubicBezTo>
                    <a:pt x="0" y="189"/>
                    <a:pt x="0" y="189"/>
                    <a:pt x="0" y="189"/>
                  </a:cubicBezTo>
                  <a:cubicBezTo>
                    <a:pt x="0" y="200"/>
                    <a:pt x="10" y="209"/>
                    <a:pt x="23" y="209"/>
                  </a:cubicBezTo>
                  <a:cubicBezTo>
                    <a:pt x="141" y="209"/>
                    <a:pt x="141" y="209"/>
                    <a:pt x="141" y="209"/>
                  </a:cubicBezTo>
                  <a:cubicBezTo>
                    <a:pt x="154" y="209"/>
                    <a:pt x="164" y="200"/>
                    <a:pt x="164" y="189"/>
                  </a:cubicBezTo>
                  <a:cubicBezTo>
                    <a:pt x="164" y="111"/>
                    <a:pt x="164" y="111"/>
                    <a:pt x="164" y="111"/>
                  </a:cubicBezTo>
                  <a:cubicBezTo>
                    <a:pt x="164" y="100"/>
                    <a:pt x="154" y="92"/>
                    <a:pt x="141" y="92"/>
                  </a:cubicBezTo>
                  <a:close/>
                  <a:moveTo>
                    <a:pt x="38" y="52"/>
                  </a:moveTo>
                  <a:cubicBezTo>
                    <a:pt x="38" y="31"/>
                    <a:pt x="57" y="13"/>
                    <a:pt x="82" y="13"/>
                  </a:cubicBezTo>
                  <a:cubicBezTo>
                    <a:pt x="107" y="13"/>
                    <a:pt x="127" y="31"/>
                    <a:pt x="127" y="52"/>
                  </a:cubicBezTo>
                  <a:cubicBezTo>
                    <a:pt x="127" y="92"/>
                    <a:pt x="127" y="92"/>
                    <a:pt x="127" y="92"/>
                  </a:cubicBezTo>
                  <a:cubicBezTo>
                    <a:pt x="38" y="92"/>
                    <a:pt x="38" y="92"/>
                    <a:pt x="38" y="92"/>
                  </a:cubicBezTo>
                  <a:lnTo>
                    <a:pt x="38" y="52"/>
                  </a:lnTo>
                  <a:close/>
                  <a:moveTo>
                    <a:pt x="149" y="189"/>
                  </a:moveTo>
                  <a:cubicBezTo>
                    <a:pt x="149" y="193"/>
                    <a:pt x="145" y="196"/>
                    <a:pt x="141" y="196"/>
                  </a:cubicBezTo>
                  <a:cubicBezTo>
                    <a:pt x="23" y="196"/>
                    <a:pt x="23" y="196"/>
                    <a:pt x="23" y="196"/>
                  </a:cubicBezTo>
                  <a:cubicBezTo>
                    <a:pt x="19" y="196"/>
                    <a:pt x="15" y="193"/>
                    <a:pt x="15" y="189"/>
                  </a:cubicBezTo>
                  <a:cubicBezTo>
                    <a:pt x="15" y="111"/>
                    <a:pt x="15" y="111"/>
                    <a:pt x="15" y="111"/>
                  </a:cubicBezTo>
                  <a:cubicBezTo>
                    <a:pt x="15" y="108"/>
                    <a:pt x="19" y="105"/>
                    <a:pt x="23" y="105"/>
                  </a:cubicBezTo>
                  <a:cubicBezTo>
                    <a:pt x="141" y="105"/>
                    <a:pt x="141" y="105"/>
                    <a:pt x="141" y="105"/>
                  </a:cubicBezTo>
                  <a:cubicBezTo>
                    <a:pt x="145" y="105"/>
                    <a:pt x="149" y="108"/>
                    <a:pt x="149" y="111"/>
                  </a:cubicBezTo>
                  <a:lnTo>
                    <a:pt x="149" y="189"/>
                  </a:lnTo>
                  <a:close/>
                  <a:moveTo>
                    <a:pt x="89" y="146"/>
                  </a:moveTo>
                  <a:cubicBezTo>
                    <a:pt x="89" y="131"/>
                    <a:pt x="89" y="131"/>
                    <a:pt x="89" y="131"/>
                  </a:cubicBezTo>
                  <a:cubicBezTo>
                    <a:pt x="89" y="127"/>
                    <a:pt x="86" y="124"/>
                    <a:pt x="82" y="124"/>
                  </a:cubicBezTo>
                  <a:cubicBezTo>
                    <a:pt x="78" y="124"/>
                    <a:pt x="75" y="127"/>
                    <a:pt x="75" y="131"/>
                  </a:cubicBezTo>
                  <a:cubicBezTo>
                    <a:pt x="75" y="146"/>
                    <a:pt x="75" y="146"/>
                    <a:pt x="75" y="146"/>
                  </a:cubicBezTo>
                  <a:cubicBezTo>
                    <a:pt x="70" y="148"/>
                    <a:pt x="67" y="152"/>
                    <a:pt x="67" y="157"/>
                  </a:cubicBezTo>
                  <a:cubicBezTo>
                    <a:pt x="67" y="164"/>
                    <a:pt x="74" y="170"/>
                    <a:pt x="82" y="170"/>
                  </a:cubicBezTo>
                  <a:cubicBezTo>
                    <a:pt x="90" y="170"/>
                    <a:pt x="97" y="164"/>
                    <a:pt x="97" y="157"/>
                  </a:cubicBezTo>
                  <a:cubicBezTo>
                    <a:pt x="97" y="152"/>
                    <a:pt x="94" y="148"/>
                    <a:pt x="89" y="146"/>
                  </a:cubicBezTo>
                  <a:close/>
                </a:path>
              </a:pathLst>
            </a:custGeom>
            <a:solidFill>
              <a:srgbClr val="3048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7" name="文本框 166"/>
          <p:cNvSpPr txBox="1"/>
          <p:nvPr/>
        </p:nvSpPr>
        <p:spPr>
          <a:xfrm>
            <a:off x="5582920" y="4189730"/>
            <a:ext cx="2334895" cy="881139"/>
          </a:xfrm>
          <a:prstGeom prst="rect">
            <a:avLst/>
          </a:prstGeom>
          <a:noFill/>
        </p:spPr>
        <p:txBody>
          <a:bodyPr wrap="square" rtlCol="0">
            <a:spAutoFit/>
          </a:bodyPr>
          <a:lstStyle/>
          <a:p>
            <a:pPr>
              <a:lnSpc>
                <a:spcPct val="150000"/>
              </a:lnSpc>
            </a:pPr>
            <a:r>
              <a:rPr lang="en-US" altLang="zh-CN" dirty="0"/>
              <a:t>1.</a:t>
            </a:r>
            <a:r>
              <a:rPr lang="zh-CN" altLang="en-US" dirty="0"/>
              <a:t>理论框架</a:t>
            </a:r>
            <a:endParaRPr lang="en-US" altLang="zh-CN" dirty="0"/>
          </a:p>
          <a:p>
            <a:pPr>
              <a:lnSpc>
                <a:spcPct val="150000"/>
              </a:lnSpc>
            </a:pPr>
            <a:r>
              <a:rPr lang="en-US" altLang="zh-CN" dirty="0"/>
              <a:t>2.研究模型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39000" b="-39000"/>
          </a:stretch>
        </a:blipFill>
        <a:effectLst/>
      </p:bgPr>
    </p:bg>
    <p:spTree>
      <p:nvGrpSpPr>
        <p:cNvPr id="1" name=""/>
        <p:cNvGrpSpPr/>
        <p:nvPr/>
      </p:nvGrpSpPr>
      <p:grpSpPr>
        <a:xfrm>
          <a:off x="0" y="0"/>
          <a:ext cx="0" cy="0"/>
          <a:chOff x="0" y="0"/>
          <a:chExt cx="0" cy="0"/>
        </a:xfrm>
      </p:grpSpPr>
      <p:cxnSp>
        <p:nvCxnSpPr>
          <p:cNvPr id="2" name="直接连接符 1"/>
          <p:cNvCxnSpPr/>
          <p:nvPr/>
        </p:nvCxnSpPr>
        <p:spPr>
          <a:xfrm>
            <a:off x="258445" y="543560"/>
            <a:ext cx="1207135" cy="12700"/>
          </a:xfrm>
          <a:prstGeom prst="line">
            <a:avLst/>
          </a:prstGeom>
          <a:ln w="76200"/>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1558290" y="88900"/>
            <a:ext cx="4431665" cy="922020"/>
          </a:xfrm>
          <a:prstGeom prst="rect">
            <a:avLst/>
          </a:prstGeom>
          <a:noFill/>
        </p:spPr>
        <p:txBody>
          <a:bodyPr wrap="square" rtlCol="0" anchor="t">
            <a:spAutoFit/>
          </a:bodyPr>
          <a:lstStyle/>
          <a:p>
            <a:pPr>
              <a:lnSpc>
                <a:spcPct val="150000"/>
              </a:lnSpc>
            </a:pPr>
            <a:r>
              <a:rPr lang="en-US" altLang="zh-CN" sz="3600" dirty="0">
                <a:latin typeface="宋体" panose="02010600030101010101" pitchFamily="2" charset="-122"/>
                <a:ea typeface="宋体" panose="02010600030101010101" pitchFamily="2" charset="-122"/>
                <a:cs typeface="宋体" panose="02010600030101010101" pitchFamily="2" charset="-122"/>
                <a:sym typeface="+mn-ea"/>
              </a:rPr>
              <a:t>2.1 </a:t>
            </a:r>
            <a:r>
              <a:rPr lang="zh-CN" altLang="en-US" sz="3600" dirty="0">
                <a:latin typeface="宋体" panose="02010600030101010101" pitchFamily="2" charset="-122"/>
                <a:ea typeface="宋体" panose="02010600030101010101" pitchFamily="2" charset="-122"/>
                <a:cs typeface="宋体" panose="02010600030101010101" pitchFamily="2" charset="-122"/>
                <a:sym typeface="+mn-ea"/>
              </a:rPr>
              <a:t>理论框架</a:t>
            </a:r>
          </a:p>
        </p:txBody>
      </p:sp>
      <p:sp>
        <p:nvSpPr>
          <p:cNvPr id="13" name="矩形 12">
            <a:extLst>
              <a:ext uri="{FF2B5EF4-FFF2-40B4-BE49-F238E27FC236}">
                <a16:creationId xmlns:a16="http://schemas.microsoft.com/office/drawing/2014/main" id="{E0395B74-FC67-4891-BECA-659DFAA8EB05}"/>
              </a:ext>
            </a:extLst>
          </p:cNvPr>
          <p:cNvSpPr/>
          <p:nvPr/>
        </p:nvSpPr>
        <p:spPr>
          <a:xfrm>
            <a:off x="599923" y="1060761"/>
            <a:ext cx="3810712" cy="4610236"/>
          </a:xfrm>
          <a:prstGeom prst="rect">
            <a:avLst/>
          </a:prstGeom>
          <a:ln w="12700">
            <a:solidFill>
              <a:srgbClr val="00B050"/>
            </a:solidFill>
          </a:ln>
        </p:spPr>
        <p:txBody>
          <a:bodyPr wrap="square">
            <a:spAutoFit/>
          </a:bodyPr>
          <a:lstStyle/>
          <a:p>
            <a:pPr indent="457200">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我们考虑一个供应链，其中一个上游供应商服务于两个竞争的零售商（或两个直接向消费者销售的制造商）、一个现有零售商和一个进入零售商。零售商在一个需求不确定的市场上竞争。</a:t>
            </a:r>
            <a:r>
              <a:rPr lang="zh-CN" altLang="en-US"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供应商、现任者和进入者分别由</a:t>
            </a:r>
            <a:r>
              <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a:t>
            </a:r>
            <a:r>
              <a:rPr lang="zh-CN" altLang="en-US"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e</a:t>
            </a:r>
            <a:r>
              <a:rPr lang="zh-CN" altLang="en-US"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表示。</a:t>
            </a:r>
            <a:r>
              <a:rPr lang="zh-CN" altLang="en-US" dirty="0">
                <a:latin typeface="Times New Roman" panose="02020603050405020304" pitchFamily="18" charset="0"/>
                <a:ea typeface="宋体" panose="02010600030101010101" pitchFamily="2" charset="-122"/>
                <a:cs typeface="Times New Roman" panose="02020603050405020304" pitchFamily="18" charset="0"/>
              </a:rPr>
              <a:t>所有公司都是风险中性的，目标是最大化自己的预期利润。我们研究了不完全信息下三个参与者之间的动态博弈</a:t>
            </a:r>
          </a:p>
        </p:txBody>
      </p:sp>
      <p:sp>
        <p:nvSpPr>
          <p:cNvPr id="14" name="文本框 13">
            <a:extLst>
              <a:ext uri="{FF2B5EF4-FFF2-40B4-BE49-F238E27FC236}">
                <a16:creationId xmlns:a16="http://schemas.microsoft.com/office/drawing/2014/main" id="{ADEDC4EC-EF28-4E29-8024-4355E7D5A2EC}"/>
              </a:ext>
            </a:extLst>
          </p:cNvPr>
          <p:cNvSpPr txBox="1"/>
          <p:nvPr/>
        </p:nvSpPr>
        <p:spPr>
          <a:xfrm>
            <a:off x="5160029" y="1060761"/>
            <a:ext cx="6506007" cy="481863"/>
          </a:xfrm>
          <a:prstGeom prst="rect">
            <a:avLst/>
          </a:prstGeom>
          <a:solidFill>
            <a:schemeClr val="accent6">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wrap="square" rtlCol="0" anchor="t">
            <a:spAutoFit/>
          </a:bodyPr>
          <a:lstStyle/>
          <a:p>
            <a:pPr algn="ct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mn-ea"/>
              </a:rPr>
              <a:t>1.</a:t>
            </a:r>
            <a:r>
              <a:rPr lang="zh-CN" altLang="en-US" sz="2000" b="1" dirty="0">
                <a:solidFill>
                  <a:schemeClr val="tx1"/>
                </a:solidFill>
                <a:latin typeface="宋体" panose="02010600030101010101" pitchFamily="2" charset="-122"/>
                <a:ea typeface="宋体" panose="02010600030101010101" pitchFamily="2" charset="-122"/>
                <a:sym typeface="+mn-ea"/>
              </a:rPr>
              <a:t>需求信息</a:t>
            </a:r>
            <a:endParaRPr lang="zh-CN" sz="2000" b="1" dirty="0">
              <a:solidFill>
                <a:schemeClr val="tx1"/>
              </a:solidFill>
              <a:latin typeface="宋体" panose="02010600030101010101" pitchFamily="2" charset="-122"/>
              <a:ea typeface="宋体" panose="02010600030101010101" pitchFamily="2" charset="-122"/>
              <a:sym typeface="+mn-ea"/>
            </a:endParaRPr>
          </a:p>
        </p:txBody>
      </p:sp>
      <p:sp>
        <p:nvSpPr>
          <p:cNvPr id="15" name="矩形 14">
            <a:extLst>
              <a:ext uri="{FF2B5EF4-FFF2-40B4-BE49-F238E27FC236}">
                <a16:creationId xmlns:a16="http://schemas.microsoft.com/office/drawing/2014/main" id="{7739A42D-7335-4521-AF3A-2EC2454E7B4C}"/>
              </a:ext>
            </a:extLst>
          </p:cNvPr>
          <p:cNvSpPr/>
          <p:nvPr/>
        </p:nvSpPr>
        <p:spPr>
          <a:xfrm>
            <a:off x="5160029" y="1996680"/>
            <a:ext cx="6506007" cy="3366563"/>
          </a:xfrm>
          <a:prstGeom prst="rect">
            <a:avLst/>
          </a:prstGeom>
          <a:ln w="12700">
            <a:solidFill>
              <a:srgbClr val="00B050"/>
            </a:solidFill>
          </a:ln>
        </p:spPr>
        <p:txBody>
          <a:bodyPr wrap="square">
            <a:spAutoFit/>
          </a:bodyPr>
          <a:lstStyle/>
          <a:p>
            <a:pPr indent="457200">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市场清算价格：</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P=A-Q</a:t>
            </a:r>
            <a:r>
              <a:rPr lang="zh-CN" altLang="en-US" dirty="0">
                <a:latin typeface="Times New Roman" panose="02020603050405020304" pitchFamily="18" charset="0"/>
                <a:ea typeface="宋体" panose="02010600030101010101" pitchFamily="2" charset="-122"/>
                <a:cs typeface="Times New Roman" panose="02020603050405020304" pitchFamily="18" charset="0"/>
              </a:rPr>
              <a:t>（逆需求函数）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dirty="0">
                <a:latin typeface="Times New Roman" panose="02020603050405020304" pitchFamily="18" charset="0"/>
                <a:ea typeface="宋体" panose="02010600030101010101" pitchFamily="2" charset="-122"/>
                <a:cs typeface="Times New Roman" panose="02020603050405020304" pitchFamily="18" charset="0"/>
              </a:rPr>
              <a:t>：逆需求函数的截距是不确定的，</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市场总需求量：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平均需求潜力：</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的分布是共识的，但只有在位者知道</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的具体值，称之为需求信息或需求状态，在位者观察实际需求状态是</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i="1" baseline="-25000" dirty="0">
                <a:latin typeface="Times New Roman" panose="02020603050405020304" pitchFamily="18" charset="0"/>
                <a:ea typeface="宋体" panose="02010600030101010101" pitchFamily="2" charset="-122"/>
                <a:cs typeface="Times New Roman" panose="02020603050405020304" pitchFamily="18" charset="0"/>
              </a:rPr>
              <a:t>H</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还是</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i="1" baseline="-25000" dirty="0">
                <a:latin typeface="Times New Roman" panose="02020603050405020304" pitchFamily="18" charset="0"/>
                <a:ea typeface="宋体" panose="02010600030101010101" pitchFamily="2" charset="-122"/>
                <a:cs typeface="Times New Roman" panose="02020603050405020304" pitchFamily="18" charset="0"/>
              </a:rPr>
              <a:t>L</a:t>
            </a:r>
            <a:endParaRPr lang="en-US" altLang="zh-CN" i="1"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6" name="对象 15">
            <a:extLst>
              <a:ext uri="{FF2B5EF4-FFF2-40B4-BE49-F238E27FC236}">
                <a16:creationId xmlns:a16="http://schemas.microsoft.com/office/drawing/2014/main" id="{6B787674-DD1D-47A7-8CBE-D84FD42FEC0F}"/>
              </a:ext>
            </a:extLst>
          </p:cNvPr>
          <p:cNvGraphicFramePr>
            <a:graphicFrameLocks noChangeAspect="1"/>
          </p:cNvGraphicFramePr>
          <p:nvPr>
            <p:extLst>
              <p:ext uri="{D42A27DB-BD31-4B8C-83A1-F6EECF244321}">
                <p14:modId xmlns:p14="http://schemas.microsoft.com/office/powerpoint/2010/main" val="3401954638"/>
              </p:ext>
            </p:extLst>
          </p:nvPr>
        </p:nvGraphicFramePr>
        <p:xfrm>
          <a:off x="5679609" y="2925389"/>
          <a:ext cx="3822700" cy="360362"/>
        </p:xfrm>
        <a:graphic>
          <a:graphicData uri="http://schemas.openxmlformats.org/presentationml/2006/ole">
            <mc:AlternateContent xmlns:mc="http://schemas.openxmlformats.org/markup-compatibility/2006">
              <mc:Choice xmlns:v="urn:schemas-microsoft-com:vml" Requires="v">
                <p:oleObj spid="_x0000_s1069" name="Equation" r:id="rId5" imgW="2425680" imgH="228600" progId="Equation.DSMT4">
                  <p:embed/>
                </p:oleObj>
              </mc:Choice>
              <mc:Fallback>
                <p:oleObj name="Equation" r:id="rId5" imgW="2425680" imgH="228600" progId="Equation.DSMT4">
                  <p:embed/>
                  <p:pic>
                    <p:nvPicPr>
                      <p:cNvPr id="0" name=""/>
                      <p:cNvPicPr/>
                      <p:nvPr/>
                    </p:nvPicPr>
                    <p:blipFill>
                      <a:blip r:embed="rId6"/>
                      <a:stretch>
                        <a:fillRect/>
                      </a:stretch>
                    </p:blipFill>
                    <p:spPr>
                      <a:xfrm>
                        <a:off x="5679609" y="2925389"/>
                        <a:ext cx="3822700" cy="360362"/>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57B26841-7A6A-47CC-82B5-3B2FF3B04D3C}"/>
              </a:ext>
            </a:extLst>
          </p:cNvPr>
          <p:cNvGraphicFramePr>
            <a:graphicFrameLocks noChangeAspect="1"/>
          </p:cNvGraphicFramePr>
          <p:nvPr>
            <p:extLst>
              <p:ext uri="{D42A27DB-BD31-4B8C-83A1-F6EECF244321}">
                <p14:modId xmlns:p14="http://schemas.microsoft.com/office/powerpoint/2010/main" val="2319479314"/>
              </p:ext>
            </p:extLst>
          </p:nvPr>
        </p:nvGraphicFramePr>
        <p:xfrm>
          <a:off x="7322671" y="3365879"/>
          <a:ext cx="1081086" cy="360362"/>
        </p:xfrm>
        <a:graphic>
          <a:graphicData uri="http://schemas.openxmlformats.org/presentationml/2006/ole">
            <mc:AlternateContent xmlns:mc="http://schemas.openxmlformats.org/markup-compatibility/2006">
              <mc:Choice xmlns:v="urn:schemas-microsoft-com:vml" Requires="v">
                <p:oleObj spid="_x0000_s1070" name="Equation" r:id="rId7" imgW="685800" imgH="228600" progId="Equation.DSMT4">
                  <p:embed/>
                </p:oleObj>
              </mc:Choice>
              <mc:Fallback>
                <p:oleObj name="Equation" r:id="rId7" imgW="685800" imgH="228600" progId="Equation.DSMT4">
                  <p:embed/>
                  <p:pic>
                    <p:nvPicPr>
                      <p:cNvPr id="0" name=""/>
                      <p:cNvPicPr/>
                      <p:nvPr/>
                    </p:nvPicPr>
                    <p:blipFill>
                      <a:blip r:embed="rId8"/>
                      <a:stretch>
                        <a:fillRect/>
                      </a:stretch>
                    </p:blipFill>
                    <p:spPr>
                      <a:xfrm>
                        <a:off x="7322671" y="3365879"/>
                        <a:ext cx="1081086" cy="360362"/>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0EF12A3E-93FB-4DE7-8F09-7F393481CEDF}"/>
              </a:ext>
            </a:extLst>
          </p:cNvPr>
          <p:cNvGraphicFramePr>
            <a:graphicFrameLocks noChangeAspect="1"/>
          </p:cNvGraphicFramePr>
          <p:nvPr>
            <p:extLst>
              <p:ext uri="{D42A27DB-BD31-4B8C-83A1-F6EECF244321}">
                <p14:modId xmlns:p14="http://schemas.microsoft.com/office/powerpoint/2010/main" val="2612293811"/>
              </p:ext>
            </p:extLst>
          </p:nvPr>
        </p:nvGraphicFramePr>
        <p:xfrm>
          <a:off x="7322671" y="3806369"/>
          <a:ext cx="1961971" cy="360362"/>
        </p:xfrm>
        <a:graphic>
          <a:graphicData uri="http://schemas.openxmlformats.org/presentationml/2006/ole">
            <mc:AlternateContent xmlns:mc="http://schemas.openxmlformats.org/markup-compatibility/2006">
              <mc:Choice xmlns:v="urn:schemas-microsoft-com:vml" Requires="v">
                <p:oleObj spid="_x0000_s1071" name="Equation" r:id="rId9" imgW="1244520" imgH="228600" progId="Equation.DSMT4">
                  <p:embed/>
                </p:oleObj>
              </mc:Choice>
              <mc:Fallback>
                <p:oleObj name="Equation" r:id="rId9" imgW="1244520" imgH="228600" progId="Equation.DSMT4">
                  <p:embed/>
                  <p:pic>
                    <p:nvPicPr>
                      <p:cNvPr id="0" name=""/>
                      <p:cNvPicPr/>
                      <p:nvPr/>
                    </p:nvPicPr>
                    <p:blipFill>
                      <a:blip r:embed="rId10"/>
                      <a:stretch>
                        <a:fillRect/>
                      </a:stretch>
                    </p:blipFill>
                    <p:spPr>
                      <a:xfrm>
                        <a:off x="7322671" y="3806369"/>
                        <a:ext cx="1961971" cy="360362"/>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64697F54-CCB2-4DDA-AC43-F3B86481F826}"/>
              </a:ext>
            </a:extLst>
          </p:cNvPr>
          <p:cNvGraphicFramePr>
            <a:graphicFrameLocks noChangeAspect="1"/>
          </p:cNvGraphicFramePr>
          <p:nvPr>
            <p:extLst>
              <p:ext uri="{D42A27DB-BD31-4B8C-83A1-F6EECF244321}">
                <p14:modId xmlns:p14="http://schemas.microsoft.com/office/powerpoint/2010/main" val="3619585927"/>
              </p:ext>
            </p:extLst>
          </p:nvPr>
        </p:nvGraphicFramePr>
        <p:xfrm>
          <a:off x="5988050" y="3313113"/>
          <a:ext cx="215900" cy="228600"/>
        </p:xfrm>
        <a:graphic>
          <a:graphicData uri="http://schemas.openxmlformats.org/presentationml/2006/ole">
            <mc:AlternateContent xmlns:mc="http://schemas.openxmlformats.org/markup-compatibility/2006">
              <mc:Choice xmlns:v="urn:schemas-microsoft-com:vml" Requires="v">
                <p:oleObj spid="_x0000_s1072" name="Equation" r:id="rId11" imgW="215640" imgH="228600" progId="Equation.DSMT4">
                  <p:embed/>
                </p:oleObj>
              </mc:Choice>
              <mc:Fallback>
                <p:oleObj name="Equation" r:id="rId11" imgW="215640" imgH="228600" progId="Equation.DSMT4">
                  <p:embed/>
                  <p:pic>
                    <p:nvPicPr>
                      <p:cNvPr id="0" name=""/>
                      <p:cNvPicPr/>
                      <p:nvPr/>
                    </p:nvPicPr>
                    <p:blipFill>
                      <a:blip r:embed="rId12"/>
                      <a:stretch>
                        <a:fillRect/>
                      </a:stretch>
                    </p:blipFill>
                    <p:spPr>
                      <a:xfrm>
                        <a:off x="5988050" y="3313113"/>
                        <a:ext cx="215900" cy="228600"/>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id="{EBCCB832-548C-4130-BE5E-18B9F582B9CA}"/>
              </a:ext>
            </a:extLst>
          </p:cNvPr>
          <p:cNvGraphicFramePr>
            <a:graphicFrameLocks noChangeAspect="1"/>
          </p:cNvGraphicFramePr>
          <p:nvPr>
            <p:extLst>
              <p:ext uri="{D42A27DB-BD31-4B8C-83A1-F6EECF244321}">
                <p14:modId xmlns:p14="http://schemas.microsoft.com/office/powerpoint/2010/main" val="1768177592"/>
              </p:ext>
            </p:extLst>
          </p:nvPr>
        </p:nvGraphicFramePr>
        <p:xfrm>
          <a:off x="5988050" y="3313113"/>
          <a:ext cx="215900" cy="228600"/>
        </p:xfrm>
        <a:graphic>
          <a:graphicData uri="http://schemas.openxmlformats.org/presentationml/2006/ole">
            <mc:AlternateContent xmlns:mc="http://schemas.openxmlformats.org/markup-compatibility/2006">
              <mc:Choice xmlns:v="urn:schemas-microsoft-com:vml" Requires="v">
                <p:oleObj spid="_x0000_s1073" name="Equation" r:id="rId13" imgW="215640" imgH="228600" progId="Equation.DSMT4">
                  <p:embed/>
                </p:oleObj>
              </mc:Choice>
              <mc:Fallback>
                <p:oleObj name="Equation" r:id="rId13" imgW="215640" imgH="228600" progId="Equation.DSMT4">
                  <p:embed/>
                  <p:pic>
                    <p:nvPicPr>
                      <p:cNvPr id="0" name=""/>
                      <p:cNvPicPr/>
                      <p:nvPr/>
                    </p:nvPicPr>
                    <p:blipFill>
                      <a:blip r:embed="rId12"/>
                      <a:stretch>
                        <a:fillRect/>
                      </a:stretch>
                    </p:blipFill>
                    <p:spPr>
                      <a:xfrm>
                        <a:off x="5988050" y="3313113"/>
                        <a:ext cx="215900" cy="228600"/>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0DFAEDCE-6045-48B3-ACB9-7699F91F471A}"/>
              </a:ext>
            </a:extLst>
          </p:cNvPr>
          <p:cNvGraphicFramePr>
            <a:graphicFrameLocks noChangeAspect="1"/>
          </p:cNvGraphicFramePr>
          <p:nvPr>
            <p:extLst>
              <p:ext uri="{D42A27DB-BD31-4B8C-83A1-F6EECF244321}">
                <p14:modId xmlns:p14="http://schemas.microsoft.com/office/powerpoint/2010/main" val="1918672299"/>
              </p:ext>
            </p:extLst>
          </p:nvPr>
        </p:nvGraphicFramePr>
        <p:xfrm>
          <a:off x="5988050" y="3313113"/>
          <a:ext cx="215900" cy="228600"/>
        </p:xfrm>
        <a:graphic>
          <a:graphicData uri="http://schemas.openxmlformats.org/presentationml/2006/ole">
            <mc:AlternateContent xmlns:mc="http://schemas.openxmlformats.org/markup-compatibility/2006">
              <mc:Choice xmlns:v="urn:schemas-microsoft-com:vml" Requires="v">
                <p:oleObj spid="_x0000_s1074" name="Equation" r:id="rId14" imgW="215640" imgH="228600" progId="Equation.DSMT4">
                  <p:embed/>
                </p:oleObj>
              </mc:Choice>
              <mc:Fallback>
                <p:oleObj name="Equation" r:id="rId14" imgW="215640" imgH="228600" progId="Equation.DSMT4">
                  <p:embed/>
                  <p:pic>
                    <p:nvPicPr>
                      <p:cNvPr id="0" name=""/>
                      <p:cNvPicPr/>
                      <p:nvPr/>
                    </p:nvPicPr>
                    <p:blipFill>
                      <a:blip r:embed="rId12"/>
                      <a:stretch>
                        <a:fillRect/>
                      </a:stretch>
                    </p:blipFill>
                    <p:spPr>
                      <a:xfrm>
                        <a:off x="5988050" y="3313113"/>
                        <a:ext cx="215900" cy="228600"/>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A3F68A53-5E9C-449C-9998-83A25CEDB52B}"/>
              </a:ext>
            </a:extLst>
          </p:cNvPr>
          <p:cNvGraphicFramePr>
            <a:graphicFrameLocks noChangeAspect="1"/>
          </p:cNvGraphicFramePr>
          <p:nvPr>
            <p:extLst>
              <p:ext uri="{D42A27DB-BD31-4B8C-83A1-F6EECF244321}">
                <p14:modId xmlns:p14="http://schemas.microsoft.com/office/powerpoint/2010/main" val="2542285049"/>
              </p:ext>
            </p:extLst>
          </p:nvPr>
        </p:nvGraphicFramePr>
        <p:xfrm>
          <a:off x="5988050" y="3313113"/>
          <a:ext cx="215900" cy="228600"/>
        </p:xfrm>
        <a:graphic>
          <a:graphicData uri="http://schemas.openxmlformats.org/presentationml/2006/ole">
            <mc:AlternateContent xmlns:mc="http://schemas.openxmlformats.org/markup-compatibility/2006">
              <mc:Choice xmlns:v="urn:schemas-microsoft-com:vml" Requires="v">
                <p:oleObj spid="_x0000_s1075" name="Equation" r:id="rId15" imgW="215640" imgH="228600" progId="Equation.DSMT4">
                  <p:embed/>
                </p:oleObj>
              </mc:Choice>
              <mc:Fallback>
                <p:oleObj name="Equation" r:id="rId15" imgW="215640" imgH="228600" progId="Equation.DSMT4">
                  <p:embed/>
                  <p:pic>
                    <p:nvPicPr>
                      <p:cNvPr id="0" name=""/>
                      <p:cNvPicPr/>
                      <p:nvPr/>
                    </p:nvPicPr>
                    <p:blipFill>
                      <a:blip r:embed="rId16"/>
                      <a:stretch>
                        <a:fillRect/>
                      </a:stretch>
                    </p:blipFill>
                    <p:spPr>
                      <a:xfrm>
                        <a:off x="5988050" y="3313113"/>
                        <a:ext cx="215900" cy="228600"/>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39000" b="-39000"/>
          </a:stretch>
        </a:blipFill>
        <a:effectLst/>
      </p:bgPr>
    </p:bg>
    <p:spTree>
      <p:nvGrpSpPr>
        <p:cNvPr id="1" name=""/>
        <p:cNvGrpSpPr/>
        <p:nvPr/>
      </p:nvGrpSpPr>
      <p:grpSpPr>
        <a:xfrm>
          <a:off x="0" y="0"/>
          <a:ext cx="0" cy="0"/>
          <a:chOff x="0" y="0"/>
          <a:chExt cx="0" cy="0"/>
        </a:xfrm>
      </p:grpSpPr>
      <p:cxnSp>
        <p:nvCxnSpPr>
          <p:cNvPr id="2" name="直接连接符 1"/>
          <p:cNvCxnSpPr/>
          <p:nvPr/>
        </p:nvCxnSpPr>
        <p:spPr>
          <a:xfrm>
            <a:off x="258445" y="543560"/>
            <a:ext cx="1207135" cy="12700"/>
          </a:xfrm>
          <a:prstGeom prst="line">
            <a:avLst/>
          </a:prstGeom>
          <a:ln w="76200"/>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1558290" y="88900"/>
            <a:ext cx="4431665" cy="922020"/>
          </a:xfrm>
          <a:prstGeom prst="rect">
            <a:avLst/>
          </a:prstGeom>
          <a:noFill/>
        </p:spPr>
        <p:txBody>
          <a:bodyPr wrap="square" rtlCol="0" anchor="t">
            <a:spAutoFit/>
          </a:bodyPr>
          <a:lstStyle/>
          <a:p>
            <a:pPr>
              <a:lnSpc>
                <a:spcPct val="150000"/>
              </a:lnSpc>
            </a:pPr>
            <a:r>
              <a:rPr lang="en-US" altLang="zh-CN" sz="3600" dirty="0">
                <a:latin typeface="宋体" panose="02010600030101010101" pitchFamily="2" charset="-122"/>
                <a:ea typeface="宋体" panose="02010600030101010101" pitchFamily="2" charset="-122"/>
                <a:cs typeface="宋体" panose="02010600030101010101" pitchFamily="2" charset="-122"/>
                <a:sym typeface="+mn-ea"/>
              </a:rPr>
              <a:t>2.1 </a:t>
            </a:r>
            <a:r>
              <a:rPr lang="zh-CN" altLang="en-US" sz="3600" dirty="0">
                <a:latin typeface="宋体" panose="02010600030101010101" pitchFamily="2" charset="-122"/>
                <a:ea typeface="宋体" panose="02010600030101010101" pitchFamily="2" charset="-122"/>
                <a:cs typeface="宋体" panose="02010600030101010101" pitchFamily="2" charset="-122"/>
                <a:sym typeface="+mn-ea"/>
              </a:rPr>
              <a:t>理论框架</a:t>
            </a:r>
          </a:p>
        </p:txBody>
      </p:sp>
      <p:sp>
        <p:nvSpPr>
          <p:cNvPr id="4" name="文本框 3"/>
          <p:cNvSpPr txBox="1"/>
          <p:nvPr/>
        </p:nvSpPr>
        <p:spPr>
          <a:xfrm>
            <a:off x="369084" y="962889"/>
            <a:ext cx="5620871" cy="481863"/>
          </a:xfrm>
          <a:prstGeom prst="rect">
            <a:avLst/>
          </a:prstGeom>
          <a:solidFill>
            <a:schemeClr val="accent6">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wrap="square" rtlCol="0" anchor="t">
            <a:spAutoFit/>
          </a:bodyPr>
          <a:lstStyle/>
          <a:p>
            <a:pPr algn="ct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mn-ea"/>
              </a:rPr>
              <a:t>2.</a:t>
            </a:r>
            <a:r>
              <a:rPr lang="zh-CN" altLang="en-US" sz="2000" b="1" dirty="0">
                <a:solidFill>
                  <a:schemeClr val="tx1"/>
                </a:solidFill>
                <a:latin typeface="宋体" panose="02010600030101010101" pitchFamily="2" charset="-122"/>
                <a:ea typeface="宋体" panose="02010600030101010101" pitchFamily="2" charset="-122"/>
                <a:sym typeface="+mn-ea"/>
              </a:rPr>
              <a:t>收益共享合同</a:t>
            </a:r>
            <a:endParaRPr lang="zh-CN" sz="2000" b="1" dirty="0">
              <a:solidFill>
                <a:schemeClr val="tx1"/>
              </a:solidFill>
              <a:latin typeface="宋体" panose="02010600030101010101" pitchFamily="2" charset="-122"/>
              <a:ea typeface="宋体" panose="02010600030101010101" pitchFamily="2" charset="-122"/>
              <a:sym typeface="+mn-ea"/>
            </a:endParaRPr>
          </a:p>
        </p:txBody>
      </p:sp>
      <p:grpSp>
        <p:nvGrpSpPr>
          <p:cNvPr id="15" name="组合 14">
            <a:extLst>
              <a:ext uri="{FF2B5EF4-FFF2-40B4-BE49-F238E27FC236}">
                <a16:creationId xmlns:a16="http://schemas.microsoft.com/office/drawing/2014/main" id="{C08F10EE-7922-44E6-B104-F799E68AC960}"/>
              </a:ext>
            </a:extLst>
          </p:cNvPr>
          <p:cNvGrpSpPr/>
          <p:nvPr/>
        </p:nvGrpSpPr>
        <p:grpSpPr>
          <a:xfrm>
            <a:off x="333935" y="1777794"/>
            <a:ext cx="5762065" cy="2752390"/>
            <a:chOff x="862012" y="1745651"/>
            <a:chExt cx="5762065" cy="2752390"/>
          </a:xfrm>
        </p:grpSpPr>
        <p:graphicFrame>
          <p:nvGraphicFramePr>
            <p:cNvPr id="5" name="对象 4">
              <a:extLst>
                <a:ext uri="{FF2B5EF4-FFF2-40B4-BE49-F238E27FC236}">
                  <a16:creationId xmlns:a16="http://schemas.microsoft.com/office/drawing/2014/main" id="{D8C1F7B4-5A31-4DC1-B354-5B39AB73C208}"/>
                </a:ext>
              </a:extLst>
            </p:cNvPr>
            <p:cNvGraphicFramePr>
              <a:graphicFrameLocks noChangeAspect="1"/>
            </p:cNvGraphicFramePr>
            <p:nvPr>
              <p:extLst>
                <p:ext uri="{D42A27DB-BD31-4B8C-83A1-F6EECF244321}">
                  <p14:modId xmlns:p14="http://schemas.microsoft.com/office/powerpoint/2010/main" val="3517160299"/>
                </p:ext>
              </p:extLst>
            </p:nvPr>
          </p:nvGraphicFramePr>
          <p:xfrm>
            <a:off x="1252069" y="1855578"/>
            <a:ext cx="2733579" cy="636587"/>
          </p:xfrm>
          <a:graphic>
            <a:graphicData uri="http://schemas.openxmlformats.org/presentationml/2006/ole">
              <mc:AlternateContent xmlns:mc="http://schemas.openxmlformats.org/markup-compatibility/2006">
                <mc:Choice xmlns:v="urn:schemas-microsoft-com:vml" Requires="v">
                  <p:oleObj spid="_x0000_s2084" name="Equation" r:id="rId5" imgW="1854000" imgH="431640" progId="Equation.DSMT4">
                    <p:embed/>
                  </p:oleObj>
                </mc:Choice>
                <mc:Fallback>
                  <p:oleObj name="Equation" r:id="rId5" imgW="1854000" imgH="431640" progId="Equation.DSMT4">
                    <p:embed/>
                    <p:pic>
                      <p:nvPicPr>
                        <p:cNvPr id="0" name=""/>
                        <p:cNvPicPr/>
                        <p:nvPr/>
                      </p:nvPicPr>
                      <p:blipFill>
                        <a:blip r:embed="rId6"/>
                        <a:stretch>
                          <a:fillRect/>
                        </a:stretch>
                      </p:blipFill>
                      <p:spPr>
                        <a:xfrm>
                          <a:off x="1252069" y="1855578"/>
                          <a:ext cx="2733579" cy="636587"/>
                        </a:xfrm>
                        <a:prstGeom prst="rect">
                          <a:avLst/>
                        </a:prstGeom>
                      </p:spPr>
                    </p:pic>
                  </p:oleObj>
                </mc:Fallback>
              </mc:AlternateContent>
            </a:graphicData>
          </a:graphic>
        </p:graphicFrame>
        <p:sp>
          <p:nvSpPr>
            <p:cNvPr id="10" name="矩形 9">
              <a:extLst>
                <a:ext uri="{FF2B5EF4-FFF2-40B4-BE49-F238E27FC236}">
                  <a16:creationId xmlns:a16="http://schemas.microsoft.com/office/drawing/2014/main" id="{E5DF15DF-8359-46AE-B9EC-FA4080C53F70}"/>
                </a:ext>
              </a:extLst>
            </p:cNvPr>
            <p:cNvSpPr/>
            <p:nvPr/>
          </p:nvSpPr>
          <p:spPr>
            <a:xfrm>
              <a:off x="862012" y="1745651"/>
              <a:ext cx="5762065" cy="2752390"/>
            </a:xfrm>
            <a:prstGeom prst="rect">
              <a:avLst/>
            </a:prstGeom>
            <a:ln w="12700">
              <a:solidFill>
                <a:srgbClr val="00B050"/>
              </a:solidFill>
            </a:ln>
          </p:spPr>
          <p:txBody>
            <a:bodyPr wrap="square">
              <a:spAutoFit/>
            </a:bodyPr>
            <a:lstStyle/>
            <a:p>
              <a:pPr indent="457200">
                <a:lnSpc>
                  <a:spcPct val="150000"/>
                </a:lnSpc>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2" name="对象 11">
              <a:extLst>
                <a:ext uri="{FF2B5EF4-FFF2-40B4-BE49-F238E27FC236}">
                  <a16:creationId xmlns:a16="http://schemas.microsoft.com/office/drawing/2014/main" id="{05CB6AC2-1A3B-44FD-B8EB-6871BC87A58F}"/>
                </a:ext>
              </a:extLst>
            </p:cNvPr>
            <p:cNvGraphicFramePr>
              <a:graphicFrameLocks noChangeAspect="1"/>
            </p:cNvGraphicFramePr>
            <p:nvPr>
              <p:extLst>
                <p:ext uri="{D42A27DB-BD31-4B8C-83A1-F6EECF244321}">
                  <p14:modId xmlns:p14="http://schemas.microsoft.com/office/powerpoint/2010/main" val="1898005476"/>
                </p:ext>
              </p:extLst>
            </p:nvPr>
          </p:nvGraphicFramePr>
          <p:xfrm>
            <a:off x="1198281" y="2685066"/>
            <a:ext cx="5377331" cy="1687894"/>
          </p:xfrm>
          <a:graphic>
            <a:graphicData uri="http://schemas.openxmlformats.org/presentationml/2006/ole">
              <mc:AlternateContent xmlns:mc="http://schemas.openxmlformats.org/markup-compatibility/2006">
                <mc:Choice xmlns:v="urn:schemas-microsoft-com:vml" Requires="v">
                  <p:oleObj spid="_x0000_s2085" name="Equation" r:id="rId7" imgW="3644640" imgH="1143000" progId="Equation.DSMT4">
                    <p:embed/>
                  </p:oleObj>
                </mc:Choice>
                <mc:Fallback>
                  <p:oleObj name="Equation" r:id="rId7" imgW="3644640" imgH="1143000" progId="Equation.DSMT4">
                    <p:embed/>
                    <p:pic>
                      <p:nvPicPr>
                        <p:cNvPr id="0" name=""/>
                        <p:cNvPicPr/>
                        <p:nvPr/>
                      </p:nvPicPr>
                      <p:blipFill>
                        <a:blip r:embed="rId8"/>
                        <a:stretch>
                          <a:fillRect/>
                        </a:stretch>
                      </p:blipFill>
                      <p:spPr>
                        <a:xfrm>
                          <a:off x="1198281" y="2685066"/>
                          <a:ext cx="5377331" cy="1687894"/>
                        </a:xfrm>
                        <a:prstGeom prst="rect">
                          <a:avLst/>
                        </a:prstGeom>
                      </p:spPr>
                    </p:pic>
                  </p:oleObj>
                </mc:Fallback>
              </mc:AlternateContent>
            </a:graphicData>
          </a:graphic>
        </p:graphicFrame>
      </p:grpSp>
      <p:graphicFrame>
        <p:nvGraphicFramePr>
          <p:cNvPr id="13" name="对象 12">
            <a:extLst>
              <a:ext uri="{FF2B5EF4-FFF2-40B4-BE49-F238E27FC236}">
                <a16:creationId xmlns:a16="http://schemas.microsoft.com/office/drawing/2014/main" id="{BCA86071-56D7-4BE1-B031-1973D5542B79}"/>
              </a:ext>
            </a:extLst>
          </p:cNvPr>
          <p:cNvGraphicFramePr>
            <a:graphicFrameLocks noChangeAspect="1"/>
          </p:cNvGraphicFramePr>
          <p:nvPr>
            <p:extLst>
              <p:ext uri="{D42A27DB-BD31-4B8C-83A1-F6EECF244321}">
                <p14:modId xmlns:p14="http://schemas.microsoft.com/office/powerpoint/2010/main" val="2303547480"/>
              </p:ext>
            </p:extLst>
          </p:nvPr>
        </p:nvGraphicFramePr>
        <p:xfrm>
          <a:off x="9891713" y="3529013"/>
          <a:ext cx="114300" cy="177800"/>
        </p:xfrm>
        <a:graphic>
          <a:graphicData uri="http://schemas.openxmlformats.org/presentationml/2006/ole">
            <mc:AlternateContent xmlns:mc="http://schemas.openxmlformats.org/markup-compatibility/2006">
              <mc:Choice xmlns:v="urn:schemas-microsoft-com:vml" Requires="v">
                <p:oleObj spid="_x0000_s2086" name="Equation" r:id="rId9" imgW="114120" imgH="177480" progId="Equation.DSMT4">
                  <p:embed/>
                </p:oleObj>
              </mc:Choice>
              <mc:Fallback>
                <p:oleObj name="Equation" r:id="rId9" imgW="114120" imgH="177480" progId="Equation.DSMT4">
                  <p:embed/>
                  <p:pic>
                    <p:nvPicPr>
                      <p:cNvPr id="0" name=""/>
                      <p:cNvPicPr/>
                      <p:nvPr/>
                    </p:nvPicPr>
                    <p:blipFill>
                      <a:blip r:embed="rId10"/>
                      <a:stretch>
                        <a:fillRect/>
                      </a:stretch>
                    </p:blipFill>
                    <p:spPr>
                      <a:xfrm>
                        <a:off x="9891713" y="3529013"/>
                        <a:ext cx="114300" cy="177800"/>
                      </a:xfrm>
                      <a:prstGeom prst="rect">
                        <a:avLst/>
                      </a:prstGeom>
                    </p:spPr>
                  </p:pic>
                </p:oleObj>
              </mc:Fallback>
            </mc:AlternateContent>
          </a:graphicData>
        </a:graphic>
      </p:graphicFrame>
      <p:sp>
        <p:nvSpPr>
          <p:cNvPr id="14" name="文本框 13">
            <a:extLst>
              <a:ext uri="{FF2B5EF4-FFF2-40B4-BE49-F238E27FC236}">
                <a16:creationId xmlns:a16="http://schemas.microsoft.com/office/drawing/2014/main" id="{11251D24-0822-40AF-B888-30AEE5F1C222}"/>
              </a:ext>
            </a:extLst>
          </p:cNvPr>
          <p:cNvSpPr txBox="1"/>
          <p:nvPr/>
        </p:nvSpPr>
        <p:spPr>
          <a:xfrm>
            <a:off x="6492687" y="970233"/>
            <a:ext cx="4843183" cy="481863"/>
          </a:xfrm>
          <a:prstGeom prst="rect">
            <a:avLst/>
          </a:prstGeom>
          <a:solidFill>
            <a:schemeClr val="accent6">
              <a:lumMod val="40000"/>
              <a:lumOff val="60000"/>
            </a:schemeClr>
          </a:solidFill>
          <a:ln w="12700"/>
        </p:spPr>
        <p:style>
          <a:lnRef idx="2">
            <a:schemeClr val="accent4">
              <a:shade val="50000"/>
            </a:schemeClr>
          </a:lnRef>
          <a:fillRef idx="1">
            <a:schemeClr val="accent4"/>
          </a:fillRef>
          <a:effectRef idx="0">
            <a:schemeClr val="accent4"/>
          </a:effectRef>
          <a:fontRef idx="minor">
            <a:schemeClr val="lt1"/>
          </a:fontRef>
        </p:style>
        <p:txBody>
          <a:bodyPr wrap="square" rtlCol="0" anchor="t">
            <a:spAutoFit/>
          </a:bodyPr>
          <a:lstStyle/>
          <a:p>
            <a:pPr algn="ct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mn-ea"/>
              </a:rPr>
              <a:t>3.</a:t>
            </a:r>
            <a:r>
              <a:rPr lang="zh-CN" altLang="en-US" sz="2000" b="1" dirty="0">
                <a:solidFill>
                  <a:schemeClr val="tx1"/>
                </a:solidFill>
                <a:latin typeface="宋体" panose="02010600030101010101" pitchFamily="2" charset="-122"/>
                <a:ea typeface="宋体" panose="02010600030101010101" pitchFamily="2" charset="-122"/>
                <a:sym typeface="+mn-ea"/>
              </a:rPr>
              <a:t>事件顺序</a:t>
            </a:r>
            <a:endParaRPr lang="zh-CN" sz="2000" b="1" dirty="0">
              <a:solidFill>
                <a:schemeClr val="tx1"/>
              </a:solidFill>
              <a:latin typeface="宋体" panose="02010600030101010101" pitchFamily="2" charset="-122"/>
              <a:ea typeface="宋体" panose="02010600030101010101" pitchFamily="2" charset="-122"/>
              <a:sym typeface="+mn-ea"/>
            </a:endParaRPr>
          </a:p>
        </p:txBody>
      </p:sp>
      <p:sp>
        <p:nvSpPr>
          <p:cNvPr id="19" name="矩形 18">
            <a:extLst>
              <a:ext uri="{FF2B5EF4-FFF2-40B4-BE49-F238E27FC236}">
                <a16:creationId xmlns:a16="http://schemas.microsoft.com/office/drawing/2014/main" id="{C2BB4C34-3E05-4DE0-9D0B-244E702A2A3D}"/>
              </a:ext>
            </a:extLst>
          </p:cNvPr>
          <p:cNvSpPr/>
          <p:nvPr/>
        </p:nvSpPr>
        <p:spPr>
          <a:xfrm>
            <a:off x="6383804" y="1777795"/>
            <a:ext cx="5241178" cy="280093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 </a:t>
            </a:r>
            <a:r>
              <a:rPr lang="en-US" altLang="zh-CN"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供应商提供</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收益共享</a:t>
            </a:r>
            <a:r>
              <a:rPr lang="en-US" altLang="zh-CN"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合同</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 </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在位者</a:t>
            </a:r>
            <a:r>
              <a:rPr lang="en-US" altLang="zh-CN"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观察实际需求状态</a:t>
            </a:r>
            <a:r>
              <a:rPr lang="en-US" altLang="zh-CN"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，即</a:t>
            </a:r>
            <a:r>
              <a:rPr lang="en-US" altLang="zh-CN"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i="1" baseline="-250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H</a:t>
            </a:r>
            <a:r>
              <a:rPr lang="en-US" altLang="zh-CN"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i="1" baseline="-250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endParaRPr lang="en-US" altLang="zh-CN" i="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 </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在位者</a:t>
            </a:r>
            <a:r>
              <a:rPr lang="en-US" altLang="zh-CN"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向供应商下订单</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 </a:t>
            </a:r>
            <a:r>
              <a:rPr lang="en-US" altLang="zh-CN"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供应商可能会将现有订单数量泄露给进入者</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pPr>
              <a:lnSpc>
                <a:spcPct val="150000"/>
              </a:lnSpc>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 </a:t>
            </a:r>
            <a:r>
              <a:rPr lang="en-US" altLang="zh-CN"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进入者向供应商下订单</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pPr>
              <a:lnSpc>
                <a:spcPct val="150000"/>
              </a:lnSpc>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（6） </a:t>
            </a:r>
            <a:r>
              <a:rPr lang="en-US" altLang="zh-CN"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需求状态A向各方披露</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0" name="对象 19">
            <a:extLst>
              <a:ext uri="{FF2B5EF4-FFF2-40B4-BE49-F238E27FC236}">
                <a16:creationId xmlns:a16="http://schemas.microsoft.com/office/drawing/2014/main" id="{FC16BE98-2A0A-488A-828A-92ADF79ADEB1}"/>
              </a:ext>
            </a:extLst>
          </p:cNvPr>
          <p:cNvGraphicFramePr>
            <a:graphicFrameLocks noChangeAspect="1"/>
          </p:cNvGraphicFramePr>
          <p:nvPr>
            <p:extLst>
              <p:ext uri="{D42A27DB-BD31-4B8C-83A1-F6EECF244321}">
                <p14:modId xmlns:p14="http://schemas.microsoft.com/office/powerpoint/2010/main" val="2078595878"/>
              </p:ext>
            </p:extLst>
          </p:nvPr>
        </p:nvGraphicFramePr>
        <p:xfrm>
          <a:off x="9729228" y="2050439"/>
          <a:ext cx="828675" cy="311150"/>
        </p:xfrm>
        <a:graphic>
          <a:graphicData uri="http://schemas.openxmlformats.org/presentationml/2006/ole">
            <mc:AlternateContent xmlns:mc="http://schemas.openxmlformats.org/markup-compatibility/2006">
              <mc:Choice xmlns:v="urn:schemas-microsoft-com:vml" Requires="v">
                <p:oleObj spid="_x0000_s2087" name="Equation" r:id="rId11" imgW="829142" imgH="311051" progId="Equation.DSMT4">
                  <p:embed/>
                </p:oleObj>
              </mc:Choice>
              <mc:Fallback>
                <p:oleObj name="Equation" r:id="rId11" imgW="829142" imgH="311051" progId="Equation.DSMT4">
                  <p:embed/>
                  <p:pic>
                    <p:nvPicPr>
                      <p:cNvPr id="0" name=""/>
                      <p:cNvPicPr/>
                      <p:nvPr/>
                    </p:nvPicPr>
                    <p:blipFill>
                      <a:blip r:embed="rId12"/>
                      <a:stretch>
                        <a:fillRect/>
                      </a:stretch>
                    </p:blipFill>
                    <p:spPr>
                      <a:xfrm>
                        <a:off x="9729228" y="2050439"/>
                        <a:ext cx="828675" cy="311150"/>
                      </a:xfrm>
                      <a:prstGeom prst="rect">
                        <a:avLst/>
                      </a:prstGeom>
                    </p:spPr>
                  </p:pic>
                </p:oleObj>
              </mc:Fallback>
            </mc:AlternateContent>
          </a:graphicData>
        </a:graphic>
      </p:graphicFrame>
      <p:sp>
        <p:nvSpPr>
          <p:cNvPr id="21" name="矩形 20">
            <a:extLst>
              <a:ext uri="{FF2B5EF4-FFF2-40B4-BE49-F238E27FC236}">
                <a16:creationId xmlns:a16="http://schemas.microsoft.com/office/drawing/2014/main" id="{EF5F51C3-042A-4A64-94CD-03C05481FDB3}"/>
              </a:ext>
            </a:extLst>
          </p:cNvPr>
          <p:cNvSpPr/>
          <p:nvPr/>
        </p:nvSpPr>
        <p:spPr>
          <a:xfrm>
            <a:off x="862012" y="5029812"/>
            <a:ext cx="10221595" cy="11274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注：</a:t>
            </a:r>
            <a:r>
              <a:rPr lang="en-US" altLang="zh-CN"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在本文中，我们将首先关注批发价格</a:t>
            </a:r>
            <a:r>
              <a:rPr lang="en-US" altLang="zh-CN"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w</a:t>
            </a:r>
            <a:r>
              <a:rPr lang="en-US" altLang="zh-CN"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和收入分成率</a:t>
            </a:r>
            <a:r>
              <a:rPr lang="el-GR"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α</a:t>
            </a:r>
            <a:r>
              <a:rPr lang="en-US" altLang="zh-CN"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是外部给定的情况</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（§4和§5），</a:t>
            </a:r>
            <a:r>
              <a:rPr lang="en-US" altLang="zh-CN"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然后允许供应商为任何给定</a:t>
            </a:r>
            <a:r>
              <a:rPr lang="el-GR"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α </a:t>
            </a:r>
            <a:r>
              <a:rPr lang="en-US" altLang="zh-CN"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的情况</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（§6）最优地选择</a:t>
            </a:r>
            <a:r>
              <a:rPr lang="en-US" altLang="zh-CN"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w</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。我们不考虑供应商同时选择</a:t>
            </a:r>
            <a:r>
              <a:rPr lang="el-GR"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α</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和w”的情况，因为她的最佳选择是</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l-GR"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α </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=1”和“w=0”</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87706_2*l_h_i*1_2_2"/>
  <p:tag name="KSO_WM_TEMPLATE_CATEGORY" val="diagram"/>
  <p:tag name="KSO_WM_TEMPLATE_INDEX" val="20187706"/>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10.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160404_3*l_h_i*1_1_1"/>
  <p:tag name="KSO_WM_TEMPLATE_CATEGORY" val="diagram"/>
  <p:tag name="KSO_WM_TEMPLATE_INDEX" val="160404"/>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160404_3*l_h_i*1_1_2"/>
  <p:tag name="KSO_WM_TEMPLATE_CATEGORY" val="diagram"/>
  <p:tag name="KSO_WM_TEMPLATE_INDEX" val="160404"/>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87706_2*l_h_i*1_1_2"/>
  <p:tag name="KSO_WM_TEMPLATE_CATEGORY" val="diagram"/>
  <p:tag name="KSO_WM_TEMPLATE_INDEX" val="20187706"/>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160404_3*l_i*1_1"/>
  <p:tag name="KSO_WM_TEMPLATE_CATEGORY" val="diagram"/>
  <p:tag name="KSO_WM_TEMPLATE_INDEX" val="160404"/>
  <p:tag name="KSO_WM_UNIT_LAYERLEVEL" val="1_1"/>
  <p:tag name="KSO_WM_TAG_VERSION" val="1.0"/>
  <p:tag name="KSO_WM_BEAUTIFY_FLAG" val="#wm#"/>
  <p:tag name="KSO_WM_UNIT_LINE_FORE_SCHEMECOLOR_INDEX" val="5"/>
  <p:tag name="KSO_WM_UNIT_LINE_FILL_TYPE" val="2"/>
</p:tagLst>
</file>

<file path=ppt/tags/tag4.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160404_3*l_h_i*1_2_1"/>
  <p:tag name="KSO_WM_TEMPLATE_CATEGORY" val="diagram"/>
  <p:tag name="KSO_WM_TEMPLATE_INDEX" val="160404"/>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160404_3*l_h_i*1_2_2"/>
  <p:tag name="KSO_WM_TEMPLATE_CATEGORY" val="diagram"/>
  <p:tag name="KSO_WM_TEMPLATE_INDEX" val="160404"/>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160404_3*l_h_i*1_3_1"/>
  <p:tag name="KSO_WM_TEMPLATE_CATEGORY" val="diagram"/>
  <p:tag name="KSO_WM_TEMPLATE_INDEX" val="160404"/>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160404_3*l_h_i*1_3_2"/>
  <p:tag name="KSO_WM_TEMPLATE_CATEGORY" val="diagram"/>
  <p:tag name="KSO_WM_TEMPLATE_INDEX" val="160404"/>
  <p:tag name="KSO_WM_UNIT_LAYERLEVEL" val="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160404_3*l_h_i*1_4_1"/>
  <p:tag name="KSO_WM_TEMPLATE_CATEGORY" val="diagram"/>
  <p:tag name="KSO_WM_TEMPLATE_INDEX" val="160404"/>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160404_3*l_h_i*1_4_2"/>
  <p:tag name="KSO_WM_TEMPLATE_CATEGORY" val="diagram"/>
  <p:tag name="KSO_WM_TEMPLATE_INDEX" val="160404"/>
  <p:tag name="KSO_WM_UNIT_LAYERLEVEL" val="1_1_1"/>
  <p:tag name="KSO_WM_TAG_VERSION" val="1.0"/>
  <p:tag name="KSO_WM_BEAUTIFY_FLAG" val="#wm#"/>
  <p:tag name="KSO_WM_UNIT_FILL_FORE_SCHEMECOLOR_INDEX" val="8"/>
  <p:tag name="KSO_WM_UNIT_FILL_TYPE" val="1"/>
  <p:tag name="KSO_WM_UNIT_TEXT_FILL_FORE_SCHEMECOLOR_INDEX" val="14"/>
  <p:tag name="KSO_WM_UNIT_TEXT_FILL_TYPE" val="1"/>
</p:tagLst>
</file>

<file path=ppt/theme/theme1.xml><?xml version="1.0" encoding="utf-8"?>
<a:theme xmlns:a="http://schemas.openxmlformats.org/drawingml/2006/main" name="更多设计资源交流：微博关注：艺术宅 / 微信公众平台：yszar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2304</Words>
  <Application>Microsoft Office PowerPoint</Application>
  <PresentationFormat>宽屏</PresentationFormat>
  <Paragraphs>201</Paragraphs>
  <Slides>25</Slides>
  <Notes>25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4" baseType="lpstr">
      <vt:lpstr>等线</vt:lpstr>
      <vt:lpstr>等线 Light</vt:lpstr>
      <vt:lpstr>宋体</vt:lpstr>
      <vt:lpstr>微软雅黑</vt:lpstr>
      <vt:lpstr>Arial</vt:lpstr>
      <vt:lpstr>Calibri</vt:lpstr>
      <vt:lpstr>Times New Roman</vt:lpstr>
      <vt:lpstr>更多设计资源交流：微博关注：艺术宅 / 微信公众平台：yszart</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160</cp:revision>
  <dcterms:created xsi:type="dcterms:W3CDTF">2020-05-12T04:05:00Z</dcterms:created>
  <dcterms:modified xsi:type="dcterms:W3CDTF">2020-05-19T10:19:57Z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