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07" r:id="rId2"/>
  </p:sldMasterIdLst>
  <p:notesMasterIdLst>
    <p:notesMasterId r:id="rId14"/>
  </p:notesMasterIdLst>
  <p:handoutMasterIdLst>
    <p:handoutMasterId r:id="rId15"/>
  </p:handoutMasterIdLst>
  <p:sldIdLst>
    <p:sldId id="1540" r:id="rId3"/>
    <p:sldId id="1541" r:id="rId4"/>
    <p:sldId id="1581" r:id="rId5"/>
    <p:sldId id="1582" r:id="rId6"/>
    <p:sldId id="1583" r:id="rId7"/>
    <p:sldId id="1577" r:id="rId8"/>
    <p:sldId id="1579" r:id="rId9"/>
    <p:sldId id="1578" r:id="rId10"/>
    <p:sldId id="1620" r:id="rId11"/>
    <p:sldId id="1596" r:id="rId12"/>
    <p:sldId id="1597" r:id="rId13"/>
  </p:sldIdLst>
  <p:sldSz cx="9144000" cy="6858000" type="screen4x3"/>
  <p:notesSz cx="7315200" cy="9601200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12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542"/>
    <a:srgbClr val="000099"/>
    <a:srgbClr val="14663B"/>
    <a:srgbClr val="085823"/>
    <a:srgbClr val="333333"/>
    <a:srgbClr val="CC0000"/>
    <a:srgbClr val="1C1C1C"/>
    <a:srgbClr val="045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3" autoAdjust="0"/>
    <p:restoredTop sz="94631" autoAdjust="0"/>
  </p:normalViewPr>
  <p:slideViewPr>
    <p:cSldViewPr>
      <p:cViewPr varScale="1">
        <p:scale>
          <a:sx n="69" d="100"/>
          <a:sy n="69" d="100"/>
        </p:scale>
        <p:origin x="1506" y="72"/>
      </p:cViewPr>
      <p:guideLst>
        <p:guide orient="horz" pos="2112"/>
        <p:guide pos="1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52"/>
    </p:cViewPr>
  </p:sorterViewPr>
  <p:notesViewPr>
    <p:cSldViewPr>
      <p:cViewPr>
        <p:scale>
          <a:sx n="150" d="100"/>
          <a:sy n="150" d="100"/>
        </p:scale>
        <p:origin x="-336" y="558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81400" y="9224963"/>
            <a:ext cx="3200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t" anchorCtr="0" compatLnSpc="1">
            <a:prstTxWarp prst="textNoShape">
              <a:avLst/>
            </a:prstTxWarp>
          </a:bodyPr>
          <a:lstStyle>
            <a:lvl1pPr algn="r" defTabSz="954088">
              <a:defRPr sz="700" i="1" dirty="0">
                <a:effectLst/>
              </a:defRPr>
            </a:lvl1pPr>
          </a:lstStyle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11188" y="180975"/>
            <a:ext cx="61642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t" anchorCtr="0" compatLnSpc="1">
            <a:prstTxWarp prst="textNoShape">
              <a:avLst/>
            </a:prstTxWarp>
          </a:bodyPr>
          <a:lstStyle>
            <a:lvl1pPr algn="r" defTabSz="954088">
              <a:defRPr sz="700" i="1" dirty="0" smtClean="0">
                <a:effectLst/>
              </a:defRPr>
            </a:lvl1pPr>
          </a:lstStyle>
          <a:p>
            <a:pPr>
              <a:defRPr/>
            </a:pPr>
            <a:r>
              <a:rPr lang="id-ID" altLang="ja-JP"/>
              <a:t>Object-Oriented Programming with Java, Universitas Dian Nuswantoro, Semarang, 14-15 September 2007</a:t>
            </a:r>
            <a:endParaRPr lang="en-US" altLang="ja-JP"/>
          </a:p>
        </p:txBody>
      </p:sp>
      <p:sp>
        <p:nvSpPr>
          <p:cNvPr id="27659" name="Rectangle 11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95300" y="9101138"/>
            <a:ext cx="33147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b" anchorCtr="0" compatLnSpc="1">
            <a:prstTxWarp prst="textNoShape">
              <a:avLst/>
            </a:prstTxWarp>
          </a:bodyPr>
          <a:lstStyle>
            <a:lvl1pPr algn="l" defTabSz="954088">
              <a:defRPr sz="700" i="1" dirty="0">
                <a:effectLst/>
              </a:defRPr>
            </a:lvl1pPr>
          </a:lstStyle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611188" y="381000"/>
            <a:ext cx="6096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id-ID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611188" y="9220200"/>
            <a:ext cx="6096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t" anchorCtr="0" compatLnSpc="1">
            <a:prstTxWarp prst="textNoShape">
              <a:avLst/>
            </a:prstTxWarp>
          </a:bodyPr>
          <a:lstStyle>
            <a:lvl1pPr algn="l" defTabSz="95408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t" anchorCtr="0" compatLnSpc="1">
            <a:prstTxWarp prst="textNoShape">
              <a:avLst/>
            </a:prstTxWarp>
          </a:bodyPr>
          <a:lstStyle>
            <a:lvl1pPr algn="r" defTabSz="95408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Seminar dan Diskusi eGovernment dan Opensource, 14 Mei 2007</a:t>
            </a:r>
            <a:endParaRPr lang="en-US" altLang="ja-JP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3650" y="720725"/>
            <a:ext cx="4799013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b" anchorCtr="0" compatLnSpc="1">
            <a:prstTxWarp prst="textNoShape">
              <a:avLst/>
            </a:prstTxWarp>
          </a:bodyPr>
          <a:lstStyle>
            <a:lvl1pPr algn="l" defTabSz="95408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b" anchorCtr="0" compatLnSpc="1">
            <a:prstTxWarp prst="textNoShape">
              <a:avLst/>
            </a:prstTxWarp>
          </a:bodyPr>
          <a:lstStyle>
            <a:lvl1pPr algn="r" defTabSz="95408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38C9D2B2-F8A0-41B1-8482-D108E1D20E7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533400" y="3200400"/>
            <a:ext cx="78486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5" name="Picture 8" descr="320px-Computer-aj_aj_ashton_01"/>
          <p:cNvPicPr>
            <a:picLocks noChangeAspect="1" noChangeArrowheads="1"/>
          </p:cNvPicPr>
          <p:nvPr userDrawn="1"/>
        </p:nvPicPr>
        <p:blipFill>
          <a:blip r:embed="rId2" cstate="print"/>
          <a:srcRect l="2414" t="16907" b="15463"/>
          <a:stretch>
            <a:fillRect/>
          </a:stretch>
        </p:blipFill>
        <p:spPr bwMode="auto">
          <a:xfrm>
            <a:off x="7924800" y="2819400"/>
            <a:ext cx="1066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pic>
        <p:nvPicPr>
          <p:cNvPr id="7" name="Picture 12" descr="ikclogo-bi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320px-Computer-aj_aj_ashton_01"/>
          <p:cNvPicPr>
            <a:picLocks noChangeAspect="1" noChangeArrowheads="1"/>
          </p:cNvPicPr>
          <p:nvPr userDrawn="1"/>
        </p:nvPicPr>
        <p:blipFill>
          <a:blip r:embed="rId4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66725"/>
            <a:ext cx="8001000" cy="2133600"/>
          </a:xfrm>
        </p:spPr>
        <p:txBody>
          <a:bodyPr/>
          <a:lstStyle>
            <a:lvl1pPr>
              <a:defRPr sz="48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8001000" cy="11445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6321-D044-43A1-88A4-73BA65BB6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5A886-3E1D-4007-B193-90551505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95500" cy="6164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34100" cy="6164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29AD8-5AD7-439F-B9B9-7B94CC914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533400" y="3200400"/>
            <a:ext cx="78486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5" name="Picture 8" descr="320px-Computer-aj_aj_ashton_01"/>
          <p:cNvPicPr>
            <a:picLocks noChangeAspect="1" noChangeArrowheads="1"/>
          </p:cNvPicPr>
          <p:nvPr userDrawn="1"/>
        </p:nvPicPr>
        <p:blipFill>
          <a:blip r:embed="rId2" cstate="print"/>
          <a:srcRect l="2414" t="16907" b="15463"/>
          <a:stretch>
            <a:fillRect/>
          </a:stretch>
        </p:blipFill>
        <p:spPr bwMode="auto">
          <a:xfrm>
            <a:off x="7924800" y="2819400"/>
            <a:ext cx="1066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pic>
        <p:nvPicPr>
          <p:cNvPr id="8" name="Picture 14" descr="320px-Computer-aj_aj_ashton_01"/>
          <p:cNvPicPr>
            <a:picLocks noChangeAspect="1" noChangeArrowheads="1"/>
          </p:cNvPicPr>
          <p:nvPr userDrawn="1"/>
        </p:nvPicPr>
        <p:blipFill>
          <a:blip r:embed="rId3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66725"/>
            <a:ext cx="8001000" cy="2133600"/>
          </a:xfrm>
        </p:spPr>
        <p:txBody>
          <a:bodyPr/>
          <a:lstStyle>
            <a:lvl1pPr>
              <a:defRPr sz="48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8001000" cy="11445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6321-D044-43A1-88A4-73BA65BB6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FFC44D-755E-49B6-940C-470E04565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29252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12166"/>
      </p:ext>
    </p:extLst>
  </p:cSld>
  <p:clrMapOvr>
    <a:masterClrMapping/>
  </p:clrMapOvr>
  <p:transition advClick="0">
    <p:newsfla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EC1B-5352-4B5E-BE8C-469A959DE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73633"/>
      </p:ext>
    </p:extLst>
  </p:cSld>
  <p:clrMapOvr>
    <a:masterClrMapping/>
  </p:clrMapOvr>
  <p:transition advClick="0">
    <p:newsfla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131E-6061-4D27-8DDD-4CE034C83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66D9-CE7F-4239-A032-CA38457C3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477000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89928"/>
      </p:ext>
    </p:extLst>
  </p:cSld>
  <p:clrMapOvr>
    <a:masterClrMapping/>
  </p:clrMapOvr>
  <p:transition advClick="0">
    <p:newsfla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0F3D1-744D-4DE3-BB8F-301F55428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B59DBF-65F2-40AA-BDE2-69EB3ECB4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52937"/>
      </p:ext>
    </p:extLst>
  </p:cSld>
  <p:clrMapOvr>
    <a:masterClrMapping/>
  </p:clrMapOvr>
  <p:transition advClick="0">
    <p:newsfla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E1282-E0D1-4A9F-8850-F69FC349A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EB8D90-F763-40D3-8BB1-BEBB70DB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95513"/>
      </p:ext>
    </p:extLst>
  </p:cSld>
  <p:clrMapOvr>
    <a:masterClrMapping/>
  </p:clrMapOvr>
  <p:transition advClick="0">
    <p:newsfla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CEEF-C520-4BB6-A9D9-91B084E3B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252763F-8692-440D-BFD3-81E5EEC7C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57192"/>
      </p:ext>
    </p:extLst>
  </p:cSld>
  <p:clrMapOvr>
    <a:masterClrMapping/>
  </p:clrMapOvr>
  <p:transition advClick="0">
    <p:newsfla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47816-01B6-4EEB-AD72-B3D6B9EEA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DAFAE5A-6DA3-4619-9E33-A2BE330BE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07798"/>
      </p:ext>
    </p:extLst>
  </p:cSld>
  <p:clrMapOvr>
    <a:masterClrMapping/>
  </p:clrMapOvr>
  <p:transition advClick="0">
    <p:newsfla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14B0-B640-4EC8-AF7D-616B9E7D7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3E2C82-EC84-4C1E-B6B2-3BB3D9C88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67752"/>
      </p:ext>
    </p:extLst>
  </p:cSld>
  <p:clrMapOvr>
    <a:masterClrMapping/>
  </p:clrMapOvr>
  <p:transition advClick="0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A9834-E405-4B3E-BEBF-5FD04B96D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EFE6E3-BBDE-4E0C-9304-5DF8BEC77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73921"/>
      </p:ext>
    </p:extLst>
  </p:cSld>
  <p:clrMapOvr>
    <a:masterClrMapping/>
  </p:clrMapOvr>
  <p:transition advClick="0">
    <p:newsfla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5A886-3E1D-4007-B193-90551505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2D7A-F0AC-4E73-96FC-5A6A4A51F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17610"/>
      </p:ext>
    </p:extLst>
  </p:cSld>
  <p:clrMapOvr>
    <a:masterClrMapping/>
  </p:clrMapOvr>
  <p:transition advClick="0">
    <p:newsfla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95500" cy="6164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34100" cy="6164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29AD8-5AD7-439F-B9B9-7B94CC914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DEB3-958F-49C7-A852-777F4B24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34222"/>
      </p:ext>
    </p:extLst>
  </p:cSld>
  <p:clrMapOvr>
    <a:masterClrMapping/>
  </p:clrMapOvr>
  <p:transition advClick="0">
    <p:newsfla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8989-EE21-4BBB-9AB7-A16EDB85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D8C17C-C328-4292-88A8-31AFE69ED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64264"/>
      </p:ext>
    </p:extLst>
  </p:cSld>
  <p:clrMapOvr>
    <a:masterClrMapping/>
  </p:clrMapOvr>
  <p:transition advClick="0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131E-6061-4D27-8DDD-4CE034C83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0F3D1-744D-4DE3-BB8F-301F55428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E1282-E0D1-4A9F-8850-F69FC349A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CEEF-C520-4BB6-A9D9-91B084E3B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47816-01B6-4EEB-AD72-B3D6B9EEA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14B0-B640-4EC8-AF7D-616B9E7D7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A9834-E405-4B3E-BEBF-5FD04B96D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pic>
        <p:nvPicPr>
          <p:cNvPr id="3075" name="Picture 3" descr="ikclogo-bi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770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9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1">
                <a:solidFill>
                  <a:srgbClr val="5F5F5F"/>
                </a:solidFill>
                <a:effectLst/>
              </a:defRPr>
            </a:lvl1pPr>
          </a:lstStyle>
          <a:p>
            <a:pPr>
              <a:defRPr/>
            </a:pPr>
            <a:fld id="{B422D9C9-F355-4E3B-AFF5-B590FC5E5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78" name="Picture 6" descr="320px-Computer-aj_aj_ashton_01"/>
          <p:cNvPicPr>
            <a:picLocks noChangeAspect="1" noChangeArrowheads="1"/>
          </p:cNvPicPr>
          <p:nvPr userDrawn="1"/>
        </p:nvPicPr>
        <p:blipFill>
          <a:blip r:embed="rId14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9480" name="Line 8"/>
          <p:cNvSpPr>
            <a:spLocks noChangeShapeType="1"/>
          </p:cNvSpPr>
          <p:nvPr userDrawn="1"/>
        </p:nvSpPr>
        <p:spPr bwMode="auto">
          <a:xfrm>
            <a:off x="533400" y="762000"/>
            <a:ext cx="81534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 advClick="0">
    <p:newsflash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29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9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1">
                <a:solidFill>
                  <a:srgbClr val="5F5F5F"/>
                </a:solidFill>
                <a:effectLst/>
              </a:defRPr>
            </a:lvl1pPr>
          </a:lstStyle>
          <a:p>
            <a:pPr>
              <a:defRPr/>
            </a:pPr>
            <a:fld id="{B422D9C9-F355-4E3B-AFF5-B590FC5E5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78" name="Picture 6" descr="320px-Computer-aj_aj_ashton_01"/>
          <p:cNvPicPr>
            <a:picLocks noChangeAspect="1" noChangeArrowheads="1"/>
          </p:cNvPicPr>
          <p:nvPr userDrawn="1"/>
        </p:nvPicPr>
        <p:blipFill>
          <a:blip r:embed="rId14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9480" name="Line 8"/>
          <p:cNvSpPr>
            <a:spLocks noChangeShapeType="1"/>
          </p:cNvSpPr>
          <p:nvPr userDrawn="1"/>
        </p:nvSpPr>
        <p:spPr bwMode="auto">
          <a:xfrm>
            <a:off x="533400" y="762000"/>
            <a:ext cx="81534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B83582-089E-48DB-907E-6B1C55A6C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4011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 advClick="0">
    <p:newsflash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av-se-7-tutorial-2012-02-28-1536013.html" TargetMode="External"/><Relationship Id="rId2" Type="http://schemas.openxmlformats.org/officeDocument/2006/relationships/hyperlink" Target="http://docs.oracle.com/javase/tutorial/java/nutsandbolt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oracle.com/en/java/javase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video/Evian%20%20%20Rappers%20delight%20(Dan%20The%20Automator)%20-%20YouTube.fl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ajibsusanto.net/" TargetMode="External"/><Relationship Id="rId5" Type="http://schemas.openxmlformats.org/officeDocument/2006/relationships/hyperlink" Target="mailto:ajib.susanto@dsn.dinus.ac.id" TargetMode="External"/><Relationship Id="rId4" Type="http://schemas.openxmlformats.org/officeDocument/2006/relationships/hyperlink" Target="mailto:ajibsusanto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F74B812F-85BF-4500-9F9A-BAEA9D5B7FC8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Interface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id-ID" altLang="ja-JP" sz="3200" dirty="0"/>
              <a:t>Interface digunakan apabila kita ingin menentukan apa yang harus dilakukan oleh suatu class tapi </a:t>
            </a:r>
            <a:r>
              <a:rPr lang="id-ID" altLang="ja-JP" sz="3200" dirty="0">
                <a:solidFill>
                  <a:srgbClr val="C00000"/>
                </a:solidFill>
              </a:rPr>
              <a:t>tidak menentukan bagaimana cara untuk melakukannya</a:t>
            </a:r>
            <a:endParaRPr lang="en-US" altLang="ja-JP" sz="3200" dirty="0">
              <a:solidFill>
                <a:srgbClr val="C00000"/>
              </a:solidFill>
            </a:endParaRPr>
          </a:p>
          <a:p>
            <a:pPr algn="just"/>
            <a:r>
              <a:rPr lang="id-ID" altLang="ja-JP" sz="3200" dirty="0"/>
              <a:t>Interface sebenarnya sama dengan class, tapi hanya memiliki </a:t>
            </a:r>
            <a:r>
              <a:rPr lang="id-ID" altLang="ja-JP" sz="3200" dirty="0">
                <a:solidFill>
                  <a:srgbClr val="CC0000"/>
                </a:solidFill>
              </a:rPr>
              <a:t>deklarasi method tanpa implementasi</a:t>
            </a:r>
            <a:endParaRPr lang="en-US" altLang="ja-JP" sz="3200" dirty="0">
              <a:solidFill>
                <a:srgbClr val="CC0000"/>
              </a:solidFill>
            </a:endParaRPr>
          </a:p>
          <a:p>
            <a:pPr algn="just"/>
            <a:r>
              <a:rPr lang="en-US" altLang="ja-JP" sz="3200" dirty="0">
                <a:solidFill>
                  <a:srgbClr val="CC0000"/>
                </a:solidFill>
              </a:rPr>
              <a:t>Keyword :</a:t>
            </a:r>
            <a:r>
              <a:rPr lang="en-US" altLang="ja-JP" sz="3200" i="1" dirty="0">
                <a:solidFill>
                  <a:srgbClr val="CC0000"/>
                </a:solidFill>
              </a:rPr>
              <a:t>interface name</a:t>
            </a:r>
            <a:endParaRPr lang="en-US" altLang="ja-JP" sz="3200" i="1" dirty="0"/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lvl="0" algn="just"/>
            <a:r>
              <a:rPr lang="en-US" sz="2300" dirty="0"/>
              <a:t>Object First With Java, Fifth edition, David J. Barnes &amp; Michael </a:t>
            </a:r>
            <a:r>
              <a:rPr lang="en-US" sz="2300" dirty="0" err="1"/>
              <a:t>Kölling</a:t>
            </a:r>
            <a:r>
              <a:rPr lang="en-US" sz="2300" dirty="0"/>
              <a:t>,  Prentice Hall / Pearson Education, 2012.</a:t>
            </a:r>
          </a:p>
          <a:p>
            <a:pPr lvl="0" algn="just"/>
            <a:r>
              <a:rPr lang="en-US" sz="2300" b="0" dirty="0"/>
              <a:t>The </a:t>
            </a:r>
            <a:r>
              <a:rPr lang="en-US" sz="2300" b="0" dirty="0" err="1"/>
              <a:t>Java</a:t>
            </a:r>
            <a:r>
              <a:rPr lang="en-US" sz="2300" b="0" baseline="30000" dirty="0" err="1"/>
              <a:t>TM</a:t>
            </a:r>
            <a:r>
              <a:rPr lang="en-US" sz="2300" b="0" dirty="0"/>
              <a:t> Tutorial,</a:t>
            </a:r>
          </a:p>
          <a:p>
            <a:pPr lvl="0" algn="just">
              <a:buNone/>
            </a:pPr>
            <a:r>
              <a:rPr lang="en-US" sz="2300" b="0" dirty="0"/>
              <a:t>	 </a:t>
            </a:r>
            <a:r>
              <a:rPr lang="en-US" sz="2300" b="0" u="sng" dirty="0">
                <a:hlinkClick r:id="rId2"/>
              </a:rPr>
              <a:t>http://docs.oracle.com/javase/tutorial/java/nutsandbolts/</a:t>
            </a:r>
            <a:r>
              <a:rPr lang="en-US" sz="2300" b="0" dirty="0"/>
              <a:t>, Oracle, 1995-2014.</a:t>
            </a:r>
            <a:endParaRPr lang="en-US" sz="2300" dirty="0"/>
          </a:p>
          <a:p>
            <a:pPr lvl="0" algn="just"/>
            <a:r>
              <a:rPr lang="en-US" sz="2300" dirty="0"/>
              <a:t>Java SE Tutorial, </a:t>
            </a:r>
          </a:p>
          <a:p>
            <a:pPr marL="349250" lvl="1" indent="0" algn="just">
              <a:buNone/>
            </a:pPr>
            <a:r>
              <a:rPr lang="en-US" sz="1900" u="sng" dirty="0">
                <a:hlinkClick r:id="rId3"/>
              </a:rPr>
              <a:t>http://www.oracle.com/technetwork/java/javase/downloads/jav-se-7-tutorial-2012-02-28-1536013.html</a:t>
            </a:r>
            <a:r>
              <a:rPr lang="en-US" sz="1900" dirty="0"/>
              <a:t>,  Oracle, 2014.</a:t>
            </a:r>
          </a:p>
          <a:p>
            <a:pPr algn="just"/>
            <a:r>
              <a:rPr lang="en-US" sz="2300" dirty="0"/>
              <a:t>Java Platform, SE Documentation,</a:t>
            </a:r>
          </a:p>
          <a:p>
            <a:pPr marL="349250" lvl="1" indent="0" algn="just">
              <a:buNone/>
            </a:pPr>
            <a:r>
              <a:rPr lang="en-US" sz="2000" dirty="0">
                <a:hlinkClick r:id="rId4"/>
              </a:rPr>
              <a:t>https://docs.oracle.com/en/java/javase/index.html</a:t>
            </a:r>
            <a:endParaRPr lang="en-US" sz="2300" dirty="0"/>
          </a:p>
          <a:p>
            <a:pPr lvl="0" algn="just"/>
            <a:r>
              <a:rPr lang="en-US" sz="2300" dirty="0"/>
              <a:t>SCJP Sun Certified Programmer for </a:t>
            </a:r>
            <a:r>
              <a:rPr lang="en-US" sz="2300" dirty="0" err="1"/>
              <a:t>Java</a:t>
            </a:r>
            <a:r>
              <a:rPr lang="en-US" sz="2300" baseline="30000" dirty="0" err="1"/>
              <a:t>TM</a:t>
            </a:r>
            <a:r>
              <a:rPr lang="en-US" sz="2300" dirty="0"/>
              <a:t> 6 Study Guide Exam (310-065), Kathy Sierra &amp; Bert Bates, Mc </a:t>
            </a:r>
            <a:r>
              <a:rPr lang="en-US" sz="2300" dirty="0" err="1"/>
              <a:t>Graw</a:t>
            </a:r>
            <a:r>
              <a:rPr lang="en-US" sz="2300" dirty="0"/>
              <a:t> Hill, 2008.</a:t>
            </a:r>
          </a:p>
          <a:p>
            <a:pPr algn="just"/>
            <a:r>
              <a:rPr lang="en-US" sz="2300" dirty="0"/>
              <a:t>Object Oriented Programming with Java, </a:t>
            </a:r>
            <a:r>
              <a:rPr lang="en-US" sz="2300" dirty="0" err="1"/>
              <a:t>Romi</a:t>
            </a:r>
            <a:r>
              <a:rPr lang="en-US" sz="2300" dirty="0"/>
              <a:t> </a:t>
            </a:r>
            <a:r>
              <a:rPr lang="en-US" sz="2300" dirty="0" err="1"/>
              <a:t>Satria</a:t>
            </a:r>
            <a:r>
              <a:rPr lang="en-US" sz="2300" dirty="0"/>
              <a:t> </a:t>
            </a:r>
            <a:r>
              <a:rPr lang="en-US" sz="2300" dirty="0" err="1"/>
              <a:t>Wahono</a:t>
            </a:r>
            <a:r>
              <a:rPr lang="en-US" sz="2300" dirty="0"/>
              <a:t>, 2008.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B9EDC-F6F7-4BFA-897C-C35E45C7E46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74272-4F32-40F5-BC26-74AB36DA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400800"/>
            <a:ext cx="2895600" cy="3810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shade val="50000"/>
                    <a:satMod val="200000"/>
                  </a:srgbClr>
                </a:solidFill>
                <a:effectLst/>
                <a:uLnTx/>
                <a:uFillTx/>
                <a:latin typeface="Tempus Sans ITC"/>
                <a:ea typeface="+mn-ea"/>
                <a:cs typeface="+mn-cs"/>
              </a:rPr>
              <a:t>OOP With Java | @ajibsusanto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shade val="50000"/>
                  <a:satMod val="200000"/>
                </a:srgbClr>
              </a:solidFill>
              <a:effectLst/>
              <a:uLnTx/>
              <a:uFillTx/>
              <a:latin typeface="Tempus Sans ITC"/>
              <a:ea typeface="+mn-ea"/>
              <a:cs typeface="+mn-cs"/>
            </a:endParaRPr>
          </a:p>
        </p:txBody>
      </p:sp>
    </p:spTree>
  </p:cSld>
  <p:clrMapOvr>
    <a:masterClrMapping/>
  </p:clrMapOvr>
  <p:transition advClick="0">
    <p:newsfla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Rehat</a:t>
            </a:r>
            <a:r>
              <a:rPr lang="en-US" dirty="0"/>
              <a:t> </a:t>
            </a:r>
            <a:r>
              <a:rPr lang="en-US" dirty="0" err="1"/>
              <a:t>Sejenak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Evian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56B43F24-1EC4-4CF5-9D9D-76D15B031EE9}" type="slidenum">
              <a:rPr lang="ja-JP" altLang="en-US"/>
              <a:pPr/>
              <a:t>2</a:t>
            </a:fld>
            <a:endParaRPr lang="en-US" altLang="ja-JP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533400" y="1143000"/>
            <a:ext cx="8001000" cy="5105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interface </a:t>
            </a:r>
            <a:r>
              <a:rPr lang="en-US" altLang="ja-JP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IntLampu</a:t>
            </a: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{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public static final </a:t>
            </a:r>
            <a:r>
              <a:rPr lang="en-US" altLang="ja-JP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int</a:t>
            </a: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KeadaanHidup</a:t>
            </a: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=1;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public static final </a:t>
            </a:r>
            <a:r>
              <a:rPr lang="en-US" altLang="ja-JP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int</a:t>
            </a: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KeadaanMati</a:t>
            </a: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=0;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altLang="ja-JP" sz="2400" b="1" dirty="0">
              <a:effectLst>
                <a:outerShdw blurRad="38100" dist="38100" dir="2700000" algn="tl">
                  <a:srgbClr val="C0C0C0"/>
                </a:outerShdw>
              </a:effectLst>
              <a:latin typeface="Tempus Sans ITC" pitchFamily="82" charset="0"/>
            </a:endParaRP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public abstract void </a:t>
            </a:r>
            <a:r>
              <a:rPr lang="en-US" altLang="ja-JP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hidupkan</a:t>
            </a: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();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public abstract void </a:t>
            </a:r>
            <a:r>
              <a:rPr lang="en-US" altLang="ja-JP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matikan</a:t>
            </a: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();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}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altLang="ja-JP" sz="2400" b="1" dirty="0">
              <a:effectLst>
                <a:outerShdw blurRad="38100" dist="38100" dir="2700000" algn="tl">
                  <a:srgbClr val="C0C0C0"/>
                </a:outerShdw>
              </a:effectLst>
              <a:latin typeface="Tempus Sans ITC" pitchFamily="82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id-ID" altLang="ja-JP" dirty="0"/>
              <a:t>TesInterface.java</a:t>
            </a:r>
            <a:endParaRPr lang="en-US" altLang="ja-JP" dirty="0"/>
          </a:p>
        </p:txBody>
      </p:sp>
    </p:spTree>
  </p:cSld>
  <p:clrMapOvr>
    <a:masterClrMapping/>
  </p:clrMapOvr>
  <p:transition advClick="0"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56B43F24-1EC4-4CF5-9D9D-76D15B031EE9}" type="slidenum">
              <a:rPr lang="ja-JP" altLang="en-US"/>
              <a:pPr/>
              <a:t>3</a:t>
            </a:fld>
            <a:endParaRPr lang="en-US" altLang="ja-JP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2400" y="152400"/>
            <a:ext cx="8763000" cy="6096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class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implements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IntLampu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{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id-ID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   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private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int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statusLampu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=0;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altLang="ja-JP" sz="2200" b="1" dirty="0">
              <a:effectLst>
                <a:outerShdw blurRad="38100" dist="38100" dir="2700000" algn="tl">
                  <a:srgbClr val="C0C0C0"/>
                </a:outerShdw>
              </a:effectLst>
              <a:latin typeface="Tempus Sans ITC" pitchFamily="82" charset="0"/>
            </a:endParaRP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id-ID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   p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ublic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void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hidupkan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(){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if (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this.statusLampu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==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KeadaanMati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){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	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this.statusLampu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=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KeadaanHidup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;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	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System.out.println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("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Hidupkan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! --&gt;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Hidup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");</a:t>
            </a:r>
            <a:endParaRPr lang="id-ID" altLang="ja-JP" sz="2200" b="1" dirty="0">
              <a:effectLst>
                <a:outerShdw blurRad="38100" dist="38100" dir="2700000" algn="tl">
                  <a:srgbClr val="C0C0C0"/>
                </a:outerShdw>
              </a:effectLst>
              <a:latin typeface="Tempus Sans ITC" pitchFamily="82" charset="0"/>
            </a:endParaRP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id-ID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}else{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	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System.out.println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("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Hidupkan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! --&gt;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Sudah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Hidup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Kok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");}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}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altLang="ja-JP" sz="2200" b="1" dirty="0">
              <a:effectLst>
                <a:outerShdw blurRad="38100" dist="38100" dir="2700000" algn="tl">
                  <a:srgbClr val="C0C0C0"/>
                </a:outerShdw>
              </a:effectLst>
              <a:latin typeface="Tempus Sans ITC" pitchFamily="82" charset="0"/>
            </a:endParaRP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id-ID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 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public void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matikan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(){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if (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this.statusLampu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==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KeadaanHidup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){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	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this.statusLampu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=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KeadaanMati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;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	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System.out.println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("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Matikan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! --&gt;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Mati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");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}else{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	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System.out.println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("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Matikan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! --&gt;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Sudah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Mati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Kok</a:t>
            </a: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");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	}}}</a:t>
            </a:r>
          </a:p>
        </p:txBody>
      </p:sp>
    </p:spTree>
  </p:cSld>
  <p:clrMapOvr>
    <a:masterClrMapping/>
  </p:clrMapOvr>
  <p:transition advClick="0"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56B43F24-1EC4-4CF5-9D9D-76D15B031EE9}" type="slidenum">
              <a:rPr lang="ja-JP" altLang="en-US"/>
              <a:pPr/>
              <a:t>4</a:t>
            </a:fld>
            <a:endParaRPr lang="en-US" altLang="ja-JP" dirty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2400" y="533400"/>
            <a:ext cx="8763000" cy="5715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public class 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TesInterface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{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public static void main(String[] 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args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){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	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lampuKamar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= new 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();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	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System.out.println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("Status 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Saat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Ini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: 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Mati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");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	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lampuKamar.hidupkan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(); //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Hidupkan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</a:t>
            </a:r>
            <a:endParaRPr lang="en-US" altLang="ja-JP" sz="2800" b="1" dirty="0">
              <a:effectLst>
                <a:outerShdw blurRad="38100" dist="38100" dir="2700000" algn="tl">
                  <a:srgbClr val="C0C0C0"/>
                </a:outerShdw>
              </a:effectLst>
              <a:latin typeface="Tempus Sans ITC" pitchFamily="82" charset="0"/>
            </a:endParaRP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	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lampuKamar.matikan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(); //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Matikan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</a:t>
            </a:r>
            <a:endParaRPr lang="en-US" altLang="ja-JP" sz="2800" b="1" dirty="0">
              <a:effectLst>
                <a:outerShdw blurRad="38100" dist="38100" dir="2700000" algn="tl">
                  <a:srgbClr val="C0C0C0"/>
                </a:outerShdw>
              </a:effectLst>
              <a:latin typeface="Tempus Sans ITC" pitchFamily="82" charset="0"/>
            </a:endParaRP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	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lampuKamar.matikan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(); //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Matikan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Lampu</a:t>
            </a:r>
            <a:endParaRPr lang="en-US" altLang="ja-JP" sz="2800" b="1" dirty="0">
              <a:effectLst>
                <a:outerShdw blurRad="38100" dist="38100" dir="2700000" algn="tl">
                  <a:srgbClr val="C0C0C0"/>
                </a:outerShdw>
              </a:effectLst>
              <a:latin typeface="Tempus Sans ITC" pitchFamily="82" charset="0"/>
            </a:endParaRP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}</a:t>
            </a:r>
          </a:p>
          <a:p>
            <a:pPr marL="447675" indent="-4476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}</a:t>
            </a:r>
          </a:p>
        </p:txBody>
      </p:sp>
    </p:spTree>
  </p:cSld>
  <p:clrMapOvr>
    <a:masterClrMapping/>
  </p:clrMapOvr>
  <p:transition advClick="0"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3200" dirty="0"/>
              <a:t>Buat program serupa dengan TesInterface.java tapi untuk AC</a:t>
            </a:r>
          </a:p>
          <a:p>
            <a:r>
              <a:rPr lang="id-ID" sz="3200" dirty="0"/>
              <a:t>Masukkan method-method di bawah ke dalam TesInterface.java</a:t>
            </a:r>
          </a:p>
          <a:p>
            <a:pPr lvl="1"/>
            <a:r>
              <a:rPr lang="id-ID" sz="2800" dirty="0"/>
              <a:t>matikanAC dan hidupkanAC</a:t>
            </a:r>
          </a:p>
          <a:p>
            <a:pPr lvl="1"/>
            <a:r>
              <a:rPr lang="id-ID" sz="2800" dirty="0"/>
              <a:t>setSuhuDingin, setSuhuSejuk dan setPanas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983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1"/>
            <a:ext cx="7848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Java API untuk Referensi Pemrograman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6F6321-D044-43A1-88A4-73BA65BB6C7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9793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 bwMode="auto">
          <a:xfrm>
            <a:off x="381000" y="5562600"/>
            <a:ext cx="2438400" cy="914400"/>
          </a:xfrm>
          <a:prstGeom prst="ellipse">
            <a:avLst/>
          </a:prstGeom>
          <a:noFill/>
          <a:ln w="317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id-ID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0931-79BB-46F6-B3C4-D4088C8A8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B9EDC-F6F7-4BFA-897C-C35E45C7E46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76F6B5A-F8EE-4D77-81E1-81F483765B7D}"/>
              </a:ext>
            </a:extLst>
          </p:cNvPr>
          <p:cNvSpPr/>
          <p:nvPr/>
        </p:nvSpPr>
        <p:spPr>
          <a:xfrm>
            <a:off x="3124200" y="321089"/>
            <a:ext cx="5769429" cy="330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DFEAA-833C-4683-9E7E-17E01F3ED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4" y="4425652"/>
            <a:ext cx="1786199" cy="184980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732E637-4651-486D-850C-C970F8ABE326}"/>
              </a:ext>
            </a:extLst>
          </p:cNvPr>
          <p:cNvSpPr txBox="1">
            <a:spLocks/>
          </p:cNvSpPr>
          <p:nvPr/>
        </p:nvSpPr>
        <p:spPr>
          <a:xfrm>
            <a:off x="2514600" y="4392401"/>
            <a:ext cx="3733800" cy="184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Ajib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Susanto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4"/>
              </a:rPr>
              <a:t>ajibsusanto@gmail.com</a:t>
            </a:r>
            <a:endParaRPr kumimoji="1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5"/>
              </a:rPr>
              <a:t>ajib.susanto@dsn.dinus.ac.id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6"/>
              </a:rPr>
              <a:t>http://ajibsusanto.net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@</a:t>
            </a:r>
            <a:r>
              <a:rPr kumimoji="1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ajibsusanto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/ 085876247118</a:t>
            </a:r>
            <a:endParaRPr kumimoji="1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6E3CAAC-E8E2-4275-85C8-3F278A8C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665922"/>
            <a:ext cx="1786198" cy="1745894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EF4DFD-1AD8-40E4-8696-0E07CE631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shade val="50000"/>
                    <a:satMod val="200000"/>
                  </a:srgbClr>
                </a:solidFill>
                <a:effectLst/>
                <a:uLnTx/>
                <a:uFillTx/>
                <a:latin typeface="Tempus Sans ITC"/>
                <a:ea typeface="+mn-ea"/>
                <a:cs typeface="+mn-cs"/>
              </a:rPr>
              <a:t>OOP With Java | @ajibsusanto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shade val="50000"/>
                  <a:satMod val="200000"/>
                </a:srgbClr>
              </a:solidFill>
              <a:effectLst/>
              <a:uLnTx/>
              <a:uFillTx/>
              <a:latin typeface="Tempus Sans IT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453692"/>
      </p:ext>
    </p:extLst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ahoma"/>
        <a:ea typeface=""/>
        <a:cs typeface=""/>
      </a:majorFont>
      <a:minorFont>
        <a:latin typeface="Tempus Sans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ahoma"/>
        <a:ea typeface=""/>
        <a:cs typeface=""/>
      </a:majorFont>
      <a:minorFont>
        <a:latin typeface="Tempus Sans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29141</TotalTime>
  <Words>499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Tahoma</vt:lpstr>
      <vt:lpstr>Tempus Sans ITC</vt:lpstr>
      <vt:lpstr>Times New Roman</vt:lpstr>
      <vt:lpstr>Wingdings</vt:lpstr>
      <vt:lpstr>Network</vt:lpstr>
      <vt:lpstr>1_Network</vt:lpstr>
      <vt:lpstr>Interface</vt:lpstr>
      <vt:lpstr>TesInterface.java</vt:lpstr>
      <vt:lpstr>PowerPoint Presentation</vt:lpstr>
      <vt:lpstr>PowerPoint Presentation</vt:lpstr>
      <vt:lpstr>Tugas</vt:lpstr>
      <vt:lpstr>Java API untuk Referensi Pemrograman</vt:lpstr>
      <vt:lpstr>PowerPoint Presentation</vt:lpstr>
      <vt:lpstr>PowerPoint Presentation</vt:lpstr>
      <vt:lpstr>PowerPoint Presentation</vt:lpstr>
      <vt:lpstr>Referensi</vt:lpstr>
      <vt:lpstr>Rehat Sejenak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romi-jsai2000-presentation</dc:title>
  <dc:creator>Romi Satria Wahono</dc:creator>
  <cp:lastModifiedBy>User</cp:lastModifiedBy>
  <cp:revision>3823</cp:revision>
  <cp:lastPrinted>1601-01-01T00:00:00Z</cp:lastPrinted>
  <dcterms:created xsi:type="dcterms:W3CDTF">1601-01-01T00:00:00Z</dcterms:created>
  <dcterms:modified xsi:type="dcterms:W3CDTF">2021-05-05T07:01:12Z</dcterms:modified>
</cp:coreProperties>
</file>