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5"/>
  </p:notesMasterIdLst>
  <p:handoutMasterIdLst>
    <p:handoutMasterId r:id="rId2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2" r:id="rId19"/>
    <p:sldId id="273" r:id="rId20"/>
    <p:sldId id="274" r:id="rId21"/>
    <p:sldId id="1620" r:id="rId22"/>
    <p:sldId id="1596" r:id="rId23"/>
    <p:sldId id="275" r:id="rId2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4E04321-17DF-4175-9972-10867F90BAA5}" type="datetimeFigureOut">
              <a:rPr lang="en-US" smtClean="0"/>
              <a:pPr/>
              <a:t>05/05/2021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F27D9D9-695B-4699-B7C1-1C85EF2584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F9173B2-5ADF-4654-AA6C-0F88048DB901}" type="datetimeFigureOut">
              <a:rPr lang="en-US" smtClean="0"/>
              <a:pPr/>
              <a:t>05/05/2021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DA22499-2F8E-4CCE-AF07-5B4F2734DE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0C0A-AB05-4BA2-95A4-4C8CF614C243}" type="datetime1">
              <a:rPr lang="en-US" smtClean="0"/>
              <a:pPr/>
              <a:t>05/05/2021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Ajib Susanto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FA2A-0D35-4A87-8090-988B9FD19E30}" type="datetime1">
              <a:rPr lang="en-US" smtClean="0"/>
              <a:pPr/>
              <a:t>05/05/2021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Ajib Susanto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60A8D-175D-4122-A037-C36BCD928BFB}" type="datetime1">
              <a:rPr lang="en-US" smtClean="0"/>
              <a:pPr/>
              <a:t>05/05/2021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Ajib Susanto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533400" y="3200400"/>
            <a:ext cx="78486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pic>
        <p:nvPicPr>
          <p:cNvPr id="5" name="Picture 8" descr="320px-Computer-aj_aj_ashton_01"/>
          <p:cNvPicPr>
            <a:picLocks noChangeAspect="1" noChangeArrowheads="1"/>
          </p:cNvPicPr>
          <p:nvPr userDrawn="1"/>
        </p:nvPicPr>
        <p:blipFill>
          <a:blip r:embed="rId2" cstate="print"/>
          <a:srcRect l="2414" t="16907" b="15463"/>
          <a:stretch>
            <a:fillRect/>
          </a:stretch>
        </p:blipFill>
        <p:spPr bwMode="auto">
          <a:xfrm>
            <a:off x="7924800" y="2819400"/>
            <a:ext cx="106680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rotWithShape="1">
            <a:gsLst>
              <a:gs pos="0">
                <a:srgbClr val="969696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pic>
        <p:nvPicPr>
          <p:cNvPr id="8" name="Picture 14" descr="320px-Computer-aj_aj_ashton_01"/>
          <p:cNvPicPr>
            <a:picLocks noChangeAspect="1" noChangeArrowheads="1"/>
          </p:cNvPicPr>
          <p:nvPr userDrawn="1"/>
        </p:nvPicPr>
        <p:blipFill>
          <a:blip r:embed="rId3" cstate="print"/>
          <a:srcRect l="2414" t="16907" b="15463"/>
          <a:stretch>
            <a:fillRect/>
          </a:stretch>
        </p:blipFill>
        <p:spPr bwMode="auto">
          <a:xfrm>
            <a:off x="8534400" y="6381750"/>
            <a:ext cx="609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466725"/>
            <a:ext cx="8001000" cy="2133600"/>
          </a:xfrm>
        </p:spPr>
        <p:txBody>
          <a:bodyPr/>
          <a:lstStyle>
            <a:lvl1pPr>
              <a:defRPr sz="4800">
                <a:solidFill>
                  <a:srgbClr val="333333"/>
                </a:solidFill>
              </a:defRPr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1304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267200"/>
            <a:ext cx="8001000" cy="1144588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>
                <a:solidFill>
                  <a:srgbClr val="333333"/>
                </a:solidFill>
              </a:defRPr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F6321-D044-43A1-88A4-73BA65BB6C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FFC44D-755E-49B6-940C-470E04565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29252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998880"/>
      </p:ext>
    </p:extLst>
  </p:cSld>
  <p:clrMapOvr>
    <a:masterClrMapping/>
  </p:clrMapOvr>
  <p:transition advClick="0">
    <p:newsfla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B9EDC-F6F7-4BFA-897C-C35E45C7E4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EEC1B-5352-4B5E-BE8C-469A959DE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11407"/>
      </p:ext>
    </p:extLst>
  </p:cSld>
  <p:clrMapOvr>
    <a:masterClrMapping/>
  </p:clrMapOvr>
  <p:transition advClick="0">
    <p:newsfla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C131E-6061-4D27-8DDD-4CE034C83B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066D9-CE7F-4239-A032-CA38457C3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477000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998698"/>
      </p:ext>
    </p:extLst>
  </p:cSld>
  <p:clrMapOvr>
    <a:masterClrMapping/>
  </p:clrMapOvr>
  <p:transition advClick="0">
    <p:newsfla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92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92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0F3D1-744D-4DE3-BB8F-301F55428B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2B59DBF-65F2-40AA-BDE2-69EB3ECB4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32832"/>
      </p:ext>
    </p:extLst>
  </p:cSld>
  <p:clrMapOvr>
    <a:masterClrMapping/>
  </p:clrMapOvr>
  <p:transition advClick="0">
    <p:newsfla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E1282-E0D1-4A9F-8850-F69FC349AE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EEB8D90-F763-40D3-8BB1-BEBB70DBB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49802"/>
      </p:ext>
    </p:extLst>
  </p:cSld>
  <p:clrMapOvr>
    <a:masterClrMapping/>
  </p:clrMapOvr>
  <p:transition advClick="0">
    <p:newsfla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3CEEF-C520-4BB6-A9D9-91B084E3BE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252763F-8692-440D-BFD3-81E5EEC7C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891554"/>
      </p:ext>
    </p:extLst>
  </p:cSld>
  <p:clrMapOvr>
    <a:masterClrMapping/>
  </p:clrMapOvr>
  <p:transition advClick="0">
    <p:newsfla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47816-01B6-4EEB-AD72-B3D6B9EEA8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DAFAE5A-6DA3-4619-9E33-A2BE330BE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641971"/>
      </p:ext>
    </p:extLst>
  </p:cSld>
  <p:clrMapOvr>
    <a:masterClrMapping/>
  </p:clrMapOvr>
  <p:transition advClick="0">
    <p:newsfla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D14B0-B640-4EC8-AF7D-616B9E7D74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03E2C82-EC84-4C1E-B6B2-3BB3D9C88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740929"/>
      </p:ext>
    </p:extLst>
  </p:cSld>
  <p:clrMapOvr>
    <a:masterClrMapping/>
  </p:clrMapOvr>
  <p:transition advClick="0"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EF88-49B6-46C6-B887-16EA0195B8EC}" type="datetime1">
              <a:rPr lang="en-US" smtClean="0"/>
              <a:pPr/>
              <a:t>05/05/2021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Ajib Susanto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A9834-E405-4B3E-BEBF-5FD04B96D7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FEFE6E3-BBDE-4E0C-9304-5DF8BEC77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49285"/>
      </p:ext>
    </p:extLst>
  </p:cSld>
  <p:clrMapOvr>
    <a:masterClrMapping/>
  </p:clrMapOvr>
  <p:transition advClick="0">
    <p:newsfla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5A886-3E1D-4007-B193-90551505D4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42D7A-F0AC-4E73-96FC-5A6A4A51F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962364"/>
      </p:ext>
    </p:extLst>
  </p:cSld>
  <p:clrMapOvr>
    <a:masterClrMapping/>
  </p:clrMapOvr>
  <p:transition advClick="0">
    <p:newsfla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095500" cy="61642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134100" cy="61642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29AD8-5AD7-439F-B9B9-7B94CC914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DDEB3-958F-49C7-A852-777F4B244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93924"/>
      </p:ext>
    </p:extLst>
  </p:cSld>
  <p:clrMapOvr>
    <a:masterClrMapping/>
  </p:clrMapOvr>
  <p:transition advClick="0">
    <p:newsflash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79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9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58989-EE21-4BBB-9AB7-A16EDB8544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3D8C17C-C328-4292-88A8-31AFE69ED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09469"/>
      </p:ext>
    </p:extLst>
  </p:cSld>
  <p:clrMapOvr>
    <a:masterClrMapping/>
  </p:clrMapOvr>
  <p:transition advClick="0"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3B6F-63A5-44CD-9420-C1DEE512B782}" type="datetime1">
              <a:rPr lang="en-US" smtClean="0"/>
              <a:pPr/>
              <a:t>05/05/2021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Ajib Susanto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19EA-0AD6-4795-B86C-3B2A2C810BBE}" type="datetime1">
              <a:rPr lang="en-US" smtClean="0"/>
              <a:pPr/>
              <a:t>05/05/2021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Ajib Susanto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E3D-ABCF-4A02-846E-F3C55F920A52}" type="datetime1">
              <a:rPr lang="en-US" smtClean="0"/>
              <a:pPr/>
              <a:t>05/05/2021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Ajib Susanto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EFE0-432D-4869-8821-D889622ACCBA}" type="datetime1">
              <a:rPr lang="en-US" smtClean="0"/>
              <a:pPr/>
              <a:t>05/05/2021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Ajib Susanto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2924-B623-4831-AE31-6B49E0ADDDE5}" type="datetime1">
              <a:rPr lang="en-US" smtClean="0"/>
              <a:pPr/>
              <a:t>05/05/2021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Ajib Susanto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48CD-CA84-4F12-8077-25129313B491}" type="datetime1">
              <a:rPr lang="en-US" smtClean="0"/>
              <a:pPr/>
              <a:t>05/05/2021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Ajib Susanto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5227-D383-4ADD-84B0-A9662FEA4B3C}" type="datetime1">
              <a:rPr lang="en-US" smtClean="0"/>
              <a:pPr/>
              <a:t>05/05/2021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Ajib Susanto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A42F891-AE03-4AEE-BA4D-591AF6BD01D0}" type="datetime1">
              <a:rPr lang="en-US" smtClean="0"/>
              <a:pPr/>
              <a:t>05/05/2021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n-US">
                <a:solidFill>
                  <a:schemeClr val="tx2">
                    <a:shade val="90000"/>
                  </a:schemeClr>
                </a:solidFill>
              </a:rPr>
              <a:t>Ajib Susanto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rotWithShape="1">
            <a:gsLst>
              <a:gs pos="0">
                <a:srgbClr val="969696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11294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9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294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 b="1">
                <a:solidFill>
                  <a:srgbClr val="5F5F5F"/>
                </a:solidFill>
                <a:effectLst/>
              </a:defRPr>
            </a:lvl1pPr>
          </a:lstStyle>
          <a:p>
            <a:pPr>
              <a:defRPr/>
            </a:pPr>
            <a:fld id="{B422D9C9-F355-4E3B-AFF5-B590FC5E5B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3078" name="Picture 6" descr="320px-Computer-aj_aj_ashton_01"/>
          <p:cNvPicPr>
            <a:picLocks noChangeAspect="1" noChangeArrowheads="1"/>
          </p:cNvPicPr>
          <p:nvPr userDrawn="1"/>
        </p:nvPicPr>
        <p:blipFill>
          <a:blip r:embed="rId14" cstate="print"/>
          <a:srcRect l="2414" t="16907" b="15463"/>
          <a:stretch>
            <a:fillRect/>
          </a:stretch>
        </p:blipFill>
        <p:spPr bwMode="auto">
          <a:xfrm>
            <a:off x="8534400" y="6381750"/>
            <a:ext cx="609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94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129480" name="Line 8"/>
          <p:cNvSpPr>
            <a:spLocks noChangeShapeType="1"/>
          </p:cNvSpPr>
          <p:nvPr userDrawn="1"/>
        </p:nvSpPr>
        <p:spPr bwMode="auto">
          <a:xfrm>
            <a:off x="533400" y="762000"/>
            <a:ext cx="81534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5B83582-089E-48DB-907E-6B1C55A6C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4011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2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 advClick="0">
    <p:newsflash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5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ajibsusanto.net/" TargetMode="External"/><Relationship Id="rId5" Type="http://schemas.openxmlformats.org/officeDocument/2006/relationships/hyperlink" Target="mailto:ajib.susanto@dsn.dinus.ac.id" TargetMode="External"/><Relationship Id="rId4" Type="http://schemas.openxmlformats.org/officeDocument/2006/relationships/hyperlink" Target="mailto:ajibsusanto@gmail.com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av-se-7-tutorial-2012-02-28-1536013.html" TargetMode="External"/><Relationship Id="rId2" Type="http://schemas.openxmlformats.org/officeDocument/2006/relationships/hyperlink" Target="http://docs.oracle.com/javase/tutorial/java/nutsandbolts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oracle.com/en/java/javase/index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slide_kuliah\video\Iklan%20Lucu%20Banget%20-%20Digoda%20Karena%20Intip%20Celana%20Dalam.mp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:: abstract 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Ajib Susanto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turunan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28596" y="1857364"/>
            <a:ext cx="6929486" cy="43926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600" dirty="0">
                <a:latin typeface="Courier New" pitchFamily="49" charset="0"/>
              </a:rPr>
              <a:t>public class </a:t>
            </a:r>
            <a:r>
              <a:rPr lang="en-US" sz="1600" dirty="0" err="1">
                <a:latin typeface="Courier New" pitchFamily="49" charset="0"/>
              </a:rPr>
              <a:t>BujurSangkar</a:t>
            </a:r>
            <a:r>
              <a:rPr lang="en-US" sz="1600" dirty="0">
                <a:latin typeface="Courier New" pitchFamily="49" charset="0"/>
              </a:rPr>
              <a:t> extends Bangun2D {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private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sisi</a:t>
            </a:r>
            <a:r>
              <a:rPr lang="en-US" sz="1600" dirty="0">
                <a:latin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public </a:t>
            </a:r>
            <a:r>
              <a:rPr lang="en-US" sz="1600" dirty="0" err="1">
                <a:latin typeface="Courier New" pitchFamily="49" charset="0"/>
              </a:rPr>
              <a:t>BujurSangkar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sisi</a:t>
            </a:r>
            <a:r>
              <a:rPr lang="en-US" sz="1600" dirty="0">
                <a:latin typeface="Courier New" pitchFamily="49" charset="0"/>
              </a:rPr>
              <a:t>) { 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this.sisi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sisi</a:t>
            </a:r>
            <a:r>
              <a:rPr lang="en-US" sz="1600" dirty="0">
                <a:latin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}</a:t>
            </a:r>
            <a:br>
              <a:rPr lang="en-US" sz="1600" dirty="0">
                <a:latin typeface="Courier New" pitchFamily="49" charset="0"/>
              </a:rPr>
            </a:b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public void </a:t>
            </a:r>
            <a:r>
              <a:rPr lang="en-US" sz="1600" dirty="0" err="1">
                <a:latin typeface="Courier New" pitchFamily="49" charset="0"/>
              </a:rPr>
              <a:t>cetakLuas</a:t>
            </a:r>
            <a:r>
              <a:rPr lang="en-US" sz="1600" dirty="0">
                <a:latin typeface="Courier New" pitchFamily="49" charset="0"/>
              </a:rPr>
              <a:t>() {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luas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sisi</a:t>
            </a:r>
            <a:r>
              <a:rPr lang="en-US" sz="1600" dirty="0">
                <a:latin typeface="Courier New" pitchFamily="49" charset="0"/>
              </a:rPr>
              <a:t> * </a:t>
            </a:r>
            <a:r>
              <a:rPr lang="en-US" sz="1600" dirty="0" err="1">
                <a:latin typeface="Courier New" pitchFamily="49" charset="0"/>
              </a:rPr>
              <a:t>sisi</a:t>
            </a:r>
            <a:r>
              <a:rPr lang="en-US" sz="1600" dirty="0">
                <a:latin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System.out.println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luas</a:t>
            </a:r>
            <a:r>
              <a:rPr lang="en-US" sz="1600" dirty="0">
                <a:latin typeface="Courier New" pitchFamily="49" charset="0"/>
              </a:rPr>
              <a:t>);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}</a:t>
            </a:r>
            <a:br>
              <a:rPr lang="en-US" sz="1600" dirty="0">
                <a:latin typeface="Courier New" pitchFamily="49" charset="0"/>
              </a:rPr>
            </a:b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public void </a:t>
            </a:r>
            <a:r>
              <a:rPr lang="en-US" sz="1600" dirty="0" err="1">
                <a:latin typeface="Courier New" pitchFamily="49" charset="0"/>
              </a:rPr>
              <a:t>cetakKeliling</a:t>
            </a:r>
            <a:r>
              <a:rPr lang="en-US" sz="1600" dirty="0">
                <a:latin typeface="Courier New" pitchFamily="49" charset="0"/>
              </a:rPr>
              <a:t>() {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keliling</a:t>
            </a:r>
            <a:r>
              <a:rPr lang="en-US" sz="1600" dirty="0">
                <a:latin typeface="Courier New" pitchFamily="49" charset="0"/>
              </a:rPr>
              <a:t> = 4 * </a:t>
            </a:r>
            <a:r>
              <a:rPr lang="en-US" sz="1600" dirty="0" err="1">
                <a:latin typeface="Courier New" pitchFamily="49" charset="0"/>
              </a:rPr>
              <a:t>sisi</a:t>
            </a:r>
            <a:r>
              <a:rPr lang="en-US" sz="1600" dirty="0">
                <a:latin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System.out.println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keliling</a:t>
            </a:r>
            <a:r>
              <a:rPr lang="en-US" sz="1600" dirty="0">
                <a:latin typeface="Courier New" pitchFamily="49" charset="0"/>
              </a:rPr>
              <a:t>);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}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Ajib Susanto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Demo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2071678"/>
            <a:ext cx="3552825" cy="26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7158" y="2285992"/>
            <a:ext cx="50720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Bangun2DDemo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public static void main(String[]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BujurSangkar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BujurSangkar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(5);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bs.cetakKeliling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bs.cetakLuas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	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Ajib Susanto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:: interface </a:t>
            </a:r>
            <a:r>
              <a:rPr lang="en-US" dirty="0" err="1"/>
              <a:t>vs</a:t>
            </a:r>
            <a:r>
              <a:rPr lang="en-US" dirty="0"/>
              <a:t> abstract class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422214"/>
          </a:xfrm>
        </p:spPr>
        <p:txBody>
          <a:bodyPr/>
          <a:lstStyle/>
          <a:p>
            <a:pPr algn="just"/>
            <a:r>
              <a:rPr lang="en-US" dirty="0" err="1"/>
              <a:t>Perbedaan</a:t>
            </a:r>
            <a:r>
              <a:rPr lang="en-US" dirty="0"/>
              <a:t> interface </a:t>
            </a:r>
            <a:r>
              <a:rPr lang="en-US" dirty="0" err="1"/>
              <a:t>dan</a:t>
            </a:r>
            <a:r>
              <a:rPr lang="en-US" dirty="0"/>
              <a:t> abstract class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pemakaiannya</a:t>
            </a:r>
            <a:r>
              <a:rPr lang="en-US" dirty="0"/>
              <a:t>. interface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diimplementasikan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abstract class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diturunkan</a:t>
            </a:r>
            <a:r>
              <a:rPr lang="en-US" dirty="0"/>
              <a:t> (</a:t>
            </a:r>
            <a:r>
              <a:rPr lang="en-US" dirty="0" err="1"/>
              <a:t>diwariskan</a:t>
            </a:r>
            <a:r>
              <a:rPr lang="en-US" dirty="0"/>
              <a:t>). 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348021"/>
            <a:ext cx="6429420" cy="3509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Ajib Susanto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:: interface </a:t>
            </a:r>
            <a:r>
              <a:rPr lang="en-US" dirty="0" err="1"/>
              <a:t>vs</a:t>
            </a:r>
            <a:r>
              <a:rPr lang="en-US" dirty="0"/>
              <a:t> abstract class </a:t>
            </a:r>
          </a:p>
        </p:txBody>
      </p:sp>
      <p:sp>
        <p:nvSpPr>
          <p:cNvPr id="5" name="Rectangle 4"/>
          <p:cNvSpPr/>
          <p:nvPr/>
        </p:nvSpPr>
        <p:spPr>
          <a:xfrm>
            <a:off x="500034" y="1857364"/>
            <a:ext cx="73581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bersamaan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sz="2400" dirty="0"/>
              <a:t>class</a:t>
            </a:r>
            <a:r>
              <a:rPr lang="en-US" dirty="0"/>
              <a:t>. </a:t>
            </a:r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071810"/>
            <a:ext cx="5214974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Ajib Susanto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:: interface </a:t>
            </a:r>
            <a:r>
              <a:rPr lang="en-US" dirty="0" err="1"/>
              <a:t>vs</a:t>
            </a:r>
            <a:r>
              <a:rPr lang="en-US" dirty="0"/>
              <a:t> abstract class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350644"/>
          </a:xfrm>
        </p:spPr>
        <p:txBody>
          <a:bodyPr/>
          <a:lstStyle/>
          <a:p>
            <a:pPr algn="just"/>
            <a:r>
              <a:rPr lang="en-US" dirty="0" err="1"/>
              <a:t>Tambahkan</a:t>
            </a:r>
            <a:r>
              <a:rPr lang="en-US" dirty="0"/>
              <a:t> abstract class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class </a:t>
            </a:r>
            <a:r>
              <a:rPr lang="en-US" dirty="0" err="1"/>
              <a:t>HandPhone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class </a:t>
            </a:r>
            <a:r>
              <a:rPr lang="en-US" dirty="0" err="1"/>
              <a:t>HandPhone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: 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786059"/>
            <a:ext cx="6000792" cy="407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Ajib Susanto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Class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 l="25635" t="14247" r="33349" b="55224"/>
          <a:stretch>
            <a:fillRect/>
          </a:stretch>
        </p:blipFill>
        <p:spPr bwMode="auto">
          <a:xfrm>
            <a:off x="428596" y="2143116"/>
            <a:ext cx="4786346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2428868"/>
            <a:ext cx="3248025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Ajib Susanto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024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143000"/>
          </a:xfrm>
        </p:spPr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Ajib Susanto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9" y="1643050"/>
            <a:ext cx="4143403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1671638"/>
            <a:ext cx="40005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3695714"/>
            <a:ext cx="414337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76" y="285736"/>
            <a:ext cx="8229600" cy="7143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Ajib Susanto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000108"/>
            <a:ext cx="6657975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00575" y="4929198"/>
            <a:ext cx="45434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76" y="285736"/>
            <a:ext cx="8229600" cy="7143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Ajib Susanto</a:t>
            </a:r>
          </a:p>
        </p:txBody>
      </p:sp>
      <p:pic>
        <p:nvPicPr>
          <p:cNvPr id="9" name="Picture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1546"/>
            <a:ext cx="9144000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76" y="285736"/>
            <a:ext cx="8229600" cy="7143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Ajib Susanto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1470" y="1385892"/>
            <a:ext cx="9363418" cy="5114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superclass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memakai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 </a:t>
            </a:r>
            <a:r>
              <a:rPr lang="en-US" dirty="0" err="1"/>
              <a:t>dimilikinya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class </a:t>
            </a:r>
            <a:r>
              <a:rPr lang="en-US" dirty="0" err="1"/>
              <a:t>anaknya</a:t>
            </a:r>
            <a:r>
              <a:rPr lang="en-US" dirty="0"/>
              <a:t>.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 </a:t>
            </a:r>
            <a:r>
              <a:rPr lang="en-US" dirty="0" err="1"/>
              <a:t>butuh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diperbarui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tinggal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override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Tapi</a:t>
            </a:r>
            <a:r>
              <a:rPr lang="en-US" dirty="0"/>
              <a:t>,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superclass</a:t>
            </a:r>
            <a:r>
              <a:rPr lang="en-US" dirty="0"/>
              <a:t> yang </a:t>
            </a:r>
            <a:r>
              <a:rPr lang="en-US" dirty="0" err="1"/>
              <a:t>bernama</a:t>
            </a:r>
            <a:r>
              <a:rPr lang="en-US" dirty="0"/>
              <a:t> </a:t>
            </a:r>
            <a:r>
              <a:rPr lang="en-US" dirty="0" err="1"/>
              <a:t>LivingThing</a:t>
            </a:r>
            <a:r>
              <a:rPr lang="en-US" dirty="0"/>
              <a:t>(</a:t>
            </a:r>
            <a:r>
              <a:rPr lang="en-US" dirty="0" err="1"/>
              <a:t>makhluk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). </a:t>
            </a:r>
          </a:p>
          <a:p>
            <a:pPr algn="just"/>
            <a:r>
              <a:rPr lang="en-US" dirty="0"/>
              <a:t>Class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punya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method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kenal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makan</a:t>
            </a:r>
            <a:r>
              <a:rPr lang="en-US" dirty="0"/>
              <a:t>, </a:t>
            </a:r>
            <a:r>
              <a:rPr lang="en-US" dirty="0" err="1"/>
              <a:t>bernafas</a:t>
            </a:r>
            <a:r>
              <a:rPr lang="en-US" dirty="0"/>
              <a:t>, </a:t>
            </a:r>
            <a:r>
              <a:rPr lang="en-US" dirty="0" err="1"/>
              <a:t>tidur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.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generalisasi</a:t>
            </a:r>
            <a:r>
              <a:rPr lang="en-US" dirty="0"/>
              <a:t>.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method </a:t>
            </a:r>
            <a:r>
              <a:rPr lang="en-US" dirty="0" err="1"/>
              <a:t>berjalan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Human </a:t>
            </a:r>
            <a:r>
              <a:rPr lang="en-US" dirty="0" err="1"/>
              <a:t>sebagai</a:t>
            </a:r>
            <a:r>
              <a:rPr lang="en-US" dirty="0"/>
              <a:t> subclass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makhluk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2 kaki, </a:t>
            </a:r>
            <a:r>
              <a:rPr lang="en-US" dirty="0" err="1"/>
              <a:t>sedangkan</a:t>
            </a:r>
            <a:r>
              <a:rPr lang="en-US" dirty="0"/>
              <a:t> Dog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4 kaki.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superclass</a:t>
            </a:r>
            <a:r>
              <a:rPr lang="en-US" dirty="0"/>
              <a:t> yang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superclass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. Class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abstract class.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Ajib Susanto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00931-79BB-46F6-B3C4-D4088C8A86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CB9EDC-F6F7-4BFA-897C-C35E45C7E461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676F6B5A-F8EE-4D77-81E1-81F483765B7D}"/>
              </a:ext>
            </a:extLst>
          </p:cNvPr>
          <p:cNvSpPr/>
          <p:nvPr/>
        </p:nvSpPr>
        <p:spPr>
          <a:xfrm>
            <a:off x="3124200" y="321089"/>
            <a:ext cx="5769429" cy="3300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sz="4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EDFEAA-833C-4683-9E7E-17E01F3ED6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74" y="4425652"/>
            <a:ext cx="1786199" cy="184980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7732E637-4651-486D-850C-C970F8ABE326}"/>
              </a:ext>
            </a:extLst>
          </p:cNvPr>
          <p:cNvSpPr txBox="1">
            <a:spLocks/>
          </p:cNvSpPr>
          <p:nvPr/>
        </p:nvSpPr>
        <p:spPr>
          <a:xfrm>
            <a:off x="2514600" y="4392401"/>
            <a:ext cx="3733800" cy="1849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</a:rPr>
              <a:t>Ajib</a:t>
            </a:r>
            <a:r>
              <a:rPr kumimoji="1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</a:rPr>
              <a:t> Susanto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empus Sans ITC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  <a:hlinkClick r:id="rId4"/>
              </a:rPr>
              <a:t>ajibsusanto@gmail.com</a:t>
            </a:r>
            <a:endParaRPr kumimoji="1" lang="en-US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empus Sans ITC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  <a:hlinkClick r:id="rId5"/>
              </a:rPr>
              <a:t>ajib.susanto@dsn.dinus.ac.id</a:t>
            </a:r>
            <a:r>
              <a:rPr kumimoji="1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  <a:hlinkClick r:id="rId6"/>
              </a:rPr>
              <a:t>http://ajibsusanto.net</a:t>
            </a:r>
            <a:r>
              <a:rPr kumimoji="1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</a:rPr>
              <a:t>@</a:t>
            </a:r>
            <a:r>
              <a:rPr kumimoji="1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</a:rPr>
              <a:t>ajibsusanto</a:t>
            </a:r>
            <a:r>
              <a:rPr kumimoji="1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</a:rPr>
              <a:t> / 085876247118</a:t>
            </a:r>
            <a:endParaRPr kumimoji="1" lang="en-US" sz="2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empus Sans ITC"/>
              <a:ea typeface="+mn-ea"/>
              <a:cs typeface="+mn-cs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F6E3CAAC-E8E2-4275-85C8-3F278A8C6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" y="665922"/>
            <a:ext cx="1786198" cy="1745894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EF4DFD-1AD8-40E4-8696-0E07CE631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>
                    <a:shade val="50000"/>
                    <a:satMod val="200000"/>
                  </a:srgbClr>
                </a:solidFill>
                <a:effectLst/>
                <a:uLnTx/>
                <a:uFillTx/>
                <a:latin typeface="Tempus Sans ITC"/>
                <a:ea typeface="+mn-ea"/>
                <a:cs typeface="+mn-cs"/>
              </a:rPr>
              <a:t>OOP With Java | @ajibsusanto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08080">
                  <a:shade val="50000"/>
                  <a:satMod val="200000"/>
                </a:srgbClr>
              </a:solidFill>
              <a:effectLst/>
              <a:uLnTx/>
              <a:uFillTx/>
              <a:latin typeface="Tempus Sans IT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453692"/>
      </p:ext>
    </p:extLst>
  </p:cSld>
  <p:clrMapOvr>
    <a:masterClrMapping/>
  </p:clrMapOvr>
  <p:transition advClick="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 lvl="0" algn="just"/>
            <a:r>
              <a:rPr lang="en-US" sz="2300" dirty="0"/>
              <a:t>Object First With Java, Fifth edition, David J. Barnes &amp; Michael </a:t>
            </a:r>
            <a:r>
              <a:rPr lang="en-US" sz="2300" dirty="0" err="1"/>
              <a:t>Kölling</a:t>
            </a:r>
            <a:r>
              <a:rPr lang="en-US" sz="2300" dirty="0"/>
              <a:t>,  Prentice Hall / Pearson Education, 2012.</a:t>
            </a:r>
          </a:p>
          <a:p>
            <a:pPr lvl="0" algn="just"/>
            <a:r>
              <a:rPr lang="en-US" sz="2300" b="0" dirty="0"/>
              <a:t>The </a:t>
            </a:r>
            <a:r>
              <a:rPr lang="en-US" sz="2300" b="0" dirty="0" err="1"/>
              <a:t>Java</a:t>
            </a:r>
            <a:r>
              <a:rPr lang="en-US" sz="2300" b="0" baseline="30000" dirty="0" err="1"/>
              <a:t>TM</a:t>
            </a:r>
            <a:r>
              <a:rPr lang="en-US" sz="2300" b="0" dirty="0"/>
              <a:t> Tutorial,</a:t>
            </a:r>
          </a:p>
          <a:p>
            <a:pPr lvl="0" algn="just">
              <a:buNone/>
            </a:pPr>
            <a:r>
              <a:rPr lang="en-US" sz="2300" b="0" dirty="0"/>
              <a:t>	 </a:t>
            </a:r>
            <a:r>
              <a:rPr lang="en-US" sz="2300" b="0" u="sng" dirty="0">
                <a:hlinkClick r:id="rId2"/>
              </a:rPr>
              <a:t>http://docs.oracle.com/javase/tutorial/java/nutsandbolts/</a:t>
            </a:r>
            <a:r>
              <a:rPr lang="en-US" sz="2300" b="0" dirty="0"/>
              <a:t>, Oracle, 1995-2014.</a:t>
            </a:r>
            <a:endParaRPr lang="en-US" sz="2300" dirty="0"/>
          </a:p>
          <a:p>
            <a:pPr lvl="0" algn="just"/>
            <a:r>
              <a:rPr lang="en-US" sz="2300" dirty="0"/>
              <a:t>Java SE Tutorial, </a:t>
            </a:r>
          </a:p>
          <a:p>
            <a:pPr marL="349250" lvl="1" indent="0" algn="just">
              <a:buNone/>
            </a:pPr>
            <a:r>
              <a:rPr lang="en-US" sz="1900" u="sng" dirty="0">
                <a:hlinkClick r:id="rId3"/>
              </a:rPr>
              <a:t>http://www.oracle.com/technetwork/java/javase/downloads/jav-se-7-tutorial-2012-02-28-1536013.html</a:t>
            </a:r>
            <a:r>
              <a:rPr lang="en-US" sz="1900" dirty="0"/>
              <a:t>,  Oracle, 2014.</a:t>
            </a:r>
          </a:p>
          <a:p>
            <a:pPr algn="just"/>
            <a:r>
              <a:rPr lang="en-US" sz="2300" dirty="0"/>
              <a:t>Java Platform, SE Documentation,</a:t>
            </a:r>
          </a:p>
          <a:p>
            <a:pPr marL="349250" lvl="1" indent="0" algn="just">
              <a:buNone/>
            </a:pPr>
            <a:r>
              <a:rPr lang="en-US" sz="2000" dirty="0">
                <a:hlinkClick r:id="rId4"/>
              </a:rPr>
              <a:t>https://docs.oracle.com/en/java/javase/index.html</a:t>
            </a:r>
            <a:endParaRPr lang="en-US" sz="2300" dirty="0"/>
          </a:p>
          <a:p>
            <a:pPr lvl="0" algn="just"/>
            <a:r>
              <a:rPr lang="en-US" sz="2300" dirty="0"/>
              <a:t>SCJP Sun Certified Programmer for </a:t>
            </a:r>
            <a:r>
              <a:rPr lang="en-US" sz="2300" dirty="0" err="1"/>
              <a:t>Java</a:t>
            </a:r>
            <a:r>
              <a:rPr lang="en-US" sz="2300" baseline="30000" dirty="0" err="1"/>
              <a:t>TM</a:t>
            </a:r>
            <a:r>
              <a:rPr lang="en-US" sz="2300" dirty="0"/>
              <a:t> 6 Study Guide Exam (310-065), Kathy Sierra &amp; Bert Bates, Mc </a:t>
            </a:r>
            <a:r>
              <a:rPr lang="en-US" sz="2300" dirty="0" err="1"/>
              <a:t>Graw</a:t>
            </a:r>
            <a:r>
              <a:rPr lang="en-US" sz="2300" dirty="0"/>
              <a:t> Hill, 2008.</a:t>
            </a:r>
          </a:p>
          <a:p>
            <a:pPr algn="just"/>
            <a:r>
              <a:rPr lang="en-US" sz="2300" dirty="0"/>
              <a:t>Object Oriented Programming with Java, </a:t>
            </a:r>
            <a:r>
              <a:rPr lang="en-US" sz="2300" dirty="0" err="1"/>
              <a:t>Romi</a:t>
            </a:r>
            <a:r>
              <a:rPr lang="en-US" sz="2300" dirty="0"/>
              <a:t> </a:t>
            </a:r>
            <a:r>
              <a:rPr lang="en-US" sz="2300" dirty="0" err="1"/>
              <a:t>Satria</a:t>
            </a:r>
            <a:r>
              <a:rPr lang="en-US" sz="2300" dirty="0"/>
              <a:t> </a:t>
            </a:r>
            <a:r>
              <a:rPr lang="en-US" sz="2300" dirty="0" err="1"/>
              <a:t>Wahono</a:t>
            </a:r>
            <a:r>
              <a:rPr lang="en-US" sz="2300" dirty="0"/>
              <a:t>, 2008.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CB9EDC-F6F7-4BFA-897C-C35E45C7E461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74272-4F32-40F5-BC26-74AB36DAB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400800"/>
            <a:ext cx="2895600" cy="3810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>
                    <a:shade val="50000"/>
                    <a:satMod val="200000"/>
                  </a:srgbClr>
                </a:solidFill>
                <a:effectLst/>
                <a:uLnTx/>
                <a:uFillTx/>
                <a:latin typeface="Tempus Sans ITC"/>
                <a:ea typeface="+mn-ea"/>
                <a:cs typeface="+mn-cs"/>
              </a:rPr>
              <a:t>OOP With Java | @ajibsusanto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08080">
                  <a:shade val="50000"/>
                  <a:satMod val="200000"/>
                </a:srgbClr>
              </a:solidFill>
              <a:effectLst/>
              <a:uLnTx/>
              <a:uFillTx/>
              <a:latin typeface="Tempus Sans ITC"/>
              <a:ea typeface="+mn-ea"/>
              <a:cs typeface="+mn-cs"/>
            </a:endParaRPr>
          </a:p>
        </p:txBody>
      </p:sp>
    </p:spTree>
  </p:cSld>
  <p:clrMapOvr>
    <a:masterClrMapping/>
  </p:clrMapOvr>
  <p:transition advClick="0">
    <p:newsfla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8604"/>
            <a:ext cx="8229600" cy="7143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Rehat</a:t>
            </a:r>
            <a:r>
              <a:rPr lang="en-US" dirty="0"/>
              <a:t> </a:t>
            </a:r>
            <a:r>
              <a:rPr lang="en-US" dirty="0" err="1"/>
              <a:t>Sejenak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Ajib Susanto</a:t>
            </a:r>
          </a:p>
        </p:txBody>
      </p:sp>
      <p:pic>
        <p:nvPicPr>
          <p:cNvPr id="5" name="Iklan Lucu Banget - Digoda Karena Intip Celana Dalam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128586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857364"/>
            <a:ext cx="43624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8596" y="3643314"/>
            <a:ext cx="8286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abstract class </a:t>
            </a:r>
            <a:r>
              <a:rPr lang="en-US" dirty="0" err="1"/>
              <a:t>adalah</a:t>
            </a:r>
            <a:r>
              <a:rPr lang="en-US" dirty="0"/>
              <a:t> class yang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diinstansiasi</a:t>
            </a:r>
            <a:r>
              <a:rPr lang="en-US" dirty="0"/>
              <a:t>. </a:t>
            </a:r>
            <a:r>
              <a:rPr lang="en-US" dirty="0" err="1"/>
              <a:t>Biasanya</a:t>
            </a:r>
            <a:r>
              <a:rPr lang="en-US" dirty="0"/>
              <a:t> abstract class 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hierarki</a:t>
            </a:r>
            <a:r>
              <a:rPr lang="en-US" dirty="0"/>
              <a:t> </a:t>
            </a:r>
            <a:r>
              <a:rPr lang="en-US" dirty="0" err="1"/>
              <a:t>tertinggi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PBO (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). </a:t>
            </a:r>
          </a:p>
          <a:p>
            <a:pPr algn="just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abstract class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dirty="0" err="1"/>
              <a:t>adalah</a:t>
            </a:r>
            <a:r>
              <a:rPr lang="en-US" dirty="0"/>
              <a:t> abstract method (</a:t>
            </a:r>
            <a:r>
              <a:rPr lang="en-US" dirty="0" err="1"/>
              <a:t>metode</a:t>
            </a:r>
            <a:r>
              <a:rPr lang="en-US" dirty="0"/>
              <a:t>  abstract). </a:t>
            </a:r>
            <a:r>
              <a:rPr lang="en-US" dirty="0" err="1"/>
              <a:t>Nantinya</a:t>
            </a:r>
            <a:r>
              <a:rPr lang="en-US" dirty="0"/>
              <a:t>, method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-override </a:t>
            </a:r>
            <a:r>
              <a:rPr lang="en-US" dirty="0" err="1"/>
              <a:t>oleh</a:t>
            </a:r>
            <a:r>
              <a:rPr lang="en-US" dirty="0"/>
              <a:t> subclass-</a:t>
            </a:r>
            <a:r>
              <a:rPr lang="en-US" dirty="0" err="1"/>
              <a:t>nya</a:t>
            </a:r>
            <a:r>
              <a:rPr lang="en-US" dirty="0"/>
              <a:t>. </a:t>
            </a:r>
            <a:r>
              <a:rPr lang="en-US" dirty="0" err="1"/>
              <a:t>Jadi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 </a:t>
            </a:r>
            <a:r>
              <a:rPr lang="en-US" dirty="0" err="1"/>
              <a:t>deklarasi</a:t>
            </a:r>
            <a:r>
              <a:rPr lang="en-US" dirty="0"/>
              <a:t> method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tubuh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memakai</a:t>
            </a:r>
            <a:r>
              <a:rPr lang="en-US" dirty="0"/>
              <a:t> keyword abstract. </a:t>
            </a:r>
            <a:r>
              <a:rPr lang="en-US" dirty="0" err="1"/>
              <a:t>Contohnya</a:t>
            </a:r>
            <a:r>
              <a:rPr lang="en-US" dirty="0"/>
              <a:t>: </a:t>
            </a:r>
          </a:p>
          <a:p>
            <a:pPr algn="just"/>
            <a:endParaRPr lang="en-US" dirty="0"/>
          </a:p>
          <a:p>
            <a:pPr algn="ctr"/>
            <a:r>
              <a:rPr lang="en-US" dirty="0"/>
              <a:t>public abstract void </a:t>
            </a:r>
            <a:r>
              <a:rPr lang="en-US" dirty="0" err="1"/>
              <a:t>iniMetode</a:t>
            </a:r>
            <a:r>
              <a:rPr lang="en-US" dirty="0"/>
              <a:t>();</a:t>
            </a:r>
          </a:p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Ajib Susanto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422082"/>
          </a:xfrm>
        </p:spPr>
        <p:txBody>
          <a:bodyPr/>
          <a:lstStyle/>
          <a:p>
            <a:pPr algn="just"/>
            <a:r>
              <a:rPr lang="en-US" dirty="0" err="1"/>
              <a:t>Deklarasi</a:t>
            </a:r>
            <a:r>
              <a:rPr lang="en-US" dirty="0"/>
              <a:t> Method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prototype method. </a:t>
            </a:r>
          </a:p>
          <a:p>
            <a:r>
              <a:rPr lang="en-US" dirty="0" err="1"/>
              <a:t>Sekarang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abstract class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: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214686"/>
            <a:ext cx="6500858" cy="3643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Ajib Susanto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493520"/>
          </a:xfrm>
        </p:spPr>
        <p:txBody>
          <a:bodyPr/>
          <a:lstStyle/>
          <a:p>
            <a:pPr algn="just"/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dideklarasikan</a:t>
            </a:r>
            <a:r>
              <a:rPr lang="en-US" dirty="0"/>
              <a:t> abstract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diakhiri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memakai</a:t>
            </a:r>
            <a:r>
              <a:rPr lang="en-US" dirty="0"/>
              <a:t> </a:t>
            </a:r>
            <a:r>
              <a:rPr lang="en-US" dirty="0" err="1"/>
              <a:t>tubuh</a:t>
            </a:r>
            <a:r>
              <a:rPr lang="en-US" dirty="0"/>
              <a:t> program. </a:t>
            </a:r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286124"/>
            <a:ext cx="6786610" cy="3571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Ajib Susanto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779140"/>
          </a:xfrm>
        </p:spPr>
        <p:txBody>
          <a:bodyPr/>
          <a:lstStyle/>
          <a:p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error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428868"/>
            <a:ext cx="6072230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14348" y="4929198"/>
            <a:ext cx="77867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/>
              <a:t>Ketika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class </a:t>
            </a:r>
            <a:r>
              <a:rPr lang="en-US" sz="2400" dirty="0" err="1"/>
              <a:t>dibuat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subclass </a:t>
            </a:r>
            <a:r>
              <a:rPr lang="en-US" sz="2400" dirty="0" err="1"/>
              <a:t>dari</a:t>
            </a:r>
            <a:r>
              <a:rPr lang="en-US" sz="2400" dirty="0"/>
              <a:t> class </a:t>
            </a:r>
            <a:r>
              <a:rPr lang="en-US" sz="2400" dirty="0" err="1"/>
              <a:t>LivingThing</a:t>
            </a:r>
            <a:r>
              <a:rPr lang="en-US" sz="2400" dirty="0"/>
              <a:t>, class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meng</a:t>
            </a:r>
            <a:r>
              <a:rPr lang="en-US" sz="2400" dirty="0"/>
              <a:t>-override  </a:t>
            </a:r>
            <a:r>
              <a:rPr lang="en-US" sz="2400" dirty="0" err="1"/>
              <a:t>metode</a:t>
            </a:r>
            <a:r>
              <a:rPr lang="en-US" sz="2400" dirty="0"/>
              <a:t> abstract walk().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, class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dikompilasi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terjadi</a:t>
            </a:r>
            <a:r>
              <a:rPr lang="en-US" sz="2400" dirty="0"/>
              <a:t> error.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Ajib Susanto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36264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subclass yang </a:t>
            </a:r>
            <a:r>
              <a:rPr lang="en-US" dirty="0" err="1"/>
              <a:t>benar</a:t>
            </a:r>
            <a:r>
              <a:rPr lang="en-US" dirty="0"/>
              <a:t>: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571744"/>
            <a:ext cx="5929354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85786" y="4572008"/>
            <a:ext cx="7358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/>
              <a:t>Jika</a:t>
            </a:r>
            <a:r>
              <a:rPr lang="en-US" sz="2400" dirty="0"/>
              <a:t> class Human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meng</a:t>
            </a:r>
            <a:r>
              <a:rPr lang="en-US" sz="2400" dirty="0"/>
              <a:t>-override </a:t>
            </a:r>
            <a:r>
              <a:rPr lang="en-US" sz="2400" dirty="0" err="1"/>
              <a:t>metode</a:t>
            </a:r>
            <a:r>
              <a:rPr lang="en-US" sz="2400" dirty="0"/>
              <a:t> walk(),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muncul</a:t>
            </a:r>
            <a:r>
              <a:rPr lang="en-US" sz="2400" dirty="0"/>
              <a:t> </a:t>
            </a:r>
            <a:r>
              <a:rPr lang="en-US" sz="2400" dirty="0" err="1"/>
              <a:t>pesan</a:t>
            </a:r>
            <a:r>
              <a:rPr lang="en-US" sz="2400" dirty="0"/>
              <a:t> error </a:t>
            </a:r>
            <a:r>
              <a:rPr lang="en-US" sz="2400" dirty="0" err="1"/>
              <a:t>seperti</a:t>
            </a:r>
            <a:r>
              <a:rPr lang="en-US" sz="2400" dirty="0"/>
              <a:t>  </a:t>
            </a:r>
            <a:r>
              <a:rPr lang="en-US" sz="2400" dirty="0" err="1"/>
              <a:t>berikut</a:t>
            </a:r>
            <a:r>
              <a:rPr lang="en-US" sz="2400" dirty="0"/>
              <a:t>: 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5286388"/>
            <a:ext cx="7215238" cy="15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Ajib Susanto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Tapi</a:t>
            </a:r>
            <a:r>
              <a:rPr lang="en-US" dirty="0"/>
              <a:t>, </a:t>
            </a:r>
            <a:r>
              <a:rPr lang="en-US" dirty="0" err="1"/>
              <a:t>walau</a:t>
            </a:r>
            <a:r>
              <a:rPr lang="en-US" dirty="0"/>
              <a:t> class Human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</a:t>
            </a:r>
            <a:r>
              <a:rPr lang="en-US" dirty="0"/>
              <a:t>-override </a:t>
            </a:r>
            <a:r>
              <a:rPr lang="en-US" dirty="0" err="1"/>
              <a:t>metode</a:t>
            </a:r>
            <a:r>
              <a:rPr lang="en-US" dirty="0"/>
              <a:t> yang lain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b="1" dirty="0"/>
              <a:t>breath()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/>
              <a:t>eat() </a:t>
            </a:r>
            <a:r>
              <a:rPr lang="en-US" dirty="0"/>
              <a:t>(yang  </a:t>
            </a:r>
            <a:r>
              <a:rPr lang="en-US" dirty="0" err="1"/>
              <a:t>tidak</a:t>
            </a:r>
            <a:r>
              <a:rPr lang="en-US" dirty="0"/>
              <a:t> abstract)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error. </a:t>
            </a:r>
          </a:p>
          <a:p>
            <a:pPr algn="just"/>
            <a:r>
              <a:rPr lang="en-US" dirty="0" err="1"/>
              <a:t>fungsi</a:t>
            </a:r>
            <a:r>
              <a:rPr lang="en-US" dirty="0"/>
              <a:t> abstract class </a:t>
            </a:r>
            <a:r>
              <a:rPr lang="en-US" dirty="0" err="1"/>
              <a:t>tak</a:t>
            </a:r>
            <a:r>
              <a:rPr lang="en-US" dirty="0"/>
              <a:t> lain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prototype </a:t>
            </a:r>
            <a:r>
              <a:rPr lang="en-US" dirty="0" err="1"/>
              <a:t>bagi</a:t>
            </a:r>
            <a:r>
              <a:rPr lang="en-US" dirty="0"/>
              <a:t> class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tingkatan</a:t>
            </a:r>
            <a:r>
              <a:rPr lang="en-US" dirty="0"/>
              <a:t> paling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hierarki</a:t>
            </a:r>
            <a:r>
              <a:rPr lang="en-US" dirty="0"/>
              <a:t> class </a:t>
            </a:r>
            <a:r>
              <a:rPr lang="en-US" dirty="0" err="1"/>
              <a:t>dan</a:t>
            </a:r>
            <a:r>
              <a:rPr lang="en-US" dirty="0"/>
              <a:t> subclass-</a:t>
            </a:r>
            <a:r>
              <a:rPr lang="en-US" dirty="0" err="1"/>
              <a:t>nya</a:t>
            </a:r>
            <a:r>
              <a:rPr lang="en-US" dirty="0"/>
              <a:t> yang </a:t>
            </a:r>
            <a:r>
              <a:rPr lang="en-US" dirty="0" err="1"/>
              <a:t>menyediakan</a:t>
            </a:r>
            <a:r>
              <a:rPr lang="en-US" dirty="0"/>
              <a:t> detail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abstract  class </a:t>
            </a:r>
            <a:r>
              <a:rPr lang="en-US" dirty="0" err="1"/>
              <a:t>tersebut</a:t>
            </a:r>
            <a:r>
              <a:rPr lang="en-US" dirty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Ajib Susanto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abstract class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42976" y="2857496"/>
            <a:ext cx="6337300" cy="12858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latin typeface="Courier New" pitchFamily="49" charset="0"/>
              </a:rPr>
              <a:t>public abstract class Bangun2D {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public abstract void cetakLuas();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public abstract void cetakKeliling();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}</a:t>
            </a:r>
          </a:p>
          <a:p>
            <a:br>
              <a:rPr lang="en-US" sz="1600"/>
            </a:br>
            <a:endParaRPr lang="en-US" sz="160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Ajib Susanto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Tahoma"/>
        <a:ea typeface=""/>
        <a:cs typeface=""/>
      </a:majorFont>
      <a:minorFont>
        <a:latin typeface="Tempus Sans I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ＭＳ Ｐゴシック" pitchFamily="50" charset="-128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163</TotalTime>
  <Words>829</Words>
  <Application>Microsoft Office PowerPoint</Application>
  <PresentationFormat>On-screen Show (4:3)</PresentationFormat>
  <Paragraphs>94</Paragraphs>
  <Slides>22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Constantia</vt:lpstr>
      <vt:lpstr>Courier New</vt:lpstr>
      <vt:lpstr>Tahoma</vt:lpstr>
      <vt:lpstr>Tempus Sans ITC</vt:lpstr>
      <vt:lpstr>Wingdings</vt:lpstr>
      <vt:lpstr>Wingdings 2</vt:lpstr>
      <vt:lpstr>Flow</vt:lpstr>
      <vt:lpstr>Network</vt:lpstr>
      <vt:lpstr>:: abstract class</vt:lpstr>
      <vt:lpstr>abstract class</vt:lpstr>
      <vt:lpstr>abstract class</vt:lpstr>
      <vt:lpstr>abstract class</vt:lpstr>
      <vt:lpstr>abstract class</vt:lpstr>
      <vt:lpstr>abstract class</vt:lpstr>
      <vt:lpstr>abstract class</vt:lpstr>
      <vt:lpstr>abstract class</vt:lpstr>
      <vt:lpstr>Contoh abstract class</vt:lpstr>
      <vt:lpstr>Class turunan</vt:lpstr>
      <vt:lpstr>Class Demo</vt:lpstr>
      <vt:lpstr>:: interface vs abstract class </vt:lpstr>
      <vt:lpstr>:: interface vs abstract class </vt:lpstr>
      <vt:lpstr>:: interface vs abstract class </vt:lpstr>
      <vt:lpstr>Demo Class</vt:lpstr>
      <vt:lpstr>Contoh</vt:lpstr>
      <vt:lpstr>Contoh</vt:lpstr>
      <vt:lpstr>Contoh</vt:lpstr>
      <vt:lpstr>Contoh</vt:lpstr>
      <vt:lpstr>PowerPoint Presentation</vt:lpstr>
      <vt:lpstr>Referensi</vt:lpstr>
      <vt:lpstr>Rehat Sejenak</vt:lpstr>
    </vt:vector>
  </TitlesOfParts>
  <Company>mrjj.com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:: abstract class</dc:title>
  <dc:creator>ghiyatsi</dc:creator>
  <cp:lastModifiedBy>User</cp:lastModifiedBy>
  <cp:revision>7</cp:revision>
  <dcterms:created xsi:type="dcterms:W3CDTF">2009-08-13T09:44:28Z</dcterms:created>
  <dcterms:modified xsi:type="dcterms:W3CDTF">2021-05-05T07:00:29Z</dcterms:modified>
</cp:coreProperties>
</file>