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2"/>
  </p:handoutMasterIdLst>
  <p:sldIdLst>
    <p:sldId id="256" r:id="rId3"/>
    <p:sldId id="260" r:id="rId4"/>
    <p:sldId id="1621" r:id="rId5"/>
    <p:sldId id="1622" r:id="rId6"/>
    <p:sldId id="1623" r:id="rId7"/>
    <p:sldId id="1624" r:id="rId8"/>
    <p:sldId id="1658" r:id="rId9"/>
    <p:sldId id="1659" r:id="rId10"/>
    <p:sldId id="1625" r:id="rId11"/>
    <p:sldId id="1626" r:id="rId12"/>
    <p:sldId id="1627" r:id="rId13"/>
    <p:sldId id="1628" r:id="rId14"/>
    <p:sldId id="1629" r:id="rId15"/>
    <p:sldId id="1660" r:id="rId16"/>
    <p:sldId id="1661" r:id="rId17"/>
    <p:sldId id="1662" r:id="rId18"/>
    <p:sldId id="1663" r:id="rId19"/>
    <p:sldId id="1620" r:id="rId20"/>
    <p:sldId id="1596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9E82C6-99FC-4860-BD5F-BD41E879656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A9F0EC-FC9B-4EEE-9AC6-9FA5C656A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DE90-739C-4DF3-9631-18CE78684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4413-7522-4F60-A935-CA41CCE2A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9CAF2-E2C7-40B6-BAE9-6E19B0A81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0359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0914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1768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8730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8184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68007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05561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6429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2528-4628-4E3C-BB21-336A24E35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1427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7489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1255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3538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47A4B-E707-4F46-88DE-C74F789FB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502B9-C0E2-454B-A343-4ECFF4E94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4E638-50B2-472E-B614-DB3A77C68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47754-A0CD-4E13-BF52-A344A20BE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E65D7-310D-4D8C-BD5D-2E2CB6464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1F1D9-9733-4036-8A34-493FCD93A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DC08-81D8-4DA3-ABDA-645E7CCFD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D6F1B8-E918-47A7-8666-260F853EE1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7" Type="http://schemas.openxmlformats.org/officeDocument/2006/relationships/hyperlink" Target="https://examples.javacodegeeks.com/core-java/junit/junit-netbeans-example/#google_vignette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uru99.com/unit-testing-guide.html" TargetMode="External"/><Relationship Id="rId5" Type="http://schemas.openxmlformats.org/officeDocument/2006/relationships/hyperlink" Target="https://www.geeksforgeeks.org/differences-between-testing-and-debugging/" TargetMode="External"/><Relationship Id="rId4" Type="http://schemas.openxmlformats.org/officeDocument/2006/relationships/hyperlink" Target="https://docs.oracle.com/en/java/javas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vle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24400" cy="4876800"/>
          </a:xfrm>
          <a:prstGeom prst="rect">
            <a:avLst/>
          </a:prstGeom>
          <a:noFill/>
        </p:spPr>
      </p:pic>
      <p:pic>
        <p:nvPicPr>
          <p:cNvPr id="2053" name="Picture 5" descr="setup"/>
          <p:cNvPicPr>
            <a:picLocks noChangeAspect="1" noChangeArrowheads="1"/>
          </p:cNvPicPr>
          <p:nvPr/>
        </p:nvPicPr>
        <p:blipFill>
          <a:blip r:embed="rId3" cstate="print">
            <a:lum bright="60000" contrast="-86000"/>
          </a:blip>
          <a:srcRect/>
          <a:stretch>
            <a:fillRect/>
          </a:stretch>
        </p:blipFill>
        <p:spPr bwMode="auto">
          <a:xfrm>
            <a:off x="6324600" y="0"/>
            <a:ext cx="3756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85800"/>
            <a:ext cx="64769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br>
              <a:rPr lang="en-US" sz="4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4400" b="1" dirty="0">
                <a:solidFill>
                  <a:schemeClr val="tx2"/>
                </a:solidFill>
                <a:latin typeface="Bradley Hand ITC" pitchFamily="66" charset="0"/>
              </a:rPr>
              <a:t>Debugging dan Testing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105400"/>
            <a:ext cx="1547812" cy="151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empus Sans ITC" pitchFamily="82" charset="0"/>
              </a:rPr>
              <a:t>Unit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</a:rPr>
              <a:t>J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enis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software testing 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yang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dilakukan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menguji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bagian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komponen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software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Unit yang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dimaksud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bisa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berupa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kode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fungsi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metode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prosedur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modul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objek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tersendiri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1" dirty="0">
                <a:solidFill>
                  <a:srgbClr val="000000"/>
                </a:solidFill>
                <a:effectLst/>
              </a:rPr>
              <a:t>Unit testing 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termasuk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tahapan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i="1" dirty="0">
                <a:solidFill>
                  <a:srgbClr val="017EB7"/>
                </a:solidFill>
                <a:effectLst/>
              </a:rPr>
              <a:t>software development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. 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Biasanya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pengujian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unit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dilakukan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sebelum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i="1" dirty="0">
                <a:solidFill>
                  <a:srgbClr val="017EB7"/>
                </a:solidFill>
                <a:effectLst/>
              </a:rPr>
              <a:t>system integration testing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7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JUnit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Netbeans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project yang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test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cs typeface="Times New Roman" panose="02020603050405020304" pitchFamily="18" charset="0"/>
              </a:rPr>
              <a:t>Klik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kanan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pilih</a:t>
            </a:r>
            <a:r>
              <a:rPr lang="en-US" sz="2800" dirty="0">
                <a:cs typeface="Times New Roman" panose="02020603050405020304" pitchFamily="18" charset="0"/>
              </a:rPr>
              <a:t> tools, create/update tests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344D6-A21D-8B4D-56F9-951D0FD9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59524"/>
            <a:ext cx="7467600" cy="41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JUnit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Netbeans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ECC7B-8D30-B27B-9E3C-D7C52E49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17638"/>
            <a:ext cx="3571875" cy="52482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378BC-6D14-316E-556E-76232427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Create/update tests</a:t>
            </a:r>
          </a:p>
          <a:p>
            <a:r>
              <a:rPr lang="en-US" dirty="0" err="1"/>
              <a:t>Klik</a:t>
            </a:r>
            <a:r>
              <a:rPr lang="en-US" dirty="0"/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119089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Eksekusi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 File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2934"/>
            <a:ext cx="8229600" cy="48732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 testing,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library JUnit &amp;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hamcrest-core-1.3.jar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tersedia</a:t>
            </a: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C2297-8B93-72F5-4660-EE9B957B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38472"/>
            <a:ext cx="8382000" cy="44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JavaDoc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2934"/>
            <a:ext cx="8229600" cy="48732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Generate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JavaDoc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ACAE3-FC49-ABDD-D7EC-D36B53E4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Hasil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JavaDoc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2934"/>
            <a:ext cx="8229600" cy="48732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Buka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folder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distjavadoc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8F31C-1527-DFB0-6A09-40515AF8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Buka di Browser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2934"/>
            <a:ext cx="8229600" cy="48732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Index.html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92BCC-0001-61EC-4B70-363F55FF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37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Class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2934"/>
            <a:ext cx="8229600" cy="48732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Daftar class di package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7B22C-B9E7-0381-9076-FAA11CF4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37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1900" b="0" dirty="0">
                <a:effectLst/>
              </a:rPr>
              <a:t>Object First With Java, Fifth edition, David J. Barnes &amp; Michael </a:t>
            </a:r>
            <a:r>
              <a:rPr lang="en-US" sz="1900" b="0" dirty="0" err="1">
                <a:effectLst/>
              </a:rPr>
              <a:t>Kölling</a:t>
            </a:r>
            <a:r>
              <a:rPr lang="en-US" sz="1900" b="0" dirty="0">
                <a:effectLst/>
              </a:rPr>
              <a:t>,  Prentice Hall / Pearson Education, 2012.</a:t>
            </a:r>
          </a:p>
          <a:p>
            <a:pPr lvl="0" algn="just"/>
            <a:r>
              <a:rPr lang="en-US" sz="1900" b="0" dirty="0"/>
              <a:t>The </a:t>
            </a:r>
            <a:r>
              <a:rPr lang="en-US" sz="1900" b="0" dirty="0" err="1"/>
              <a:t>Java</a:t>
            </a:r>
            <a:r>
              <a:rPr lang="en-US" sz="1900" b="0" baseline="30000" dirty="0" err="1"/>
              <a:t>TM</a:t>
            </a:r>
            <a:r>
              <a:rPr lang="en-US" sz="1900" b="0" dirty="0"/>
              <a:t> Tutorial,</a:t>
            </a:r>
          </a:p>
          <a:p>
            <a:pPr lvl="0" algn="just">
              <a:buNone/>
            </a:pPr>
            <a:r>
              <a:rPr lang="en-US" sz="1900" b="0" dirty="0"/>
              <a:t>	 </a:t>
            </a:r>
            <a:r>
              <a:rPr lang="en-US" sz="1900" b="0" u="sng" dirty="0">
                <a:hlinkClick r:id="rId2"/>
              </a:rPr>
              <a:t>http://docs.oracle.com/javase/tutorial/java/nutsandbolts/</a:t>
            </a:r>
            <a:r>
              <a:rPr lang="en-US" sz="1900" b="0" dirty="0"/>
              <a:t>, Oracle, 1995-2022.</a:t>
            </a:r>
            <a:endParaRPr lang="en-US" sz="1900" dirty="0"/>
          </a:p>
          <a:p>
            <a:pPr lvl="0" algn="just"/>
            <a:r>
              <a:rPr lang="en-US" sz="1900" b="0" dirty="0">
                <a:effectLst/>
              </a:rPr>
              <a:t>Java SE Tutorial, </a:t>
            </a:r>
          </a:p>
          <a:p>
            <a:pPr marL="349250" lvl="1" indent="0" algn="just">
              <a:buNone/>
            </a:pPr>
            <a:r>
              <a:rPr lang="en-US" sz="1900" b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</a:t>
            </a:r>
            <a:r>
              <a:rPr lang="en-US" sz="1900" b="0" u="sng" dirty="0">
                <a:effectLst/>
              </a:rPr>
              <a:t> </a:t>
            </a:r>
            <a:r>
              <a:rPr lang="en-US" sz="1900" b="0" dirty="0">
                <a:effectLst/>
              </a:rPr>
              <a:t>,  Oracle, 2022.</a:t>
            </a:r>
          </a:p>
          <a:p>
            <a:pPr algn="just"/>
            <a:r>
              <a:rPr lang="en-US" sz="1900" b="0" dirty="0">
                <a:effectLst/>
              </a:rPr>
              <a:t>Java Platform, SE Documentation</a:t>
            </a:r>
            <a:r>
              <a:rPr lang="en-US" sz="1900" dirty="0"/>
              <a:t>,</a:t>
            </a:r>
          </a:p>
          <a:p>
            <a:pPr marL="349250" lvl="1" indent="0" algn="just">
              <a:buNone/>
            </a:pPr>
            <a:r>
              <a:rPr lang="en-US" sz="1900" dirty="0">
                <a:hlinkClick r:id="rId4"/>
              </a:rPr>
              <a:t>https://docs.oracle.com/en/java/javase/index.html</a:t>
            </a:r>
            <a:endParaRPr lang="en-US" sz="1900" dirty="0"/>
          </a:p>
          <a:p>
            <a:pPr lvl="0" algn="just"/>
            <a:r>
              <a:rPr lang="en-US" sz="1900" b="0" dirty="0">
                <a:effectLst/>
              </a:rPr>
              <a:t>Testing &amp; Debugging, </a:t>
            </a:r>
            <a:r>
              <a:rPr lang="en-US" sz="1900" b="0" dirty="0" err="1">
                <a:effectLst/>
              </a:rPr>
              <a:t>GeeksforGeeks</a:t>
            </a:r>
            <a:r>
              <a:rPr lang="en-US" sz="1900" b="0" dirty="0">
                <a:effectLst/>
              </a:rPr>
              <a:t>,</a:t>
            </a:r>
            <a:r>
              <a:rPr lang="en-US" sz="1900" dirty="0"/>
              <a:t> </a:t>
            </a:r>
            <a:r>
              <a:rPr lang="en-US" sz="1900" dirty="0">
                <a:hlinkClick r:id="rId5"/>
              </a:rPr>
              <a:t>https://www.geeksforgeeks.org/differences-between-testing-and-debugging/</a:t>
            </a:r>
            <a:r>
              <a:rPr lang="en-US" sz="1900" dirty="0"/>
              <a:t> </a:t>
            </a:r>
            <a:r>
              <a:rPr lang="en-US" sz="1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900" b="0" dirty="0">
                <a:effectLst/>
              </a:rPr>
              <a:t>2022</a:t>
            </a:r>
            <a:r>
              <a:rPr lang="en-US" sz="1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</a:p>
          <a:p>
            <a:pPr lvl="0" algn="just"/>
            <a:r>
              <a:rPr lang="en-US" sz="1900" b="0" i="0" dirty="0">
                <a:solidFill>
                  <a:srgbClr val="000000"/>
                </a:solidFill>
                <a:effectLst/>
              </a:rPr>
              <a:t>Unit Testing, Guru99, </a:t>
            </a:r>
            <a:r>
              <a:rPr lang="en-US" sz="1900" b="0" i="0" dirty="0">
                <a:solidFill>
                  <a:srgbClr val="00000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https://www.guru99.com/unit-testing-guide.html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,  2022</a:t>
            </a:r>
            <a:r>
              <a:rPr lang="en-US" sz="1900" b="0" dirty="0">
                <a:effectLst/>
              </a:rPr>
              <a:t> </a:t>
            </a:r>
          </a:p>
          <a:p>
            <a:pPr algn="just"/>
            <a:r>
              <a:rPr lang="en-US" sz="1900" b="0" i="0" dirty="0">
                <a:solidFill>
                  <a:srgbClr val="333333"/>
                </a:solidFill>
                <a:effectLst/>
              </a:rPr>
              <a:t>JUnit NetBeans Example, Alvin Reyes, </a:t>
            </a:r>
            <a:r>
              <a:rPr lang="en-US" sz="1900" b="0" i="0" dirty="0">
                <a:solidFill>
                  <a:srgbClr val="333333"/>
                </a:solidFill>
                <a:effectLst/>
                <a:hlinkClick r:id="rId7"/>
              </a:rPr>
              <a:t>https://examples.javacodegeeks.com/core-java/junit/junit-netbeans-example/#google_vignette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, 2022. </a:t>
            </a:r>
          </a:p>
          <a:p>
            <a:pPr lvl="0" algn="just"/>
            <a:endParaRPr lang="en-US" sz="1900" dirty="0"/>
          </a:p>
          <a:p>
            <a:pPr lvl="0" algn="just"/>
            <a:br>
              <a:rPr lang="en-US" sz="1900" dirty="0"/>
            </a:b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Debugging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+mj-lt"/>
              </a:rPr>
              <a:t>Proses </a:t>
            </a:r>
            <a:r>
              <a:rPr lang="en-US" sz="2800" dirty="0" err="1">
                <a:latin typeface="+mj-lt"/>
              </a:rPr>
              <a:t>memperbaiki</a:t>
            </a:r>
            <a:r>
              <a:rPr lang="en-US" sz="2800" dirty="0">
                <a:latin typeface="+mj-lt"/>
              </a:rPr>
              <a:t> bug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perangkat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lunak</a:t>
            </a:r>
            <a:endParaRPr lang="en-US" sz="2800" dirty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+mj-lt"/>
              </a:rPr>
              <a:t>Proses </a:t>
            </a:r>
            <a:r>
              <a:rPr lang="fi-FI" sz="2800" dirty="0">
                <a:latin typeface="+mj-lt"/>
              </a:rPr>
              <a:t>mengidentifikasi, menganalisis dan menghapus kesalahan.</a:t>
            </a:r>
          </a:p>
          <a:p>
            <a:pPr algn="just">
              <a:lnSpc>
                <a:spcPct val="90000"/>
              </a:lnSpc>
            </a:pPr>
            <a:r>
              <a:rPr lang="fi-FI" sz="2800" dirty="0">
                <a:latin typeface="+mj-lt"/>
              </a:rPr>
              <a:t>Kegiatan ini dimulai setelah perangkat lunak gagal dijalankan dengan benar dan diakhiri dengan pemecahan masalah dan berhasil menguji perangkat lunak</a:t>
            </a:r>
          </a:p>
          <a:p>
            <a:pPr marL="284163" indent="-284163" algn="just">
              <a:lnSpc>
                <a:spcPct val="90000"/>
              </a:lnSpc>
              <a:buNone/>
            </a:pPr>
            <a:endParaRPr lang="fi-FI" sz="2400" dirty="0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+mj-lt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+mj-lt"/>
              </a:rPr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Setting Breakpoint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292929"/>
                </a:solidFill>
                <a:latin typeface="+mj-lt"/>
              </a:rPr>
              <a:t>D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ouble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klik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baris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atau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sourcode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yang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akan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diberi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breakpoint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atau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klik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kanan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breakpoint -&gt; toggle line breakpoint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153BC-1215-91D2-8B42-739375060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38"/>
          <a:stretch/>
        </p:blipFill>
        <p:spPr>
          <a:xfrm>
            <a:off x="0" y="2873864"/>
            <a:ext cx="9144000" cy="40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Memulai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 Debug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memulai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debug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klik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kanan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di file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+mj-lt"/>
              </a:rPr>
              <a:t>kemudin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+mj-lt"/>
              </a:rPr>
              <a:t> debug file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D94D6-10E2-B458-79A3-E4B9E45B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40484"/>
            <a:ext cx="7543800" cy="42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Hasil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48CD-CDFF-D8B3-9D81-217D4531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6A15-5D51-13B1-9F0A-DC2B1581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77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Kontrol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 Key Debug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FAEF4-4DC5-C0DD-CD7A-2BA45BC89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3417" r="39167" b="31237"/>
          <a:stretch/>
        </p:blipFill>
        <p:spPr>
          <a:xfrm>
            <a:off x="265191" y="1417638"/>
            <a:ext cx="8613618" cy="45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0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Kontrol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 Key 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8689-2A92-D276-1DE5-110B5C5F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F7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4AC65-1114-DD1E-F900-ACE83139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77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Kontrol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 Key 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8689-2A92-D276-1DE5-110B5C5F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F8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B6ED6-BFAD-6B30-C1E3-25216F63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770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Testing /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Pengujian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3038" marR="0" indent="-173038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roses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memverifikasi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memvalidasi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bug, </a:t>
            </a:r>
          </a:p>
          <a:p>
            <a:pPr marL="173038" marR="0" indent="-173038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emenuhi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pengembangannya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marR="0" indent="-173038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emenuhi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449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453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Bradley Hand ITC</vt:lpstr>
      <vt:lpstr>Courier New</vt:lpstr>
      <vt:lpstr>Tahoma</vt:lpstr>
      <vt:lpstr>Tempus Sans ITC</vt:lpstr>
      <vt:lpstr>Wingdings</vt:lpstr>
      <vt:lpstr>Default Design</vt:lpstr>
      <vt:lpstr>Network</vt:lpstr>
      <vt:lpstr>PowerPoint Presentation</vt:lpstr>
      <vt:lpstr>Debugging</vt:lpstr>
      <vt:lpstr>Setting Breakpoint</vt:lpstr>
      <vt:lpstr>Memulai Debug</vt:lpstr>
      <vt:lpstr>Hasil Debug</vt:lpstr>
      <vt:lpstr>Kontrol Key Debug</vt:lpstr>
      <vt:lpstr>Kontrol Key Debug</vt:lpstr>
      <vt:lpstr>Kontrol Key Debug</vt:lpstr>
      <vt:lpstr>Testing / Pengujian</vt:lpstr>
      <vt:lpstr>Unit Testing</vt:lpstr>
      <vt:lpstr>JUnit Netbeans</vt:lpstr>
      <vt:lpstr>JUnit Netbeans</vt:lpstr>
      <vt:lpstr>Eksekusi File Testing</vt:lpstr>
      <vt:lpstr>JavaDoc</vt:lpstr>
      <vt:lpstr>Hasil JavaDoc</vt:lpstr>
      <vt:lpstr>Buka di Browser</vt:lpstr>
      <vt:lpstr>Class</vt:lpstr>
      <vt:lpstr>PowerPoint Presentation</vt:lpstr>
      <vt:lpstr>Referensi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 Rosa</dc:creator>
  <cp:lastModifiedBy>User</cp:lastModifiedBy>
  <cp:revision>34</cp:revision>
  <cp:lastPrinted>2022-06-14T07:41:52Z</cp:lastPrinted>
  <dcterms:created xsi:type="dcterms:W3CDTF">2007-04-25T09:16:13Z</dcterms:created>
  <dcterms:modified xsi:type="dcterms:W3CDTF">2022-06-19T15:19:47Z</dcterms:modified>
</cp:coreProperties>
</file>