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07" r:id="rId2"/>
  </p:sldMasterIdLst>
  <p:notesMasterIdLst>
    <p:notesMasterId r:id="rId19"/>
  </p:notesMasterIdLst>
  <p:handoutMasterIdLst>
    <p:handoutMasterId r:id="rId20"/>
  </p:handoutMasterIdLst>
  <p:sldIdLst>
    <p:sldId id="1534" r:id="rId3"/>
    <p:sldId id="1493" r:id="rId4"/>
    <p:sldId id="1536" r:id="rId5"/>
    <p:sldId id="1608" r:id="rId6"/>
    <p:sldId id="1629" r:id="rId7"/>
    <p:sldId id="1630" r:id="rId8"/>
    <p:sldId id="1590" r:id="rId9"/>
    <p:sldId id="1627" r:id="rId10"/>
    <p:sldId id="1631" r:id="rId11"/>
    <p:sldId id="1633" r:id="rId12"/>
    <p:sldId id="1634" r:id="rId13"/>
    <p:sldId id="1635" r:id="rId14"/>
    <p:sldId id="1636" r:id="rId15"/>
    <p:sldId id="1620" r:id="rId16"/>
    <p:sldId id="1596" r:id="rId17"/>
    <p:sldId id="1632" r:id="rId18"/>
  </p:sldIdLst>
  <p:sldSz cx="9144000" cy="6858000" type="screen4x3"/>
  <p:notesSz cx="7099300" cy="102346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14663B"/>
    <a:srgbClr val="097542"/>
    <a:srgbClr val="000099"/>
    <a:srgbClr val="085823"/>
    <a:srgbClr val="333333"/>
    <a:srgbClr val="CC0000"/>
    <a:srgbClr val="1C1C1C"/>
    <a:srgbClr val="045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9" autoAdjust="0"/>
    <p:restoredTop sz="96057" autoAdjust="0"/>
  </p:normalViewPr>
  <p:slideViewPr>
    <p:cSldViewPr>
      <p:cViewPr varScale="1">
        <p:scale>
          <a:sx n="69" d="100"/>
          <a:sy n="69" d="100"/>
        </p:scale>
        <p:origin x="1296" y="66"/>
      </p:cViewPr>
      <p:guideLst>
        <p:guide orient="horz" pos="2112"/>
        <p:guide pos="1248"/>
      </p:guideLst>
    </p:cSldViewPr>
  </p:slideViewPr>
  <p:outlineViewPr>
    <p:cViewPr>
      <p:scale>
        <a:sx n="33" d="100"/>
        <a:sy n="33" d="100"/>
      </p:scale>
      <p:origin x="0" y="123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>
      <p:cViewPr>
        <p:scale>
          <a:sx n="150" d="100"/>
          <a:sy n="150" d="100"/>
        </p:scale>
        <p:origin x="-336" y="558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475699" y="9833555"/>
            <a:ext cx="3105944" cy="47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3150" y="192914"/>
            <a:ext cx="5982331" cy="52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700" i="1" dirty="0" smtClean="0">
                <a:effectLst/>
              </a:defRPr>
            </a:lvl1pPr>
          </a:lstStyle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27659" name="Rectangle 1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80681" y="9701561"/>
            <a:ext cx="3216871" cy="37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l" defTabSz="954018">
              <a:defRPr sz="700" i="1" dirty="0">
                <a:effectLst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593151" y="406135"/>
            <a:ext cx="5916083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3" tIns="45716" rIns="91433" bIns="45716"/>
          <a:lstStyle/>
          <a:p>
            <a:pPr>
              <a:defRPr/>
            </a:pPr>
            <a:endParaRPr lang="id-ID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593151" y="9828478"/>
            <a:ext cx="5916083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3" tIns="45716" rIns="91433" bIns="45716"/>
          <a:lstStyle/>
          <a:p>
            <a:pPr>
              <a:defRPr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l" defTabSz="95401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630" y="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>
            <a:lvl1pPr algn="r" defTabSz="95401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58" y="4860089"/>
            <a:ext cx="5207386" cy="460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561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l" defTabSz="95401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630" y="9723561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2" tIns="47691" rIns="95382" bIns="47691" numCol="1" anchor="b" anchorCtr="0" compatLnSpc="1">
            <a:prstTxWarp prst="textNoShape">
              <a:avLst/>
            </a:prstTxWarp>
          </a:bodyPr>
          <a:lstStyle>
            <a:lvl1pPr algn="r" defTabSz="954018">
              <a:defRPr sz="120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38C9D2B2-F8A0-41B1-8482-D108E1D20E7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7" name="Picture 12" descr="ikclogo-bi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4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533400" y="3200400"/>
            <a:ext cx="78486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5" name="Picture 8" descr="320px-Computer-aj_aj_ashton_01"/>
          <p:cNvPicPr>
            <a:picLocks noChangeAspect="1" noChangeArrowheads="1"/>
          </p:cNvPicPr>
          <p:nvPr userDrawn="1"/>
        </p:nvPicPr>
        <p:blipFill>
          <a:blip r:embed="rId2" cstate="print"/>
          <a:srcRect l="2414" t="16907" b="15463"/>
          <a:stretch>
            <a:fillRect/>
          </a:stretch>
        </p:blipFill>
        <p:spPr bwMode="auto">
          <a:xfrm>
            <a:off x="7924800" y="2819400"/>
            <a:ext cx="1066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8" name="Picture 14" descr="320px-Computer-aj_aj_ashton_01"/>
          <p:cNvPicPr>
            <a:picLocks noChangeAspect="1" noChangeArrowheads="1"/>
          </p:cNvPicPr>
          <p:nvPr userDrawn="1"/>
        </p:nvPicPr>
        <p:blipFill>
          <a:blip r:embed="rId3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66725"/>
            <a:ext cx="8001000" cy="2133600"/>
          </a:xfrm>
        </p:spPr>
        <p:txBody>
          <a:bodyPr/>
          <a:lstStyle>
            <a:lvl1pPr>
              <a:defRPr sz="48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01000" cy="11445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6321-D044-43A1-88A4-73BA65BB6C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FFC44D-755E-49B6-940C-470E04565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29252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47076"/>
      </p:ext>
    </p:extLst>
  </p:cSld>
  <p:clrMapOvr>
    <a:masterClrMapping/>
  </p:clrMapOvr>
  <p:transition advClick="0"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EC1B-5352-4B5E-BE8C-469A959D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68122"/>
      </p:ext>
    </p:extLst>
  </p:cSld>
  <p:clrMapOvr>
    <a:masterClrMapping/>
  </p:clrMapOvr>
  <p:transition advClick="0"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66D9-CE7F-4239-A032-CA38457C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77000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98624"/>
      </p:ext>
    </p:extLst>
  </p:cSld>
  <p:clrMapOvr>
    <a:masterClrMapping/>
  </p:clrMapOvr>
  <p:transition advClick="0">
    <p:newsfla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B59DBF-65F2-40AA-BDE2-69EB3ECB4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9829"/>
      </p:ext>
    </p:extLst>
  </p:cSld>
  <p:clrMapOvr>
    <a:masterClrMapping/>
  </p:clrMapOvr>
  <p:transition advClick="0">
    <p:newsfla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EB8D90-F763-40D3-8BB1-BEBB70D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8961"/>
      </p:ext>
    </p:extLst>
  </p:cSld>
  <p:clrMapOvr>
    <a:masterClrMapping/>
  </p:clrMapOvr>
  <p:transition advClick="0">
    <p:newsfla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252763F-8692-440D-BFD3-81E5EEC7C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54925"/>
      </p:ext>
    </p:extLst>
  </p:cSld>
  <p:clrMapOvr>
    <a:masterClrMapping/>
  </p:clrMapOvr>
  <p:transition advClick="0">
    <p:newsfla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AFAE5A-6DA3-4619-9E33-A2BE330BE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87912"/>
      </p:ext>
    </p:extLst>
  </p:cSld>
  <p:clrMapOvr>
    <a:masterClrMapping/>
  </p:clrMapOvr>
  <p:transition advClick="0">
    <p:newsfla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3E2C82-EC84-4C1E-B6B2-3BB3D9C88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30654"/>
      </p:ext>
    </p:extLst>
  </p:cSld>
  <p:clrMapOvr>
    <a:masterClrMapping/>
  </p:clrMapOvr>
  <p:transition advClick="0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9EDC-F6F7-4BFA-897C-C35E45C7E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EFE6E3-BBDE-4E0C-9304-5DF8BEC77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40837"/>
      </p:ext>
    </p:extLst>
  </p:cSld>
  <p:clrMapOvr>
    <a:masterClrMapping/>
  </p:clrMapOvr>
  <p:transition advClick="0">
    <p:newsfla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5A886-3E1D-4007-B193-90551505D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2D7A-F0AC-4E73-96FC-5A6A4A51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79346"/>
      </p:ext>
    </p:extLst>
  </p:cSld>
  <p:clrMapOvr>
    <a:masterClrMapping/>
  </p:clrMapOvr>
  <p:transition advClick="0">
    <p:newsfla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095500" cy="6164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34100" cy="6164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29AD8-5AD7-439F-B9B9-7B94CC914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DEB3-958F-49C7-A852-777F4B24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18431"/>
      </p:ext>
    </p:extLst>
  </p:cSld>
  <p:clrMapOvr>
    <a:masterClrMapping/>
  </p:clrMapOvr>
  <p:transition advClick="0">
    <p:newsfla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58989-EE21-4BBB-9AB7-A16EDB854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D8C17C-C328-4292-88A8-31AFE69ED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6189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71202"/>
      </p:ext>
    </p:extLst>
  </p:cSld>
  <p:clrMapOvr>
    <a:masterClrMapping/>
  </p:clrMapOvr>
  <p:transition advClick="0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131E-6061-4D27-8DDD-4CE034C83B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92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0F3D1-744D-4DE3-BB8F-301F55428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E1282-E0D1-4A9F-8850-F69FC349A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CEEF-C520-4BB6-A9D9-91B084E3B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47816-01B6-4EEB-AD72-B3D6B9EEA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14B0-B640-4EC8-AF7D-616B9E7D7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A9834-E405-4B3E-BEBF-5FD04B96D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advClick="0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pic>
        <p:nvPicPr>
          <p:cNvPr id="3075" name="Picture 3" descr="ikclogo-bi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4770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4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advClick="0">
    <p:newsflash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969696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29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9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1">
                <a:solidFill>
                  <a:srgbClr val="5F5F5F"/>
                </a:solidFill>
                <a:effectLst/>
              </a:defRPr>
            </a:lvl1pPr>
          </a:lstStyle>
          <a:p>
            <a:pPr>
              <a:defRPr/>
            </a:pPr>
            <a:fld id="{B422D9C9-F355-4E3B-AFF5-B590FC5E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8" name="Picture 6" descr="320px-Computer-aj_aj_ashton_01"/>
          <p:cNvPicPr>
            <a:picLocks noChangeAspect="1" noChangeArrowheads="1"/>
          </p:cNvPicPr>
          <p:nvPr userDrawn="1"/>
        </p:nvPicPr>
        <p:blipFill>
          <a:blip r:embed="rId14" cstate="print"/>
          <a:srcRect l="2414" t="16907" b="15463"/>
          <a:stretch>
            <a:fillRect/>
          </a:stretch>
        </p:blipFill>
        <p:spPr bwMode="auto">
          <a:xfrm>
            <a:off x="8534400" y="6381750"/>
            <a:ext cx="60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94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9480" name="Line 8"/>
          <p:cNvSpPr>
            <a:spLocks noChangeShapeType="1"/>
          </p:cNvSpPr>
          <p:nvPr userDrawn="1"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B83582-089E-48DB-907E-6B1C55A6C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514011"/>
            <a:ext cx="2895600" cy="3048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OOP With Java | @</a:t>
            </a:r>
            <a:r>
              <a:rPr lang="en-US" dirty="0" err="1"/>
              <a:t>ajibsusanto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 advClick="0">
    <p:newsflash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ajibsusanto.net/" TargetMode="External"/><Relationship Id="rId5" Type="http://schemas.openxmlformats.org/officeDocument/2006/relationships/hyperlink" Target="mailto:ajib.susanto@dsn.dinus.ac.id" TargetMode="External"/><Relationship Id="rId4" Type="http://schemas.openxmlformats.org/officeDocument/2006/relationships/hyperlink" Target="mailto:ajibsusanto@gmail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av-se-7-tutorial-2012-02-28-1536013.html" TargetMode="External"/><Relationship Id="rId2" Type="http://schemas.openxmlformats.org/officeDocument/2006/relationships/hyperlink" Target="http://docs.oracle.com/javase/tutorial/java/nutsandbolt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oracle.com/en/java/javase/index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video/Sexy%20ZOO%20Girl%20Casey%20Batchelor%20Tests%20Saw%20Ride%20at%20Thorpe%20Park!%20-%20YouTube.fl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Konsep Lanjut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Ob</a:t>
            </a:r>
            <a:r>
              <a:rPr lang="id-ID" dirty="0"/>
              <a:t>j</a:t>
            </a:r>
            <a:r>
              <a:rPr lang="en-US" dirty="0" err="1"/>
              <a:t>ek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</p:spTree>
  </p:cSld>
  <p:clrMapOvr>
    <a:masterClrMapping/>
  </p:clrMapOvr>
  <p:transition advClick="0"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408" t="39617" r="33333" b="28177"/>
          <a:stretch>
            <a:fillRect/>
          </a:stretch>
        </p:blipFill>
        <p:spPr bwMode="auto">
          <a:xfrm>
            <a:off x="838200" y="1295400"/>
            <a:ext cx="761238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41250" t="26087" r="37500" b="38044"/>
          <a:stretch>
            <a:fillRect/>
          </a:stretch>
        </p:blipFill>
        <p:spPr bwMode="auto">
          <a:xfrm>
            <a:off x="152400" y="914400"/>
            <a:ext cx="447501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 l="41250" t="61956" r="37500" b="4348"/>
          <a:stretch>
            <a:fillRect/>
          </a:stretch>
        </p:blipFill>
        <p:spPr bwMode="auto">
          <a:xfrm>
            <a:off x="4800600" y="990600"/>
            <a:ext cx="409513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newsfla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39375" t="27174" r="40000" b="22826"/>
          <a:stretch>
            <a:fillRect/>
          </a:stretch>
        </p:blipFill>
        <p:spPr bwMode="auto">
          <a:xfrm>
            <a:off x="2040835" y="914400"/>
            <a:ext cx="382656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newsfla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37500" t="46739" r="38125" b="16304"/>
          <a:stretch>
            <a:fillRect/>
          </a:stretch>
        </p:blipFill>
        <p:spPr bwMode="auto">
          <a:xfrm>
            <a:off x="1447800" y="838200"/>
            <a:ext cx="6248400" cy="544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0931-79BB-46F6-B3C4-D4088C8A8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76F6B5A-F8EE-4D77-81E1-81F483765B7D}"/>
              </a:ext>
            </a:extLst>
          </p:cNvPr>
          <p:cNvSpPr/>
          <p:nvPr/>
        </p:nvSpPr>
        <p:spPr>
          <a:xfrm>
            <a:off x="3124200" y="321089"/>
            <a:ext cx="5769429" cy="330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FEAA-833C-4683-9E7E-17E01F3ED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" y="4425652"/>
            <a:ext cx="1786199" cy="184980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732E637-4651-486D-850C-C970F8ABE326}"/>
              </a:ext>
            </a:extLst>
          </p:cNvPr>
          <p:cNvSpPr txBox="1">
            <a:spLocks/>
          </p:cNvSpPr>
          <p:nvPr/>
        </p:nvSpPr>
        <p:spPr>
          <a:xfrm>
            <a:off x="2514600" y="4392401"/>
            <a:ext cx="3733800" cy="184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</a:t>
            </a: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Susanto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4"/>
              </a:rPr>
              <a:t>ajibsusanto@gmail.com</a:t>
            </a:r>
            <a:endParaRPr kumimoji="1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5"/>
              </a:rPr>
              <a:t>ajib.susanto@dsn.dinus.ac.id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  <a:hlinkClick r:id="rId6"/>
              </a:rPr>
              <a:t>http://ajibsusanto.net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@</a:t>
            </a:r>
            <a:r>
              <a:rPr kumimoji="1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ajibsusanto</a:t>
            </a:r>
            <a:r>
              <a:rPr kumimoji="1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empus Sans ITC"/>
                <a:ea typeface="+mn-ea"/>
                <a:cs typeface="+mn-cs"/>
              </a:rPr>
              <a:t> / 085876247118</a:t>
            </a:r>
            <a:endParaRPr kumimoji="1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empus Sans ITC"/>
              <a:ea typeface="+mn-ea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6E3CAAC-E8E2-4275-85C8-3F278A8C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65922"/>
            <a:ext cx="1786198" cy="174589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F4DFD-1AD8-40E4-8696-0E07CE63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53692"/>
      </p:ext>
    </p:extLst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 algn="just"/>
            <a:r>
              <a:rPr lang="en-US" sz="2300" dirty="0"/>
              <a:t>Object First With Java, Fifth edition, David J. Barnes &amp; Michael </a:t>
            </a:r>
            <a:r>
              <a:rPr lang="en-US" sz="2300" dirty="0" err="1"/>
              <a:t>Kölling</a:t>
            </a:r>
            <a:r>
              <a:rPr lang="en-US" sz="2300" dirty="0"/>
              <a:t>,  Prentice Hall / Pearson Education, 2012.</a:t>
            </a:r>
          </a:p>
          <a:p>
            <a:pPr lvl="0" algn="just"/>
            <a:r>
              <a:rPr lang="en-US" sz="2300" b="0" dirty="0"/>
              <a:t>The </a:t>
            </a:r>
            <a:r>
              <a:rPr lang="en-US" sz="2300" b="0" dirty="0" err="1"/>
              <a:t>Java</a:t>
            </a:r>
            <a:r>
              <a:rPr lang="en-US" sz="2300" b="0" baseline="30000" dirty="0" err="1"/>
              <a:t>TM</a:t>
            </a:r>
            <a:r>
              <a:rPr lang="en-US" sz="2300" b="0" dirty="0"/>
              <a:t> Tutorial,</a:t>
            </a:r>
          </a:p>
          <a:p>
            <a:pPr lvl="0" algn="just">
              <a:buNone/>
            </a:pPr>
            <a:r>
              <a:rPr lang="en-US" sz="2300" b="0" dirty="0"/>
              <a:t>	 </a:t>
            </a:r>
            <a:r>
              <a:rPr lang="en-US" sz="2300" b="0" u="sng" dirty="0">
                <a:hlinkClick r:id="rId2"/>
              </a:rPr>
              <a:t>http://docs.oracle.com/javase/tutorial/java/nutsandbolts/</a:t>
            </a:r>
            <a:r>
              <a:rPr lang="en-US" sz="2300" b="0" dirty="0"/>
              <a:t>, Oracle, 1995-2014.</a:t>
            </a:r>
            <a:endParaRPr lang="en-US" sz="2300" dirty="0"/>
          </a:p>
          <a:p>
            <a:pPr lvl="0" algn="just"/>
            <a:r>
              <a:rPr lang="en-US" sz="2300" dirty="0"/>
              <a:t>Java SE Tutorial, </a:t>
            </a:r>
          </a:p>
          <a:p>
            <a:pPr marL="349250" lvl="1" indent="0" algn="just">
              <a:buNone/>
            </a:pPr>
            <a:r>
              <a:rPr lang="en-US" sz="1900" u="sng" dirty="0">
                <a:hlinkClick r:id="rId3"/>
              </a:rPr>
              <a:t>http://www.oracle.com/technetwork/java/javase/downloads/jav-se-7-tutorial-2012-02-28-1536013.html</a:t>
            </a:r>
            <a:r>
              <a:rPr lang="en-US" sz="1900" dirty="0"/>
              <a:t>,  Oracle, 2014.</a:t>
            </a:r>
          </a:p>
          <a:p>
            <a:pPr algn="just"/>
            <a:r>
              <a:rPr lang="en-US" sz="2300" dirty="0"/>
              <a:t>Java Platform, SE Documentation,</a:t>
            </a:r>
          </a:p>
          <a:p>
            <a:pPr marL="349250" lvl="1" indent="0" algn="just">
              <a:buNone/>
            </a:pPr>
            <a:r>
              <a:rPr lang="en-US" sz="2000" dirty="0">
                <a:hlinkClick r:id="rId4"/>
              </a:rPr>
              <a:t>https://docs.oracle.com/en/java/javase/index.html</a:t>
            </a:r>
            <a:endParaRPr lang="en-US" sz="2300" dirty="0"/>
          </a:p>
          <a:p>
            <a:pPr lvl="0" algn="just"/>
            <a:r>
              <a:rPr lang="en-US" sz="2300" dirty="0"/>
              <a:t>SCJP Sun Certified Programmer for </a:t>
            </a:r>
            <a:r>
              <a:rPr lang="en-US" sz="2300" dirty="0" err="1"/>
              <a:t>Java</a:t>
            </a:r>
            <a:r>
              <a:rPr lang="en-US" sz="2300" baseline="30000" dirty="0" err="1"/>
              <a:t>TM</a:t>
            </a:r>
            <a:r>
              <a:rPr lang="en-US" sz="2300" dirty="0"/>
              <a:t> 6 Study Guide Exam (310-065), Kathy Sierra &amp; Bert Bates, Mc </a:t>
            </a:r>
            <a:r>
              <a:rPr lang="en-US" sz="2300" dirty="0" err="1"/>
              <a:t>Graw</a:t>
            </a:r>
            <a:r>
              <a:rPr lang="en-US" sz="2300" dirty="0"/>
              <a:t> Hill, 2008.</a:t>
            </a:r>
          </a:p>
          <a:p>
            <a:pPr algn="just"/>
            <a:r>
              <a:rPr lang="en-US" sz="2300" dirty="0"/>
              <a:t>Object Oriented Programming with Java, </a:t>
            </a:r>
            <a:r>
              <a:rPr lang="en-US" sz="2300" dirty="0" err="1"/>
              <a:t>Romi</a:t>
            </a:r>
            <a:r>
              <a:rPr lang="en-US" sz="2300" dirty="0"/>
              <a:t> </a:t>
            </a:r>
            <a:r>
              <a:rPr lang="en-US" sz="2300" dirty="0" err="1"/>
              <a:t>Satria</a:t>
            </a:r>
            <a:r>
              <a:rPr lang="en-US" sz="2300" dirty="0"/>
              <a:t> </a:t>
            </a:r>
            <a:r>
              <a:rPr lang="en-US" sz="2300" dirty="0" err="1"/>
              <a:t>Wahono</a:t>
            </a:r>
            <a:r>
              <a:rPr lang="en-US" sz="2300" dirty="0"/>
              <a:t>, 2008.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B9EDC-F6F7-4BFA-897C-C35E45C7E461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ahoma" pitchFamily="34" charset="0"/>
                <a:ea typeface="ＭＳ Ｐゴシック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ahoma" pitchFamily="34" charset="0"/>
              <a:ea typeface="ＭＳ Ｐゴシック" pitchFamily="50" charset="-128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4272-4F32-40F5-BC26-74AB36DA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400800"/>
            <a:ext cx="2895600" cy="38100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shade val="50000"/>
                    <a:satMod val="200000"/>
                  </a:srgbClr>
                </a:solidFill>
                <a:effectLst/>
                <a:uLnTx/>
                <a:uFillTx/>
                <a:latin typeface="Tempus Sans ITC"/>
                <a:ea typeface="+mn-ea"/>
                <a:cs typeface="+mn-cs"/>
              </a:rPr>
              <a:t>OOP With Java | @ajibsusanto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shade val="50000"/>
                  <a:satMod val="200000"/>
                </a:srgbClr>
              </a:solidFill>
              <a:effectLst/>
              <a:uLnTx/>
              <a:uFillTx/>
              <a:latin typeface="Tempus Sans ITC"/>
              <a:ea typeface="+mn-ea"/>
              <a:cs typeface="+mn-cs"/>
            </a:endParaRPr>
          </a:p>
        </p:txBody>
      </p:sp>
    </p:spTree>
  </p:cSld>
  <p:clrMapOvr>
    <a:masterClrMapping/>
  </p:clrMapOvr>
  <p:transition advClick="0">
    <p:newsfla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Rehat</a:t>
            </a:r>
            <a:r>
              <a:rPr lang="en-US" dirty="0"/>
              <a:t> </a:t>
            </a:r>
            <a:r>
              <a:rPr lang="en-US" dirty="0" err="1"/>
              <a:t>Sejenak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ZOO</a:t>
            </a:r>
            <a:endParaRPr lang="en-US" dirty="0"/>
          </a:p>
        </p:txBody>
      </p:sp>
    </p:spTree>
  </p:cSld>
  <p:clrMapOvr>
    <a:masterClrMapping/>
  </p:clrMapOvr>
  <p:transition advClick="0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Polymorphism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792663"/>
          </a:xfrm>
        </p:spPr>
        <p:txBody>
          <a:bodyPr/>
          <a:lstStyle/>
          <a:p>
            <a:pPr algn="just"/>
            <a:r>
              <a:rPr lang="id-ID" sz="3600" dirty="0">
                <a:solidFill>
                  <a:srgbClr val="C00000"/>
                </a:solidFill>
              </a:rPr>
              <a:t>Polymorphism</a:t>
            </a:r>
            <a:r>
              <a:rPr lang="id-ID" sz="3600" dirty="0"/>
              <a:t>: Suatu object dapat memiliki berbagai bentuk, sebagai object dari classnya sendiri atau object dari superclassnya</a:t>
            </a:r>
          </a:p>
          <a:p>
            <a:pPr marL="858837" lvl="1" indent="-514350" algn="just">
              <a:buFont typeface="+mj-lt"/>
              <a:buAutoNum type="arabicPeriod"/>
            </a:pPr>
            <a:r>
              <a:rPr lang="id-ID" sz="3100" dirty="0">
                <a:solidFill>
                  <a:srgbClr val="C00000"/>
                </a:solidFill>
              </a:rPr>
              <a:t>Overloading</a:t>
            </a:r>
            <a:r>
              <a:rPr lang="id-ID" sz="3100" dirty="0"/>
              <a:t>: Penggunaan </a:t>
            </a:r>
            <a:r>
              <a:rPr lang="id-ID" sz="3100" dirty="0">
                <a:solidFill>
                  <a:srgbClr val="0070C0"/>
                </a:solidFill>
              </a:rPr>
              <a:t>satu nama </a:t>
            </a:r>
            <a:r>
              <a:rPr lang="id-ID" sz="3100" dirty="0"/>
              <a:t>untuk beberapa </a:t>
            </a:r>
            <a:r>
              <a:rPr lang="id-ID" sz="3100" dirty="0">
                <a:solidFill>
                  <a:srgbClr val="0070C0"/>
                </a:solidFill>
              </a:rPr>
              <a:t>method yang berbeda parameter</a:t>
            </a:r>
          </a:p>
          <a:p>
            <a:pPr marL="858837" lvl="1" indent="-514350" algn="just">
              <a:buFont typeface="+mj-lt"/>
              <a:buAutoNum type="arabicPeriod"/>
            </a:pPr>
            <a:r>
              <a:rPr lang="id-ID" sz="3100" dirty="0">
                <a:solidFill>
                  <a:srgbClr val="C00000"/>
                </a:solidFill>
              </a:rPr>
              <a:t>Overriding</a:t>
            </a:r>
            <a:r>
              <a:rPr lang="id-ID" sz="3100" dirty="0"/>
              <a:t>: Terjadi ketika deklarasi method subclass </a:t>
            </a:r>
            <a:r>
              <a:rPr lang="id-ID" sz="3100" dirty="0">
                <a:solidFill>
                  <a:srgbClr val="0070C0"/>
                </a:solidFill>
              </a:rPr>
              <a:t>sama dengan </a:t>
            </a:r>
            <a:r>
              <a:rPr lang="id-ID" sz="3100" dirty="0"/>
              <a:t>method dari superclassnya</a:t>
            </a:r>
          </a:p>
        </p:txBody>
      </p:sp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Polymorphism – </a:t>
            </a:r>
            <a:r>
              <a:rPr lang="id-ID" altLang="ja-JP" dirty="0"/>
              <a:t>Overloading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4267200" cy="5715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buNone/>
            </a:pPr>
            <a:r>
              <a:rPr lang="id-ID" sz="1600" dirty="0"/>
              <a:t>class Mobil {</a:t>
            </a:r>
          </a:p>
          <a:p>
            <a:pPr>
              <a:buNone/>
            </a:pPr>
            <a:r>
              <a:rPr lang="id-ID" sz="1600" dirty="0"/>
              <a:t>	String warna;</a:t>
            </a:r>
          </a:p>
          <a:p>
            <a:pPr>
              <a:buNone/>
            </a:pPr>
            <a:r>
              <a:rPr lang="id-ID" sz="1600" dirty="0"/>
              <a:t>	int tahunProduksi;</a:t>
            </a:r>
          </a:p>
          <a:p>
            <a:pPr>
              <a:buNone/>
            </a:pPr>
            <a:endParaRPr lang="id-ID" sz="1600" dirty="0"/>
          </a:p>
          <a:p>
            <a:pPr>
              <a:buNone/>
            </a:pPr>
            <a:r>
              <a:rPr lang="id-ID" sz="1600" dirty="0"/>
              <a:t>	</a:t>
            </a:r>
            <a:r>
              <a:rPr lang="id-ID" sz="1600" dirty="0">
                <a:solidFill>
                  <a:srgbClr val="C00000"/>
                </a:solidFill>
              </a:rPr>
              <a:t>public Mobil(String warna, int tahunProduksi){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	this.warna = warna;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	this.tahunProduksi = tahunProduksi;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public Mobil(){</a:t>
            </a:r>
          </a:p>
          <a:p>
            <a:pPr>
              <a:buNone/>
            </a:pPr>
            <a:r>
              <a:rPr lang="id-ID" sz="1600" dirty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id-ID" sz="1600" dirty="0"/>
              <a:t>	</a:t>
            </a:r>
          </a:p>
          <a:p>
            <a:pPr>
              <a:buNone/>
            </a:pPr>
            <a:r>
              <a:rPr lang="id-ID" sz="1600" dirty="0"/>
              <a:t>	void info(){</a:t>
            </a:r>
          </a:p>
          <a:p>
            <a:pPr>
              <a:buNone/>
            </a:pPr>
            <a:r>
              <a:rPr lang="id-ID" sz="1600" dirty="0"/>
              <a:t>	 	System.out.println("Warna: " + this.warna);</a:t>
            </a:r>
          </a:p>
          <a:p>
            <a:pPr>
              <a:buNone/>
            </a:pPr>
            <a:r>
              <a:rPr lang="id-ID" sz="1600" dirty="0"/>
              <a:t>	  	System.out.println("Tahun: " + this.tahunProduksi);</a:t>
            </a:r>
          </a:p>
          <a:p>
            <a:pPr>
              <a:buNone/>
            </a:pPr>
            <a:r>
              <a:rPr lang="id-ID" sz="1600" dirty="0"/>
              <a:t>	}</a:t>
            </a:r>
          </a:p>
          <a:p>
            <a:pPr>
              <a:buNone/>
            </a:pPr>
            <a:r>
              <a:rPr lang="id-ID" sz="16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762000"/>
            <a:ext cx="4343400" cy="3429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public class MobilKonstruktor{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  </a:t>
            </a: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public static void main(String[] args){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Mobil mobilku = new Mobil(“Merah”, 2003);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mobilku.info();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id-ID" sz="1800" b="1" kern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id-ID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</a:t>
            </a:r>
            <a:r>
              <a:rPr kumimoji="0" lang="nn-NO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Mobil mobil</a:t>
            </a:r>
            <a:r>
              <a:rPr kumimoji="0" lang="id-ID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mu</a:t>
            </a:r>
            <a:r>
              <a:rPr kumimoji="0" lang="nn-NO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 = new Mobil();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nn-NO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	mobil</a:t>
            </a: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mu.</a:t>
            </a:r>
            <a:r>
              <a:rPr kumimoji="0" lang="nn-NO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info();</a:t>
            </a:r>
            <a:endParaRPr kumimoji="0" lang="id-ID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038600"/>
            <a:ext cx="451331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Lain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id-ID" sz="2800" dirty="0"/>
              <a:t>class Lingkaran{</a:t>
            </a:r>
          </a:p>
          <a:p>
            <a:pPr>
              <a:buNone/>
            </a:pPr>
            <a:r>
              <a:rPr lang="id-ID" sz="2800" dirty="0"/>
              <a:t>	public </a:t>
            </a:r>
            <a:r>
              <a:rPr lang="id-ID" sz="2800" dirty="0">
                <a:solidFill>
                  <a:srgbClr val="C00000"/>
                </a:solidFill>
              </a:rPr>
              <a:t>buatLingkaran(int diameter)</a:t>
            </a:r>
            <a:r>
              <a:rPr lang="id-ID" sz="2800" dirty="0"/>
              <a:t>{</a:t>
            </a:r>
          </a:p>
          <a:p>
            <a:pPr>
              <a:buNone/>
            </a:pPr>
            <a:r>
              <a:rPr lang="id-ID" sz="2800" dirty="0"/>
              <a:t>	...</a:t>
            </a:r>
          </a:p>
          <a:p>
            <a:pPr>
              <a:buNone/>
            </a:pPr>
            <a:r>
              <a:rPr lang="id-ID" sz="2800" dirty="0"/>
              <a:t>	}</a:t>
            </a:r>
          </a:p>
          <a:p>
            <a:pPr>
              <a:buNone/>
            </a:pPr>
            <a:r>
              <a:rPr lang="id-ID" sz="2800" dirty="0"/>
              <a:t>	public </a:t>
            </a:r>
            <a:r>
              <a:rPr lang="id-ID" sz="2800" dirty="0">
                <a:solidFill>
                  <a:srgbClr val="C00000"/>
                </a:solidFill>
              </a:rPr>
              <a:t>buatLingkaran(int diameter, int x, int y)</a:t>
            </a:r>
            <a:r>
              <a:rPr lang="id-ID" sz="2800" dirty="0"/>
              <a:t>{</a:t>
            </a:r>
            <a:br>
              <a:rPr lang="id-ID" sz="2800" dirty="0"/>
            </a:br>
            <a:r>
              <a:rPr lang="id-ID" sz="2800" dirty="0"/>
              <a:t>...</a:t>
            </a:r>
          </a:p>
          <a:p>
            <a:pPr>
              <a:buNone/>
            </a:pPr>
            <a:r>
              <a:rPr lang="id-ID" sz="2800" dirty="0"/>
              <a:t>	}</a:t>
            </a:r>
          </a:p>
          <a:p>
            <a:pPr>
              <a:buNone/>
            </a:pPr>
            <a:r>
              <a:rPr lang="id-ID" sz="2800" dirty="0"/>
              <a:t>	public </a:t>
            </a:r>
            <a:r>
              <a:rPr lang="id-ID" sz="2800" dirty="0">
                <a:solidFill>
                  <a:srgbClr val="C00000"/>
                </a:solidFill>
              </a:rPr>
              <a:t>buatLingkaran(int diameter, int x, int y, int warna, String namaLingkaran)</a:t>
            </a:r>
            <a:r>
              <a:rPr lang="id-ID" sz="2800" dirty="0"/>
              <a:t>{</a:t>
            </a:r>
            <a:br>
              <a:rPr lang="id-ID" sz="2800" dirty="0"/>
            </a:br>
            <a:r>
              <a:rPr lang="id-ID" sz="2800" dirty="0"/>
              <a:t>...</a:t>
            </a:r>
          </a:p>
          <a:p>
            <a:pPr>
              <a:buNone/>
            </a:pPr>
            <a:r>
              <a:rPr lang="id-ID" sz="2800" dirty="0"/>
              <a:t>	}</a:t>
            </a:r>
          </a:p>
          <a:p>
            <a:pPr>
              <a:buNone/>
            </a:pPr>
            <a:r>
              <a:rPr lang="id-ID" sz="2800" dirty="0"/>
              <a:t>}</a:t>
            </a:r>
          </a:p>
        </p:txBody>
      </p:sp>
    </p:spTree>
  </p:cSld>
  <p:clrMapOvr>
    <a:masterClrMapping/>
  </p:clrMapOvr>
  <p:transition advClick="0"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Polymorphism - </a:t>
            </a:r>
            <a:r>
              <a:rPr lang="id-ID" altLang="ja-JP" dirty="0"/>
              <a:t>Overriding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2484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buNone/>
              <a:defRPr/>
            </a:pPr>
            <a:r>
              <a:rPr lang="id-ID" sz="2400" dirty="0"/>
              <a:t>class Sepeda{</a:t>
            </a:r>
          </a:p>
          <a:p>
            <a:pPr>
              <a:buNone/>
              <a:defRPr/>
            </a:pPr>
            <a:r>
              <a:rPr lang="id-ID" sz="2400" dirty="0"/>
              <a:t>	int kecepatan = 0;</a:t>
            </a:r>
          </a:p>
          <a:p>
            <a:pPr>
              <a:buNone/>
              <a:defRPr/>
            </a:pPr>
            <a:r>
              <a:rPr lang="id-ID" sz="2400" dirty="0"/>
              <a:t>	int gir = 0;</a:t>
            </a:r>
          </a:p>
          <a:p>
            <a:pPr>
              <a:buNone/>
              <a:defRPr/>
            </a:pPr>
            <a:r>
              <a:rPr lang="id-ID" sz="2400" dirty="0"/>
              <a:t>	</a:t>
            </a:r>
          </a:p>
          <a:p>
            <a:pPr>
              <a:buNone/>
              <a:defRPr/>
            </a:pPr>
            <a:r>
              <a:rPr lang="id-ID" sz="2400" dirty="0"/>
              <a:t>	// method</a:t>
            </a:r>
          </a:p>
          <a:p>
            <a:pPr>
              <a:buNone/>
              <a:defRPr/>
            </a:pPr>
            <a:r>
              <a:rPr lang="id-ID" sz="2400" dirty="0"/>
              <a:t>	</a:t>
            </a:r>
            <a:r>
              <a:rPr lang="id-ID" sz="2400" dirty="0">
                <a:solidFill>
                  <a:srgbClr val="C00000"/>
                </a:solidFill>
              </a:rPr>
              <a:t>void ubahGir(int pertambahanGir)</a:t>
            </a:r>
            <a:r>
              <a:rPr lang="id-ID" sz="2400" dirty="0"/>
              <a:t> {</a:t>
            </a:r>
          </a:p>
          <a:p>
            <a:pPr>
              <a:buNone/>
              <a:defRPr/>
            </a:pPr>
            <a:r>
              <a:rPr lang="id-ID" sz="2400" dirty="0"/>
              <a:t>	   gir= gir+ pertambahanGir;</a:t>
            </a:r>
          </a:p>
          <a:p>
            <a:pPr>
              <a:buNone/>
              <a:defRPr/>
            </a:pPr>
            <a:r>
              <a:rPr lang="id-ID" sz="2400" dirty="0"/>
              <a:t>	   System.out.println("Gir:" + gir);</a:t>
            </a:r>
          </a:p>
          <a:p>
            <a:pPr>
              <a:buNone/>
              <a:defRPr/>
            </a:pPr>
            <a:r>
              <a:rPr lang="id-ID" sz="2400" dirty="0"/>
              <a:t>	}</a:t>
            </a:r>
          </a:p>
          <a:p>
            <a:pPr>
              <a:buNone/>
              <a:defRPr/>
            </a:pPr>
            <a:r>
              <a:rPr lang="id-ID" sz="2400" dirty="0"/>
              <a:t>	</a:t>
            </a:r>
            <a:r>
              <a:rPr lang="id-ID" sz="2400" dirty="0">
                <a:solidFill>
                  <a:srgbClr val="C00000"/>
                </a:solidFill>
              </a:rPr>
              <a:t>void tambahKecepatan(int pertambahanKecepatan) </a:t>
            </a:r>
            <a:r>
              <a:rPr lang="id-ID" sz="2400" dirty="0"/>
              <a:t>{</a:t>
            </a:r>
          </a:p>
          <a:p>
            <a:pPr>
              <a:buNone/>
              <a:defRPr/>
            </a:pPr>
            <a:r>
              <a:rPr lang="id-ID" sz="2400" dirty="0"/>
              <a:t>	   kecepatan = kecepatan+ pertambahanKecepatan;</a:t>
            </a:r>
          </a:p>
          <a:p>
            <a:pPr>
              <a:buNone/>
              <a:defRPr/>
            </a:pPr>
            <a:r>
              <a:rPr lang="id-ID" sz="2400" dirty="0"/>
              <a:t>	   System.out.println("Kecepatan:" + kecepatan);</a:t>
            </a:r>
          </a:p>
          <a:p>
            <a:pPr>
              <a:buNone/>
              <a:defRPr/>
            </a:pPr>
            <a:r>
              <a:rPr lang="id-ID" sz="2400" dirty="0"/>
              <a:t>	}</a:t>
            </a:r>
          </a:p>
          <a:p>
            <a:pPr>
              <a:buNone/>
              <a:defRPr/>
            </a:pPr>
            <a:r>
              <a:rPr lang="id-ID" sz="2400" dirty="0"/>
              <a:t>}</a:t>
            </a:r>
            <a:endParaRPr lang="id-ID" sz="2000" dirty="0"/>
          </a:p>
        </p:txBody>
      </p:sp>
    </p:spTree>
  </p:cSld>
  <p:clrMapOvr>
    <a:masterClrMapping/>
  </p:clrMapOvr>
  <p:transition advClick="0"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id-ID" altLang="ja-JP" sz="3000" dirty="0"/>
              <a:t>Class SepedaGunung Mewarisi Class Sepeda</a:t>
            </a:r>
            <a:endParaRPr lang="id-ID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3962400" cy="48006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buNone/>
              <a:defRPr/>
            </a:pPr>
            <a:r>
              <a:rPr lang="en-US" sz="1800" dirty="0"/>
              <a:t>class </a:t>
            </a:r>
            <a:r>
              <a:rPr lang="id-ID" sz="1800" dirty="0"/>
              <a:t>SepedaGunung </a:t>
            </a:r>
            <a:r>
              <a:rPr lang="en-US" sz="1800" dirty="0">
                <a:solidFill>
                  <a:srgbClr val="C00000"/>
                </a:solidFill>
              </a:rPr>
              <a:t>extends</a:t>
            </a:r>
            <a:r>
              <a:rPr lang="en-US" sz="1800" dirty="0"/>
              <a:t> </a:t>
            </a:r>
            <a:r>
              <a:rPr lang="id-ID" sz="1800" dirty="0"/>
              <a:t>Sepeda </a:t>
            </a:r>
            <a:r>
              <a:rPr lang="en-US" sz="1800" dirty="0"/>
              <a:t>{ </a:t>
            </a:r>
            <a:endParaRPr lang="id-ID" sz="1800" dirty="0"/>
          </a:p>
          <a:p>
            <a:pPr>
              <a:buNone/>
              <a:defRPr/>
            </a:pPr>
            <a:endParaRPr lang="id-ID" sz="1800" dirty="0"/>
          </a:p>
          <a:p>
            <a:pPr>
              <a:buNone/>
              <a:defRPr/>
            </a:pPr>
            <a:r>
              <a:rPr lang="id-ID" sz="1800" dirty="0"/>
              <a:t>   int setSadel; </a:t>
            </a:r>
          </a:p>
          <a:p>
            <a:pPr>
              <a:buNone/>
              <a:defRPr/>
            </a:pPr>
            <a:r>
              <a:rPr lang="id-ID" sz="1800" dirty="0"/>
              <a:t>	</a:t>
            </a:r>
          </a:p>
          <a:p>
            <a:pPr>
              <a:buNone/>
              <a:defRPr/>
            </a:pPr>
            <a:r>
              <a:rPr lang="id-ID" sz="1800" dirty="0">
                <a:solidFill>
                  <a:srgbClr val="C00000"/>
                </a:solidFill>
              </a:rPr>
              <a:t>	void ubahGir(int pertambahanGir)</a:t>
            </a:r>
            <a:r>
              <a:rPr lang="id-ID" sz="1800" dirty="0"/>
              <a:t> {</a:t>
            </a:r>
          </a:p>
          <a:p>
            <a:pPr>
              <a:buNone/>
              <a:defRPr/>
            </a:pPr>
            <a:r>
              <a:rPr lang="id-ID" sz="1800" dirty="0"/>
              <a:t>	   gir= </a:t>
            </a:r>
            <a:r>
              <a:rPr lang="id-ID" sz="1800" dirty="0">
                <a:solidFill>
                  <a:srgbClr val="0070C0"/>
                </a:solidFill>
              </a:rPr>
              <a:t>2*(gir+ pertambahanGir )</a:t>
            </a:r>
            <a:r>
              <a:rPr lang="id-ID" sz="1800" dirty="0"/>
              <a:t>;</a:t>
            </a:r>
          </a:p>
          <a:p>
            <a:pPr>
              <a:buNone/>
              <a:defRPr/>
            </a:pPr>
            <a:r>
              <a:rPr lang="id-ID" sz="1800" dirty="0"/>
              <a:t>	   System.out.println("Gir:" + gir);</a:t>
            </a:r>
          </a:p>
          <a:p>
            <a:pPr>
              <a:buNone/>
              <a:defRPr/>
            </a:pPr>
            <a:r>
              <a:rPr lang="id-ID" sz="1800" dirty="0"/>
              <a:t>	}</a:t>
            </a:r>
          </a:p>
          <a:p>
            <a:pPr>
              <a:buNone/>
              <a:defRPr/>
            </a:pPr>
            <a:r>
              <a:rPr lang="en-US" sz="1800" dirty="0"/>
              <a:t>} </a:t>
            </a:r>
            <a:endParaRPr lang="id-ID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19600" y="762000"/>
            <a:ext cx="4724400" cy="480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class SepedaGunungBeraksi {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public static void main(String[] args) {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// Membuat object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6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</a:t>
            </a:r>
            <a:r>
              <a:rPr kumimoji="0" lang="id-ID" sz="16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SepedaGunung sepedaku = new sepedaGunung();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kumimoji="0" lang="id-ID" sz="1800" b="1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// Memanggil method di object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sepedaku.tambahKecepatan(10);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sepedaku.ubahGir(2);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sepedaku.setSadel(20);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	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	}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kumimoji="0" lang="id-ID" sz="1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}</a:t>
            </a: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kumimoji="0" lang="id-ID" sz="1800" b="1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kumimoji="0" lang="id-ID" sz="1800" b="1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180" y="4800600"/>
            <a:ext cx="3350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SepedaGunung.java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4810780"/>
            <a:ext cx="4486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SepedaGunungBeraksi.java</a:t>
            </a:r>
          </a:p>
        </p:txBody>
      </p:sp>
    </p:spTree>
  </p:cSld>
  <p:clrMapOvr>
    <a:masterClrMapping/>
  </p:clrMapOvr>
  <p:transition advClick="0"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74737"/>
            <a:ext cx="8458200" cy="479266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id-ID" dirty="0"/>
              <a:t>Kembangkan class </a:t>
            </a:r>
            <a:r>
              <a:rPr lang="id-ID" dirty="0">
                <a:solidFill>
                  <a:srgbClr val="C00000"/>
                </a:solidFill>
              </a:rPr>
              <a:t>Matematika</a:t>
            </a:r>
            <a:r>
              <a:rPr lang="id-ID" dirty="0"/>
              <a:t> dan </a:t>
            </a:r>
            <a:r>
              <a:rPr lang="id-ID" dirty="0">
                <a:solidFill>
                  <a:srgbClr val="C00000"/>
                </a:solidFill>
              </a:rPr>
              <a:t>MatematikaBeraksi</a:t>
            </a:r>
          </a:p>
          <a:p>
            <a:pPr marL="742950" indent="-742950">
              <a:buFont typeface="+mj-lt"/>
              <a:buAutoNum type="arabicPeriod"/>
            </a:pPr>
            <a:r>
              <a:rPr lang="id-ID" dirty="0"/>
              <a:t>Lakukan </a:t>
            </a:r>
            <a:r>
              <a:rPr lang="id-ID" dirty="0">
                <a:solidFill>
                  <a:srgbClr val="C00000"/>
                </a:solidFill>
              </a:rPr>
              <a:t>overloading pada Method </a:t>
            </a:r>
            <a:r>
              <a:rPr lang="id-ID" dirty="0"/>
              <a:t>yang ada (pertambahan, pengurangan, perkalian, pembagian) . Method baru adalah bertipe  data </a:t>
            </a:r>
            <a:r>
              <a:rPr lang="id-ID" dirty="0">
                <a:solidFill>
                  <a:srgbClr val="C00000"/>
                </a:solidFill>
              </a:rPr>
              <a:t>double</a:t>
            </a:r>
            <a:r>
              <a:rPr lang="id-ID" dirty="0"/>
              <a:t> (pecahan) dan </a:t>
            </a:r>
            <a:r>
              <a:rPr lang="id-ID" dirty="0">
                <a:solidFill>
                  <a:srgbClr val="C00000"/>
                </a:solidFill>
              </a:rPr>
              <a:t>memiliki 3 parameter</a:t>
            </a:r>
          </a:p>
          <a:p>
            <a:pPr marL="742950" indent="-742950">
              <a:buFont typeface="+mj-lt"/>
              <a:buAutoNum type="arabicPeriod"/>
            </a:pPr>
            <a:r>
              <a:rPr lang="id-ID" dirty="0"/>
              <a:t>Uji di kelas </a:t>
            </a:r>
            <a:r>
              <a:rPr lang="id-ID" dirty="0">
                <a:solidFill>
                  <a:srgbClr val="C00000"/>
                </a:solidFill>
              </a:rPr>
              <a:t>MatematikaBeraksi</a:t>
            </a:r>
            <a:r>
              <a:rPr lang="id-ID" dirty="0"/>
              <a:t> dengan parameter pecahan: 12.5, 28.7, 14.2</a:t>
            </a:r>
          </a:p>
          <a:p>
            <a:pPr marL="742950" indent="-742950">
              <a:buFont typeface="+mj-lt"/>
              <a:buAutoNum type="arabicPeriod"/>
            </a:pPr>
            <a:r>
              <a:rPr lang="id-ID" dirty="0"/>
              <a:t>Misalnya: </a:t>
            </a:r>
            <a:br>
              <a:rPr lang="id-ID" dirty="0"/>
            </a:br>
            <a:r>
              <a:rPr lang="id-ID" dirty="0"/>
              <a:t>pertambahan(12.5, 28.7, 14.2)</a:t>
            </a:r>
          </a:p>
          <a:p>
            <a:pPr marL="742950" indent="-742950">
              <a:buNone/>
            </a:pPr>
            <a:endParaRPr lang="id-ID" dirty="0"/>
          </a:p>
        </p:txBody>
      </p:sp>
    </p:spTree>
  </p:cSld>
  <p:clrMapOvr>
    <a:masterClrMapping/>
  </p:clrMapOvr>
  <p:transition advClick="0"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Matematika.java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173663"/>
          </a:xfrm>
        </p:spPr>
        <p:txBody>
          <a:bodyPr/>
          <a:lstStyle/>
          <a:p>
            <a:pPr>
              <a:buNone/>
            </a:pPr>
            <a:r>
              <a:rPr lang="id-ID" sz="2500" dirty="0"/>
              <a:t>class Matematika{</a:t>
            </a:r>
          </a:p>
          <a:p>
            <a:pPr>
              <a:buNone/>
            </a:pPr>
            <a:r>
              <a:rPr lang="id-ID" sz="2500" dirty="0"/>
              <a:t>	int hasilPertambahanBulat;</a:t>
            </a:r>
          </a:p>
          <a:p>
            <a:pPr>
              <a:buNone/>
            </a:pPr>
            <a:r>
              <a:rPr lang="id-ID" sz="2500" dirty="0"/>
              <a:t>	double hasilPertambahanPecahan;</a:t>
            </a:r>
          </a:p>
          <a:p>
            <a:pPr>
              <a:buNone/>
            </a:pPr>
            <a:r>
              <a:rPr lang="id-ID" sz="2500" dirty="0"/>
              <a:t>	</a:t>
            </a:r>
          </a:p>
          <a:p>
            <a:pPr>
              <a:buNone/>
            </a:pPr>
            <a:r>
              <a:rPr lang="id-ID" sz="2500" dirty="0"/>
              <a:t>	public void </a:t>
            </a:r>
            <a:r>
              <a:rPr lang="id-ID" sz="2500" dirty="0">
                <a:solidFill>
                  <a:srgbClr val="C00000"/>
                </a:solidFill>
              </a:rPr>
              <a:t>pertambahan (int a, int b)</a:t>
            </a:r>
            <a:r>
              <a:rPr lang="id-ID" sz="2500" dirty="0"/>
              <a:t>{</a:t>
            </a:r>
          </a:p>
          <a:p>
            <a:pPr>
              <a:buNone/>
            </a:pPr>
            <a:r>
              <a:rPr lang="id-ID" sz="2500" dirty="0"/>
              <a:t>		hasilPertambahanBulat = a + b;</a:t>
            </a:r>
          </a:p>
          <a:p>
            <a:pPr>
              <a:buNone/>
            </a:pPr>
            <a:r>
              <a:rPr lang="id-ID" sz="2500" dirty="0"/>
              <a:t>		System.out.println(“hasil:” + hasilPertambahanBulat);</a:t>
            </a:r>
          </a:p>
          <a:p>
            <a:pPr>
              <a:buNone/>
            </a:pPr>
            <a:r>
              <a:rPr lang="id-ID" sz="2500" dirty="0"/>
              <a:t>	}</a:t>
            </a:r>
          </a:p>
          <a:p>
            <a:pPr>
              <a:buNone/>
            </a:pPr>
            <a:r>
              <a:rPr lang="id-ID" sz="2500" dirty="0"/>
              <a:t>	public void </a:t>
            </a:r>
            <a:r>
              <a:rPr lang="id-ID" sz="2500" dirty="0">
                <a:solidFill>
                  <a:srgbClr val="C00000"/>
                </a:solidFill>
              </a:rPr>
              <a:t>pertambahan (double a, double b, double c)</a:t>
            </a:r>
            <a:r>
              <a:rPr lang="id-ID" sz="2500" dirty="0"/>
              <a:t>{</a:t>
            </a:r>
          </a:p>
          <a:p>
            <a:pPr>
              <a:buNone/>
            </a:pPr>
            <a:r>
              <a:rPr lang="id-ID" sz="2500" dirty="0"/>
              <a:t>		hasilPertambahanPecahan = a + b + c;</a:t>
            </a:r>
          </a:p>
          <a:p>
            <a:pPr>
              <a:buNone/>
            </a:pPr>
            <a:r>
              <a:rPr lang="id-ID" sz="2500" dirty="0"/>
              <a:t>		System.out.println(“hasil:” + hasilPertambahanPecahan);</a:t>
            </a:r>
          </a:p>
          <a:p>
            <a:pPr>
              <a:buNone/>
            </a:pPr>
            <a:r>
              <a:rPr lang="id-ID" sz="2500" dirty="0"/>
              <a:t>	}</a:t>
            </a:r>
          </a:p>
          <a:p>
            <a:pPr>
              <a:buNone/>
            </a:pPr>
            <a:r>
              <a:rPr lang="id-ID" sz="2500" dirty="0"/>
              <a:t>	...</a:t>
            </a:r>
          </a:p>
          <a:p>
            <a:pPr>
              <a:buNone/>
            </a:pPr>
            <a:r>
              <a:rPr lang="id-ID" sz="2500" dirty="0"/>
              <a:t>}</a:t>
            </a:r>
          </a:p>
        </p:txBody>
      </p:sp>
    </p:spTree>
  </p:cSld>
  <p:clrMapOvr>
    <a:masterClrMapping/>
  </p:clrMapOvr>
  <p:transition advClick="0"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37"/>
            <a:ext cx="8229600" cy="52498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3200" dirty="0"/>
              <a:t>Kembangkan class </a:t>
            </a:r>
            <a:r>
              <a:rPr lang="id-ID" sz="3200" dirty="0">
                <a:solidFill>
                  <a:srgbClr val="C00000"/>
                </a:solidFill>
              </a:rPr>
              <a:t>Buku </a:t>
            </a:r>
            <a:r>
              <a:rPr lang="id-ID" sz="3200" dirty="0"/>
              <a:t>dan BukuDemo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Selain konstruktor class Buku dengan parameter: </a:t>
            </a:r>
            <a:r>
              <a:rPr lang="id-ID" sz="3200" dirty="0">
                <a:solidFill>
                  <a:srgbClr val="C00000"/>
                </a:solidFill>
              </a:rPr>
              <a:t>Judul, Pengarang, Penerbit dan Tahun, </a:t>
            </a:r>
            <a:r>
              <a:rPr lang="id-ID" sz="3200" dirty="0"/>
              <a:t>buat konstruktor lagi dengan parameter</a:t>
            </a:r>
            <a:r>
              <a:rPr lang="id-ID" sz="3200" dirty="0">
                <a:solidFill>
                  <a:srgbClr val="C00000"/>
                </a:solidFill>
              </a:rPr>
              <a:t>: Judul, Pengarang saja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Panggil kedua konstruktor class </a:t>
            </a:r>
            <a:r>
              <a:rPr lang="id-ID" sz="3200" dirty="0">
                <a:solidFill>
                  <a:srgbClr val="C00000"/>
                </a:solidFill>
              </a:rPr>
              <a:t>Buku</a:t>
            </a:r>
            <a:r>
              <a:rPr lang="id-ID" sz="3200" dirty="0"/>
              <a:t> tadi dari class </a:t>
            </a:r>
            <a:r>
              <a:rPr lang="id-ID" sz="3200" dirty="0">
                <a:solidFill>
                  <a:srgbClr val="C00000"/>
                </a:solidFill>
              </a:rPr>
              <a:t>BukuDemo</a:t>
            </a:r>
          </a:p>
          <a:p>
            <a:pPr marL="863600" lvl="1" indent="-514350">
              <a:buFont typeface="+mj-lt"/>
              <a:buAutoNum type="arabicPeriod"/>
            </a:pPr>
            <a:endParaRPr lang="id-ID" sz="3200" dirty="0"/>
          </a:p>
          <a:p>
            <a:pPr marL="514350" indent="-514350">
              <a:buFont typeface="+mj-lt"/>
              <a:buAutoNum type="arabicPeriod"/>
            </a:pPr>
            <a:endParaRPr lang="id-ID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B9EDC-F6F7-4BFA-897C-C35E45C7E461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  <p:transition advClick="0">
    <p:newsflash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ahoma"/>
        <a:ea typeface=""/>
        <a:cs typeface=""/>
      </a:majorFont>
      <a:minorFont>
        <a:latin typeface="Tempus Sans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36562</TotalTime>
  <Words>859</Words>
  <Application>Microsoft Office PowerPoint</Application>
  <PresentationFormat>On-screen Show (4:3)</PresentationFormat>
  <Paragraphs>143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Tahoma</vt:lpstr>
      <vt:lpstr>Tempus Sans ITC</vt:lpstr>
      <vt:lpstr>Times New Roman</vt:lpstr>
      <vt:lpstr>Wingdings</vt:lpstr>
      <vt:lpstr>Network</vt:lpstr>
      <vt:lpstr>1_Network</vt:lpstr>
      <vt:lpstr>Konsep Lanjut Pemrograman Berorientasi Objek</vt:lpstr>
      <vt:lpstr>Polymorphism</vt:lpstr>
      <vt:lpstr>Polymorphism – Overloading</vt:lpstr>
      <vt:lpstr>Contoh Lain Overloading</vt:lpstr>
      <vt:lpstr>Polymorphism - Overriding</vt:lpstr>
      <vt:lpstr>Class SepedaGunung Mewarisi Class Sepeda</vt:lpstr>
      <vt:lpstr>Latihan</vt:lpstr>
      <vt:lpstr>Matematika.java</vt:lpstr>
      <vt:lpstr>Tugas:</vt:lpstr>
      <vt:lpstr>Override</vt:lpstr>
      <vt:lpstr>Override</vt:lpstr>
      <vt:lpstr>Override</vt:lpstr>
      <vt:lpstr>Override</vt:lpstr>
      <vt:lpstr>PowerPoint Presentation</vt:lpstr>
      <vt:lpstr>Referensi</vt:lpstr>
      <vt:lpstr>Rehat Sejenak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romi-jsai2000-presentation</dc:title>
  <dc:creator>Romi Satria Wahono</dc:creator>
  <cp:lastModifiedBy>User</cp:lastModifiedBy>
  <cp:revision>4196</cp:revision>
  <cp:lastPrinted>1601-01-01T00:00:00Z</cp:lastPrinted>
  <dcterms:created xsi:type="dcterms:W3CDTF">1601-01-01T00:00:00Z</dcterms:created>
  <dcterms:modified xsi:type="dcterms:W3CDTF">2021-05-05T06:59:18Z</dcterms:modified>
</cp:coreProperties>
</file>