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handoutMasterIdLst>
    <p:handoutMasterId r:id="rId22"/>
  </p:handoutMasterIdLst>
  <p:sldIdLst>
    <p:sldId id="256" r:id="rId3"/>
    <p:sldId id="260" r:id="rId4"/>
    <p:sldId id="274" r:id="rId5"/>
    <p:sldId id="275" r:id="rId6"/>
    <p:sldId id="271" r:id="rId7"/>
    <p:sldId id="272" r:id="rId8"/>
    <p:sldId id="276" r:id="rId9"/>
    <p:sldId id="273" r:id="rId10"/>
    <p:sldId id="278" r:id="rId11"/>
    <p:sldId id="277" r:id="rId12"/>
    <p:sldId id="279" r:id="rId13"/>
    <p:sldId id="281" r:id="rId14"/>
    <p:sldId id="280" r:id="rId15"/>
    <p:sldId id="282" r:id="rId16"/>
    <p:sldId id="284" r:id="rId17"/>
    <p:sldId id="285" r:id="rId18"/>
    <p:sldId id="1620" r:id="rId19"/>
    <p:sldId id="1596" r:id="rId20"/>
    <p:sldId id="283" r:id="rId2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9E82C6-99FC-4860-BD5F-BD41E8796560}" type="datetimeFigureOut">
              <a:rPr lang="en-US" smtClean="0"/>
              <a:pPr/>
              <a:t>05/05/2021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7A9F0EC-FC9B-4EEE-9AC6-9FA5C656A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4DE90-739C-4DF3-9631-18CE786842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5C4413-7522-4F60-A935-CA41CCE2A1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59CAF2-E2C7-40B6-BAE9-6E19B0A811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533400" y="3200400"/>
            <a:ext cx="78486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pic>
        <p:nvPicPr>
          <p:cNvPr id="5" name="Picture 8" descr="320px-Computer-aj_aj_ashton_01"/>
          <p:cNvPicPr>
            <a:picLocks noChangeAspect="1" noChangeArrowheads="1"/>
          </p:cNvPicPr>
          <p:nvPr userDrawn="1"/>
        </p:nvPicPr>
        <p:blipFill>
          <a:blip r:embed="rId2" cstate="print"/>
          <a:srcRect l="2414" t="16907" b="15463"/>
          <a:stretch>
            <a:fillRect/>
          </a:stretch>
        </p:blipFill>
        <p:spPr bwMode="auto">
          <a:xfrm>
            <a:off x="7924800" y="2819400"/>
            <a:ext cx="106680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rotWithShape="1">
            <a:gsLst>
              <a:gs pos="0">
                <a:srgbClr val="969696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pic>
        <p:nvPicPr>
          <p:cNvPr id="8" name="Picture 14" descr="320px-Computer-aj_aj_ashton_01"/>
          <p:cNvPicPr>
            <a:picLocks noChangeAspect="1" noChangeArrowheads="1"/>
          </p:cNvPicPr>
          <p:nvPr userDrawn="1"/>
        </p:nvPicPr>
        <p:blipFill>
          <a:blip r:embed="rId3" cstate="print"/>
          <a:srcRect l="2414" t="16907" b="15463"/>
          <a:stretch>
            <a:fillRect/>
          </a:stretch>
        </p:blipFill>
        <p:spPr bwMode="auto">
          <a:xfrm>
            <a:off x="8534400" y="6381750"/>
            <a:ext cx="609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466725"/>
            <a:ext cx="8001000" cy="2133600"/>
          </a:xfrm>
        </p:spPr>
        <p:txBody>
          <a:bodyPr/>
          <a:lstStyle>
            <a:lvl1pPr>
              <a:defRPr sz="4800">
                <a:solidFill>
                  <a:srgbClr val="333333"/>
                </a:solidFill>
              </a:defRPr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1304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267200"/>
            <a:ext cx="8001000" cy="1144588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>
                <a:solidFill>
                  <a:srgbClr val="333333"/>
                </a:solidFill>
              </a:defRPr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F6321-D044-43A1-88A4-73BA65BB6C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FFC44D-755E-49B6-940C-470E04565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29252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00359"/>
      </p:ext>
    </p:extLst>
  </p:cSld>
  <p:clrMapOvr>
    <a:masterClrMapping/>
  </p:clrMapOvr>
  <p:transition advClick="0">
    <p:newsfla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B9EDC-F6F7-4BFA-897C-C35E45C7E4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EEC1B-5352-4B5E-BE8C-469A959DE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30914"/>
      </p:ext>
    </p:extLst>
  </p:cSld>
  <p:clrMapOvr>
    <a:masterClrMapping/>
  </p:clrMapOvr>
  <p:transition advClick="0">
    <p:newsfla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C131E-6061-4D27-8DDD-4CE034C83B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066D9-CE7F-4239-A032-CA38457C3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477000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911768"/>
      </p:ext>
    </p:extLst>
  </p:cSld>
  <p:clrMapOvr>
    <a:masterClrMapping/>
  </p:clrMapOvr>
  <p:transition advClick="0">
    <p:newsfla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92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92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0F3D1-744D-4DE3-BB8F-301F55428B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2B59DBF-65F2-40AA-BDE2-69EB3ECB4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758730"/>
      </p:ext>
    </p:extLst>
  </p:cSld>
  <p:clrMapOvr>
    <a:masterClrMapping/>
  </p:clrMapOvr>
  <p:transition advClick="0">
    <p:newsfla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E1282-E0D1-4A9F-8850-F69FC349AE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EEB8D90-F763-40D3-8BB1-BEBB70DB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98184"/>
      </p:ext>
    </p:extLst>
  </p:cSld>
  <p:clrMapOvr>
    <a:masterClrMapping/>
  </p:clrMapOvr>
  <p:transition advClick="0">
    <p:newsfla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3CEEF-C520-4BB6-A9D9-91B084E3BE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252763F-8692-440D-BFD3-81E5EEC7C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668007"/>
      </p:ext>
    </p:extLst>
  </p:cSld>
  <p:clrMapOvr>
    <a:masterClrMapping/>
  </p:clrMapOvr>
  <p:transition advClick="0">
    <p:newsfla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47816-01B6-4EEB-AD72-B3D6B9EEA8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DAFAE5A-6DA3-4619-9E33-A2BE330BE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05561"/>
      </p:ext>
    </p:extLst>
  </p:cSld>
  <p:clrMapOvr>
    <a:masterClrMapping/>
  </p:clrMapOvr>
  <p:transition advClick="0">
    <p:newsfla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D14B0-B640-4EC8-AF7D-616B9E7D74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03E2C82-EC84-4C1E-B6B2-3BB3D9C88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66429"/>
      </p:ext>
    </p:extLst>
  </p:cSld>
  <p:clrMapOvr>
    <a:masterClrMapping/>
  </p:clrMapOvr>
  <p:transition advClick="0"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012528-4628-4E3C-BB21-336A24E359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A9834-E405-4B3E-BEBF-5FD04B96D7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FEFE6E3-BBDE-4E0C-9304-5DF8BEC77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71427"/>
      </p:ext>
    </p:extLst>
  </p:cSld>
  <p:clrMapOvr>
    <a:masterClrMapping/>
  </p:clrMapOvr>
  <p:transition advClick="0">
    <p:newsfla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5A886-3E1D-4007-B193-90551505D4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42D7A-F0AC-4E73-96FC-5A6A4A51F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37489"/>
      </p:ext>
    </p:extLst>
  </p:cSld>
  <p:clrMapOvr>
    <a:masterClrMapping/>
  </p:clrMapOvr>
  <p:transition advClick="0">
    <p:newsfla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095500" cy="61642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34100" cy="61642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29AD8-5AD7-439F-B9B9-7B94CC914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DDEB3-958F-49C7-A852-777F4B244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01255"/>
      </p:ext>
    </p:extLst>
  </p:cSld>
  <p:clrMapOvr>
    <a:masterClrMapping/>
  </p:clrMapOvr>
  <p:transition advClick="0">
    <p:newsflash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79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9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58989-EE21-4BBB-9AB7-A16EDB8544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3D8C17C-C328-4292-88A8-31AFE69ED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53538"/>
      </p:ext>
    </p:extLst>
  </p:cSld>
  <p:clrMapOvr>
    <a:masterClrMapping/>
  </p:clrMapOvr>
  <p:transition advClick="0"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947A4B-E707-4F46-88DE-C74F789FBA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502B9-C0E2-454B-A343-4ECFF4E942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74E638-50B2-472E-B614-DB3A77C68C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47754-A0CD-4E13-BF52-A344A20BE7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7E65D7-310D-4D8C-BD5D-2E2CB64649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21F1D9-9733-4036-8A34-493FCD93AB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A0DC08-81D8-4DA3-ABDA-645E7CCFD3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AD6F1B8-E918-47A7-8666-260F853EE14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rotWithShape="1">
            <a:gsLst>
              <a:gs pos="0">
                <a:srgbClr val="969696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11294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294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 b="1">
                <a:solidFill>
                  <a:srgbClr val="5F5F5F"/>
                </a:solidFill>
                <a:effectLst/>
              </a:defRPr>
            </a:lvl1pPr>
          </a:lstStyle>
          <a:p>
            <a:pPr>
              <a:defRPr/>
            </a:pPr>
            <a:fld id="{B422D9C9-F355-4E3B-AFF5-B590FC5E5B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3078" name="Picture 6" descr="320px-Computer-aj_aj_ashton_01"/>
          <p:cNvPicPr>
            <a:picLocks noChangeAspect="1" noChangeArrowheads="1"/>
          </p:cNvPicPr>
          <p:nvPr userDrawn="1"/>
        </p:nvPicPr>
        <p:blipFill>
          <a:blip r:embed="rId14" cstate="print"/>
          <a:srcRect l="2414" t="16907" b="15463"/>
          <a:stretch>
            <a:fillRect/>
          </a:stretch>
        </p:blipFill>
        <p:spPr bwMode="auto">
          <a:xfrm>
            <a:off x="8534400" y="6381750"/>
            <a:ext cx="609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94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129480" name="Line 8"/>
          <p:cNvSpPr>
            <a:spLocks noChangeShapeType="1"/>
          </p:cNvSpPr>
          <p:nvPr userDrawn="1"/>
        </p:nvSpPr>
        <p:spPr bwMode="auto">
          <a:xfrm>
            <a:off x="533400" y="762000"/>
            <a:ext cx="81534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5B83582-089E-48DB-907E-6B1C55A6C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4011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3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advClick="0">
    <p:newsflash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5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ajibsusanto.net/" TargetMode="External"/><Relationship Id="rId5" Type="http://schemas.openxmlformats.org/officeDocument/2006/relationships/hyperlink" Target="mailto:ajib.susanto@dsn.dinus.ac.id" TargetMode="External"/><Relationship Id="rId4" Type="http://schemas.openxmlformats.org/officeDocument/2006/relationships/hyperlink" Target="mailto:ajibsusanto@gmail.com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av-se-7-tutorial-2012-02-28-1536013.html" TargetMode="External"/><Relationship Id="rId2" Type="http://schemas.openxmlformats.org/officeDocument/2006/relationships/hyperlink" Target="http://docs.oracle.com/javase/tutorial/java/nutsandbolts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oracle.com/en/java/javase/index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../video/Iklan%20Lucu%20-%20Bila%20Lelaki%20Tengok%20Payudara%20Besar%20~%20Pok%20Pa%20Blog%20~%20-%20YouTube.fl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vlef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724400" cy="4876800"/>
          </a:xfrm>
          <a:prstGeom prst="rect">
            <a:avLst/>
          </a:prstGeom>
          <a:noFill/>
        </p:spPr>
      </p:pic>
      <p:pic>
        <p:nvPicPr>
          <p:cNvPr id="2053" name="Picture 5" descr="setup"/>
          <p:cNvPicPr>
            <a:picLocks noChangeAspect="1" noChangeArrowheads="1"/>
          </p:cNvPicPr>
          <p:nvPr/>
        </p:nvPicPr>
        <p:blipFill>
          <a:blip r:embed="rId3" cstate="print">
            <a:lum bright="60000" contrast="-86000"/>
          </a:blip>
          <a:srcRect/>
          <a:stretch>
            <a:fillRect/>
          </a:stretch>
        </p:blipFill>
        <p:spPr bwMode="auto">
          <a:xfrm>
            <a:off x="6324600" y="0"/>
            <a:ext cx="37560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685800"/>
            <a:ext cx="647699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br>
              <a:rPr lang="en-US" sz="4400" b="1" dirty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4400" b="1" dirty="0">
                <a:solidFill>
                  <a:schemeClr val="tx2"/>
                </a:solidFill>
                <a:latin typeface="Bradley Hand ITC" pitchFamily="66" charset="0"/>
              </a:rPr>
              <a:t>EKSEPSI(</a:t>
            </a:r>
            <a:r>
              <a:rPr lang="en-US" sz="4400" b="1" i="1" dirty="0">
                <a:solidFill>
                  <a:schemeClr val="tx2"/>
                </a:solidFill>
                <a:latin typeface="Bradley Hand ITC" pitchFamily="66" charset="0"/>
              </a:rPr>
              <a:t>EXCEPTIONS</a:t>
            </a:r>
            <a:r>
              <a:rPr lang="en-US" sz="4400" b="1" dirty="0">
                <a:solidFill>
                  <a:schemeClr val="tx2"/>
                </a:solidFill>
                <a:latin typeface="Bradley Hand ITC" pitchFamily="66" charset="0"/>
              </a:rPr>
              <a:t>)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5105400"/>
            <a:ext cx="1547812" cy="15128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empus Sans ITC" pitchFamily="82" charset="0"/>
              </a:rPr>
              <a:t>Statemen</a:t>
            </a:r>
            <a:r>
              <a:rPr lang="en-US" dirty="0">
                <a:latin typeface="Tempus Sans ITC" pitchFamily="82" charset="0"/>
              </a:rPr>
              <a:t> try </a:t>
            </a:r>
            <a:r>
              <a:rPr lang="en-US" dirty="0" err="1">
                <a:latin typeface="Tempus Sans ITC" pitchFamily="82" charset="0"/>
              </a:rPr>
              <a:t>dan</a:t>
            </a:r>
            <a:r>
              <a:rPr lang="en-US" dirty="0">
                <a:latin typeface="Tempus Sans ITC" pitchFamily="82" charset="0"/>
              </a:rPr>
              <a:t> catch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1800" dirty="0">
                <a:latin typeface="Courier New" pitchFamily="49" charset="0"/>
              </a:rPr>
              <a:t>public class TambahArgumen3 {</a:t>
            </a:r>
          </a:p>
          <a:p>
            <a:pPr marL="533400" indent="-533400">
              <a:buFontTx/>
              <a:buNone/>
            </a:pPr>
            <a:r>
              <a:rPr lang="en-US" sz="1800" dirty="0">
                <a:latin typeface="Courier New" pitchFamily="49" charset="0"/>
              </a:rPr>
              <a:t>  public static void main (String[] </a:t>
            </a:r>
            <a:r>
              <a:rPr lang="en-US" sz="1800" dirty="0" err="1">
                <a:latin typeface="Courier New" pitchFamily="49" charset="0"/>
              </a:rPr>
              <a:t>args</a:t>
            </a:r>
            <a:r>
              <a:rPr lang="en-US" sz="1800" dirty="0">
                <a:latin typeface="Courier New" pitchFamily="49" charset="0"/>
              </a:rPr>
              <a:t>) {</a:t>
            </a:r>
          </a:p>
          <a:p>
            <a:pPr marL="533400" indent="-533400">
              <a:buFontTx/>
              <a:buNone/>
            </a:pPr>
            <a:r>
              <a:rPr lang="en-US" sz="1800" dirty="0">
                <a:latin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jumlah</a:t>
            </a:r>
            <a:r>
              <a:rPr lang="en-US" sz="1800" dirty="0">
                <a:latin typeface="Courier New" pitchFamily="49" charset="0"/>
              </a:rPr>
              <a:t> = 0;</a:t>
            </a:r>
          </a:p>
          <a:p>
            <a:pPr marL="533400" indent="-533400">
              <a:buFontTx/>
              <a:buNone/>
            </a:pPr>
            <a:r>
              <a:rPr lang="en-US" sz="1800" dirty="0">
                <a:latin typeface="Courier New" pitchFamily="49" charset="0"/>
              </a:rPr>
              <a:t>      for 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args.length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 {</a:t>
            </a:r>
          </a:p>
          <a:p>
            <a:pPr marL="533400" indent="-533400">
              <a:buFontTx/>
              <a:buNone/>
            </a:pPr>
            <a:r>
              <a:rPr lang="en-US" sz="1800" dirty="0">
                <a:latin typeface="Courier New" pitchFamily="49" charset="0"/>
              </a:rPr>
              <a:t>	    try {</a:t>
            </a:r>
          </a:p>
          <a:p>
            <a:pPr marL="533400" indent="-533400">
              <a:buFontTx/>
              <a:buNone/>
            </a:pPr>
            <a:r>
              <a:rPr lang="en-US" sz="1800" dirty="0">
                <a:latin typeface="Courier New" pitchFamily="49" charset="0"/>
              </a:rPr>
              <a:t> 	       </a:t>
            </a:r>
            <a:r>
              <a:rPr lang="en-US" sz="1800" dirty="0" err="1">
                <a:latin typeface="Courier New" pitchFamily="49" charset="0"/>
              </a:rPr>
              <a:t>jumlah</a:t>
            </a:r>
            <a:r>
              <a:rPr lang="en-US" sz="1800" dirty="0">
                <a:latin typeface="Courier New" pitchFamily="49" charset="0"/>
              </a:rPr>
              <a:t> += </a:t>
            </a:r>
            <a:r>
              <a:rPr lang="en-US" sz="1800" dirty="0" err="1">
                <a:latin typeface="Courier New" pitchFamily="49" charset="0"/>
              </a:rPr>
              <a:t>Integer.parseInt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args</a:t>
            </a:r>
            <a:r>
              <a:rPr lang="en-US" sz="1800" dirty="0">
                <a:latin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]);</a:t>
            </a:r>
          </a:p>
          <a:p>
            <a:pPr marL="533400" indent="-533400">
              <a:buFontTx/>
              <a:buNone/>
            </a:pPr>
            <a:r>
              <a:rPr lang="en-US" sz="1800" dirty="0">
                <a:latin typeface="Courier New" pitchFamily="49" charset="0"/>
              </a:rPr>
              <a:t>        } catch (</a:t>
            </a:r>
            <a:r>
              <a:rPr lang="en-US" sz="1800" dirty="0" err="1">
                <a:latin typeface="Courier New" pitchFamily="49" charset="0"/>
              </a:rPr>
              <a:t>NumberFormatException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nfe</a:t>
            </a:r>
            <a:r>
              <a:rPr lang="en-US" sz="1800" dirty="0">
                <a:latin typeface="Courier New" pitchFamily="49" charset="0"/>
              </a:rPr>
              <a:t>) {</a:t>
            </a:r>
          </a:p>
          <a:p>
            <a:pPr marL="533400" indent="-533400"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</a:t>
            </a:r>
            <a:r>
              <a:rPr lang="en-US" sz="1800" dirty="0" err="1">
                <a:latin typeface="Courier New" pitchFamily="49" charset="0"/>
              </a:rPr>
              <a:t>System.err.println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args</a:t>
            </a:r>
            <a:r>
              <a:rPr lang="en-US" sz="1800" dirty="0">
                <a:latin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]+" </a:t>
            </a:r>
            <a:r>
              <a:rPr lang="en-US" sz="1800" dirty="0" err="1">
                <a:latin typeface="Courier New" pitchFamily="49" charset="0"/>
              </a:rPr>
              <a:t>bukan</a:t>
            </a:r>
            <a:r>
              <a:rPr lang="en-US" sz="1800" dirty="0">
                <a:latin typeface="Courier New" pitchFamily="49" charset="0"/>
              </a:rPr>
              <a:t> integer");</a:t>
            </a:r>
          </a:p>
          <a:p>
            <a:pPr marL="533400" indent="-533400">
              <a:buFontTx/>
              <a:buNone/>
            </a:pPr>
            <a:r>
              <a:rPr lang="en-US" sz="1800" dirty="0">
                <a:latin typeface="Courier New" pitchFamily="49" charset="0"/>
              </a:rPr>
              <a:t>        }      </a:t>
            </a:r>
          </a:p>
          <a:p>
            <a:pPr marL="533400" indent="-533400">
              <a:buFontTx/>
              <a:buNone/>
            </a:pPr>
            <a:r>
              <a:rPr lang="en-US" sz="1800" dirty="0">
                <a:latin typeface="Courier New" pitchFamily="49" charset="0"/>
              </a:rPr>
              <a:t>      }</a:t>
            </a:r>
          </a:p>
          <a:p>
            <a:pPr marL="533400" indent="-533400">
              <a:buFontTx/>
              <a:buNone/>
            </a:pPr>
            <a:r>
              <a:rPr lang="en-US" sz="1800" dirty="0">
                <a:latin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</a:rPr>
              <a:t>Jumlah</a:t>
            </a:r>
            <a:r>
              <a:rPr lang="en-US" sz="1800" dirty="0">
                <a:latin typeface="Courier New" pitchFamily="49" charset="0"/>
              </a:rPr>
              <a:t> = " + </a:t>
            </a:r>
            <a:r>
              <a:rPr lang="en-US" sz="1800" dirty="0" err="1">
                <a:latin typeface="Courier New" pitchFamily="49" charset="0"/>
              </a:rPr>
              <a:t>jumlah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 marL="533400" indent="-533400">
              <a:buFontTx/>
              <a:buNone/>
            </a:pPr>
            <a:r>
              <a:rPr lang="en-US" sz="1800" dirty="0">
                <a:latin typeface="Courier New" pitchFamily="49" charset="0"/>
              </a:rPr>
              <a:t>   } </a:t>
            </a:r>
          </a:p>
          <a:p>
            <a:pPr marL="533400" indent="-533400">
              <a:buFontTx/>
              <a:buNone/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5257801"/>
            <a:ext cx="5638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09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empus Sans ITC" pitchFamily="82" charset="0"/>
              </a:rPr>
              <a:t>Eksepsi</a:t>
            </a:r>
            <a:r>
              <a:rPr lang="en-US" dirty="0">
                <a:latin typeface="Tempus Sans ITC" pitchFamily="82" charset="0"/>
              </a:rPr>
              <a:t> </a:t>
            </a:r>
            <a:r>
              <a:rPr lang="en-US" dirty="0" err="1">
                <a:latin typeface="Tempus Sans ITC" pitchFamily="82" charset="0"/>
              </a:rPr>
              <a:t>buatan</a:t>
            </a:r>
            <a:r>
              <a:rPr lang="en-US" dirty="0">
                <a:latin typeface="Tempus Sans ITC" pitchFamily="82" charset="0"/>
              </a:rPr>
              <a:t> </a:t>
            </a:r>
            <a:r>
              <a:rPr lang="en-US" dirty="0" err="1">
                <a:latin typeface="Tempus Sans ITC" pitchFamily="82" charset="0"/>
              </a:rPr>
              <a:t>sendiri</a:t>
            </a:r>
            <a:endParaRPr lang="en-US" dirty="0">
              <a:latin typeface="Tempus Sans ITC" pitchFamily="82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Tempus Sans ITC" pitchFamily="82" charset="0"/>
              </a:rPr>
              <a:t>Kita </a:t>
            </a:r>
            <a:r>
              <a:rPr lang="en-US" sz="2000" dirty="0" err="1">
                <a:latin typeface="Tempus Sans ITC" pitchFamily="82" charset="0"/>
              </a:rPr>
              <a:t>dapat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membuat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eksepsi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sendiri</a:t>
            </a:r>
            <a:r>
              <a:rPr lang="en-US" sz="2000" dirty="0">
                <a:latin typeface="Tempus Sans ITC" pitchFamily="82" charset="0"/>
              </a:rPr>
              <a:t> yang </a:t>
            </a:r>
            <a:r>
              <a:rPr lang="en-US" sz="2000" dirty="0" err="1">
                <a:latin typeface="Tempus Sans ITC" pitchFamily="82" charset="0"/>
              </a:rPr>
              <a:t>merupakan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turunan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dari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>
                <a:latin typeface="Courier New" pitchFamily="49" charset="0"/>
              </a:rPr>
              <a:t>class Exception </a:t>
            </a:r>
            <a:r>
              <a:rPr lang="en-US" sz="2000" dirty="0" err="1">
                <a:latin typeface="Tempus Sans ITC" pitchFamily="82" charset="0"/>
              </a:rPr>
              <a:t>dalam</a:t>
            </a:r>
            <a:r>
              <a:rPr lang="en-US" sz="2000" dirty="0">
                <a:latin typeface="Tempus Sans ITC" pitchFamily="82" charset="0"/>
              </a:rPr>
              <a:t> Java. </a:t>
            </a:r>
            <a:r>
              <a:rPr lang="en-US" sz="2000" dirty="0" err="1">
                <a:latin typeface="Tempus Sans ITC" pitchFamily="82" charset="0"/>
              </a:rPr>
              <a:t>Contoh</a:t>
            </a:r>
            <a:r>
              <a:rPr lang="en-US" sz="2000" dirty="0"/>
              <a:t>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public class </a:t>
            </a:r>
            <a:r>
              <a:rPr lang="en-US" sz="1800" dirty="0" err="1">
                <a:latin typeface="Courier New" pitchFamily="49" charset="0"/>
              </a:rPr>
              <a:t>OverdraftException</a:t>
            </a:r>
            <a:r>
              <a:rPr lang="en-US" sz="1800" dirty="0">
                <a:latin typeface="Courier New" pitchFamily="49" charset="0"/>
              </a:rPr>
              <a:t> extends Exception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private final double deficit;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public </a:t>
            </a:r>
            <a:r>
              <a:rPr lang="en-US" sz="1800" dirty="0" err="1">
                <a:latin typeface="Courier New" pitchFamily="49" charset="0"/>
              </a:rPr>
              <a:t>OverdraftException</a:t>
            </a:r>
            <a:r>
              <a:rPr lang="en-US" sz="1800" dirty="0">
                <a:latin typeface="Courier New" pitchFamily="49" charset="0"/>
              </a:rPr>
              <a:t>(String </a:t>
            </a:r>
            <a:r>
              <a:rPr lang="en-US" sz="1800" dirty="0" err="1">
                <a:latin typeface="Courier New" pitchFamily="49" charset="0"/>
              </a:rPr>
              <a:t>msg</a:t>
            </a:r>
            <a:r>
              <a:rPr lang="en-US" sz="1800" dirty="0">
                <a:latin typeface="Courier New" pitchFamily="49" charset="0"/>
              </a:rPr>
              <a:t>, double deficit)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  super(</a:t>
            </a:r>
            <a:r>
              <a:rPr lang="en-US" sz="1800" dirty="0" err="1">
                <a:latin typeface="Courier New" pitchFamily="49" charset="0"/>
              </a:rPr>
              <a:t>msg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</a:rPr>
              <a:t>this.deficit</a:t>
            </a:r>
            <a:r>
              <a:rPr lang="en-US" sz="1800" dirty="0">
                <a:latin typeface="Courier New" pitchFamily="49" charset="0"/>
              </a:rPr>
              <a:t> = deficit;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public double </a:t>
            </a:r>
            <a:r>
              <a:rPr lang="en-US" sz="1800" dirty="0" err="1">
                <a:latin typeface="Courier New" pitchFamily="49" charset="0"/>
              </a:rPr>
              <a:t>getDeficit</a:t>
            </a:r>
            <a:r>
              <a:rPr lang="en-US" sz="1800" dirty="0">
                <a:latin typeface="Courier New" pitchFamily="49" charset="0"/>
              </a:rPr>
              <a:t>(){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 return deficit;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2000" dirty="0" err="1">
                <a:latin typeface="Tempus Sans ITC" pitchFamily="82" charset="0"/>
              </a:rPr>
              <a:t>Jelaskan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apa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makna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eksepsi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di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atas</a:t>
            </a:r>
            <a:r>
              <a:rPr lang="en-US" sz="2000" dirty="0">
                <a:latin typeface="Tempus Sans ITC" pitchFamily="82" charset="0"/>
              </a:rPr>
              <a:t> 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err="1">
                <a:latin typeface="Tempus Sans ITC" pitchFamily="82" charset="0"/>
              </a:rPr>
              <a:t>Eksepsi</a:t>
            </a:r>
            <a:r>
              <a:rPr lang="en-US" dirty="0">
                <a:latin typeface="Tempus Sans ITC" pitchFamily="82" charset="0"/>
              </a:rPr>
              <a:t> </a:t>
            </a:r>
            <a:r>
              <a:rPr lang="en-US" dirty="0" err="1">
                <a:latin typeface="Tempus Sans ITC" pitchFamily="82" charset="0"/>
              </a:rPr>
              <a:t>buatan</a:t>
            </a:r>
            <a:r>
              <a:rPr lang="en-US" dirty="0">
                <a:latin typeface="Tempus Sans ITC" pitchFamily="82" charset="0"/>
              </a:rPr>
              <a:t> </a:t>
            </a:r>
            <a:r>
              <a:rPr lang="en-US" dirty="0" err="1">
                <a:latin typeface="Tempus Sans ITC" pitchFamily="82" charset="0"/>
              </a:rPr>
              <a:t>sendiri</a:t>
            </a:r>
            <a:endParaRPr lang="en-US" dirty="0">
              <a:latin typeface="Tempus Sans ITC" pitchFamily="82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56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err="1">
                <a:latin typeface="Tempus Sans ITC" pitchFamily="82" charset="0"/>
              </a:rPr>
              <a:t>Selanjutnya</a:t>
            </a:r>
            <a:r>
              <a:rPr lang="en-US" sz="2400" dirty="0">
                <a:latin typeface="Tempus Sans ITC" pitchFamily="82" charset="0"/>
              </a:rPr>
              <a:t>, class </a:t>
            </a:r>
            <a:r>
              <a:rPr lang="en-US" sz="2400" dirty="0" err="1">
                <a:latin typeface="Tempus Sans ITC" pitchFamily="82" charset="0"/>
              </a:rPr>
              <a:t>tersebut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di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atas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dapat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dimanfaatkan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oleh</a:t>
            </a:r>
            <a:r>
              <a:rPr lang="en-US" sz="2400" dirty="0">
                <a:latin typeface="Tempus Sans ITC" pitchFamily="82" charset="0"/>
              </a:rPr>
              <a:t> method withdraw </a:t>
            </a:r>
            <a:r>
              <a:rPr lang="en-US" sz="2400" dirty="0" err="1">
                <a:latin typeface="Tempus Sans ITC" pitchFamily="82" charset="0"/>
              </a:rPr>
              <a:t>dalam</a:t>
            </a:r>
            <a:r>
              <a:rPr lang="en-US" sz="2400" dirty="0">
                <a:latin typeface="Tempus Sans ITC" pitchFamily="82" charset="0"/>
              </a:rPr>
              <a:t>  </a:t>
            </a:r>
            <a:r>
              <a:rPr lang="en-US" sz="2400" dirty="0">
                <a:latin typeface="Courier New" pitchFamily="49" charset="0"/>
              </a:rPr>
              <a:t>class Account </a:t>
            </a:r>
            <a:r>
              <a:rPr lang="en-US" sz="2400" dirty="0" err="1">
                <a:latin typeface="Tempus Sans ITC" pitchFamily="82" charset="0"/>
              </a:rPr>
              <a:t>sbb</a:t>
            </a:r>
            <a:r>
              <a:rPr lang="en-US" sz="2400" dirty="0">
                <a:latin typeface="Tempus Sans ITC" pitchFamily="82" charset="0"/>
              </a:rPr>
              <a:t>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public class Account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protected double balance 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protected Account(double </a:t>
            </a:r>
            <a:r>
              <a:rPr lang="en-US" sz="1600" dirty="0" err="1">
                <a:latin typeface="Courier New" pitchFamily="49" charset="0"/>
              </a:rPr>
              <a:t>initBalance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balance = </a:t>
            </a:r>
            <a:r>
              <a:rPr lang="en-US" sz="1600" dirty="0" err="1">
                <a:latin typeface="Courier New" pitchFamily="49" charset="0"/>
              </a:rPr>
              <a:t>initBalance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public double </a:t>
            </a:r>
            <a:r>
              <a:rPr lang="en-US" sz="1600" dirty="0" err="1">
                <a:latin typeface="Courier New" pitchFamily="49" charset="0"/>
              </a:rPr>
              <a:t>getBalance</a:t>
            </a:r>
            <a:r>
              <a:rPr lang="en-US" sz="1600" dirty="0">
                <a:latin typeface="Courier New" pitchFamily="49" charset="0"/>
              </a:rPr>
              <a:t>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return balance;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public void deposit(double amt){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balance = </a:t>
            </a:r>
            <a:r>
              <a:rPr lang="en-US" sz="1600" dirty="0" err="1">
                <a:latin typeface="Courier New" pitchFamily="49" charset="0"/>
              </a:rPr>
              <a:t>balance</a:t>
            </a:r>
            <a:r>
              <a:rPr lang="en-US" sz="1600" dirty="0">
                <a:latin typeface="Courier New" pitchFamily="49" charset="0"/>
              </a:rPr>
              <a:t> +amt;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public void withdraw(double amt) throws </a:t>
            </a:r>
            <a:r>
              <a:rPr lang="en-US" sz="1600" dirty="0" err="1">
                <a:latin typeface="Courier New" pitchFamily="49" charset="0"/>
              </a:rPr>
              <a:t>OverdraftException</a:t>
            </a:r>
            <a:r>
              <a:rPr lang="en-US" sz="1600" dirty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if (amt&lt;=balance)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balance = </a:t>
            </a:r>
            <a:r>
              <a:rPr lang="en-US" sz="1600" dirty="0" err="1">
                <a:latin typeface="Courier New" pitchFamily="49" charset="0"/>
              </a:rPr>
              <a:t>balance</a:t>
            </a:r>
            <a:r>
              <a:rPr lang="en-US" sz="1600" dirty="0">
                <a:latin typeface="Courier New" pitchFamily="49" charset="0"/>
              </a:rPr>
              <a:t> - amt;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} else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throw new </a:t>
            </a:r>
            <a:r>
              <a:rPr lang="en-US" sz="1600" dirty="0" err="1">
                <a:latin typeface="Courier New" pitchFamily="49" charset="0"/>
              </a:rPr>
              <a:t>OverdraftException</a:t>
            </a:r>
            <a:r>
              <a:rPr lang="en-US" sz="1600" dirty="0">
                <a:latin typeface="Courier New" pitchFamily="49" charset="0"/>
              </a:rPr>
              <a:t>("Dana </a:t>
            </a:r>
            <a:r>
              <a:rPr lang="en-US" sz="1600" dirty="0" err="1">
                <a:latin typeface="Courier New" pitchFamily="49" charset="0"/>
              </a:rPr>
              <a:t>Anda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tidak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cukup</a:t>
            </a:r>
            <a:r>
              <a:rPr lang="en-US" sz="1600" dirty="0">
                <a:latin typeface="Courier New" pitchFamily="49" charset="0"/>
              </a:rPr>
              <a:t>", amt-balance);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empus Sans ITC" pitchFamily="82" charset="0"/>
              </a:rPr>
              <a:t>Eksepsi</a:t>
            </a:r>
            <a:r>
              <a:rPr lang="en-US" dirty="0">
                <a:latin typeface="Tempus Sans ITC" pitchFamily="82" charset="0"/>
              </a:rPr>
              <a:t> </a:t>
            </a:r>
            <a:r>
              <a:rPr lang="en-US" dirty="0" err="1">
                <a:latin typeface="Tempus Sans ITC" pitchFamily="82" charset="0"/>
              </a:rPr>
              <a:t>buatan</a:t>
            </a:r>
            <a:r>
              <a:rPr lang="en-US" dirty="0">
                <a:latin typeface="Tempus Sans ITC" pitchFamily="82" charset="0"/>
              </a:rPr>
              <a:t> </a:t>
            </a:r>
            <a:r>
              <a:rPr lang="en-US" dirty="0" err="1">
                <a:latin typeface="Tempus Sans ITC" pitchFamily="82" charset="0"/>
              </a:rPr>
              <a:t>sendiri</a:t>
            </a:r>
            <a:endParaRPr lang="en-US" dirty="0">
              <a:latin typeface="Tempus Sans ITC" pitchFamily="82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Tempus Sans ITC" pitchFamily="82" charset="0"/>
              </a:rPr>
              <a:t>Class main </a:t>
            </a:r>
            <a:r>
              <a:rPr lang="en-US" sz="2000" dirty="0" err="1">
                <a:latin typeface="Tempus Sans ITC" pitchFamily="82" charset="0"/>
              </a:rPr>
              <a:t>untuk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mengeksekusinya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adalah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sbb</a:t>
            </a:r>
            <a:r>
              <a:rPr lang="en-US" sz="2000" dirty="0">
                <a:latin typeface="Tempus Sans ITC" pitchFamily="82" charset="0"/>
              </a:rPr>
              <a:t>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class tesBank2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public static void main (String[] </a:t>
            </a:r>
            <a:r>
              <a:rPr lang="en-US" sz="1600" dirty="0" err="1">
                <a:latin typeface="Courier New" pitchFamily="49" charset="0"/>
              </a:rPr>
              <a:t>args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Account [] accounts = new Account[100];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accounts[0] = new Account(2000000);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accounts[1] = new Account(0);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&lt;2;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	 double b = accounts[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].</a:t>
            </a:r>
            <a:r>
              <a:rPr lang="en-US" sz="1600" dirty="0" err="1">
                <a:latin typeface="Courier New" pitchFamily="49" charset="0"/>
              </a:rPr>
              <a:t>getBalance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System.out.println</a:t>
            </a:r>
            <a:r>
              <a:rPr lang="en-US" sz="1600" dirty="0">
                <a:latin typeface="Courier New" pitchFamily="49" charset="0"/>
              </a:rPr>
              <a:t>("</a:t>
            </a:r>
            <a:r>
              <a:rPr lang="en-US" sz="1600" dirty="0" err="1">
                <a:latin typeface="Courier New" pitchFamily="49" charset="0"/>
              </a:rPr>
              <a:t>Saldo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akhir</a:t>
            </a:r>
            <a:r>
              <a:rPr lang="en-US" sz="1600" dirty="0">
                <a:latin typeface="Courier New" pitchFamily="49" charset="0"/>
              </a:rPr>
              <a:t> account </a:t>
            </a:r>
            <a:r>
              <a:rPr lang="en-US" sz="1600" dirty="0" err="1">
                <a:latin typeface="Courier New" pitchFamily="49" charset="0"/>
              </a:rPr>
              <a:t>ke</a:t>
            </a:r>
            <a:r>
              <a:rPr lang="en-US" sz="1600" dirty="0">
                <a:latin typeface="Courier New" pitchFamily="49" charset="0"/>
              </a:rPr>
              <a:t> " +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+" = " +b);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	 try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	    accounts[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].withdraw(1000000);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} catch (</a:t>
            </a:r>
            <a:r>
              <a:rPr lang="en-US" sz="1600" dirty="0" err="1">
                <a:latin typeface="Courier New" pitchFamily="49" charset="0"/>
              </a:rPr>
              <a:t>OverdraftException</a:t>
            </a:r>
            <a:r>
              <a:rPr lang="en-US" sz="1600" dirty="0">
                <a:latin typeface="Courier New" pitchFamily="49" charset="0"/>
              </a:rPr>
              <a:t> ode)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</a:t>
            </a:r>
            <a:r>
              <a:rPr lang="en-US" sz="1600" dirty="0" err="1">
                <a:latin typeface="Courier New" pitchFamily="49" charset="0"/>
              </a:rPr>
              <a:t>System.err.println</a:t>
            </a:r>
            <a:r>
              <a:rPr lang="en-US" sz="1600" dirty="0">
                <a:latin typeface="Courier New" pitchFamily="49" charset="0"/>
              </a:rPr>
              <a:t>("" +ode);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5257801"/>
            <a:ext cx="4800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empus Sans ITC" pitchFamily="82" charset="0"/>
              </a:rPr>
              <a:t>Contoh</a:t>
            </a:r>
            <a:r>
              <a:rPr lang="en-US" dirty="0">
                <a:latin typeface="Tempus Sans ITC" pitchFamily="82" charset="0"/>
              </a:rPr>
              <a:t> Try &amp; 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buNone/>
            </a:pPr>
            <a:r>
              <a:rPr lang="en-US" sz="1400" dirty="0"/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private 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btnTambahMouseClicked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java.awt.event.MouseEvent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evt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                                       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try{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nil1=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Integer.parseInt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nilAwal.getText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nil2=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Integer.parseInt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nilDua.getText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nilA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=nil1+nil2;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hasil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hasil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Integer.toString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nilA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nilHasil.setText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hasil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catch(Exception e)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{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//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("Data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diinput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!!");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JOptionPane.showMessageDialog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(null, e);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}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23750" t="20000" r="42500" b="40000"/>
          <a:stretch>
            <a:fillRect/>
          </a:stretch>
        </p:blipFill>
        <p:spPr bwMode="auto">
          <a:xfrm>
            <a:off x="2819400" y="2209800"/>
            <a:ext cx="4114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empus Sans ITC" pitchFamily="82" charset="0"/>
              </a:rPr>
              <a:t>Contoh</a:t>
            </a:r>
            <a:r>
              <a:rPr lang="en-US" dirty="0">
                <a:latin typeface="Tempus Sans ITC" pitchFamily="82" charset="0"/>
              </a:rPr>
              <a:t> Try &amp; Catch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8175" y="4953000"/>
            <a:ext cx="45434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empus Sans ITC" pitchFamily="82" charset="0"/>
              </a:rPr>
              <a:t>Contoh</a:t>
            </a:r>
            <a:r>
              <a:rPr lang="en-US" dirty="0">
                <a:latin typeface="Tempus Sans ITC" pitchFamily="82" charset="0"/>
              </a:rPr>
              <a:t> Try &amp; Catch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7775" y="465826"/>
            <a:ext cx="4086225" cy="1439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00931-79BB-46F6-B3C4-D4088C8A86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CB9EDC-F6F7-4BFA-897C-C35E45C7E461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76F6B5A-F8EE-4D77-81E1-81F483765B7D}"/>
              </a:ext>
            </a:extLst>
          </p:cNvPr>
          <p:cNvSpPr/>
          <p:nvPr/>
        </p:nvSpPr>
        <p:spPr>
          <a:xfrm>
            <a:off x="3124200" y="321089"/>
            <a:ext cx="5769429" cy="3300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sz="4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DFEAA-833C-4683-9E7E-17E01F3ED6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74" y="4425652"/>
            <a:ext cx="1786199" cy="184980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7732E637-4651-486D-850C-C970F8ABE326}"/>
              </a:ext>
            </a:extLst>
          </p:cNvPr>
          <p:cNvSpPr txBox="1">
            <a:spLocks/>
          </p:cNvSpPr>
          <p:nvPr/>
        </p:nvSpPr>
        <p:spPr>
          <a:xfrm>
            <a:off x="2514600" y="4392401"/>
            <a:ext cx="3733800" cy="1849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Ajib</a:t>
            </a:r>
            <a:r>
              <a:rPr kumimoji="1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 Susanto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empus Sans ITC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  <a:hlinkClick r:id="rId4"/>
              </a:rPr>
              <a:t>ajibsusanto@gmail.com</a:t>
            </a:r>
            <a:endParaRPr kumimoji="1" lang="en-US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empus Sans ITC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  <a:hlinkClick r:id="rId5"/>
              </a:rPr>
              <a:t>ajib.susanto@dsn.dinus.ac.id</a:t>
            </a: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  <a:hlinkClick r:id="rId6"/>
              </a:rPr>
              <a:t>http://ajibsusanto.net</a:t>
            </a: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@</a:t>
            </a:r>
            <a:r>
              <a:rPr kumimoji="1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ajibsusanto</a:t>
            </a: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 / 085876247118</a:t>
            </a:r>
            <a:endParaRPr kumimoji="1" lang="en-US" sz="2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empus Sans ITC"/>
              <a:ea typeface="+mn-ea"/>
              <a:cs typeface="+mn-cs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F6E3CAAC-E8E2-4275-85C8-3F278A8C6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" y="665922"/>
            <a:ext cx="1786198" cy="1745894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EF4DFD-1AD8-40E4-8696-0E07CE631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>
                    <a:shade val="50000"/>
                    <a:satMod val="200000"/>
                  </a:srgbClr>
                </a:solidFill>
                <a:effectLst/>
                <a:uLnTx/>
                <a:uFillTx/>
                <a:latin typeface="Tempus Sans ITC"/>
                <a:ea typeface="+mn-ea"/>
                <a:cs typeface="+mn-cs"/>
              </a:rPr>
              <a:t>OOP With Java | @ajibsusanto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08080">
                  <a:shade val="50000"/>
                  <a:satMod val="200000"/>
                </a:srgbClr>
              </a:solidFill>
              <a:effectLst/>
              <a:uLnTx/>
              <a:uFillTx/>
              <a:latin typeface="Tempus Sans IT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453692"/>
      </p:ext>
    </p:extLst>
  </p:cSld>
  <p:clrMapOvr>
    <a:masterClrMapping/>
  </p:clrMapOvr>
  <p:transition advClick="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 lvl="0" algn="just"/>
            <a:r>
              <a:rPr lang="en-US" sz="2300" dirty="0"/>
              <a:t>Object First With Java, Fifth edition, David J. Barnes &amp; Michael </a:t>
            </a:r>
            <a:r>
              <a:rPr lang="en-US" sz="2300" dirty="0" err="1"/>
              <a:t>Kölling</a:t>
            </a:r>
            <a:r>
              <a:rPr lang="en-US" sz="2300" dirty="0"/>
              <a:t>,  Prentice Hall / Pearson Education, 2012.</a:t>
            </a:r>
          </a:p>
          <a:p>
            <a:pPr lvl="0" algn="just"/>
            <a:r>
              <a:rPr lang="en-US" sz="2300" b="0" dirty="0"/>
              <a:t>The </a:t>
            </a:r>
            <a:r>
              <a:rPr lang="en-US" sz="2300" b="0" dirty="0" err="1"/>
              <a:t>Java</a:t>
            </a:r>
            <a:r>
              <a:rPr lang="en-US" sz="2300" b="0" baseline="30000" dirty="0" err="1"/>
              <a:t>TM</a:t>
            </a:r>
            <a:r>
              <a:rPr lang="en-US" sz="2300" b="0" dirty="0"/>
              <a:t> Tutorial,</a:t>
            </a:r>
          </a:p>
          <a:p>
            <a:pPr lvl="0" algn="just">
              <a:buNone/>
            </a:pPr>
            <a:r>
              <a:rPr lang="en-US" sz="2300" b="0" dirty="0"/>
              <a:t>	 </a:t>
            </a:r>
            <a:r>
              <a:rPr lang="en-US" sz="2300" b="0" u="sng" dirty="0">
                <a:hlinkClick r:id="rId2"/>
              </a:rPr>
              <a:t>http://docs.oracle.com/javase/tutorial/java/nutsandbolts/</a:t>
            </a:r>
            <a:r>
              <a:rPr lang="en-US" sz="2300" b="0" dirty="0"/>
              <a:t>, Oracle, 1995-2014.</a:t>
            </a:r>
            <a:endParaRPr lang="en-US" sz="2300" dirty="0"/>
          </a:p>
          <a:p>
            <a:pPr lvl="0" algn="just"/>
            <a:r>
              <a:rPr lang="en-US" sz="2300" dirty="0"/>
              <a:t>Java SE Tutorial, </a:t>
            </a:r>
          </a:p>
          <a:p>
            <a:pPr marL="349250" lvl="1" indent="0" algn="just">
              <a:buNone/>
            </a:pPr>
            <a:r>
              <a:rPr lang="en-US" sz="1900" u="sng" dirty="0">
                <a:hlinkClick r:id="rId3"/>
              </a:rPr>
              <a:t>http://www.oracle.com/technetwork/java/javase/downloads/jav-se-7-tutorial-2012-02-28-1536013.html</a:t>
            </a:r>
            <a:r>
              <a:rPr lang="en-US" sz="1900" dirty="0"/>
              <a:t>,  Oracle, 2014.</a:t>
            </a:r>
          </a:p>
          <a:p>
            <a:pPr algn="just"/>
            <a:r>
              <a:rPr lang="en-US" sz="2300" dirty="0"/>
              <a:t>Java Platform, SE Documentation,</a:t>
            </a:r>
          </a:p>
          <a:p>
            <a:pPr marL="349250" lvl="1" indent="0" algn="just">
              <a:buNone/>
            </a:pPr>
            <a:r>
              <a:rPr lang="en-US" sz="2000" dirty="0">
                <a:hlinkClick r:id="rId4"/>
              </a:rPr>
              <a:t>https://docs.oracle.com/en/java/javase/index.html</a:t>
            </a:r>
            <a:endParaRPr lang="en-US" sz="2300" dirty="0"/>
          </a:p>
          <a:p>
            <a:pPr lvl="0" algn="just"/>
            <a:r>
              <a:rPr lang="en-US" sz="2300" dirty="0"/>
              <a:t>SCJP Sun Certified Programmer for </a:t>
            </a:r>
            <a:r>
              <a:rPr lang="en-US" sz="2300" dirty="0" err="1"/>
              <a:t>Java</a:t>
            </a:r>
            <a:r>
              <a:rPr lang="en-US" sz="2300" baseline="30000" dirty="0" err="1"/>
              <a:t>TM</a:t>
            </a:r>
            <a:r>
              <a:rPr lang="en-US" sz="2300" dirty="0"/>
              <a:t> 6 Study Guide Exam (310-065), Kathy Sierra &amp; Bert Bates, Mc </a:t>
            </a:r>
            <a:r>
              <a:rPr lang="en-US" sz="2300" dirty="0" err="1"/>
              <a:t>Graw</a:t>
            </a:r>
            <a:r>
              <a:rPr lang="en-US" sz="2300" dirty="0"/>
              <a:t> Hill, 2008.</a:t>
            </a:r>
          </a:p>
          <a:p>
            <a:pPr algn="just"/>
            <a:r>
              <a:rPr lang="en-US" sz="2300" dirty="0"/>
              <a:t>Object Oriented Programming with Java, </a:t>
            </a:r>
            <a:r>
              <a:rPr lang="en-US" sz="2300" dirty="0" err="1"/>
              <a:t>Romi</a:t>
            </a:r>
            <a:r>
              <a:rPr lang="en-US" sz="2300" dirty="0"/>
              <a:t> </a:t>
            </a:r>
            <a:r>
              <a:rPr lang="en-US" sz="2300" dirty="0" err="1"/>
              <a:t>Satria</a:t>
            </a:r>
            <a:r>
              <a:rPr lang="en-US" sz="2300" dirty="0"/>
              <a:t> </a:t>
            </a:r>
            <a:r>
              <a:rPr lang="en-US" sz="2300" dirty="0" err="1"/>
              <a:t>Wahono</a:t>
            </a:r>
            <a:r>
              <a:rPr lang="en-US" sz="2300" dirty="0"/>
              <a:t>, 2008.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CB9EDC-F6F7-4BFA-897C-C35E45C7E461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74272-4F32-40F5-BC26-74AB36DAB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400800"/>
            <a:ext cx="2895600" cy="3810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>
                    <a:shade val="50000"/>
                    <a:satMod val="200000"/>
                  </a:srgbClr>
                </a:solidFill>
                <a:effectLst/>
                <a:uLnTx/>
                <a:uFillTx/>
                <a:latin typeface="Tempus Sans ITC"/>
                <a:ea typeface="+mn-ea"/>
                <a:cs typeface="+mn-cs"/>
              </a:rPr>
              <a:t>OOP With Java | @ajibsusanto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08080">
                  <a:shade val="50000"/>
                  <a:satMod val="200000"/>
                </a:srgbClr>
              </a:solidFill>
              <a:effectLst/>
              <a:uLnTx/>
              <a:uFillTx/>
              <a:latin typeface="Tempus Sans ITC"/>
              <a:ea typeface="+mn-ea"/>
              <a:cs typeface="+mn-cs"/>
            </a:endParaRPr>
          </a:p>
        </p:txBody>
      </p:sp>
    </p:spTree>
  </p:cSld>
  <p:clrMapOvr>
    <a:masterClrMapping/>
  </p:clrMapOvr>
  <p:transition advClick="0">
    <p:newsfla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Rehat</a:t>
            </a:r>
            <a:r>
              <a:rPr lang="en-US" dirty="0"/>
              <a:t> </a:t>
            </a:r>
            <a:r>
              <a:rPr lang="en-US" dirty="0" err="1"/>
              <a:t>Sejenak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WOW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empus Sans ITC" pitchFamily="82" charset="0"/>
              </a:rPr>
              <a:t>Eksepsi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Tempus Sans ITC" pitchFamily="82" charset="0"/>
              </a:rPr>
              <a:t>• </a:t>
            </a:r>
            <a:r>
              <a:rPr lang="en-US" sz="2800" dirty="0" err="1">
                <a:latin typeface="Tempus Sans ITC" pitchFamily="82" charset="0"/>
              </a:rPr>
              <a:t>Saat</a:t>
            </a:r>
            <a:r>
              <a:rPr lang="en-US" sz="2800" dirty="0">
                <a:latin typeface="Tempus Sans ITC" pitchFamily="82" charset="0"/>
              </a:rPr>
              <a:t> </a:t>
            </a:r>
            <a:r>
              <a:rPr lang="en-US" sz="2800" dirty="0" err="1">
                <a:latin typeface="Tempus Sans ITC" pitchFamily="82" charset="0"/>
              </a:rPr>
              <a:t>Anda</a:t>
            </a:r>
            <a:r>
              <a:rPr lang="en-US" sz="2800" dirty="0">
                <a:latin typeface="Tempus Sans ITC" pitchFamily="82" charset="0"/>
              </a:rPr>
              <a:t> </a:t>
            </a:r>
            <a:r>
              <a:rPr lang="en-US" sz="2800" dirty="0" err="1">
                <a:latin typeface="Tempus Sans ITC" pitchFamily="82" charset="0"/>
              </a:rPr>
              <a:t>membuat</a:t>
            </a:r>
            <a:r>
              <a:rPr lang="en-US" sz="2800" dirty="0">
                <a:latin typeface="Tempus Sans ITC" pitchFamily="82" charset="0"/>
              </a:rPr>
              <a:t> program, </a:t>
            </a:r>
            <a:r>
              <a:rPr lang="en-US" sz="2800" dirty="0" err="1">
                <a:latin typeface="Tempus Sans ITC" pitchFamily="82" charset="0"/>
              </a:rPr>
              <a:t>bagaimana</a:t>
            </a:r>
            <a:r>
              <a:rPr lang="en-US" sz="2800" dirty="0">
                <a:latin typeface="Tempus Sans ITC" pitchFamily="82" charset="0"/>
              </a:rPr>
              <a:t> </a:t>
            </a:r>
            <a:r>
              <a:rPr lang="en-US" sz="2800" dirty="0" err="1">
                <a:latin typeface="Tempus Sans ITC" pitchFamily="82" charset="0"/>
              </a:rPr>
              <a:t>cara</a:t>
            </a:r>
            <a:r>
              <a:rPr lang="en-US" sz="2800" dirty="0">
                <a:latin typeface="Tempus Sans ITC" pitchFamily="82" charset="0"/>
              </a:rPr>
              <a:t> </a:t>
            </a:r>
            <a:r>
              <a:rPr lang="en-US" sz="2800" dirty="0" err="1">
                <a:latin typeface="Tempus Sans ITC" pitchFamily="82" charset="0"/>
              </a:rPr>
              <a:t>Anda</a:t>
            </a:r>
            <a:r>
              <a:rPr lang="en-US" sz="2800" dirty="0">
                <a:latin typeface="Tempus Sans ITC" pitchFamily="82" charset="0"/>
              </a:rPr>
              <a:t> </a:t>
            </a:r>
            <a:r>
              <a:rPr lang="en-US" sz="2800" dirty="0" err="1">
                <a:latin typeface="Tempus Sans ITC" pitchFamily="82" charset="0"/>
              </a:rPr>
              <a:t>mengatasi</a:t>
            </a:r>
            <a:r>
              <a:rPr lang="en-US" sz="2800" dirty="0">
                <a:latin typeface="Tempus Sans ITC" pitchFamily="82" charset="0"/>
              </a:rPr>
              <a:t> error </a:t>
            </a:r>
            <a:r>
              <a:rPr lang="en-US" sz="2800" dirty="0" err="1">
                <a:latin typeface="Tempus Sans ITC" pitchFamily="82" charset="0"/>
              </a:rPr>
              <a:t>waktu</a:t>
            </a:r>
            <a:r>
              <a:rPr lang="en-US" sz="2800" dirty="0">
                <a:latin typeface="Tempus Sans ITC" pitchFamily="82" charset="0"/>
              </a:rPr>
              <a:t> compiling/running? </a:t>
            </a:r>
          </a:p>
          <a:p>
            <a:pPr lvl="1">
              <a:lnSpc>
                <a:spcPct val="90000"/>
              </a:lnSpc>
            </a:pPr>
            <a:r>
              <a:rPr lang="en-US" sz="2400" dirty="0" err="1">
                <a:latin typeface="Tempus Sans ITC" pitchFamily="82" charset="0"/>
              </a:rPr>
              <a:t>Identifikasi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masalah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dalam</a:t>
            </a:r>
            <a:r>
              <a:rPr lang="en-US" sz="2400" dirty="0">
                <a:latin typeface="Tempus Sans ITC" pitchFamily="82" charset="0"/>
              </a:rPr>
              <a:t> error </a:t>
            </a:r>
            <a:r>
              <a:rPr lang="en-US" sz="2400" dirty="0" err="1">
                <a:latin typeface="Tempus Sans ITC" pitchFamily="82" charset="0"/>
              </a:rPr>
              <a:t>amat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terbantu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jika</a:t>
            </a:r>
            <a:r>
              <a:rPr lang="en-US" sz="2400" dirty="0">
                <a:latin typeface="Tempus Sans ITC" pitchFamily="82" charset="0"/>
              </a:rPr>
              <a:t> error message-</a:t>
            </a:r>
            <a:r>
              <a:rPr lang="en-US" sz="2400" dirty="0" err="1">
                <a:latin typeface="Tempus Sans ITC" pitchFamily="82" charset="0"/>
              </a:rPr>
              <a:t>nya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jelas</a:t>
            </a:r>
            <a:endParaRPr lang="en-US" sz="2400" dirty="0">
              <a:latin typeface="Tempus Sans ITC" pitchFamily="82" charset="0"/>
            </a:endParaRPr>
          </a:p>
          <a:p>
            <a:pPr>
              <a:lnSpc>
                <a:spcPct val="90000"/>
              </a:lnSpc>
            </a:pPr>
            <a:r>
              <a:rPr lang="en-US" sz="2800" dirty="0" err="1">
                <a:latin typeface="Tempus Sans ITC" pitchFamily="82" charset="0"/>
              </a:rPr>
              <a:t>Eksepsi</a:t>
            </a:r>
            <a:r>
              <a:rPr lang="en-US" sz="2800" dirty="0">
                <a:latin typeface="Tempus Sans ITC" pitchFamily="82" charset="0"/>
              </a:rPr>
              <a:t> (exception)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err="1">
                <a:latin typeface="Tempus Sans ITC" pitchFamily="82" charset="0"/>
              </a:rPr>
              <a:t>Mekanisme</a:t>
            </a:r>
            <a:r>
              <a:rPr lang="en-US" sz="2400" dirty="0">
                <a:latin typeface="Tempus Sans ITC" pitchFamily="82" charset="0"/>
              </a:rPr>
              <a:t> yang </a:t>
            </a:r>
            <a:r>
              <a:rPr lang="en-US" sz="2400" dirty="0" err="1">
                <a:latin typeface="Tempus Sans ITC" pitchFamily="82" charset="0"/>
              </a:rPr>
              <a:t>digunakan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oleh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bhs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pemrograman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untuk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mendeskripsikan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apa</a:t>
            </a:r>
            <a:r>
              <a:rPr lang="en-US" sz="2400" dirty="0">
                <a:latin typeface="Tempus Sans ITC" pitchFamily="82" charset="0"/>
              </a:rPr>
              <a:t> yang </a:t>
            </a:r>
            <a:r>
              <a:rPr lang="en-US" sz="2400" dirty="0" err="1">
                <a:latin typeface="Tempus Sans ITC" pitchFamily="82" charset="0"/>
              </a:rPr>
              <a:t>harus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dilakukan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jika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sesuatu</a:t>
            </a:r>
            <a:r>
              <a:rPr lang="en-US" sz="2400" dirty="0">
                <a:latin typeface="Tempus Sans ITC" pitchFamily="82" charset="0"/>
              </a:rPr>
              <a:t> yang </a:t>
            </a:r>
            <a:r>
              <a:rPr lang="en-US" sz="2400" dirty="0" err="1">
                <a:latin typeface="Tempus Sans ITC" pitchFamily="82" charset="0"/>
              </a:rPr>
              <a:t>tidak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diharapkan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terjadi</a:t>
            </a:r>
            <a:r>
              <a:rPr lang="en-US" sz="2400" dirty="0">
                <a:latin typeface="Tempus Sans ITC" pitchFamily="82" charset="0"/>
              </a:rPr>
              <a:t> (</a:t>
            </a:r>
            <a:r>
              <a:rPr lang="en-US" sz="2400" dirty="0" err="1">
                <a:latin typeface="Tempus Sans ITC" pitchFamily="82" charset="0"/>
              </a:rPr>
              <a:t>misal</a:t>
            </a:r>
            <a:r>
              <a:rPr lang="en-US" sz="2400" dirty="0">
                <a:latin typeface="Tempus Sans ITC" pitchFamily="82" charset="0"/>
              </a:rPr>
              <a:t> error </a:t>
            </a:r>
            <a:r>
              <a:rPr lang="en-US" sz="2400" dirty="0" err="1">
                <a:latin typeface="Tempus Sans ITC" pitchFamily="82" charset="0"/>
              </a:rPr>
              <a:t>karena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berbagai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hal</a:t>
            </a:r>
            <a:r>
              <a:rPr lang="en-US" sz="2400" dirty="0">
                <a:latin typeface="Tempus Sans ITC" pitchFamily="82" charset="0"/>
              </a:rPr>
              <a:t>).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 dirty="0">
              <a:latin typeface="Tempus Sans ITC" pitchFamily="82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latin typeface="Tempus Sans ITC" pitchFamily="82" charset="0"/>
              </a:rPr>
              <a:t>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empus Sans ITC" pitchFamily="82" charset="0"/>
              </a:rPr>
              <a:t>Eksepsi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latin typeface="Tempus Sans ITC" pitchFamily="82" charset="0"/>
              </a:rPr>
              <a:t>• Java </a:t>
            </a:r>
            <a:r>
              <a:rPr lang="en-US" sz="2400" dirty="0" err="1">
                <a:latin typeface="Tempus Sans ITC" pitchFamily="82" charset="0"/>
              </a:rPr>
              <a:t>menyediakan</a:t>
            </a:r>
            <a:r>
              <a:rPr lang="en-US" sz="2400" dirty="0">
                <a:latin typeface="Tempus Sans ITC" pitchFamily="82" charset="0"/>
              </a:rPr>
              <a:t> 2 </a:t>
            </a:r>
            <a:r>
              <a:rPr lang="en-US" sz="2400" dirty="0" err="1">
                <a:latin typeface="Tempus Sans ITC" pitchFamily="82" charset="0"/>
              </a:rPr>
              <a:t>kategori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eksepsi</a:t>
            </a:r>
            <a:r>
              <a:rPr lang="en-US" sz="2400" dirty="0">
                <a:latin typeface="Tempus Sans ITC" pitchFamily="82" charset="0"/>
              </a:rPr>
              <a:t>: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>
                <a:latin typeface="Tempus Sans ITC" pitchFamily="82" charset="0"/>
              </a:rPr>
              <a:t>Checked exception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>
                <a:latin typeface="Tempus Sans ITC" pitchFamily="82" charset="0"/>
              </a:rPr>
              <a:t>Unchecked exception</a:t>
            </a:r>
          </a:p>
          <a:p>
            <a:pPr algn="just">
              <a:lnSpc>
                <a:spcPct val="80000"/>
              </a:lnSpc>
            </a:pPr>
            <a:r>
              <a:rPr lang="en-US" sz="2400" dirty="0">
                <a:latin typeface="Tempus Sans ITC" pitchFamily="82" charset="0"/>
              </a:rPr>
              <a:t>Checked exception: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 err="1">
                <a:latin typeface="Tempus Sans ITC" pitchFamily="82" charset="0"/>
              </a:rPr>
              <a:t>Eksepsi</a:t>
            </a:r>
            <a:r>
              <a:rPr lang="en-US" sz="2000" dirty="0">
                <a:latin typeface="Tempus Sans ITC" pitchFamily="82" charset="0"/>
              </a:rPr>
              <a:t> yang </a:t>
            </a:r>
            <a:r>
              <a:rPr lang="en-US" sz="2000" dirty="0" err="1">
                <a:latin typeface="Tempus Sans ITC" pitchFamily="82" charset="0"/>
              </a:rPr>
              <a:t>diharapkan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diantisipasi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terjadinya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oleh</a:t>
            </a:r>
            <a:r>
              <a:rPr lang="en-US" sz="2000" dirty="0">
                <a:latin typeface="Tempus Sans ITC" pitchFamily="82" charset="0"/>
              </a:rPr>
              <a:t> programmer. </a:t>
            </a:r>
            <a:r>
              <a:rPr lang="en-US" sz="2000" dirty="0" err="1">
                <a:latin typeface="Tempus Sans ITC" pitchFamily="82" charset="0"/>
              </a:rPr>
              <a:t>Biasanya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terjadi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karena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faktor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eksternal</a:t>
            </a:r>
            <a:r>
              <a:rPr lang="en-US" sz="2000" dirty="0">
                <a:latin typeface="Tempus Sans ITC" pitchFamily="82" charset="0"/>
              </a:rPr>
              <a:t>. </a:t>
            </a:r>
            <a:r>
              <a:rPr lang="en-US" sz="2000" dirty="0" err="1">
                <a:latin typeface="Tempus Sans ITC" pitchFamily="82" charset="0"/>
              </a:rPr>
              <a:t>Contoh</a:t>
            </a:r>
            <a:r>
              <a:rPr lang="en-US" sz="2000" dirty="0">
                <a:latin typeface="Tempus Sans ITC" pitchFamily="82" charset="0"/>
              </a:rPr>
              <a:t>:</a:t>
            </a:r>
          </a:p>
          <a:p>
            <a:pPr lvl="2" algn="just">
              <a:lnSpc>
                <a:spcPct val="80000"/>
              </a:lnSpc>
            </a:pPr>
            <a:r>
              <a:rPr lang="en-US" sz="1800" dirty="0">
                <a:latin typeface="Tempus Sans ITC" pitchFamily="82" charset="0"/>
              </a:rPr>
              <a:t>File yang </a:t>
            </a:r>
            <a:r>
              <a:rPr lang="en-US" sz="1800" dirty="0" err="1">
                <a:latin typeface="Tempus Sans ITC" pitchFamily="82" charset="0"/>
              </a:rPr>
              <a:t>akan</a:t>
            </a:r>
            <a:r>
              <a:rPr lang="en-US" sz="1800" dirty="0">
                <a:latin typeface="Tempus Sans ITC" pitchFamily="82" charset="0"/>
              </a:rPr>
              <a:t> </a:t>
            </a:r>
            <a:r>
              <a:rPr lang="en-US" sz="1800" dirty="0" err="1">
                <a:latin typeface="Tempus Sans ITC" pitchFamily="82" charset="0"/>
              </a:rPr>
              <a:t>dibuka</a:t>
            </a:r>
            <a:r>
              <a:rPr lang="en-US" sz="1800" dirty="0">
                <a:latin typeface="Tempus Sans ITC" pitchFamily="82" charset="0"/>
              </a:rPr>
              <a:t> </a:t>
            </a:r>
            <a:r>
              <a:rPr lang="en-US" sz="1800" dirty="0" err="1">
                <a:latin typeface="Tempus Sans ITC" pitchFamily="82" charset="0"/>
              </a:rPr>
              <a:t>tidak</a:t>
            </a:r>
            <a:r>
              <a:rPr lang="en-US" sz="1800" dirty="0">
                <a:latin typeface="Tempus Sans ITC" pitchFamily="82" charset="0"/>
              </a:rPr>
              <a:t> </a:t>
            </a:r>
            <a:r>
              <a:rPr lang="en-US" sz="1800" dirty="0" err="1">
                <a:latin typeface="Tempus Sans ITC" pitchFamily="82" charset="0"/>
              </a:rPr>
              <a:t>ditemukan</a:t>
            </a:r>
            <a:endParaRPr lang="en-US" sz="1800" dirty="0">
              <a:latin typeface="Tempus Sans ITC" pitchFamily="82" charset="0"/>
            </a:endParaRPr>
          </a:p>
          <a:p>
            <a:pPr lvl="2" algn="just">
              <a:lnSpc>
                <a:spcPct val="80000"/>
              </a:lnSpc>
            </a:pPr>
            <a:r>
              <a:rPr lang="en-US" sz="1800" dirty="0" err="1">
                <a:latin typeface="Tempus Sans ITC" pitchFamily="82" charset="0"/>
              </a:rPr>
              <a:t>Koneksi</a:t>
            </a:r>
            <a:r>
              <a:rPr lang="en-US" sz="1800" dirty="0">
                <a:latin typeface="Tempus Sans ITC" pitchFamily="82" charset="0"/>
              </a:rPr>
              <a:t> </a:t>
            </a:r>
            <a:r>
              <a:rPr lang="en-US" sz="1800" dirty="0" err="1">
                <a:latin typeface="Tempus Sans ITC" pitchFamily="82" charset="0"/>
              </a:rPr>
              <a:t>jaringan</a:t>
            </a:r>
            <a:r>
              <a:rPr lang="en-US" sz="1800" dirty="0">
                <a:latin typeface="Tempus Sans ITC" pitchFamily="82" charset="0"/>
              </a:rPr>
              <a:t> </a:t>
            </a:r>
            <a:r>
              <a:rPr lang="en-US" sz="1800" dirty="0" err="1">
                <a:latin typeface="Tempus Sans ITC" pitchFamily="82" charset="0"/>
              </a:rPr>
              <a:t>gagal</a:t>
            </a:r>
            <a:endParaRPr lang="en-US" sz="1800" dirty="0">
              <a:latin typeface="Tempus Sans ITC" pitchFamily="82" charset="0"/>
            </a:endParaRPr>
          </a:p>
          <a:p>
            <a:pPr algn="just">
              <a:lnSpc>
                <a:spcPct val="80000"/>
              </a:lnSpc>
            </a:pPr>
            <a:r>
              <a:rPr lang="en-US" sz="2400" dirty="0">
                <a:latin typeface="Tempus Sans ITC" pitchFamily="82" charset="0"/>
              </a:rPr>
              <a:t>Unchecked exception: 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 err="1">
                <a:latin typeface="Tempus Sans ITC" pitchFamily="82" charset="0"/>
              </a:rPr>
              <a:t>Eksepsi</a:t>
            </a:r>
            <a:r>
              <a:rPr lang="en-US" sz="2000" dirty="0">
                <a:latin typeface="Tempus Sans ITC" pitchFamily="82" charset="0"/>
              </a:rPr>
              <a:t> yang </a:t>
            </a:r>
            <a:r>
              <a:rPr lang="en-US" sz="2000" dirty="0" err="1">
                <a:latin typeface="Tempus Sans ITC" pitchFamily="82" charset="0"/>
              </a:rPr>
              <a:t>terjadi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dari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suatu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kondisi</a:t>
            </a:r>
            <a:r>
              <a:rPr lang="en-US" sz="2000" dirty="0">
                <a:latin typeface="Tempus Sans ITC" pitchFamily="82" charset="0"/>
              </a:rPr>
              <a:t> yang </a:t>
            </a:r>
            <a:r>
              <a:rPr lang="en-US" sz="2000" dirty="0" err="1">
                <a:latin typeface="Tempus Sans ITC" pitchFamily="82" charset="0"/>
              </a:rPr>
              <a:t>disebabkan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oleh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adanya</a:t>
            </a:r>
            <a:r>
              <a:rPr lang="en-US" sz="2000" dirty="0">
                <a:latin typeface="Tempus Sans ITC" pitchFamily="82" charset="0"/>
              </a:rPr>
              <a:t> bugs (</a:t>
            </a:r>
            <a:r>
              <a:rPr lang="en-US" sz="2000" dirty="0" err="1">
                <a:latin typeface="Tempus Sans ITC" pitchFamily="82" charset="0"/>
              </a:rPr>
              <a:t>disebut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Tempus Sans ITC" pitchFamily="82" charset="0"/>
              </a:rPr>
              <a:t>runtime exceptions</a:t>
            </a:r>
            <a:r>
              <a:rPr lang="en-US" sz="2000" dirty="0">
                <a:latin typeface="Tempus Sans ITC" pitchFamily="82" charset="0"/>
              </a:rPr>
              <a:t>), </a:t>
            </a:r>
            <a:r>
              <a:rPr lang="en-US" sz="2000" dirty="0" err="1">
                <a:latin typeface="Tempus Sans ITC" pitchFamily="82" charset="0"/>
              </a:rPr>
              <a:t>atau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situasi</a:t>
            </a:r>
            <a:r>
              <a:rPr lang="en-US" sz="2000" dirty="0">
                <a:latin typeface="Tempus Sans ITC" pitchFamily="82" charset="0"/>
              </a:rPr>
              <a:t> yang </a:t>
            </a:r>
            <a:r>
              <a:rPr lang="en-US" sz="2000" dirty="0" err="1">
                <a:latin typeface="Tempus Sans ITC" pitchFamily="82" charset="0"/>
              </a:rPr>
              <a:t>cukup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rumit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untuk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ditangani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oleh</a:t>
            </a:r>
            <a:r>
              <a:rPr lang="en-US" sz="2000" dirty="0">
                <a:latin typeface="Tempus Sans ITC" pitchFamily="82" charset="0"/>
              </a:rPr>
              <a:t> program. 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 err="1">
                <a:latin typeface="Tempus Sans ITC" pitchFamily="82" charset="0"/>
              </a:rPr>
              <a:t>Disebut</a:t>
            </a:r>
            <a:r>
              <a:rPr lang="en-US" sz="2000" dirty="0">
                <a:latin typeface="Tempus Sans ITC" pitchFamily="82" charset="0"/>
              </a:rPr>
              <a:t> unchecked </a:t>
            </a:r>
            <a:r>
              <a:rPr lang="en-US" sz="2000" dirty="0" err="1">
                <a:latin typeface="Tempus Sans ITC" pitchFamily="82" charset="0"/>
              </a:rPr>
              <a:t>karena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kita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tidak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diharapkan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untuk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mengeceknya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sebelum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hal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itu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terjadi</a:t>
            </a:r>
            <a:r>
              <a:rPr lang="en-US" sz="2000" dirty="0">
                <a:latin typeface="Tempus Sans ITC" pitchFamily="82" charset="0"/>
              </a:rPr>
              <a:t>. </a:t>
            </a:r>
            <a:r>
              <a:rPr lang="en-US" sz="2000" dirty="0" err="1">
                <a:latin typeface="Tempus Sans ITC" pitchFamily="82" charset="0"/>
              </a:rPr>
              <a:t>Contoh</a:t>
            </a:r>
            <a:r>
              <a:rPr lang="en-US" sz="2000" dirty="0">
                <a:latin typeface="Tempus Sans ITC" pitchFamily="82" charset="0"/>
              </a:rPr>
              <a:t>:</a:t>
            </a:r>
          </a:p>
          <a:p>
            <a:pPr lvl="2" algn="just">
              <a:lnSpc>
                <a:spcPct val="80000"/>
              </a:lnSpc>
            </a:pPr>
            <a:r>
              <a:rPr lang="en-US" sz="1800" dirty="0">
                <a:latin typeface="Tempus Sans ITC" pitchFamily="82" charset="0"/>
              </a:rPr>
              <a:t>Usaha </a:t>
            </a:r>
            <a:r>
              <a:rPr lang="en-US" sz="1800" dirty="0" err="1">
                <a:latin typeface="Tempus Sans ITC" pitchFamily="82" charset="0"/>
              </a:rPr>
              <a:t>untuk</a:t>
            </a:r>
            <a:r>
              <a:rPr lang="en-US" sz="1800" dirty="0">
                <a:latin typeface="Tempus Sans ITC" pitchFamily="82" charset="0"/>
              </a:rPr>
              <a:t> </a:t>
            </a:r>
            <a:r>
              <a:rPr lang="en-US" sz="1800" dirty="0" err="1">
                <a:latin typeface="Tempus Sans ITC" pitchFamily="82" charset="0"/>
              </a:rPr>
              <a:t>mengakses</a:t>
            </a:r>
            <a:r>
              <a:rPr lang="en-US" sz="1800" dirty="0">
                <a:latin typeface="Tempus Sans ITC" pitchFamily="82" charset="0"/>
              </a:rPr>
              <a:t> data </a:t>
            </a:r>
            <a:r>
              <a:rPr lang="en-US" sz="1800" dirty="0" err="1">
                <a:latin typeface="Tempus Sans ITC" pitchFamily="82" charset="0"/>
              </a:rPr>
              <a:t>di</a:t>
            </a:r>
            <a:r>
              <a:rPr lang="en-US" sz="1800" dirty="0">
                <a:latin typeface="Tempus Sans ITC" pitchFamily="82" charset="0"/>
              </a:rPr>
              <a:t> </a:t>
            </a:r>
            <a:r>
              <a:rPr lang="en-US" sz="1800" dirty="0" err="1">
                <a:latin typeface="Tempus Sans ITC" pitchFamily="82" charset="0"/>
              </a:rPr>
              <a:t>luar</a:t>
            </a:r>
            <a:r>
              <a:rPr lang="en-US" sz="1800" dirty="0">
                <a:latin typeface="Tempus Sans ITC" pitchFamily="82" charset="0"/>
              </a:rPr>
              <a:t> </a:t>
            </a:r>
            <a:r>
              <a:rPr lang="en-US" sz="1800" dirty="0" err="1">
                <a:latin typeface="Tempus Sans ITC" pitchFamily="82" charset="0"/>
              </a:rPr>
              <a:t>suatu</a:t>
            </a:r>
            <a:r>
              <a:rPr lang="en-US" sz="1800" dirty="0">
                <a:latin typeface="Tempus Sans ITC" pitchFamily="82" charset="0"/>
              </a:rPr>
              <a:t> </a:t>
            </a:r>
            <a:r>
              <a:rPr lang="en-US" sz="1800" dirty="0" err="1">
                <a:latin typeface="Tempus Sans ITC" pitchFamily="82" charset="0"/>
              </a:rPr>
              <a:t>indeks</a:t>
            </a:r>
            <a:r>
              <a:rPr lang="en-US" sz="1800" dirty="0">
                <a:latin typeface="Tempus Sans ITC" pitchFamily="82" charset="0"/>
              </a:rPr>
              <a:t> array</a:t>
            </a:r>
          </a:p>
          <a:p>
            <a:pPr lvl="2" algn="just">
              <a:lnSpc>
                <a:spcPct val="80000"/>
              </a:lnSpc>
            </a:pPr>
            <a:r>
              <a:rPr lang="en-US" sz="1800" dirty="0">
                <a:latin typeface="Tempus Sans ITC" pitchFamily="82" charset="0"/>
              </a:rPr>
              <a:t>Error </a:t>
            </a:r>
            <a:r>
              <a:rPr lang="en-US" sz="1800" dirty="0" err="1">
                <a:latin typeface="Tempus Sans ITC" pitchFamily="82" charset="0"/>
              </a:rPr>
              <a:t>karena</a:t>
            </a:r>
            <a:r>
              <a:rPr lang="en-US" sz="1800" dirty="0">
                <a:latin typeface="Tempus Sans ITC" pitchFamily="82" charset="0"/>
              </a:rPr>
              <a:t> </a:t>
            </a:r>
            <a:r>
              <a:rPr lang="en-US" sz="1800" dirty="0" err="1">
                <a:latin typeface="Tempus Sans ITC" pitchFamily="82" charset="0"/>
              </a:rPr>
              <a:t>kehabisan</a:t>
            </a:r>
            <a:r>
              <a:rPr lang="en-US" sz="1800" dirty="0">
                <a:latin typeface="Tempus Sans ITC" pitchFamily="82" charset="0"/>
              </a:rPr>
              <a:t> </a:t>
            </a:r>
            <a:r>
              <a:rPr lang="en-US" sz="1800" dirty="0" err="1">
                <a:latin typeface="Tempus Sans ITC" pitchFamily="82" charset="0"/>
              </a:rPr>
              <a:t>memori</a:t>
            </a:r>
            <a:endParaRPr lang="en-US" sz="1800" dirty="0">
              <a:latin typeface="Tempus Sans ITC" pitchFamily="8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empus Sans ITC" pitchFamily="82" charset="0"/>
              </a:rPr>
              <a:t>Eksepsi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empus Sans ITC" pitchFamily="82" charset="0"/>
              </a:rPr>
              <a:t>Class Exception </a:t>
            </a:r>
            <a:r>
              <a:rPr lang="en-US" dirty="0" err="1">
                <a:latin typeface="Tempus Sans ITC" pitchFamily="82" charset="0"/>
              </a:rPr>
              <a:t>dalam</a:t>
            </a:r>
            <a:r>
              <a:rPr lang="en-US" dirty="0">
                <a:latin typeface="Tempus Sans ITC" pitchFamily="82" charset="0"/>
              </a:rPr>
              <a:t> Java </a:t>
            </a:r>
            <a:r>
              <a:rPr lang="en-US" dirty="0" err="1">
                <a:latin typeface="Tempus Sans ITC" pitchFamily="82" charset="0"/>
              </a:rPr>
              <a:t>mendefinisikan</a:t>
            </a:r>
            <a:r>
              <a:rPr lang="en-US" dirty="0">
                <a:latin typeface="Tempus Sans ITC" pitchFamily="82" charset="0"/>
              </a:rPr>
              <a:t> error </a:t>
            </a:r>
            <a:r>
              <a:rPr lang="en-US" dirty="0" err="1">
                <a:latin typeface="Tempus Sans ITC" pitchFamily="82" charset="0"/>
              </a:rPr>
              <a:t>ringan</a:t>
            </a:r>
            <a:r>
              <a:rPr lang="en-US" dirty="0">
                <a:latin typeface="Tempus Sans ITC" pitchFamily="82" charset="0"/>
              </a:rPr>
              <a:t> yang </a:t>
            </a:r>
            <a:r>
              <a:rPr lang="en-US" dirty="0" err="1">
                <a:latin typeface="Tempus Sans ITC" pitchFamily="82" charset="0"/>
              </a:rPr>
              <a:t>dihadapi</a:t>
            </a:r>
            <a:r>
              <a:rPr lang="en-US" dirty="0">
                <a:latin typeface="Tempus Sans ITC" pitchFamily="82" charset="0"/>
              </a:rPr>
              <a:t> </a:t>
            </a:r>
            <a:r>
              <a:rPr lang="en-US" dirty="0" err="1">
                <a:latin typeface="Tempus Sans ITC" pitchFamily="82" charset="0"/>
              </a:rPr>
              <a:t>oleh</a:t>
            </a:r>
            <a:r>
              <a:rPr lang="en-US" dirty="0">
                <a:latin typeface="Tempus Sans ITC" pitchFamily="82" charset="0"/>
              </a:rPr>
              <a:t> program.</a:t>
            </a:r>
          </a:p>
          <a:p>
            <a:pPr algn="just"/>
            <a:r>
              <a:rPr lang="en-US" dirty="0">
                <a:latin typeface="Tempus Sans ITC" pitchFamily="82" charset="0"/>
              </a:rPr>
              <a:t>Class Error </a:t>
            </a:r>
            <a:r>
              <a:rPr lang="en-US" dirty="0" err="1">
                <a:latin typeface="Tempus Sans ITC" pitchFamily="82" charset="0"/>
              </a:rPr>
              <a:t>dalam</a:t>
            </a:r>
            <a:r>
              <a:rPr lang="en-US" dirty="0">
                <a:latin typeface="Tempus Sans ITC" pitchFamily="82" charset="0"/>
              </a:rPr>
              <a:t> Java </a:t>
            </a:r>
            <a:r>
              <a:rPr lang="en-US" dirty="0" err="1">
                <a:latin typeface="Tempus Sans ITC" pitchFamily="82" charset="0"/>
              </a:rPr>
              <a:t>mendefinisikan</a:t>
            </a:r>
            <a:r>
              <a:rPr lang="en-US" dirty="0">
                <a:latin typeface="Tempus Sans ITC" pitchFamily="82" charset="0"/>
              </a:rPr>
              <a:t> error </a:t>
            </a:r>
            <a:r>
              <a:rPr lang="en-US" dirty="0" err="1">
                <a:latin typeface="Tempus Sans ITC" pitchFamily="82" charset="0"/>
              </a:rPr>
              <a:t>serius</a:t>
            </a:r>
            <a:r>
              <a:rPr lang="en-US" dirty="0">
                <a:latin typeface="Tempus Sans ITC" pitchFamily="82" charset="0"/>
              </a:rPr>
              <a:t> yang </a:t>
            </a:r>
            <a:r>
              <a:rPr lang="en-US" dirty="0" err="1">
                <a:latin typeface="Tempus Sans ITC" pitchFamily="82" charset="0"/>
              </a:rPr>
              <a:t>dihadapi</a:t>
            </a:r>
            <a:r>
              <a:rPr lang="en-US" dirty="0">
                <a:latin typeface="Tempus Sans ITC" pitchFamily="82" charset="0"/>
              </a:rPr>
              <a:t> program.</a:t>
            </a:r>
          </a:p>
          <a:p>
            <a:pPr algn="just"/>
            <a:r>
              <a:rPr lang="en-US" dirty="0">
                <a:latin typeface="Tempus Sans ITC" pitchFamily="82" charset="0"/>
              </a:rPr>
              <a:t>Class </a:t>
            </a:r>
            <a:r>
              <a:rPr lang="en-US" dirty="0" err="1">
                <a:latin typeface="Tempus Sans ITC" pitchFamily="82" charset="0"/>
              </a:rPr>
              <a:t>RuntimeException</a:t>
            </a:r>
            <a:r>
              <a:rPr lang="en-US" dirty="0">
                <a:latin typeface="Tempus Sans ITC" pitchFamily="82" charset="0"/>
              </a:rPr>
              <a:t> </a:t>
            </a:r>
            <a:r>
              <a:rPr lang="en-US" sz="2800" dirty="0" err="1">
                <a:latin typeface="Tempus Sans ITC" pitchFamily="82" charset="0"/>
              </a:rPr>
              <a:t>digunakan</a:t>
            </a:r>
            <a:r>
              <a:rPr lang="en-US" sz="2800" dirty="0">
                <a:latin typeface="Tempus Sans ITC" pitchFamily="82" charset="0"/>
              </a:rPr>
              <a:t> </a:t>
            </a:r>
            <a:r>
              <a:rPr lang="en-US" sz="2800" dirty="0" err="1">
                <a:latin typeface="Tempus Sans ITC" pitchFamily="82" charset="0"/>
              </a:rPr>
              <a:t>untuk</a:t>
            </a:r>
            <a:r>
              <a:rPr lang="en-US" sz="2800" dirty="0">
                <a:latin typeface="Tempus Sans ITC" pitchFamily="82" charset="0"/>
              </a:rPr>
              <a:t> </a:t>
            </a:r>
            <a:r>
              <a:rPr lang="en-US" sz="2800" dirty="0" err="1">
                <a:latin typeface="Tempus Sans ITC" pitchFamily="82" charset="0"/>
              </a:rPr>
              <a:t>menangani</a:t>
            </a:r>
            <a:r>
              <a:rPr lang="en-US" sz="2800" dirty="0">
                <a:latin typeface="Tempus Sans ITC" pitchFamily="82" charset="0"/>
              </a:rPr>
              <a:t> </a:t>
            </a:r>
            <a:r>
              <a:rPr lang="en-US" sz="2800" dirty="0" err="1">
                <a:latin typeface="Tempus Sans ITC" pitchFamily="82" charset="0"/>
              </a:rPr>
              <a:t>eksepsi</a:t>
            </a:r>
            <a:r>
              <a:rPr lang="en-US" sz="2800" dirty="0">
                <a:latin typeface="Tempus Sans ITC" pitchFamily="82" charset="0"/>
              </a:rPr>
              <a:t> yang </a:t>
            </a:r>
            <a:r>
              <a:rPr lang="en-US" sz="2800" dirty="0" err="1">
                <a:latin typeface="Tempus Sans ITC" pitchFamily="82" charset="0"/>
              </a:rPr>
              <a:t>muncul</a:t>
            </a:r>
            <a:r>
              <a:rPr lang="en-US" sz="2800" dirty="0">
                <a:latin typeface="Tempus Sans ITC" pitchFamily="82" charset="0"/>
              </a:rPr>
              <a:t> </a:t>
            </a:r>
            <a:r>
              <a:rPr lang="en-US" sz="2800" dirty="0" err="1">
                <a:latin typeface="Tempus Sans ITC" pitchFamily="82" charset="0"/>
              </a:rPr>
              <a:t>sebagai</a:t>
            </a:r>
            <a:r>
              <a:rPr lang="en-US" sz="2800" dirty="0">
                <a:latin typeface="Tempus Sans ITC" pitchFamily="82" charset="0"/>
              </a:rPr>
              <a:t> </a:t>
            </a:r>
            <a:r>
              <a:rPr lang="en-US" sz="2800" dirty="0" err="1">
                <a:latin typeface="Tempus Sans ITC" pitchFamily="82" charset="0"/>
              </a:rPr>
              <a:t>akibat</a:t>
            </a:r>
            <a:r>
              <a:rPr lang="en-US" sz="2800" dirty="0">
                <a:latin typeface="Tempus Sans ITC" pitchFamily="82" charset="0"/>
              </a:rPr>
              <a:t> </a:t>
            </a:r>
            <a:r>
              <a:rPr lang="en-US" sz="2800" dirty="0" err="1">
                <a:latin typeface="Tempus Sans ITC" pitchFamily="82" charset="0"/>
              </a:rPr>
              <a:t>adanya</a:t>
            </a:r>
            <a:r>
              <a:rPr lang="en-US" sz="2800" dirty="0">
                <a:latin typeface="Tempus Sans ITC" pitchFamily="82" charset="0"/>
              </a:rPr>
              <a:t> bugs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empus Sans ITC" pitchFamily="82" charset="0"/>
              </a:rPr>
              <a:t>Contoh</a:t>
            </a:r>
            <a:r>
              <a:rPr lang="en-US" dirty="0">
                <a:latin typeface="Tempus Sans ITC" pitchFamily="82" charset="0"/>
              </a:rPr>
              <a:t> Exception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1 public class </a:t>
            </a:r>
            <a:r>
              <a:rPr lang="en-US" sz="1800" dirty="0" err="1">
                <a:latin typeface="Courier New" pitchFamily="49" charset="0"/>
              </a:rPr>
              <a:t>HelloWorld</a:t>
            </a:r>
            <a:r>
              <a:rPr lang="en-US" sz="1800" dirty="0">
                <a:latin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 public static void main (String[] </a:t>
            </a:r>
            <a:r>
              <a:rPr lang="en-US" sz="1800" dirty="0" err="1">
                <a:latin typeface="Courier New" pitchFamily="49" charset="0"/>
              </a:rPr>
              <a:t>args</a:t>
            </a:r>
            <a:r>
              <a:rPr lang="en-US" sz="1800" dirty="0">
                <a:latin typeface="Courier New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3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5 String greetings [] =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6 	   	"Hello world!",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7 	   	"No, I mean it!",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8		"HELLO WORLD!!"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9 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11 while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4)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12		</a:t>
            </a:r>
            <a:r>
              <a:rPr lang="en-US" sz="1800" dirty="0" err="1">
                <a:latin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</a:rPr>
              <a:t> (greetings[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13		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14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15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16 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4575" y="2133600"/>
            <a:ext cx="30194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empus Sans ITC" pitchFamily="82" charset="0"/>
              </a:rPr>
              <a:t>Contoh</a:t>
            </a:r>
            <a:r>
              <a:rPr lang="en-US" dirty="0">
                <a:latin typeface="Tempus Sans ITC" pitchFamily="82" charset="0"/>
              </a:rPr>
              <a:t> Exception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public class </a:t>
            </a:r>
            <a:r>
              <a:rPr lang="en-US" sz="2400" dirty="0" err="1">
                <a:latin typeface="Courier New" pitchFamily="49" charset="0"/>
              </a:rPr>
              <a:t>TambahArgumen</a:t>
            </a:r>
            <a:r>
              <a:rPr lang="en-US" sz="2400" dirty="0">
                <a:latin typeface="Courier New" pitchFamily="49" charset="0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 public static void main (String[] </a:t>
            </a:r>
            <a:r>
              <a:rPr lang="en-US" sz="2400" dirty="0" err="1">
                <a:latin typeface="Courier New" pitchFamily="49" charset="0"/>
              </a:rPr>
              <a:t>args</a:t>
            </a:r>
            <a:r>
              <a:rPr lang="en-US" sz="2400" dirty="0">
                <a:latin typeface="Courier New" pitchFamily="49" charset="0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   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jumlah</a:t>
            </a:r>
            <a:r>
              <a:rPr lang="en-US" sz="2400" dirty="0">
                <a:latin typeface="Courier New" pitchFamily="49" charset="0"/>
              </a:rPr>
              <a:t>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 for (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 = 0;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 &lt; </a:t>
            </a:r>
            <a:r>
              <a:rPr lang="en-US" sz="2400" dirty="0" err="1">
                <a:latin typeface="Courier New" pitchFamily="49" charset="0"/>
              </a:rPr>
              <a:t>args.length</a:t>
            </a:r>
            <a:r>
              <a:rPr lang="en-US" sz="2400" dirty="0">
                <a:latin typeface="Courier New" pitchFamily="49" charset="0"/>
              </a:rPr>
              <a:t>;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++)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		   </a:t>
            </a:r>
            <a:r>
              <a:rPr lang="en-US" sz="2400" dirty="0" err="1">
                <a:latin typeface="Courier New" pitchFamily="49" charset="0"/>
              </a:rPr>
              <a:t>jumlah</a:t>
            </a:r>
            <a:r>
              <a:rPr lang="en-US" sz="2400" dirty="0">
                <a:latin typeface="Courier New" pitchFamily="49" charset="0"/>
              </a:rPr>
              <a:t> += </a:t>
            </a:r>
            <a:r>
              <a:rPr lang="en-US" sz="2400" dirty="0" err="1">
                <a:latin typeface="Courier New" pitchFamily="49" charset="0"/>
              </a:rPr>
              <a:t>Integer.parseInt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</a:rPr>
              <a:t>args</a:t>
            </a:r>
            <a:r>
              <a:rPr lang="en-US" sz="2400" dirty="0">
                <a:latin typeface="Courier New" pitchFamily="49" charset="0"/>
              </a:rPr>
              <a:t>[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]);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	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	  </a:t>
            </a:r>
            <a:r>
              <a:rPr lang="en-US" sz="2400" dirty="0" err="1">
                <a:latin typeface="Courier New" pitchFamily="49" charset="0"/>
              </a:rPr>
              <a:t>System.out.println</a:t>
            </a:r>
            <a:r>
              <a:rPr lang="en-US" sz="2400" dirty="0">
                <a:latin typeface="Courier New" pitchFamily="49" charset="0"/>
              </a:rPr>
              <a:t>(“</a:t>
            </a:r>
            <a:r>
              <a:rPr lang="en-US" sz="2400" dirty="0" err="1">
                <a:latin typeface="Courier New" pitchFamily="49" charset="0"/>
              </a:rPr>
              <a:t>Jumlah</a:t>
            </a:r>
            <a:r>
              <a:rPr lang="en-US" sz="2400" dirty="0">
                <a:latin typeface="Courier New" pitchFamily="49" charset="0"/>
              </a:rPr>
              <a:t> = “ + </a:t>
            </a:r>
            <a:r>
              <a:rPr lang="en-US" sz="2400" dirty="0" err="1">
                <a:latin typeface="Courier New" pitchFamily="49" charset="0"/>
              </a:rPr>
              <a:t>jumlah</a:t>
            </a:r>
            <a:r>
              <a:rPr lang="en-US" sz="2400" dirty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4572000"/>
            <a:ext cx="55340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empus Sans ITC" pitchFamily="82" charset="0"/>
              </a:rPr>
              <a:t>Statemen</a:t>
            </a:r>
            <a:r>
              <a:rPr lang="en-US" dirty="0">
                <a:latin typeface="Tempus Sans ITC" pitchFamily="82" charset="0"/>
              </a:rPr>
              <a:t> try </a:t>
            </a:r>
            <a:r>
              <a:rPr lang="en-US" dirty="0" err="1">
                <a:latin typeface="Tempus Sans ITC" pitchFamily="82" charset="0"/>
              </a:rPr>
              <a:t>dan</a:t>
            </a:r>
            <a:r>
              <a:rPr lang="en-US" dirty="0">
                <a:latin typeface="Tempus Sans ITC" pitchFamily="82" charset="0"/>
              </a:rPr>
              <a:t> catch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marL="533400" indent="-533400" algn="just">
              <a:lnSpc>
                <a:spcPct val="80000"/>
              </a:lnSpc>
            </a:pPr>
            <a:r>
              <a:rPr lang="en-US" sz="1800" dirty="0">
                <a:latin typeface="Tempus Sans ITC" pitchFamily="82" charset="0"/>
              </a:rPr>
              <a:t>Java </a:t>
            </a:r>
            <a:r>
              <a:rPr lang="en-US" sz="1800" dirty="0" err="1">
                <a:latin typeface="Tempus Sans ITC" pitchFamily="82" charset="0"/>
              </a:rPr>
              <a:t>menyediakan</a:t>
            </a:r>
            <a:r>
              <a:rPr lang="en-US" sz="1800" dirty="0">
                <a:latin typeface="Tempus Sans ITC" pitchFamily="82" charset="0"/>
              </a:rPr>
              <a:t> </a:t>
            </a:r>
            <a:r>
              <a:rPr lang="en-US" sz="1800" dirty="0" err="1">
                <a:latin typeface="Tempus Sans ITC" pitchFamily="82" charset="0"/>
              </a:rPr>
              <a:t>mekanisme</a:t>
            </a:r>
            <a:r>
              <a:rPr lang="en-US" sz="1800" dirty="0">
                <a:latin typeface="Tempus Sans ITC" pitchFamily="82" charset="0"/>
              </a:rPr>
              <a:t> </a:t>
            </a:r>
            <a:r>
              <a:rPr lang="en-US" sz="1800" dirty="0" err="1">
                <a:latin typeface="Tempus Sans ITC" pitchFamily="82" charset="0"/>
              </a:rPr>
              <a:t>untuk</a:t>
            </a:r>
            <a:r>
              <a:rPr lang="en-US" sz="1800" dirty="0">
                <a:latin typeface="Tempus Sans ITC" pitchFamily="82" charset="0"/>
              </a:rPr>
              <a:t> </a:t>
            </a:r>
            <a:r>
              <a:rPr lang="en-US" sz="1800" dirty="0" err="1">
                <a:latin typeface="Tempus Sans ITC" pitchFamily="82" charset="0"/>
              </a:rPr>
              <a:t>menentukan</a:t>
            </a:r>
            <a:r>
              <a:rPr lang="en-US" sz="1800" dirty="0">
                <a:latin typeface="Tempus Sans ITC" pitchFamily="82" charset="0"/>
              </a:rPr>
              <a:t> </a:t>
            </a:r>
            <a:r>
              <a:rPr lang="en-US" sz="1800" dirty="0" err="1">
                <a:latin typeface="Tempus Sans ITC" pitchFamily="82" charset="0"/>
              </a:rPr>
              <a:t>eksepsi</a:t>
            </a:r>
            <a:r>
              <a:rPr lang="en-US" sz="1800" dirty="0">
                <a:latin typeface="Tempus Sans ITC" pitchFamily="82" charset="0"/>
              </a:rPr>
              <a:t> </a:t>
            </a:r>
            <a:r>
              <a:rPr lang="en-US" sz="1800" dirty="0" err="1">
                <a:latin typeface="Tempus Sans ITC" pitchFamily="82" charset="0"/>
              </a:rPr>
              <a:t>mana</a:t>
            </a:r>
            <a:r>
              <a:rPr lang="en-US" sz="1800" dirty="0">
                <a:latin typeface="Tempus Sans ITC" pitchFamily="82" charset="0"/>
              </a:rPr>
              <a:t> yang </a:t>
            </a:r>
            <a:r>
              <a:rPr lang="en-US" sz="1800" dirty="0" err="1">
                <a:latin typeface="Tempus Sans ITC" pitchFamily="82" charset="0"/>
              </a:rPr>
              <a:t>terjadi</a:t>
            </a:r>
            <a:r>
              <a:rPr lang="en-US" sz="1800" dirty="0">
                <a:latin typeface="Tempus Sans ITC" pitchFamily="82" charset="0"/>
              </a:rPr>
              <a:t> </a:t>
            </a:r>
            <a:r>
              <a:rPr lang="en-US" sz="1800" dirty="0" err="1">
                <a:latin typeface="Tempus Sans ITC" pitchFamily="82" charset="0"/>
              </a:rPr>
              <a:t>dan</a:t>
            </a:r>
            <a:r>
              <a:rPr lang="en-US" sz="1800" dirty="0">
                <a:latin typeface="Tempus Sans ITC" pitchFamily="82" charset="0"/>
              </a:rPr>
              <a:t> </a:t>
            </a:r>
            <a:r>
              <a:rPr lang="en-US" sz="1800" dirty="0" err="1">
                <a:latin typeface="Tempus Sans ITC" pitchFamily="82" charset="0"/>
              </a:rPr>
              <a:t>bagaimana</a:t>
            </a:r>
            <a:r>
              <a:rPr lang="en-US" sz="1800" dirty="0">
                <a:latin typeface="Tempus Sans ITC" pitchFamily="82" charset="0"/>
              </a:rPr>
              <a:t> </a:t>
            </a:r>
            <a:r>
              <a:rPr lang="en-US" sz="1800" dirty="0" err="1">
                <a:latin typeface="Tempus Sans ITC" pitchFamily="82" charset="0"/>
              </a:rPr>
              <a:t>mengatasinya</a:t>
            </a:r>
            <a:r>
              <a:rPr lang="en-US" sz="1800" dirty="0">
                <a:latin typeface="Tempus Sans ITC" pitchFamily="82" charset="0"/>
              </a:rPr>
              <a:t>.  Program </a:t>
            </a:r>
            <a:r>
              <a:rPr lang="en-US" sz="1800" dirty="0" err="1">
                <a:latin typeface="Tempus Sans ITC" pitchFamily="82" charset="0"/>
              </a:rPr>
              <a:t>berikut</a:t>
            </a:r>
            <a:r>
              <a:rPr lang="en-US" sz="1800" dirty="0">
                <a:latin typeface="Tempus Sans ITC" pitchFamily="82" charset="0"/>
              </a:rPr>
              <a:t> </a:t>
            </a:r>
            <a:r>
              <a:rPr lang="en-US" sz="1800" dirty="0" err="1">
                <a:latin typeface="Tempus Sans ITC" pitchFamily="82" charset="0"/>
              </a:rPr>
              <a:t>merupakan</a:t>
            </a:r>
            <a:r>
              <a:rPr lang="en-US" sz="1800" dirty="0">
                <a:latin typeface="Tempus Sans ITC" pitchFamily="82" charset="0"/>
              </a:rPr>
              <a:t> </a:t>
            </a:r>
            <a:r>
              <a:rPr lang="en-US" sz="1800" dirty="0" err="1">
                <a:latin typeface="Tempus Sans ITC" pitchFamily="82" charset="0"/>
              </a:rPr>
              <a:t>modifikasi</a:t>
            </a:r>
            <a:r>
              <a:rPr lang="en-US" sz="1800" dirty="0">
                <a:latin typeface="Tempus Sans ITC" pitchFamily="82" charset="0"/>
              </a:rPr>
              <a:t> program </a:t>
            </a:r>
            <a:r>
              <a:rPr lang="en-US" sz="1800" dirty="0" err="1">
                <a:latin typeface="Tempus Sans ITC" pitchFamily="82" charset="0"/>
              </a:rPr>
              <a:t>sebelumnya</a:t>
            </a:r>
            <a:r>
              <a:rPr lang="en-US" sz="1800" dirty="0">
                <a:latin typeface="Tempus Sans ITC" pitchFamily="82" charset="0"/>
              </a:rPr>
              <a:t> </a:t>
            </a:r>
            <a:r>
              <a:rPr lang="en-US" sz="1800" dirty="0" err="1">
                <a:latin typeface="Tempus Sans ITC" pitchFamily="82" charset="0"/>
              </a:rPr>
              <a:t>dengan</a:t>
            </a:r>
            <a:r>
              <a:rPr lang="en-US" sz="1800" dirty="0">
                <a:latin typeface="Tempus Sans ITC" pitchFamily="82" charset="0"/>
              </a:rPr>
              <a:t> </a:t>
            </a:r>
            <a:r>
              <a:rPr lang="en-US" sz="1800" dirty="0" err="1">
                <a:latin typeface="Tempus Sans ITC" pitchFamily="82" charset="0"/>
              </a:rPr>
              <a:t>mengunakan</a:t>
            </a:r>
            <a:r>
              <a:rPr lang="en-US" sz="1800" dirty="0">
                <a:latin typeface="Tempus Sans ITC" pitchFamily="82" charset="0"/>
              </a:rPr>
              <a:t> </a:t>
            </a:r>
            <a:r>
              <a:rPr lang="en-US" sz="1800" dirty="0" err="1">
                <a:latin typeface="Tempus Sans ITC" pitchFamily="82" charset="0"/>
              </a:rPr>
              <a:t>statemen</a:t>
            </a:r>
            <a:r>
              <a:rPr lang="en-US" sz="1800" dirty="0">
                <a:latin typeface="Tempus Sans ITC" pitchFamily="82" charset="0"/>
              </a:rPr>
              <a:t> try-catch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public class TambahArgumen2 {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public static void main (String[] </a:t>
            </a:r>
            <a:r>
              <a:rPr lang="en-US" sz="1600" dirty="0" err="1">
                <a:latin typeface="Courier New" pitchFamily="49" charset="0"/>
              </a:rPr>
              <a:t>args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try {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jumlah</a:t>
            </a:r>
            <a:r>
              <a:rPr lang="en-US" sz="1600" dirty="0">
                <a:latin typeface="Courier New" pitchFamily="49" charset="0"/>
              </a:rPr>
              <a:t> = 0;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for 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</a:rPr>
              <a:t>args.length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	   </a:t>
            </a:r>
            <a:r>
              <a:rPr lang="en-US" sz="1600" dirty="0" err="1">
                <a:latin typeface="Courier New" pitchFamily="49" charset="0"/>
              </a:rPr>
              <a:t>jumlah</a:t>
            </a:r>
            <a:r>
              <a:rPr lang="en-US" sz="1600" dirty="0">
                <a:latin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</a:rPr>
              <a:t>Integer.parseInt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args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]);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}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System.out.println</a:t>
            </a:r>
            <a:r>
              <a:rPr lang="en-US" sz="1600" dirty="0">
                <a:latin typeface="Courier New" pitchFamily="49" charset="0"/>
              </a:rPr>
              <a:t>("</a:t>
            </a:r>
            <a:r>
              <a:rPr lang="en-US" sz="1600" dirty="0" err="1">
                <a:latin typeface="Courier New" pitchFamily="49" charset="0"/>
              </a:rPr>
              <a:t>Jumlah</a:t>
            </a:r>
            <a:r>
              <a:rPr lang="en-US" sz="1600" dirty="0">
                <a:latin typeface="Courier New" pitchFamily="49" charset="0"/>
              </a:rPr>
              <a:t> = " + </a:t>
            </a:r>
            <a:r>
              <a:rPr lang="en-US" sz="1600" dirty="0" err="1">
                <a:latin typeface="Courier New" pitchFamily="49" charset="0"/>
              </a:rPr>
              <a:t>jumlah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}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catch 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NumberFormatException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nfe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) {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System.err.println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("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Salah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satu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argumen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bukan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integer");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}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}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 marL="914400" lvl="1" indent="-457200">
              <a:lnSpc>
                <a:spcPct val="80000"/>
              </a:lnSpc>
              <a:buFontTx/>
              <a:buAutoNum type="arabicPlain" startAt="4"/>
            </a:pPr>
            <a:endParaRPr lang="en-US" sz="1600" dirty="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sz="1600" dirty="0">
              <a:latin typeface="Verdana" pitchFamily="34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sz="1800" dirty="0">
              <a:latin typeface="Verdan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5181600"/>
            <a:ext cx="6096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empus Sans ITC" pitchFamily="82" charset="0"/>
              </a:rPr>
              <a:t>Statemen try dan catch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just">
              <a:lnSpc>
                <a:spcPct val="80000"/>
              </a:lnSpc>
            </a:pPr>
            <a:r>
              <a:rPr lang="en-US" sz="2400" dirty="0" err="1">
                <a:latin typeface="Tempus Sans ITC" pitchFamily="82" charset="0"/>
              </a:rPr>
              <a:t>Bagaimana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jika</a:t>
            </a:r>
            <a:r>
              <a:rPr lang="en-US" sz="2400" dirty="0">
                <a:latin typeface="Tempus Sans ITC" pitchFamily="82" charset="0"/>
              </a:rPr>
              <a:t> program </a:t>
            </a:r>
            <a:r>
              <a:rPr lang="en-US" sz="2400" dirty="0" err="1">
                <a:latin typeface="Tempus Sans ITC" pitchFamily="82" charset="0"/>
              </a:rPr>
              <a:t>dimodifikasi</a:t>
            </a:r>
            <a:r>
              <a:rPr lang="en-US" sz="2400" dirty="0">
                <a:latin typeface="Tempus Sans ITC" pitchFamily="82" charset="0"/>
              </a:rPr>
              <a:t> agar </a:t>
            </a:r>
            <a:r>
              <a:rPr lang="en-US" sz="2400" dirty="0" err="1">
                <a:latin typeface="Tempus Sans ITC" pitchFamily="82" charset="0"/>
              </a:rPr>
              <a:t>dapat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menampilkan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pesan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bahwa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argumen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tertentu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bukan</a:t>
            </a:r>
            <a:r>
              <a:rPr lang="en-US" sz="2400" dirty="0">
                <a:latin typeface="Tempus Sans ITC" pitchFamily="82" charset="0"/>
              </a:rPr>
              <a:t> integer, </a:t>
            </a:r>
            <a:r>
              <a:rPr lang="en-US" sz="2400" dirty="0" err="1">
                <a:latin typeface="Tempus Sans ITC" pitchFamily="82" charset="0"/>
              </a:rPr>
              <a:t>namun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tetap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menjumlahkan</a:t>
            </a:r>
            <a:r>
              <a:rPr lang="en-US" sz="2400" dirty="0">
                <a:latin typeface="Tempus Sans ITC" pitchFamily="82" charset="0"/>
              </a:rPr>
              <a:t> argument-</a:t>
            </a:r>
            <a:r>
              <a:rPr lang="en-US" sz="2400" dirty="0" err="1">
                <a:latin typeface="Tempus Sans ITC" pitchFamily="82" charset="0"/>
              </a:rPr>
              <a:t>argumen</a:t>
            </a:r>
            <a:r>
              <a:rPr lang="en-US" sz="2400" dirty="0">
                <a:latin typeface="Tempus Sans ITC" pitchFamily="82" charset="0"/>
              </a:rPr>
              <a:t> yang </a:t>
            </a:r>
            <a:r>
              <a:rPr lang="en-US" sz="2400" dirty="0" err="1">
                <a:latin typeface="Tempus Sans ITC" pitchFamily="82" charset="0"/>
              </a:rPr>
              <a:t>bertipe</a:t>
            </a:r>
            <a:r>
              <a:rPr lang="en-US" sz="2400" dirty="0">
                <a:latin typeface="Tempus Sans ITC" pitchFamily="82" charset="0"/>
              </a:rPr>
              <a:t> integer </a:t>
            </a:r>
            <a:r>
              <a:rPr lang="en-US" sz="2400" dirty="0" err="1">
                <a:latin typeface="Tempus Sans ITC" pitchFamily="82" charset="0"/>
              </a:rPr>
              <a:t>dan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menampilkan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hasilnya</a:t>
            </a:r>
            <a:r>
              <a:rPr lang="en-US" sz="2400" dirty="0">
                <a:latin typeface="Tempus Sans ITC" pitchFamily="82" charset="0"/>
              </a:rPr>
              <a:t>.</a:t>
            </a:r>
          </a:p>
          <a:p>
            <a:pPr marL="609600" indent="-609600" algn="just">
              <a:lnSpc>
                <a:spcPct val="80000"/>
              </a:lnSpc>
            </a:pPr>
            <a:r>
              <a:rPr lang="en-US" sz="2400" dirty="0" err="1">
                <a:latin typeface="Tempus Sans ITC" pitchFamily="82" charset="0"/>
              </a:rPr>
              <a:t>Contoh</a:t>
            </a:r>
            <a:r>
              <a:rPr lang="en-US" sz="2400" dirty="0">
                <a:latin typeface="Tempus Sans ITC" pitchFamily="82" charset="0"/>
              </a:rPr>
              <a:t> :</a:t>
            </a:r>
          </a:p>
          <a:p>
            <a:pPr marL="609600" indent="-609600" algn="just">
              <a:lnSpc>
                <a:spcPct val="80000"/>
              </a:lnSpc>
              <a:buFontTx/>
              <a:buNone/>
            </a:pPr>
            <a:r>
              <a:rPr lang="en-US" sz="2400" dirty="0">
                <a:latin typeface="Tempus Sans ITC" pitchFamily="82" charset="0"/>
              </a:rPr>
              <a:t>		Java TambahArgumen3 1 3.4 5 7.2</a:t>
            </a:r>
          </a:p>
          <a:p>
            <a:pPr marL="609600" indent="-609600" algn="just">
              <a:lnSpc>
                <a:spcPct val="80000"/>
              </a:lnSpc>
              <a:buFontTx/>
              <a:buNone/>
            </a:pPr>
            <a:r>
              <a:rPr lang="en-US" sz="2400" dirty="0">
                <a:latin typeface="Tempus Sans ITC" pitchFamily="82" charset="0"/>
              </a:rPr>
              <a:t>      </a:t>
            </a:r>
          </a:p>
          <a:p>
            <a:pPr marL="609600" indent="-609600" algn="just">
              <a:lnSpc>
                <a:spcPct val="80000"/>
              </a:lnSpc>
              <a:buFontTx/>
              <a:buNone/>
            </a:pPr>
            <a:r>
              <a:rPr lang="en-US" sz="2400" dirty="0">
                <a:latin typeface="Tempus Sans ITC" pitchFamily="82" charset="0"/>
              </a:rPr>
              <a:t>		</a:t>
            </a:r>
            <a:r>
              <a:rPr lang="en-US" sz="2400" dirty="0" err="1">
                <a:latin typeface="Tempus Sans ITC" pitchFamily="82" charset="0"/>
              </a:rPr>
              <a:t>Akan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menghasilkan</a:t>
            </a:r>
            <a:r>
              <a:rPr lang="en-US" sz="2400" dirty="0">
                <a:latin typeface="Tempus Sans ITC" pitchFamily="82" charset="0"/>
              </a:rPr>
              <a:t> output</a:t>
            </a:r>
          </a:p>
          <a:p>
            <a:pPr marL="609600" indent="-609600" algn="just">
              <a:lnSpc>
                <a:spcPct val="80000"/>
              </a:lnSpc>
              <a:buFontTx/>
              <a:buNone/>
            </a:pPr>
            <a:r>
              <a:rPr lang="en-US" sz="2400" dirty="0">
                <a:latin typeface="Tempus Sans ITC" pitchFamily="82" charset="0"/>
              </a:rPr>
              <a:t>			3.4 </a:t>
            </a:r>
            <a:r>
              <a:rPr lang="en-US" sz="2400" dirty="0" err="1">
                <a:latin typeface="Tempus Sans ITC" pitchFamily="82" charset="0"/>
              </a:rPr>
              <a:t>bukan</a:t>
            </a:r>
            <a:r>
              <a:rPr lang="en-US" sz="2400" dirty="0">
                <a:latin typeface="Tempus Sans ITC" pitchFamily="82" charset="0"/>
              </a:rPr>
              <a:t> integer</a:t>
            </a:r>
          </a:p>
          <a:p>
            <a:pPr marL="609600" indent="-609600" algn="just">
              <a:lnSpc>
                <a:spcPct val="80000"/>
              </a:lnSpc>
              <a:buFontTx/>
              <a:buNone/>
            </a:pPr>
            <a:r>
              <a:rPr lang="en-US" sz="2400" dirty="0">
                <a:latin typeface="Tempus Sans ITC" pitchFamily="82" charset="0"/>
              </a:rPr>
              <a:t>			7.2 </a:t>
            </a:r>
            <a:r>
              <a:rPr lang="en-US" sz="2400" dirty="0" err="1">
                <a:latin typeface="Tempus Sans ITC" pitchFamily="82" charset="0"/>
              </a:rPr>
              <a:t>bukan</a:t>
            </a:r>
            <a:r>
              <a:rPr lang="en-US" sz="2400" dirty="0">
                <a:latin typeface="Tempus Sans ITC" pitchFamily="82" charset="0"/>
              </a:rPr>
              <a:t> integer</a:t>
            </a:r>
          </a:p>
          <a:p>
            <a:pPr marL="609600" indent="-609600" algn="just">
              <a:lnSpc>
                <a:spcPct val="80000"/>
              </a:lnSpc>
              <a:buFontTx/>
              <a:buNone/>
            </a:pPr>
            <a:r>
              <a:rPr lang="en-US" sz="2400" dirty="0">
                <a:latin typeface="Tempus Sans ITC" pitchFamily="82" charset="0"/>
              </a:rPr>
              <a:t>			</a:t>
            </a:r>
            <a:r>
              <a:rPr lang="en-US" sz="2400" dirty="0" err="1">
                <a:latin typeface="Tempus Sans ITC" pitchFamily="82" charset="0"/>
              </a:rPr>
              <a:t>Jumlah</a:t>
            </a:r>
            <a:r>
              <a:rPr lang="en-US" sz="2400" dirty="0">
                <a:latin typeface="Tempus Sans ITC" pitchFamily="82" charset="0"/>
              </a:rPr>
              <a:t> = 6</a:t>
            </a:r>
            <a:endParaRPr lang="en-US" sz="2000" dirty="0">
              <a:latin typeface="Tempus Sans ITC" pitchFamily="82" charset="0"/>
            </a:endParaRPr>
          </a:p>
          <a:p>
            <a:pPr marL="609600" indent="-609600" algn="just">
              <a:lnSpc>
                <a:spcPct val="80000"/>
              </a:lnSpc>
              <a:buFontTx/>
              <a:buNone/>
            </a:pPr>
            <a:endParaRPr lang="en-US" sz="2400" dirty="0">
              <a:latin typeface="Tempus Sans ITC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Tahoma"/>
        <a:ea typeface=""/>
        <a:cs typeface=""/>
      </a:majorFont>
      <a:minorFont>
        <a:latin typeface="Tempus Sans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ＭＳ Ｐゴシック" pitchFamily="50" charset="-128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1287</Words>
  <Application>Microsoft Office PowerPoint</Application>
  <PresentationFormat>On-screen Show (4:3)</PresentationFormat>
  <Paragraphs>185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Bradley Hand ITC</vt:lpstr>
      <vt:lpstr>Courier New</vt:lpstr>
      <vt:lpstr>Tahoma</vt:lpstr>
      <vt:lpstr>Tempus Sans ITC</vt:lpstr>
      <vt:lpstr>Verdana</vt:lpstr>
      <vt:lpstr>Wingdings</vt:lpstr>
      <vt:lpstr>Default Design</vt:lpstr>
      <vt:lpstr>Network</vt:lpstr>
      <vt:lpstr>PowerPoint Presentation</vt:lpstr>
      <vt:lpstr>Eksepsi</vt:lpstr>
      <vt:lpstr>Eksepsi</vt:lpstr>
      <vt:lpstr>PowerPoint Presentation</vt:lpstr>
      <vt:lpstr>Eksepsi</vt:lpstr>
      <vt:lpstr>Contoh Exception</vt:lpstr>
      <vt:lpstr>Contoh Exception</vt:lpstr>
      <vt:lpstr>Statemen try dan catch</vt:lpstr>
      <vt:lpstr>Statemen try dan catch</vt:lpstr>
      <vt:lpstr>Statemen try dan catch</vt:lpstr>
      <vt:lpstr>Eksepsi buatan sendiri</vt:lpstr>
      <vt:lpstr>Eksepsi buatan sendiri</vt:lpstr>
      <vt:lpstr>Eksepsi buatan sendiri</vt:lpstr>
      <vt:lpstr>Contoh Try &amp; Catch</vt:lpstr>
      <vt:lpstr>Contoh Try &amp; Catch</vt:lpstr>
      <vt:lpstr>Contoh Try &amp; Catch</vt:lpstr>
      <vt:lpstr>PowerPoint Presentation</vt:lpstr>
      <vt:lpstr>Referensi</vt:lpstr>
      <vt:lpstr>Rehat Sejenak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Bu Rosa</dc:creator>
  <cp:lastModifiedBy>User</cp:lastModifiedBy>
  <cp:revision>25</cp:revision>
  <dcterms:created xsi:type="dcterms:W3CDTF">2007-04-25T09:16:13Z</dcterms:created>
  <dcterms:modified xsi:type="dcterms:W3CDTF">2021-05-05T07:00:04Z</dcterms:modified>
</cp:coreProperties>
</file>