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35-FE89-4A4E-AF58-5799428319B8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70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35-FE89-4A4E-AF58-5799428319B8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35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35-FE89-4A4E-AF58-5799428319B8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9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35-FE89-4A4E-AF58-5799428319B8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75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35-FE89-4A4E-AF58-5799428319B8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2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35-FE89-4A4E-AF58-5799428319B8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8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35-FE89-4A4E-AF58-5799428319B8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74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35-FE89-4A4E-AF58-5799428319B8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27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35-FE89-4A4E-AF58-5799428319B8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48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2B0935-FE89-4A4E-AF58-5799428319B8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68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0935-FE89-4A4E-AF58-5799428319B8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7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2B0935-FE89-4A4E-AF58-5799428319B8}" type="datetimeFigureOut">
              <a:rPr kumimoji="1" lang="ja-JP" altLang="en-US" smtClean="0"/>
              <a:t>2017/7/11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2B7466-799C-41BE-9FF9-D3F19AD45A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9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1846" y="2112036"/>
            <a:ext cx="12079987" cy="2331029"/>
          </a:xfrm>
        </p:spPr>
        <p:txBody>
          <a:bodyPr anchor="ctr">
            <a:normAutofit/>
          </a:bodyPr>
          <a:lstStyle/>
          <a:p>
            <a:r>
              <a:rPr kumimoji="1" lang="ja-JP" altLang="en-US" sz="4800" dirty="0" smtClean="0"/>
              <a:t>避難所情報サービス開発プロジェクト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215447" y="4806349"/>
            <a:ext cx="3997036" cy="114300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+mj-ea"/>
                <a:ea typeface="+mj-ea"/>
              </a:rPr>
              <a:t>PM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１５４２０９８　星ひかる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　　　１５４２０４４　近藤智之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　　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１５４２０７１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武田</a:t>
            </a:r>
            <a:r>
              <a:rPr lang="ja-JP" altLang="en-US" dirty="0">
                <a:solidFill>
                  <a:schemeClr val="tx1"/>
                </a:solidFill>
              </a:rPr>
              <a:t>拓朗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3671" y="841100"/>
            <a:ext cx="832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矢吹研究室</a:t>
            </a:r>
            <a:r>
              <a:rPr kumimoji="1" lang="en-US" altLang="ja-JP" sz="2800" dirty="0" smtClean="0"/>
              <a:t>C</a:t>
            </a:r>
            <a:r>
              <a:rPr kumimoji="1" lang="ja-JP" altLang="en-US" sz="2800" dirty="0" smtClean="0"/>
              <a:t>班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0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納期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5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55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背景・目的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097280" y="2083859"/>
            <a:ext cx="10058400" cy="402336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SzPct val="40000"/>
              <a:buFont typeface="Wingdings" panose="05000000000000000000" pitchFamily="2" charset="2"/>
              <a:buChar char="n"/>
            </a:pPr>
            <a:r>
              <a:rPr kumimoji="1" lang="ja-JP" altLang="en-US" sz="4000" dirty="0" smtClean="0"/>
              <a:t>３．１１や首都直下型地震が話題</a:t>
            </a:r>
            <a:endParaRPr kumimoji="1" lang="en-US" altLang="ja-JP" sz="4000" dirty="0" smtClean="0"/>
          </a:p>
          <a:p>
            <a:pPr>
              <a:buSzPct val="40000"/>
              <a:buFont typeface="Wingdings" panose="05000000000000000000" pitchFamily="2" charset="2"/>
              <a:buChar char="n"/>
            </a:pPr>
            <a:endParaRPr kumimoji="1" lang="en-US" altLang="ja-JP" sz="4000" dirty="0" smtClean="0"/>
          </a:p>
          <a:p>
            <a:pPr>
              <a:buSzPct val="40000"/>
              <a:buFont typeface="Wingdings" panose="05000000000000000000" pitchFamily="2" charset="2"/>
              <a:buChar char="n"/>
            </a:pPr>
            <a:r>
              <a:rPr lang="ja-JP" altLang="en-US" sz="4000" dirty="0" smtClean="0"/>
              <a:t>わかりやすく避難場所を知りたい</a:t>
            </a:r>
            <a:endParaRPr lang="en-US" altLang="ja-JP" sz="4000" dirty="0" smtClean="0"/>
          </a:p>
          <a:p>
            <a:pPr>
              <a:buSzPct val="40000"/>
              <a:buFont typeface="Wingdings" panose="05000000000000000000" pitchFamily="2" charset="2"/>
              <a:buChar char="n"/>
            </a:pPr>
            <a:endParaRPr lang="en-US" altLang="ja-JP" sz="4000" dirty="0" smtClean="0"/>
          </a:p>
          <a:p>
            <a:pPr>
              <a:buSzPct val="40000"/>
              <a:buFont typeface="Wingdings" panose="05000000000000000000" pitchFamily="2" charset="2"/>
              <a:buChar char="n"/>
            </a:pPr>
            <a:r>
              <a:rPr kumimoji="1" lang="ja-JP" altLang="en-US" sz="4000" dirty="0" smtClean="0"/>
              <a:t>迅速に避難してもらいたい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434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避難情報システムとは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62026" y="2321984"/>
            <a:ext cx="10896600" cy="4023360"/>
          </a:xfrm>
        </p:spPr>
        <p:txBody>
          <a:bodyPr>
            <a:normAutofit/>
          </a:bodyPr>
          <a:lstStyle/>
          <a:p>
            <a:pPr>
              <a:buSzPct val="40000"/>
              <a:buFont typeface="Wingdings" panose="05000000000000000000" pitchFamily="2" charset="2"/>
              <a:buChar char="n"/>
            </a:pPr>
            <a:r>
              <a:rPr lang="ja-JP" altLang="en-US" sz="4000" dirty="0" smtClean="0"/>
              <a:t>災害</a:t>
            </a:r>
            <a:r>
              <a:rPr lang="ja-JP" altLang="en-US" sz="4000" dirty="0"/>
              <a:t>情報を</a:t>
            </a:r>
            <a:r>
              <a:rPr lang="ja-JP" altLang="en-US" sz="4000" dirty="0" smtClean="0"/>
              <a:t>知りたい習志野市民向け避難システム　　　　　　　　　　　　　　　　　　　　　　　　　　　　　　　</a:t>
            </a:r>
            <a:endParaRPr lang="en-US" altLang="ja-JP" sz="4000" dirty="0"/>
          </a:p>
          <a:p>
            <a:pPr>
              <a:buSzPct val="40000"/>
              <a:buFont typeface="Wingdings" panose="05000000000000000000" pitchFamily="2" charset="2"/>
              <a:buChar char="n"/>
            </a:pPr>
            <a:r>
              <a:rPr lang="ja-JP" altLang="en-US" sz="4000" dirty="0" smtClean="0"/>
              <a:t>外</a:t>
            </a:r>
            <a:r>
              <a:rPr lang="ja-JP" altLang="en-US" sz="4000" dirty="0"/>
              <a:t>でも簡単に避難経路を知ることができる</a:t>
            </a:r>
            <a:endParaRPr lang="en-US" altLang="ja-JP" sz="4000" dirty="0"/>
          </a:p>
          <a:p>
            <a:pPr>
              <a:buSzPct val="40000"/>
              <a:buFont typeface="Wingdings" panose="05000000000000000000" pitchFamily="2" charset="2"/>
              <a:buChar char="n"/>
            </a:pPr>
            <a:r>
              <a:rPr lang="ja-JP" altLang="en-US" sz="4000" dirty="0" smtClean="0"/>
              <a:t>習志野市</a:t>
            </a:r>
            <a:r>
              <a:rPr lang="ja-JP" altLang="en-US" sz="4000" dirty="0"/>
              <a:t>防災マップと違い、現在地</a:t>
            </a:r>
            <a:r>
              <a:rPr lang="ja-JP" altLang="en-US" sz="4000" dirty="0" smtClean="0"/>
              <a:t>から一番</a:t>
            </a:r>
            <a:r>
              <a:rPr lang="ja-JP" altLang="en-US" sz="4000" dirty="0"/>
              <a:t>近い避難所がすぐわかる</a:t>
            </a:r>
            <a:endParaRPr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77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チーム課題の実績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87039" y="2036339"/>
            <a:ext cx="5560695" cy="716491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スプリントごとにレビュー</a:t>
            </a:r>
            <a:endParaRPr kumimoji="1" lang="ja-JP" altLang="en-US" sz="4000" dirty="0"/>
          </a:p>
        </p:txBody>
      </p:sp>
      <p:sp>
        <p:nvSpPr>
          <p:cNvPr id="4" name="下矢印 3"/>
          <p:cNvSpPr/>
          <p:nvPr/>
        </p:nvSpPr>
        <p:spPr>
          <a:xfrm>
            <a:off x="5286373" y="3143302"/>
            <a:ext cx="962025" cy="1143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45130" y="4676775"/>
            <a:ext cx="6067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ユーザーストーリーを更新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9289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品質テストを</a:t>
            </a:r>
            <a:r>
              <a:rPr kumimoji="1" lang="en-US" altLang="ja-JP" sz="4000" dirty="0" smtClean="0"/>
              <a:t>8</a:t>
            </a:r>
            <a:r>
              <a:rPr kumimoji="1" lang="ja-JP" altLang="en-US" sz="4000" dirty="0" smtClean="0"/>
              <a:t>割以上成功で合格とする</a:t>
            </a:r>
            <a:endParaRPr kumimoji="1" lang="en-US" altLang="ja-JP" sz="4000" dirty="0" smtClean="0"/>
          </a:p>
          <a:p>
            <a:endParaRPr lang="en-US" altLang="ja-JP" sz="4000" dirty="0"/>
          </a:p>
          <a:p>
            <a:endParaRPr kumimoji="1" lang="en-US" altLang="ja-JP" sz="4000" dirty="0" smtClean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8889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6007" y="1928861"/>
            <a:ext cx="11720945" cy="4455314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見積り</a:t>
            </a:r>
            <a:endParaRPr kumimoji="1" lang="en-US" altLang="ja-JP" sz="4000" dirty="0" smtClean="0"/>
          </a:p>
          <a:p>
            <a:r>
              <a:rPr lang="ja-JP" altLang="en-US" sz="3200" dirty="0"/>
              <a:t>人件費</a:t>
            </a:r>
            <a:r>
              <a:rPr lang="ja-JP" altLang="en-US" sz="3200" dirty="0" smtClean="0"/>
              <a:t>：２（</a:t>
            </a:r>
            <a:r>
              <a:rPr lang="ja-JP" altLang="en-US" sz="3200" dirty="0"/>
              <a:t>１ポイントの時間）</a:t>
            </a:r>
            <a:r>
              <a:rPr lang="en-US" altLang="ja-JP" sz="3200" dirty="0"/>
              <a:t>×</a:t>
            </a:r>
            <a:r>
              <a:rPr lang="ja-JP" altLang="en-US" sz="3200" dirty="0"/>
              <a:t>２３（必要な機能までの合計ポイント）</a:t>
            </a:r>
            <a:endParaRPr lang="en-US" altLang="ja-JP" sz="3200" dirty="0"/>
          </a:p>
          <a:p>
            <a:r>
              <a:rPr lang="ja-JP" altLang="en-US" sz="3200" dirty="0" smtClean="0"/>
              <a:t>＝４６ｈ</a:t>
            </a:r>
            <a:r>
              <a:rPr lang="ja-JP" altLang="en-US" sz="3200" dirty="0"/>
              <a:t>（時間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予備費：２ </a:t>
            </a:r>
            <a:r>
              <a:rPr lang="ja-JP" altLang="en-US" sz="3200" dirty="0"/>
              <a:t>（１ポイントの時間） </a:t>
            </a:r>
            <a:r>
              <a:rPr lang="en-US" altLang="ja-JP" sz="3200" dirty="0"/>
              <a:t>×</a:t>
            </a:r>
            <a:r>
              <a:rPr lang="ja-JP" altLang="en-US" sz="3200" dirty="0"/>
              <a:t>３（予備機能の合計ポイント）</a:t>
            </a:r>
            <a:endParaRPr lang="en-US" altLang="ja-JP" sz="3200" dirty="0"/>
          </a:p>
          <a:p>
            <a:r>
              <a:rPr lang="ja-JP" altLang="en-US" sz="3200" dirty="0" smtClean="0"/>
              <a:t>＝</a:t>
            </a:r>
            <a:r>
              <a:rPr lang="ja-JP" altLang="en-US" sz="3200" dirty="0"/>
              <a:t>６</a:t>
            </a:r>
            <a:r>
              <a:rPr lang="ja-JP" altLang="en-US" sz="3200" dirty="0" smtClean="0"/>
              <a:t>ｈ</a:t>
            </a:r>
            <a:r>
              <a:rPr lang="ja-JP" altLang="en-US" sz="3200" dirty="0"/>
              <a:t>（時間）</a:t>
            </a:r>
            <a:endParaRPr lang="en-US" altLang="ja-JP" sz="3200" dirty="0"/>
          </a:p>
          <a:p>
            <a:r>
              <a:rPr lang="ja-JP" altLang="en-US" sz="3200" dirty="0"/>
              <a:t>１人当たり 計</a:t>
            </a:r>
            <a:r>
              <a:rPr lang="ja-JP" altLang="en-US" sz="3200" dirty="0" smtClean="0"/>
              <a:t>：５</a:t>
            </a:r>
            <a:r>
              <a:rPr lang="ja-JP" altLang="en-US" sz="3200" dirty="0"/>
              <a:t>２</a:t>
            </a:r>
            <a:r>
              <a:rPr lang="ja-JP" altLang="en-US" sz="3200" dirty="0" smtClean="0"/>
              <a:t>ｈ</a:t>
            </a:r>
            <a:r>
              <a:rPr lang="ja-JP" altLang="en-US" sz="3200" dirty="0"/>
              <a:t>（時間）</a:t>
            </a:r>
            <a:endParaRPr lang="en-US" altLang="ja-JP" sz="3200" dirty="0"/>
          </a:p>
          <a:p>
            <a:r>
              <a:rPr lang="ja-JP" altLang="en-US" sz="3200" dirty="0"/>
              <a:t>合計</a:t>
            </a:r>
            <a:r>
              <a:rPr lang="ja-JP" altLang="en-US" sz="3200" dirty="0" smtClean="0"/>
              <a:t>：１５</a:t>
            </a:r>
            <a:r>
              <a:rPr lang="ja-JP" altLang="en-US" sz="3200" dirty="0"/>
              <a:t>６</a:t>
            </a:r>
            <a:r>
              <a:rPr lang="ja-JP" altLang="en-US" sz="3200" dirty="0" smtClean="0"/>
              <a:t>ｈ</a:t>
            </a:r>
            <a:r>
              <a:rPr lang="ja-JP" altLang="en-US" sz="3200" dirty="0"/>
              <a:t>（時間）</a:t>
            </a:r>
            <a:endParaRPr lang="en-US" altLang="ja-JP" sz="3200" dirty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884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3236" y="1862359"/>
            <a:ext cx="11726487" cy="4388811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結果</a:t>
            </a:r>
            <a:endParaRPr kumimoji="1" lang="en-US" altLang="ja-JP" sz="4000" dirty="0" smtClean="0"/>
          </a:p>
          <a:p>
            <a:r>
              <a:rPr lang="ja-JP" altLang="en-US" sz="3200" dirty="0"/>
              <a:t>人件費</a:t>
            </a:r>
            <a:r>
              <a:rPr lang="ja-JP" altLang="en-US" sz="3200" dirty="0" smtClean="0"/>
              <a:t>：４（</a:t>
            </a:r>
            <a:r>
              <a:rPr lang="ja-JP" altLang="en-US" sz="3200" dirty="0"/>
              <a:t>１ポイントの時間）</a:t>
            </a:r>
            <a:r>
              <a:rPr lang="en-US" altLang="ja-JP" sz="3200" dirty="0"/>
              <a:t>×</a:t>
            </a:r>
            <a:r>
              <a:rPr lang="ja-JP" altLang="en-US" sz="3200" dirty="0"/>
              <a:t>２３（必要な機能までの合計ポイント）</a:t>
            </a:r>
            <a:endParaRPr lang="en-US" altLang="ja-JP" sz="3200" dirty="0"/>
          </a:p>
          <a:p>
            <a:r>
              <a:rPr lang="ja-JP" altLang="en-US" sz="3200" dirty="0" smtClean="0"/>
              <a:t>＝９</a:t>
            </a:r>
            <a:r>
              <a:rPr lang="ja-JP" altLang="en-US" sz="3200" dirty="0"/>
              <a:t>２</a:t>
            </a:r>
            <a:r>
              <a:rPr lang="ja-JP" altLang="en-US" sz="3200" dirty="0" smtClean="0"/>
              <a:t>ｈ</a:t>
            </a:r>
            <a:r>
              <a:rPr lang="ja-JP" altLang="en-US" sz="3200" dirty="0"/>
              <a:t>（時間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ja-JP" altLang="en-US" sz="3200" dirty="0"/>
              <a:t>１人当たり 計</a:t>
            </a:r>
            <a:r>
              <a:rPr lang="ja-JP" altLang="en-US" sz="3200" dirty="0" smtClean="0"/>
              <a:t>：９</a:t>
            </a:r>
            <a:r>
              <a:rPr lang="ja-JP" altLang="en-US" sz="3200" dirty="0"/>
              <a:t>２</a:t>
            </a:r>
            <a:r>
              <a:rPr lang="ja-JP" altLang="en-US" sz="3200" dirty="0" smtClean="0"/>
              <a:t>ｈ</a:t>
            </a:r>
            <a:r>
              <a:rPr lang="ja-JP" altLang="en-US" sz="3200" dirty="0"/>
              <a:t>（時間）</a:t>
            </a:r>
            <a:endParaRPr lang="en-US" altLang="ja-JP" sz="3200" dirty="0"/>
          </a:p>
          <a:p>
            <a:r>
              <a:rPr lang="ja-JP" altLang="en-US" sz="3200" dirty="0"/>
              <a:t>合計</a:t>
            </a:r>
            <a:r>
              <a:rPr lang="ja-JP" altLang="en-US" sz="3200" dirty="0" smtClean="0"/>
              <a:t>：２７６ｈ</a:t>
            </a:r>
            <a:r>
              <a:rPr lang="ja-JP" altLang="en-US" sz="3200" dirty="0"/>
              <a:t>（時間）</a:t>
            </a:r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 smtClean="0"/>
          </a:p>
          <a:p>
            <a:endParaRPr kumimoji="1" lang="en-US" altLang="ja-JP" sz="4000" dirty="0" smtClean="0"/>
          </a:p>
          <a:p>
            <a:endParaRPr lang="en-US" altLang="ja-JP" sz="3200" dirty="0" smtClean="0"/>
          </a:p>
          <a:p>
            <a:endParaRPr lang="en-US" altLang="ja-JP" sz="3200" dirty="0"/>
          </a:p>
          <a:p>
            <a:endParaRPr lang="en-US" altLang="ja-JP" sz="3200" dirty="0" smtClean="0"/>
          </a:p>
          <a:p>
            <a:endParaRPr kumimoji="1"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13563" y="5137264"/>
            <a:ext cx="3923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FF0000"/>
                </a:solidFill>
              </a:rPr>
              <a:t>コスト超過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6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原因</a:t>
            </a:r>
            <a:endParaRPr kumimoji="1" lang="en-US" altLang="ja-JP" sz="4000" dirty="0" smtClean="0"/>
          </a:p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ポイントの時間の見積もりがあまく、予定時間外の作業が多かった</a:t>
            </a:r>
            <a:endParaRPr lang="en-US" altLang="ja-JP" sz="3200" dirty="0"/>
          </a:p>
          <a:p>
            <a:endParaRPr kumimoji="1" lang="en-US" altLang="ja-JP" sz="4000" dirty="0" smtClean="0"/>
          </a:p>
          <a:p>
            <a:r>
              <a:rPr lang="ja-JP" altLang="en-US" sz="4000" dirty="0" smtClean="0"/>
              <a:t>対策</a:t>
            </a:r>
            <a:endParaRPr lang="en-US" altLang="ja-JP" sz="4000" dirty="0" smtClean="0"/>
          </a:p>
          <a:p>
            <a:r>
              <a:rPr lang="ja-JP" altLang="en-US" sz="3200" dirty="0"/>
              <a:t>要求仕様に基づいた、精度の</a:t>
            </a:r>
            <a:r>
              <a:rPr lang="ja-JP" altLang="en-US" sz="3200" dirty="0" smtClean="0"/>
              <a:t>高い見積りを作る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994038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ユーザー定義 1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2908</TotalTime>
  <Words>204</Words>
  <Application>Microsoft Office PowerPoint</Application>
  <PresentationFormat>ワイド画面</PresentationFormat>
  <Paragraphs>50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Calibri</vt:lpstr>
      <vt:lpstr>Calibri Light</vt:lpstr>
      <vt:lpstr>Wingdings</vt:lpstr>
      <vt:lpstr>レトロスペクト</vt:lpstr>
      <vt:lpstr>避難所情報サービス開発プロジェクト</vt:lpstr>
      <vt:lpstr>目次</vt:lpstr>
      <vt:lpstr>背景・目的</vt:lpstr>
      <vt:lpstr>避難情報システムとは</vt:lpstr>
      <vt:lpstr>チーム課題の実績</vt:lpstr>
      <vt:lpstr>品質</vt:lpstr>
      <vt:lpstr>コスト</vt:lpstr>
      <vt:lpstr>コスト</vt:lpstr>
      <vt:lpstr>コスト</vt:lpstr>
      <vt:lpstr>納期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避難所情報サービス開発プロジェクト</dc:title>
  <dc:creator>takeda</dc:creator>
  <cp:lastModifiedBy>takeda</cp:lastModifiedBy>
  <cp:revision>19</cp:revision>
  <dcterms:created xsi:type="dcterms:W3CDTF">2017-07-11T08:23:17Z</dcterms:created>
  <dcterms:modified xsi:type="dcterms:W3CDTF">2017-07-13T08:51:49Z</dcterms:modified>
</cp:coreProperties>
</file>