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61" r:id="rId2"/>
    <p:sldId id="262" r:id="rId3"/>
    <p:sldId id="263" r:id="rId4"/>
    <p:sldId id="264" r:id="rId5"/>
    <p:sldId id="276" r:id="rId6"/>
    <p:sldId id="269" r:id="rId7"/>
    <p:sldId id="266" r:id="rId8"/>
    <p:sldId id="267" r:id="rId9"/>
    <p:sldId id="275" r:id="rId10"/>
    <p:sldId id="274" r:id="rId11"/>
    <p:sldId id="277" r:id="rId12"/>
    <p:sldId id="265" r:id="rId13"/>
    <p:sldId id="27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5B9BD5"/>
    <a:srgbClr val="A9B1BC"/>
    <a:srgbClr val="5D86AB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eda\Documents\GitHub\yabukiC2017\&#30690;&#21561;&#30740;C&#29677;&#12496;&#12540;&#12531;&#12480;&#12454;&#12531;&#12481;&#12515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eda\Documents\GitHub\yabukiC2017\&#30690;&#21561;&#30740;C&#29677;&#12496;&#12540;&#12531;&#12480;&#12454;&#12531;&#12481;&#12515;&#12540;&#12488;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バーンダウンチャート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Sheet1!$G$8</c:f>
              <c:strCache>
                <c:ptCount val="1"/>
                <c:pt idx="0">
                  <c:v>実際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Sheet1!$B$9:$B$24</c:f>
              <c:strCache>
                <c:ptCount val="16"/>
                <c:pt idx="1">
                  <c:v>＃1</c:v>
                </c:pt>
                <c:pt idx="2">
                  <c:v>＃2</c:v>
                </c:pt>
                <c:pt idx="3">
                  <c:v>＃3</c:v>
                </c:pt>
                <c:pt idx="4">
                  <c:v>＃4</c:v>
                </c:pt>
                <c:pt idx="5">
                  <c:v>＃5</c:v>
                </c:pt>
                <c:pt idx="6">
                  <c:v>＃6</c:v>
                </c:pt>
                <c:pt idx="7">
                  <c:v>＃7</c:v>
                </c:pt>
                <c:pt idx="8">
                  <c:v>＃8</c:v>
                </c:pt>
                <c:pt idx="9">
                  <c:v>＃9</c:v>
                </c:pt>
                <c:pt idx="10">
                  <c:v>テスト</c:v>
                </c:pt>
                <c:pt idx="11">
                  <c:v>＃10</c:v>
                </c:pt>
                <c:pt idx="12">
                  <c:v>＃11</c:v>
                </c:pt>
                <c:pt idx="13">
                  <c:v>外部設計書</c:v>
                </c:pt>
                <c:pt idx="14">
                  <c:v>内部設計書</c:v>
                </c:pt>
                <c:pt idx="15">
                  <c:v>テスト</c:v>
                </c:pt>
              </c:strCache>
            </c:strRef>
          </c:cat>
          <c:val>
            <c:numRef>
              <c:f>Sheet1!$G$9:$G$24</c:f>
              <c:numCache>
                <c:formatCode>General</c:formatCode>
                <c:ptCount val="16"/>
                <c:pt idx="0">
                  <c:v>26</c:v>
                </c:pt>
                <c:pt idx="1">
                  <c:v>25</c:v>
                </c:pt>
                <c:pt idx="2">
                  <c:v>24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34-4E04-B1EF-9C928164E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1508704"/>
        <c:axId val="621516864"/>
      </c:barChart>
      <c:lineChart>
        <c:grouping val="standard"/>
        <c:varyColors val="0"/>
        <c:ser>
          <c:idx val="0"/>
          <c:order val="0"/>
          <c:tx>
            <c:strRef>
              <c:f>Sheet1!$E$8</c:f>
              <c:strCache>
                <c:ptCount val="1"/>
                <c:pt idx="0">
                  <c:v>理想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Sheet1!$A$9:$B$24</c:f>
              <c:multiLvlStrCache>
                <c:ptCount val="16"/>
                <c:lvl>
                  <c:pt idx="1">
                    <c:v>＃1</c:v>
                  </c:pt>
                  <c:pt idx="2">
                    <c:v>＃2</c:v>
                  </c:pt>
                  <c:pt idx="3">
                    <c:v>＃3</c:v>
                  </c:pt>
                  <c:pt idx="4">
                    <c:v>＃4</c:v>
                  </c:pt>
                  <c:pt idx="5">
                    <c:v>＃5</c:v>
                  </c:pt>
                  <c:pt idx="6">
                    <c:v>＃6</c:v>
                  </c:pt>
                  <c:pt idx="7">
                    <c:v>＃7</c:v>
                  </c:pt>
                  <c:pt idx="8">
                    <c:v>＃8</c:v>
                  </c:pt>
                  <c:pt idx="9">
                    <c:v>＃9</c:v>
                  </c:pt>
                  <c:pt idx="10">
                    <c:v>テスト</c:v>
                  </c:pt>
                  <c:pt idx="11">
                    <c:v>＃10</c:v>
                  </c:pt>
                  <c:pt idx="12">
                    <c:v>＃11</c:v>
                  </c:pt>
                  <c:pt idx="13">
                    <c:v>外部設計書</c:v>
                  </c:pt>
                  <c:pt idx="14">
                    <c:v>内部設計書</c:v>
                  </c:pt>
                  <c:pt idx="15">
                    <c:v>テスト</c:v>
                  </c:pt>
                </c:lvl>
                <c:lvl>
                  <c:pt idx="0">
                    <c:v>4月21日開始</c:v>
                  </c:pt>
                  <c:pt idx="1">
                    <c:v>6月7日納品</c:v>
                  </c:pt>
                  <c:pt idx="5">
                    <c:v>6月23日納品</c:v>
                  </c:pt>
                  <c:pt idx="11">
                    <c:v>7月17日納品</c:v>
                  </c:pt>
                </c:lvl>
              </c:multiLvlStrCache>
            </c:multiLvlStrRef>
          </c:cat>
          <c:val>
            <c:numRef>
              <c:f>Sheet1!$E$9:$E$24</c:f>
              <c:numCache>
                <c:formatCode>General</c:formatCode>
                <c:ptCount val="16"/>
                <c:pt idx="0">
                  <c:v>26</c:v>
                </c:pt>
                <c:pt idx="1">
                  <c:v>25</c:v>
                </c:pt>
                <c:pt idx="2">
                  <c:v>24</c:v>
                </c:pt>
                <c:pt idx="3">
                  <c:v>21</c:v>
                </c:pt>
                <c:pt idx="4">
                  <c:v>18</c:v>
                </c:pt>
                <c:pt idx="5">
                  <c:v>16</c:v>
                </c:pt>
                <c:pt idx="6">
                  <c:v>14</c:v>
                </c:pt>
                <c:pt idx="7">
                  <c:v>13</c:v>
                </c:pt>
                <c:pt idx="8">
                  <c:v>10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5</c:v>
                </c:pt>
                <c:pt idx="13">
                  <c:v>3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34-4E04-B1EF-9C928164ECCD}"/>
            </c:ext>
          </c:extLst>
        </c:ser>
        <c:ser>
          <c:idx val="2"/>
          <c:order val="2"/>
          <c:tx>
            <c:strRef>
              <c:f>Sheet1!$F$8</c:f>
              <c:strCache>
                <c:ptCount val="1"/>
                <c:pt idx="0">
                  <c:v>平均理想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val>
            <c:numRef>
              <c:f>Sheet1!$F$9:$F$24</c:f>
              <c:numCache>
                <c:formatCode>0.0</c:formatCode>
                <c:ptCount val="16"/>
                <c:pt idx="0" formatCode="General">
                  <c:v>26</c:v>
                </c:pt>
                <c:pt idx="1">
                  <c:v>24.266666666666666</c:v>
                </c:pt>
                <c:pt idx="2">
                  <c:v>22.533333333333331</c:v>
                </c:pt>
                <c:pt idx="3">
                  <c:v>20.799999999999997</c:v>
                </c:pt>
                <c:pt idx="4">
                  <c:v>19.066666666666663</c:v>
                </c:pt>
                <c:pt idx="5">
                  <c:v>17.333333333333329</c:v>
                </c:pt>
                <c:pt idx="6">
                  <c:v>15.599999999999994</c:v>
                </c:pt>
                <c:pt idx="7">
                  <c:v>13.86666666666666</c:v>
                </c:pt>
                <c:pt idx="8">
                  <c:v>12.133333333333326</c:v>
                </c:pt>
                <c:pt idx="9">
                  <c:v>10.399999999999991</c:v>
                </c:pt>
                <c:pt idx="10">
                  <c:v>8.6666666666666572</c:v>
                </c:pt>
                <c:pt idx="11">
                  <c:v>6.9333333333333238</c:v>
                </c:pt>
                <c:pt idx="12">
                  <c:v>5.1999999999999904</c:v>
                </c:pt>
                <c:pt idx="13">
                  <c:v>3.466666666666657</c:v>
                </c:pt>
                <c:pt idx="14">
                  <c:v>1.7333333333333236</c:v>
                </c:pt>
                <c:pt idx="15">
                  <c:v>-9.7699626167013776E-15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34-4E04-B1EF-9C928164E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1508704"/>
        <c:axId val="621516864"/>
      </c:lineChart>
      <c:catAx>
        <c:axId val="62150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1516864"/>
        <c:crosses val="autoZero"/>
        <c:auto val="1"/>
        <c:lblAlgn val="ctr"/>
        <c:lblOffset val="100"/>
        <c:noMultiLvlLbl val="0"/>
      </c:catAx>
      <c:valAx>
        <c:axId val="621516864"/>
        <c:scaling>
          <c:orientation val="minMax"/>
          <c:max val="3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150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バーンダウンチャート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Sheet1!$G$8</c:f>
              <c:strCache>
                <c:ptCount val="1"/>
                <c:pt idx="0">
                  <c:v>実際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Sheet1!$B$9:$B$24</c:f>
              <c:strCache>
                <c:ptCount val="16"/>
                <c:pt idx="1">
                  <c:v>＃1</c:v>
                </c:pt>
                <c:pt idx="2">
                  <c:v>＃2</c:v>
                </c:pt>
                <c:pt idx="3">
                  <c:v>＃3</c:v>
                </c:pt>
                <c:pt idx="4">
                  <c:v>＃4</c:v>
                </c:pt>
                <c:pt idx="5">
                  <c:v>＃5</c:v>
                </c:pt>
                <c:pt idx="6">
                  <c:v>＃6</c:v>
                </c:pt>
                <c:pt idx="7">
                  <c:v>＃7</c:v>
                </c:pt>
                <c:pt idx="8">
                  <c:v>＃8</c:v>
                </c:pt>
                <c:pt idx="9">
                  <c:v>＃9</c:v>
                </c:pt>
                <c:pt idx="10">
                  <c:v>テスト</c:v>
                </c:pt>
                <c:pt idx="11">
                  <c:v>＃10</c:v>
                </c:pt>
                <c:pt idx="12">
                  <c:v>＃11</c:v>
                </c:pt>
                <c:pt idx="13">
                  <c:v>外部設計書</c:v>
                </c:pt>
                <c:pt idx="14">
                  <c:v>内部設計書</c:v>
                </c:pt>
                <c:pt idx="15">
                  <c:v>テスト</c:v>
                </c:pt>
              </c:strCache>
            </c:strRef>
          </c:cat>
          <c:val>
            <c:numRef>
              <c:f>Sheet1!$G$9:$G$24</c:f>
              <c:numCache>
                <c:formatCode>General</c:formatCode>
                <c:ptCount val="16"/>
                <c:pt idx="0">
                  <c:v>26</c:v>
                </c:pt>
                <c:pt idx="1">
                  <c:v>25</c:v>
                </c:pt>
                <c:pt idx="2">
                  <c:v>24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34-4E04-B1EF-9C928164E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1508704"/>
        <c:axId val="621516864"/>
      </c:barChart>
      <c:lineChart>
        <c:grouping val="standard"/>
        <c:varyColors val="0"/>
        <c:ser>
          <c:idx val="0"/>
          <c:order val="0"/>
          <c:tx>
            <c:strRef>
              <c:f>Sheet1!$E$8</c:f>
              <c:strCache>
                <c:ptCount val="1"/>
                <c:pt idx="0">
                  <c:v>理想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Sheet1!$A$9:$B$24</c:f>
              <c:multiLvlStrCache>
                <c:ptCount val="16"/>
                <c:lvl>
                  <c:pt idx="1">
                    <c:v>＃1</c:v>
                  </c:pt>
                  <c:pt idx="2">
                    <c:v>＃2</c:v>
                  </c:pt>
                  <c:pt idx="3">
                    <c:v>＃3</c:v>
                  </c:pt>
                  <c:pt idx="4">
                    <c:v>＃4</c:v>
                  </c:pt>
                  <c:pt idx="5">
                    <c:v>＃5</c:v>
                  </c:pt>
                  <c:pt idx="6">
                    <c:v>＃6</c:v>
                  </c:pt>
                  <c:pt idx="7">
                    <c:v>＃7</c:v>
                  </c:pt>
                  <c:pt idx="8">
                    <c:v>＃8</c:v>
                  </c:pt>
                  <c:pt idx="9">
                    <c:v>＃9</c:v>
                  </c:pt>
                  <c:pt idx="10">
                    <c:v>テスト</c:v>
                  </c:pt>
                  <c:pt idx="11">
                    <c:v>＃10</c:v>
                  </c:pt>
                  <c:pt idx="12">
                    <c:v>＃11</c:v>
                  </c:pt>
                  <c:pt idx="13">
                    <c:v>外部設計書</c:v>
                  </c:pt>
                  <c:pt idx="14">
                    <c:v>内部設計書</c:v>
                  </c:pt>
                  <c:pt idx="15">
                    <c:v>テスト</c:v>
                  </c:pt>
                </c:lvl>
                <c:lvl>
                  <c:pt idx="0">
                    <c:v>4月21日開始</c:v>
                  </c:pt>
                  <c:pt idx="1">
                    <c:v>6月7日納品</c:v>
                  </c:pt>
                  <c:pt idx="5">
                    <c:v>6月23日納品</c:v>
                  </c:pt>
                  <c:pt idx="11">
                    <c:v>7月17日納品</c:v>
                  </c:pt>
                </c:lvl>
              </c:multiLvlStrCache>
            </c:multiLvlStrRef>
          </c:cat>
          <c:val>
            <c:numRef>
              <c:f>Sheet1!$E$9:$E$24</c:f>
              <c:numCache>
                <c:formatCode>General</c:formatCode>
                <c:ptCount val="16"/>
                <c:pt idx="0">
                  <c:v>26</c:v>
                </c:pt>
                <c:pt idx="1">
                  <c:v>25</c:v>
                </c:pt>
                <c:pt idx="2">
                  <c:v>24</c:v>
                </c:pt>
                <c:pt idx="3">
                  <c:v>21</c:v>
                </c:pt>
                <c:pt idx="4">
                  <c:v>18</c:v>
                </c:pt>
                <c:pt idx="5">
                  <c:v>16</c:v>
                </c:pt>
                <c:pt idx="6">
                  <c:v>14</c:v>
                </c:pt>
                <c:pt idx="7">
                  <c:v>13</c:v>
                </c:pt>
                <c:pt idx="8">
                  <c:v>10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5</c:v>
                </c:pt>
                <c:pt idx="13">
                  <c:v>3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34-4E04-B1EF-9C928164ECCD}"/>
            </c:ext>
          </c:extLst>
        </c:ser>
        <c:ser>
          <c:idx val="2"/>
          <c:order val="2"/>
          <c:tx>
            <c:strRef>
              <c:f>Sheet1!$F$8</c:f>
              <c:strCache>
                <c:ptCount val="1"/>
                <c:pt idx="0">
                  <c:v>平均理想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val>
            <c:numRef>
              <c:f>Sheet1!$F$9:$F$24</c:f>
              <c:numCache>
                <c:formatCode>0.0</c:formatCode>
                <c:ptCount val="16"/>
                <c:pt idx="0" formatCode="General">
                  <c:v>26</c:v>
                </c:pt>
                <c:pt idx="1">
                  <c:v>24.266666666666666</c:v>
                </c:pt>
                <c:pt idx="2">
                  <c:v>22.533333333333331</c:v>
                </c:pt>
                <c:pt idx="3">
                  <c:v>20.799999999999997</c:v>
                </c:pt>
                <c:pt idx="4">
                  <c:v>19.066666666666663</c:v>
                </c:pt>
                <c:pt idx="5">
                  <c:v>17.333333333333329</c:v>
                </c:pt>
                <c:pt idx="6">
                  <c:v>15.599999999999994</c:v>
                </c:pt>
                <c:pt idx="7">
                  <c:v>13.86666666666666</c:v>
                </c:pt>
                <c:pt idx="8">
                  <c:v>12.133333333333326</c:v>
                </c:pt>
                <c:pt idx="9">
                  <c:v>10.399999999999991</c:v>
                </c:pt>
                <c:pt idx="10">
                  <c:v>8.6666666666666572</c:v>
                </c:pt>
                <c:pt idx="11">
                  <c:v>6.9333333333333238</c:v>
                </c:pt>
                <c:pt idx="12">
                  <c:v>5.1999999999999904</c:v>
                </c:pt>
                <c:pt idx="13">
                  <c:v>3.466666666666657</c:v>
                </c:pt>
                <c:pt idx="14">
                  <c:v>1.7333333333333236</c:v>
                </c:pt>
                <c:pt idx="15">
                  <c:v>-9.7699626167013776E-15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34-4E04-B1EF-9C928164E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1508704"/>
        <c:axId val="621516864"/>
      </c:lineChart>
      <c:catAx>
        <c:axId val="62150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1516864"/>
        <c:crosses val="autoZero"/>
        <c:auto val="1"/>
        <c:lblAlgn val="ctr"/>
        <c:lblOffset val="100"/>
        <c:noMultiLvlLbl val="0"/>
      </c:catAx>
      <c:valAx>
        <c:axId val="621516864"/>
        <c:scaling>
          <c:orientation val="minMax"/>
          <c:max val="3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150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0.03262</cdr:y>
    </cdr:from>
    <cdr:to>
      <cdr:x>0.09911</cdr:x>
      <cdr:y>0.07501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0" y="139629"/>
          <a:ext cx="816054" cy="1814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ja-JP" altLang="en-US" dirty="0" smtClean="0"/>
            <a:t>（作業量）</a:t>
          </a:r>
          <a:endParaRPr lang="ja-JP" altLang="en-US" sz="1100" dirty="0"/>
        </a:p>
      </cdr:txBody>
    </cdr:sp>
  </cdr:relSizeAnchor>
  <cdr:relSizeAnchor xmlns:cdr="http://schemas.openxmlformats.org/drawingml/2006/chartDrawing">
    <cdr:from>
      <cdr:x>0.9201</cdr:x>
      <cdr:y>0.78197</cdr:y>
    </cdr:from>
    <cdr:to>
      <cdr:x>1</cdr:x>
      <cdr:y>0.84308</cdr:y>
    </cdr:to>
    <cdr:sp macro="" textlink="">
      <cdr:nvSpPr>
        <cdr:cNvPr id="3" name="テキスト ボックス 2"/>
        <cdr:cNvSpPr txBox="1"/>
      </cdr:nvSpPr>
      <cdr:spPr>
        <a:xfrm xmlns:a="http://schemas.openxmlformats.org/drawingml/2006/main">
          <a:off x="7576122" y="3347694"/>
          <a:ext cx="657893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ja-JP" altLang="en-US" sz="1100" dirty="0" smtClean="0"/>
            <a:t>（時間）</a:t>
          </a:r>
          <a:endParaRPr kumimoji="1" lang="ja-JP" alt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0.03764</cdr:y>
    </cdr:from>
    <cdr:to>
      <cdr:x>0.14662</cdr:x>
      <cdr:y>0.08806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0" y="135482"/>
          <a:ext cx="816054" cy="1814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ja-JP" altLang="en-US" dirty="0" smtClean="0"/>
            <a:t>（作業量）</a:t>
          </a:r>
          <a:endParaRPr lang="ja-JP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9A132-C407-47ED-888D-B47EC5E2EAE1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6CDCA-48B4-4EDA-807C-0351B8C03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00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DBB6-651E-4650-9CFB-171115CE43E6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0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BC3-C426-4762-8022-3822B314B62A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48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E6B-21CA-41DF-8973-8C621E5720E2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8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63A-3379-4032-B87B-3026059062B5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58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B50-BEA4-485D-8E9A-50A2616AC132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8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51E1-7602-4A01-A37A-A4854B45BA2E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7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3CE8-105C-4B74-9790-C00DD6B78119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22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9AD9-8636-4A73-BD1F-7378F6771F21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0632-264C-411F-BD18-B54AF7C11435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60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D0C59E-379E-42C5-BB2C-CFD5144C711A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9644-DB79-4182-AAD0-02569ACA28D5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55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9AEE8A-AA0D-4CA3-9203-6506E658AB5D}" type="datetime1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603048-58F3-4448-85FF-1EB8474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chart" Target="../charts/char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yabukic.pm-chiba.tech/insert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1846" y="2112036"/>
            <a:ext cx="12079987" cy="2331029"/>
          </a:xfrm>
        </p:spPr>
        <p:txBody>
          <a:bodyPr anchor="ctr">
            <a:normAutofit/>
          </a:bodyPr>
          <a:lstStyle/>
          <a:p>
            <a:r>
              <a:rPr kumimoji="1" lang="ja-JP" altLang="en-US" sz="4800" dirty="0" smtClean="0"/>
              <a:t>避難所情報サービス開発プロジェクト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215447" y="4806349"/>
            <a:ext cx="3997036" cy="114300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１５４２０７１　武田拓朗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　　　１５４２０４４　近藤智之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　　１５４２０９８　星ひかる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3671" y="841100"/>
            <a:ext cx="832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矢吹研究室</a:t>
            </a:r>
            <a:r>
              <a:rPr kumimoji="1" lang="en-US" altLang="ja-JP" sz="2800" dirty="0" smtClean="0"/>
              <a:t>C</a:t>
            </a:r>
            <a:r>
              <a:rPr kumimoji="1" lang="ja-JP" altLang="en-US" sz="2800" dirty="0" smtClean="0"/>
              <a:t>班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コスト見積り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sz="3000" dirty="0" smtClean="0"/>
              <a:t>人件費：</a:t>
            </a:r>
            <a:r>
              <a:rPr lang="ja-JP" altLang="en-US" sz="3000" dirty="0" smtClean="0"/>
              <a:t>８（１ポイントの時間）</a:t>
            </a:r>
            <a:r>
              <a:rPr kumimoji="1" lang="en-US" altLang="ja-JP" sz="3000" dirty="0" smtClean="0"/>
              <a:t>×</a:t>
            </a:r>
            <a:r>
              <a:rPr kumimoji="1" lang="ja-JP" altLang="en-US" sz="3000" dirty="0" smtClean="0"/>
              <a:t>２３（必要な機能までの</a:t>
            </a:r>
            <a:r>
              <a:rPr kumimoji="1" lang="ja-JP" altLang="en-US" sz="3000" dirty="0" smtClean="0"/>
              <a:t>合計ポイント）</a:t>
            </a:r>
            <a:endParaRPr kumimoji="1" lang="en-US" altLang="ja-JP" sz="3000" dirty="0" smtClean="0"/>
          </a:p>
          <a:p>
            <a:r>
              <a:rPr kumimoji="1" lang="ja-JP" altLang="en-US" sz="3000" dirty="0" smtClean="0"/>
              <a:t>＝１８４ｈ（時間）</a:t>
            </a:r>
            <a:endParaRPr kumimoji="1" lang="en-US" altLang="ja-JP" sz="3000" dirty="0" smtClean="0"/>
          </a:p>
          <a:p>
            <a:endParaRPr lang="en-US" altLang="ja-JP" sz="3000" dirty="0"/>
          </a:p>
          <a:p>
            <a:r>
              <a:rPr kumimoji="1" lang="ja-JP" altLang="en-US" sz="3000" dirty="0" smtClean="0"/>
              <a:t>予備費：</a:t>
            </a:r>
            <a:r>
              <a:rPr lang="ja-JP" altLang="en-US" sz="3000" dirty="0" smtClean="0"/>
              <a:t>８</a:t>
            </a:r>
            <a:r>
              <a:rPr lang="ja-JP" altLang="en-US" sz="3000" dirty="0"/>
              <a:t> （１ポイントの時間） </a:t>
            </a:r>
            <a:r>
              <a:rPr kumimoji="1" lang="en-US" altLang="ja-JP" sz="3000" dirty="0" smtClean="0"/>
              <a:t>×</a:t>
            </a:r>
            <a:r>
              <a:rPr lang="ja-JP" altLang="en-US" sz="3000" dirty="0" smtClean="0"/>
              <a:t>３（</a:t>
            </a:r>
            <a:r>
              <a:rPr lang="ja-JP" altLang="en-US" sz="3000" dirty="0"/>
              <a:t>予備</a:t>
            </a:r>
            <a:r>
              <a:rPr lang="ja-JP" altLang="en-US" sz="3000" dirty="0" smtClean="0"/>
              <a:t>機能の</a:t>
            </a:r>
            <a:r>
              <a:rPr lang="ja-JP" altLang="en-US" sz="3000" dirty="0" smtClean="0"/>
              <a:t>合計ポイント）</a:t>
            </a:r>
            <a:endParaRPr lang="en-US" altLang="ja-JP" sz="3000" dirty="0"/>
          </a:p>
          <a:p>
            <a:r>
              <a:rPr kumimoji="1" lang="ja-JP" altLang="en-US" sz="3000" dirty="0" smtClean="0"/>
              <a:t>＝２４ｈ（時間）</a:t>
            </a:r>
            <a:endParaRPr kumimoji="1" lang="en-US" altLang="ja-JP" sz="3000" dirty="0" smtClean="0"/>
          </a:p>
          <a:p>
            <a:endParaRPr lang="en-US" altLang="ja-JP" sz="3000" dirty="0"/>
          </a:p>
          <a:p>
            <a:r>
              <a:rPr lang="ja-JP" altLang="en-US" sz="3000" dirty="0" smtClean="0"/>
              <a:t>１人当たり 計</a:t>
            </a:r>
            <a:r>
              <a:rPr kumimoji="1" lang="ja-JP" altLang="en-US" sz="3000" dirty="0" smtClean="0"/>
              <a:t>：</a:t>
            </a:r>
            <a:r>
              <a:rPr lang="ja-JP" altLang="en-US" sz="3000" dirty="0" smtClean="0"/>
              <a:t>２０</a:t>
            </a:r>
            <a:r>
              <a:rPr lang="ja-JP" altLang="en-US" sz="3000" dirty="0"/>
              <a:t>８</a:t>
            </a:r>
            <a:r>
              <a:rPr kumimoji="1" lang="ja-JP" altLang="en-US" sz="3000" dirty="0" smtClean="0"/>
              <a:t>ｈ（時間）</a:t>
            </a:r>
            <a:endParaRPr kumimoji="1" lang="en-US" altLang="ja-JP" sz="3000" dirty="0" smtClean="0"/>
          </a:p>
          <a:p>
            <a:r>
              <a:rPr lang="ja-JP" altLang="en-US" sz="3000" dirty="0" smtClean="0"/>
              <a:t>合計：６２４ｈ（時間）</a:t>
            </a:r>
            <a:endParaRPr kumimoji="1" lang="en-US" altLang="ja-JP" sz="3000" dirty="0" smtClean="0"/>
          </a:p>
          <a:p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29143"/>
              </p:ext>
            </p:extLst>
          </p:nvPr>
        </p:nvGraphicFramePr>
        <p:xfrm>
          <a:off x="2668387" y="1936866"/>
          <a:ext cx="5599296" cy="428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ワークシート" r:id="rId3" imgW="12630217" imgH="7591518" progId="Excel.Sheet.12">
                  <p:embed/>
                </p:oleObj>
              </mc:Choice>
              <mc:Fallback>
                <p:oleObj name="ワークシート" r:id="rId3" imgW="12630217" imgH="7591518" progId="Excel.Sheet.12">
                  <p:embed/>
                  <p:pic>
                    <p:nvPicPr>
                      <p:cNvPr id="6" name="オブジェクト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8387" y="1936866"/>
                        <a:ext cx="5599296" cy="428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2610196" y="2385753"/>
            <a:ext cx="5877099" cy="1438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51987"/>
              </p:ext>
            </p:extLst>
          </p:nvPr>
        </p:nvGraphicFramePr>
        <p:xfrm>
          <a:off x="761397" y="1737360"/>
          <a:ext cx="11112552" cy="4561234"/>
        </p:xfrm>
        <a:graphic>
          <a:graphicData uri="http://schemas.openxmlformats.org/drawingml/2006/table">
            <a:tbl>
              <a:tblPr firstRow="1" bandRow="1"/>
              <a:tblGrid>
                <a:gridCol w="791482">
                  <a:extLst>
                    <a:ext uri="{9D8B030D-6E8A-4147-A177-3AD203B41FA5}">
                      <a16:colId xmlns:a16="http://schemas.microsoft.com/office/drawing/2014/main" val="1588971308"/>
                    </a:ext>
                  </a:extLst>
                </a:gridCol>
                <a:gridCol w="3005868">
                  <a:extLst>
                    <a:ext uri="{9D8B030D-6E8A-4147-A177-3AD203B41FA5}">
                      <a16:colId xmlns:a16="http://schemas.microsoft.com/office/drawing/2014/main" val="2469540721"/>
                    </a:ext>
                  </a:extLst>
                </a:gridCol>
                <a:gridCol w="4638503">
                  <a:extLst>
                    <a:ext uri="{9D8B030D-6E8A-4147-A177-3AD203B41FA5}">
                      <a16:colId xmlns:a16="http://schemas.microsoft.com/office/drawing/2014/main" val="16558081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094097431"/>
                    </a:ext>
                  </a:extLst>
                </a:gridCol>
                <a:gridCol w="1338350">
                  <a:extLst>
                    <a:ext uri="{9D8B030D-6E8A-4147-A177-3AD203B41FA5}">
                      <a16:colId xmlns:a16="http://schemas.microsoft.com/office/drawing/2014/main" val="525958567"/>
                    </a:ext>
                  </a:extLst>
                </a:gridCol>
              </a:tblGrid>
              <a:tr h="70241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ja-JP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作業名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ja-JP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作業の詳細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ja-JP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優先順位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作業</a:t>
                      </a:r>
                      <a:r>
                        <a:rPr lang="zh-TW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時間</a:t>
                      </a:r>
                      <a:r>
                        <a:rPr lang="en-US" altLang="ja-JP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ｐｔｓ</a:t>
                      </a:r>
                      <a:r>
                        <a:rPr lang="en-US" altLang="ja-JP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447568"/>
                  </a:ext>
                </a:extLst>
              </a:tr>
              <a:tr h="703151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#1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マップを利用できる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 </a:t>
                      </a:r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aps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を取得する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020519"/>
                  </a:ext>
                </a:extLst>
              </a:tr>
              <a:tr h="97026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#2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航空写真に切り替えられる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マップ上のボタンを押す</a:t>
                      </a:r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endParaRPr lang="en-US" altLang="ja-JP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rtl="0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航空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写真に切り替わる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984472"/>
                  </a:ext>
                </a:extLst>
              </a:tr>
              <a:tr h="93551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#3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データベースの作成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データベースを入力し</a:t>
                      </a:r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endParaRPr lang="en-US" altLang="ja-JP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rtl="0" fontAlgn="ctr"/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 Ma</a:t>
                      </a:r>
                      <a:r>
                        <a:rPr lang="ja-JP" alt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ｐ</a:t>
                      </a:r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に出力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できるようにした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09412"/>
                  </a:ext>
                </a:extLst>
              </a:tr>
              <a:tr h="121125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#4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避難所を見つけられる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データベースに入っている避難場所を地図上にピンがドロップされる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67279"/>
                  </a:ext>
                </a:extLst>
              </a:tr>
            </a:tbl>
          </a:graphicData>
        </a:graphic>
      </p:graphicFrame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97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943465"/>
              </p:ext>
            </p:extLst>
          </p:nvPr>
        </p:nvGraphicFramePr>
        <p:xfrm>
          <a:off x="1810304" y="1878453"/>
          <a:ext cx="8234015" cy="4281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5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604202"/>
              </p:ext>
            </p:extLst>
          </p:nvPr>
        </p:nvGraphicFramePr>
        <p:xfrm>
          <a:off x="6018539" y="2113855"/>
          <a:ext cx="5910224" cy="346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ワークシート" r:id="rId3" imgW="11487307" imgH="5286295" progId="Excel.Sheet.12">
                  <p:embed/>
                </p:oleObj>
              </mc:Choice>
              <mc:Fallback>
                <p:oleObj name="ワークシート" r:id="rId3" imgW="11487307" imgH="5286295" progId="Excel.Sheet.12">
                  <p:embed/>
                  <p:pic>
                    <p:nvPicPr>
                      <p:cNvPr id="6" name="オブジェクト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8539" y="2113855"/>
                        <a:ext cx="5910224" cy="346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375312"/>
              </p:ext>
            </p:extLst>
          </p:nvPr>
        </p:nvGraphicFramePr>
        <p:xfrm>
          <a:off x="364907" y="1978374"/>
          <a:ext cx="5565630" cy="3599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5408023" y="4488024"/>
            <a:ext cx="1436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（時間）</a:t>
            </a:r>
            <a:endParaRPr kumimoji="1" lang="ja-JP" altLang="en-US" sz="11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6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05008" y="0"/>
            <a:ext cx="10058400" cy="356616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プロトタイプ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54824" y="3682701"/>
            <a:ext cx="571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http://</a:t>
            </a:r>
            <a:r>
              <a:rPr lang="en-US" altLang="ja-JP" dirty="0">
                <a:hlinkClick r:id="rId2"/>
              </a:rPr>
              <a:t>yabukic.pm-chiba.tech/insert.html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84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361619"/>
              </p:ext>
            </p:extLst>
          </p:nvPr>
        </p:nvGraphicFramePr>
        <p:xfrm>
          <a:off x="1552575" y="1989138"/>
          <a:ext cx="8696325" cy="40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ワークシート" r:id="rId3" imgW="11487307" imgH="5286295" progId="Excel.Sheet.12">
                  <p:embed/>
                </p:oleObj>
              </mc:Choice>
              <mc:Fallback>
                <p:oleObj name="ワークシート" r:id="rId3" imgW="11487307" imgH="5286295" progId="Excel.Shee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2575" y="1989138"/>
                        <a:ext cx="8696325" cy="40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531083" y="3724102"/>
            <a:ext cx="8741272" cy="1221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09683"/>
              </p:ext>
            </p:extLst>
          </p:nvPr>
        </p:nvGraphicFramePr>
        <p:xfrm>
          <a:off x="1317568" y="1737360"/>
          <a:ext cx="9285316" cy="4558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99">
                  <a:extLst>
                    <a:ext uri="{9D8B030D-6E8A-4147-A177-3AD203B41FA5}">
                      <a16:colId xmlns:a16="http://schemas.microsoft.com/office/drawing/2014/main" val="1928888775"/>
                    </a:ext>
                  </a:extLst>
                </a:gridCol>
                <a:gridCol w="2331738">
                  <a:extLst>
                    <a:ext uri="{9D8B030D-6E8A-4147-A177-3AD203B41FA5}">
                      <a16:colId xmlns:a16="http://schemas.microsoft.com/office/drawing/2014/main" val="1908947372"/>
                    </a:ext>
                  </a:extLst>
                </a:gridCol>
                <a:gridCol w="3676172">
                  <a:extLst>
                    <a:ext uri="{9D8B030D-6E8A-4147-A177-3AD203B41FA5}">
                      <a16:colId xmlns:a16="http://schemas.microsoft.com/office/drawing/2014/main" val="525137310"/>
                    </a:ext>
                  </a:extLst>
                </a:gridCol>
                <a:gridCol w="1363239">
                  <a:extLst>
                    <a:ext uri="{9D8B030D-6E8A-4147-A177-3AD203B41FA5}">
                      <a16:colId xmlns:a16="http://schemas.microsoft.com/office/drawing/2014/main" val="1639154925"/>
                    </a:ext>
                  </a:extLst>
                </a:gridCol>
                <a:gridCol w="1407568">
                  <a:extLst>
                    <a:ext uri="{9D8B030D-6E8A-4147-A177-3AD203B41FA5}">
                      <a16:colId xmlns:a16="http://schemas.microsoft.com/office/drawing/2014/main" val="695099637"/>
                    </a:ext>
                  </a:extLst>
                </a:gridCol>
              </a:tblGrid>
              <a:tr h="745374">
                <a:tc>
                  <a:txBody>
                    <a:bodyPr/>
                    <a:lstStyle/>
                    <a:p>
                      <a:endParaRPr kumimoji="1" lang="ja-JP" altLang="en-US" sz="2200" b="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0" dirty="0" smtClean="0">
                          <a:latin typeface="+mj-ea"/>
                          <a:ea typeface="+mj-ea"/>
                        </a:rPr>
                        <a:t>作業名</a:t>
                      </a:r>
                      <a:endParaRPr kumimoji="1" lang="ja-JP" altLang="en-US" sz="2200" b="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0" dirty="0" smtClean="0">
                          <a:latin typeface="+mj-ea"/>
                          <a:ea typeface="+mj-ea"/>
                        </a:rPr>
                        <a:t>作業の詳細</a:t>
                      </a:r>
                      <a:endParaRPr kumimoji="1" lang="ja-JP" altLang="en-US" sz="2200" b="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0" dirty="0" smtClean="0">
                          <a:latin typeface="+mj-ea"/>
                          <a:ea typeface="+mj-ea"/>
                        </a:rPr>
                        <a:t>優先順位</a:t>
                      </a:r>
                      <a:endParaRPr kumimoji="1" lang="ja-JP" altLang="en-US" sz="2200" b="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0" dirty="0" smtClean="0">
                          <a:latin typeface="+mj-ea"/>
                          <a:ea typeface="+mj-ea"/>
                        </a:rPr>
                        <a:t>作業時間（ｐｔｓ）</a:t>
                      </a:r>
                      <a:endParaRPr kumimoji="1" lang="ja-JP" altLang="en-US" sz="2200" b="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98109"/>
                  </a:ext>
                </a:extLst>
              </a:tr>
              <a:tr h="99806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#5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住所検索ができる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住所検索欄に住所を入力し、検索ボタンを押すとその住所が地図上に表示される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11387"/>
                  </a:ext>
                </a:extLst>
              </a:tr>
              <a:tr h="99806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#6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GPS</a:t>
                      </a:r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を使って現在地を表示できる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GPS</a:t>
                      </a:r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ボタンをおすと、</a:t>
                      </a:r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Google</a:t>
                      </a:r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マップ上に現在地が表示される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96596"/>
                  </a:ext>
                </a:extLst>
              </a:tr>
              <a:tr h="99806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#7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近くの避難所へのルートが分かる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Google</a:t>
                      </a:r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マップ上に一番近くの避難所へのルートが線で表示される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444395"/>
                  </a:ext>
                </a:extLst>
              </a:tr>
              <a:tr h="7503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#8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今現在の災害</a:t>
                      </a:r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の</a:t>
                      </a:r>
                      <a:endParaRPr lang="en-US" altLang="ja-JP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l" rtl="0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情報</a:t>
                      </a:r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がわかる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別画面に飛んで最新の災害情報</a:t>
                      </a:r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が表示</a:t>
                      </a:r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される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9850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90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42705" y="168748"/>
            <a:ext cx="10058400" cy="356616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372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852458" y="222445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4000" dirty="0" smtClean="0"/>
              <a:t>・</a:t>
            </a:r>
            <a:r>
              <a:rPr lang="ja-JP" altLang="en-US" sz="4000" dirty="0"/>
              <a:t>今後の予定</a:t>
            </a:r>
            <a:endParaRPr lang="en-US" altLang="ja-JP" sz="4000" dirty="0"/>
          </a:p>
          <a:p>
            <a:r>
              <a:rPr lang="ja-JP" altLang="en-US" sz="4000" dirty="0"/>
              <a:t>・品質管理</a:t>
            </a:r>
            <a:endParaRPr lang="en-US" altLang="ja-JP" sz="4000" dirty="0"/>
          </a:p>
          <a:p>
            <a:r>
              <a:rPr lang="ja-JP" altLang="en-US" sz="4000" dirty="0"/>
              <a:t>・コスト見積り</a:t>
            </a:r>
            <a:endParaRPr lang="en-US" altLang="ja-JP" sz="4000" dirty="0"/>
          </a:p>
          <a:p>
            <a:r>
              <a:rPr lang="ja-JP" altLang="en-US" sz="4000" dirty="0"/>
              <a:t>・進捗状況</a:t>
            </a:r>
            <a:endParaRPr lang="en-US" altLang="ja-JP" sz="4000" dirty="0"/>
          </a:p>
          <a:p>
            <a:r>
              <a:rPr lang="ja-JP" altLang="en-US" sz="4000" dirty="0"/>
              <a:t>・プロトタイプ</a:t>
            </a:r>
            <a:endParaRPr lang="en-US" altLang="ja-JP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1434" y="2224454"/>
            <a:ext cx="586622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・背景</a:t>
            </a:r>
            <a:endParaRPr lang="en-US" altLang="ja-JP" sz="4000" dirty="0"/>
          </a:p>
          <a:p>
            <a:r>
              <a:rPr lang="ja-JP" altLang="en-US" sz="4000" dirty="0"/>
              <a:t>・避難所情報サービスとは</a:t>
            </a:r>
            <a:endParaRPr lang="en-US" altLang="ja-JP" sz="4000" dirty="0"/>
          </a:p>
          <a:p>
            <a:r>
              <a:rPr lang="ja-JP" altLang="en-US" sz="4000" dirty="0"/>
              <a:t>・機能詳細</a:t>
            </a:r>
            <a:endParaRPr lang="en-US" altLang="ja-JP" sz="4000" dirty="0"/>
          </a:p>
          <a:p>
            <a:r>
              <a:rPr lang="ja-JP" altLang="en-US" sz="4000" dirty="0"/>
              <a:t>・プロジェクトの進め方</a:t>
            </a:r>
            <a:endParaRPr lang="en-US" altLang="ja-JP" sz="4000" dirty="0"/>
          </a:p>
          <a:p>
            <a:r>
              <a:rPr lang="ja-JP" altLang="en-US" sz="4000" dirty="0"/>
              <a:t>・アジャイルの実践方法</a:t>
            </a:r>
            <a:endParaRPr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5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背景と目的</a:t>
            </a:r>
            <a:endParaRPr kumimoji="1" lang="ja-JP" altLang="en-US" dirty="0"/>
          </a:p>
        </p:txBody>
      </p:sp>
      <p:sp>
        <p:nvSpPr>
          <p:cNvPr id="7" name="ホームベース 6"/>
          <p:cNvSpPr/>
          <p:nvPr/>
        </p:nvSpPr>
        <p:spPr>
          <a:xfrm>
            <a:off x="2037347" y="3004311"/>
            <a:ext cx="4507832" cy="163627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地震が</a:t>
            </a:r>
            <a:endParaRPr lang="en-US" altLang="ja-JP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多発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して</a:t>
            </a:r>
            <a:r>
              <a:rPr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いる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山形 7"/>
          <p:cNvSpPr/>
          <p:nvPr/>
        </p:nvSpPr>
        <p:spPr>
          <a:xfrm>
            <a:off x="6126480" y="3004311"/>
            <a:ext cx="4495140" cy="16595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迅速に避難して</a:t>
            </a:r>
            <a:r>
              <a:rPr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もらいたい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雲形吹き出し 9"/>
          <p:cNvSpPr/>
          <p:nvPr/>
        </p:nvSpPr>
        <p:spPr>
          <a:xfrm>
            <a:off x="1753984" y="1817374"/>
            <a:ext cx="9243754" cy="3411332"/>
          </a:xfrm>
          <a:prstGeom prst="cloudCallout">
            <a:avLst>
              <a:gd name="adj1" fmla="val -31647"/>
              <a:gd name="adj2" fmla="val 6430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現在地から一番近い避難所への経路を知ること</a:t>
            </a:r>
            <a:r>
              <a:rPr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ができたらな</a:t>
            </a:r>
            <a:r>
              <a:rPr kumimoji="1"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kumimoji="1" lang="ja-JP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スマイル 10"/>
          <p:cNvSpPr/>
          <p:nvPr/>
        </p:nvSpPr>
        <p:spPr>
          <a:xfrm>
            <a:off x="2037347" y="5228706"/>
            <a:ext cx="897774" cy="897774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5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避難所情報サービスとは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3848" y="2187047"/>
            <a:ext cx="11000935" cy="3599411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・災害情報を知りたい習志野市民向けの避難システム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・外でも簡単に避難経路を知ることができる</a:t>
            </a:r>
            <a:endParaRPr lang="en-US" altLang="ja-JP" sz="4000" dirty="0" smtClean="0"/>
          </a:p>
          <a:p>
            <a:r>
              <a:rPr lang="ja-JP" altLang="en-US" sz="4000" dirty="0" smtClean="0"/>
              <a:t>・習志野市防災マップと違い、現在地から一番近い避難所がすぐわかる</a:t>
            </a:r>
            <a:endParaRPr lang="en-US" altLang="ja-JP" sz="4000" dirty="0"/>
          </a:p>
          <a:p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避難所情報サービスとは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2504052"/>
            <a:ext cx="5270270" cy="3098928"/>
          </a:xfrm>
        </p:spPr>
      </p:pic>
      <p:sp>
        <p:nvSpPr>
          <p:cNvPr id="9" name="右矢印 8"/>
          <p:cNvSpPr/>
          <p:nvPr/>
        </p:nvSpPr>
        <p:spPr>
          <a:xfrm>
            <a:off x="5724497" y="3795821"/>
            <a:ext cx="723208" cy="393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0045" y="1906312"/>
            <a:ext cx="478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習志野市防災マップ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8194" y="1881960"/>
            <a:ext cx="59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避難所情報サービス（イメージ）</a:t>
            </a:r>
            <a:r>
              <a:rPr kumimoji="1" lang="ja-JP" altLang="en-US" sz="2400" dirty="0" smtClean="0"/>
              <a:t>　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25" y="2504052"/>
            <a:ext cx="4819014" cy="329632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6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080888"/>
            <a:ext cx="10058400" cy="2485197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・</a:t>
            </a:r>
            <a:r>
              <a:rPr lang="en-US" altLang="ja-JP" sz="4000" dirty="0"/>
              <a:t>Google Maps API</a:t>
            </a:r>
            <a:r>
              <a:rPr lang="ja-JP" altLang="en-US" sz="4000" dirty="0"/>
              <a:t>を利用</a:t>
            </a:r>
            <a:r>
              <a:rPr lang="ja-JP" altLang="en-US" sz="4000" dirty="0" smtClean="0"/>
              <a:t>する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・</a:t>
            </a:r>
            <a:r>
              <a:rPr kumimoji="1" lang="en-US" altLang="ja-JP" sz="4000" dirty="0" smtClean="0"/>
              <a:t>GPS</a:t>
            </a:r>
            <a:r>
              <a:rPr kumimoji="1" lang="ja-JP" altLang="en-US" sz="4000" dirty="0" smtClean="0"/>
              <a:t>や手入力による現在地の割り出し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・最寄りの避難場所の割り出し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・避難経路の表示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・最新の災害情報を照会</a:t>
            </a:r>
            <a:endParaRPr lang="en-US" altLang="ja-JP" sz="4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737360"/>
            <a:ext cx="10964487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dirty="0" smtClean="0"/>
              <a:t>アジャイル開発の導入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・顧客との思い描くものとの差が少ない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・不具合が発生しても手戻り工数が少なくて済む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 smtClean="0"/>
              <a:t>外部</a:t>
            </a:r>
            <a:r>
              <a:rPr lang="en-US" altLang="ja-JP" sz="3600" dirty="0" smtClean="0"/>
              <a:t>API</a:t>
            </a:r>
            <a:r>
              <a:rPr lang="ja-JP" altLang="en-US" sz="3600" dirty="0" smtClean="0"/>
              <a:t>を利用した実装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・最新のマップを利用できる</a:t>
            </a:r>
            <a:endParaRPr lang="en-US" altLang="ja-JP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・無料で利用できる</a:t>
            </a:r>
            <a:endParaRPr lang="en-US" altLang="ja-JP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 smtClean="0"/>
              <a:t>スクラム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・ユーザストーリーを作成し、優先順位ごとに開発</a:t>
            </a:r>
            <a:endParaRPr lang="en-US" altLang="ja-JP" sz="3600" dirty="0" smtClean="0"/>
          </a:p>
          <a:p>
            <a:r>
              <a:rPr lang="ja-JP" altLang="en-US" sz="3600" dirty="0" smtClean="0"/>
              <a:t>・デイリースクラム：</a:t>
            </a:r>
            <a:r>
              <a:rPr lang="ja-JP" altLang="en-US" sz="3600" dirty="0"/>
              <a:t>毎</a:t>
            </a:r>
            <a:r>
              <a:rPr lang="ja-JP" altLang="en-US" sz="3600" dirty="0" smtClean="0"/>
              <a:t>週火曜日と金曜日に</a:t>
            </a:r>
            <a:r>
              <a:rPr lang="en-US" altLang="ja-JP" sz="3600" dirty="0" smtClean="0"/>
              <a:t>15</a:t>
            </a:r>
            <a:r>
              <a:rPr lang="ja-JP" altLang="en-US" sz="3600" dirty="0" smtClean="0"/>
              <a:t>分間</a:t>
            </a:r>
            <a:endParaRPr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1</a:t>
            </a:r>
            <a:r>
              <a:rPr lang="ja-JP" altLang="en-US" sz="3600" dirty="0" smtClean="0"/>
              <a:t>スプリント（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週間）ごとに試作品のレビュー</a:t>
            </a:r>
            <a:endParaRPr lang="en-US" altLang="ja-JP" sz="3600" dirty="0" smtClean="0"/>
          </a:p>
          <a:p>
            <a:r>
              <a:rPr lang="ja-JP" altLang="en-US" sz="3600" dirty="0" smtClean="0"/>
              <a:t>・ユーザストーリーはスプリント終了時更新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9120" y="1861776"/>
            <a:ext cx="11094720" cy="1603319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・チェックリストを作成し、</a:t>
            </a:r>
            <a:r>
              <a:rPr lang="ja-JP" altLang="en-US" sz="2800" dirty="0"/>
              <a:t>定性</a:t>
            </a:r>
            <a:r>
              <a:rPr kumimoji="1" lang="ja-JP" altLang="en-US" sz="2800" dirty="0" smtClean="0"/>
              <a:t>的品質管理を行う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・スプリントごとにプロダクトオーナーのレビューを</a:t>
            </a:r>
            <a:r>
              <a:rPr lang="ja-JP" altLang="en-US" sz="2800" dirty="0" smtClean="0"/>
              <a:t>行い、品質向上に努める</a:t>
            </a:r>
            <a:endParaRPr lang="en-US" altLang="ja-JP" sz="2800" dirty="0" smtClean="0"/>
          </a:p>
          <a:p>
            <a:endParaRPr kumimoji="1" lang="ja-JP" altLang="en-US" sz="24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57382"/>
              </p:ext>
            </p:extLst>
          </p:nvPr>
        </p:nvGraphicFramePr>
        <p:xfrm>
          <a:off x="984983" y="3064042"/>
          <a:ext cx="9330090" cy="304414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71901">
                  <a:extLst>
                    <a:ext uri="{9D8B030D-6E8A-4147-A177-3AD203B41FA5}">
                      <a16:colId xmlns:a16="http://schemas.microsoft.com/office/drawing/2014/main" val="658486027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2146101692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2478417180"/>
                    </a:ext>
                  </a:extLst>
                </a:gridCol>
              </a:tblGrid>
              <a:tr h="100947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 dirty="0">
                          <a:effectLst/>
                          <a:latin typeface="+mn-ea"/>
                          <a:ea typeface="+mn-ea"/>
                        </a:rPr>
                        <a:t>チェックリスト</a:t>
                      </a:r>
                      <a:endParaRPr lang="ja-JP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200" b="0" u="none" strike="noStrike" dirty="0" smtClean="0">
                          <a:effectLst/>
                          <a:latin typeface="+mn-ea"/>
                          <a:ea typeface="+mn-ea"/>
                        </a:rPr>
                        <a:t>〇月〇日</a:t>
                      </a:r>
                      <a:endParaRPr lang="en-US" altLang="ja-JP" sz="2200" b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200" b="0" u="none" strike="noStrike" dirty="0" smtClean="0">
                          <a:effectLst/>
                          <a:latin typeface="+mn-ea"/>
                          <a:ea typeface="+mn-ea"/>
                        </a:rPr>
                        <a:t>作成者名</a:t>
                      </a:r>
                      <a:endParaRPr lang="en-US" altLang="ja-JP" sz="2200" b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390047"/>
                  </a:ext>
                </a:extLst>
              </a:tr>
              <a:tr h="41584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チェック項目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423836"/>
                  </a:ext>
                </a:extLst>
              </a:tr>
              <a:tr h="41584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u="none" strike="noStrike" dirty="0" smtClean="0">
                          <a:effectLst/>
                          <a:latin typeface="+mn-ea"/>
                          <a:ea typeface="+mn-ea"/>
                        </a:rPr>
                        <a:t>使いやすい</a:t>
                      </a:r>
                      <a:endParaRPr lang="ja-JP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70074"/>
                  </a:ext>
                </a:extLst>
              </a:tr>
              <a:tr h="41584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u="none" strike="noStrike" dirty="0" smtClean="0">
                          <a:effectLst/>
                          <a:latin typeface="+mn-ea"/>
                          <a:ea typeface="+mn-ea"/>
                        </a:rPr>
                        <a:t>直観的</a:t>
                      </a:r>
                      <a:endParaRPr lang="ja-JP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✔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16456"/>
                  </a:ext>
                </a:extLst>
              </a:tr>
              <a:tr h="56764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u="none" strike="noStrike" dirty="0" smtClean="0">
                          <a:effectLst/>
                          <a:latin typeface="+mn-ea"/>
                          <a:ea typeface="+mn-ea"/>
                        </a:rPr>
                        <a:t>現在地が取得できている</a:t>
                      </a:r>
                      <a:endParaRPr lang="ja-JP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81435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048-58F3-4448-85FF-1EB8474110C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2887</TotalTime>
  <Words>603</Words>
  <Application>Microsoft Office PowerPoint</Application>
  <PresentationFormat>ワイド画面</PresentationFormat>
  <Paragraphs>145</Paragraphs>
  <Slides>16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ＭＳ Ｐゴシック</vt:lpstr>
      <vt:lpstr>新細明體</vt:lpstr>
      <vt:lpstr>游ゴシック</vt:lpstr>
      <vt:lpstr>Calibri</vt:lpstr>
      <vt:lpstr>Calibri Light</vt:lpstr>
      <vt:lpstr>Wingdings</vt:lpstr>
      <vt:lpstr>レトロスペクト</vt:lpstr>
      <vt:lpstr>ワークシート</vt:lpstr>
      <vt:lpstr>避難所情報サービス開発プロジェクト</vt:lpstr>
      <vt:lpstr>目次</vt:lpstr>
      <vt:lpstr>背景と目的</vt:lpstr>
      <vt:lpstr>避難所情報サービスとは</vt:lpstr>
      <vt:lpstr>避難所情報サービスとは</vt:lpstr>
      <vt:lpstr>機能詳細</vt:lpstr>
      <vt:lpstr>チーム課題</vt:lpstr>
      <vt:lpstr>進捗方法</vt:lpstr>
      <vt:lpstr>品質管理</vt:lpstr>
      <vt:lpstr>コスト見積り</vt:lpstr>
      <vt:lpstr>進捗状況</vt:lpstr>
      <vt:lpstr>進捗状況</vt:lpstr>
      <vt:lpstr>進捗状況</vt:lpstr>
      <vt:lpstr>プロトタイプ</vt:lpstr>
      <vt:lpstr>今後の予定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避難所情報サービス開発プロジェクト</dc:title>
  <dc:creator>takeda</dc:creator>
  <cp:lastModifiedBy>takeda</cp:lastModifiedBy>
  <cp:revision>70</cp:revision>
  <dcterms:created xsi:type="dcterms:W3CDTF">2017-06-02T05:48:55Z</dcterms:created>
  <dcterms:modified xsi:type="dcterms:W3CDTF">2017-06-09T04:08:30Z</dcterms:modified>
</cp:coreProperties>
</file>