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 id="263" r:id="rId4"/>
    <p:sldId id="264" r:id="rId5"/>
    <p:sldId id="269" r:id="rId6"/>
    <p:sldId id="266" r:id="rId7"/>
    <p:sldId id="267" r:id="rId8"/>
    <p:sldId id="275" r:id="rId9"/>
    <p:sldId id="274" r:id="rId10"/>
    <p:sldId id="265" r:id="rId11"/>
    <p:sldId id="271" r:id="rId12"/>
    <p:sldId id="272" r:id="rId13"/>
    <p:sldId id="273"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akeda\Documents\GitHub\yabukiC2017\&#30690;&#21561;&#30740;C&#29677;&#12496;&#12540;&#12531;&#12480;&#12454;&#12531;&#12481;&#12515;&#12540;&#12488;.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バーンダウンチャート</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1"/>
          <c:order val="1"/>
          <c:tx>
            <c:strRef>
              <c:f>Sheet1!$G$8</c:f>
              <c:strCache>
                <c:ptCount val="1"/>
                <c:pt idx="0">
                  <c:v>実際</c:v>
                </c:pt>
              </c:strCache>
            </c:strRef>
          </c:tx>
          <c:spPr>
            <a:solidFill>
              <a:schemeClr val="accent2"/>
            </a:solidFill>
            <a:ln>
              <a:noFill/>
            </a:ln>
            <a:effectLst/>
          </c:spPr>
          <c:invertIfNegative val="0"/>
          <c:cat>
            <c:strRef>
              <c:f>Sheet1!$B$9:$B$24</c:f>
              <c:strCache>
                <c:ptCount val="16"/>
                <c:pt idx="1">
                  <c:v>＃1</c:v>
                </c:pt>
                <c:pt idx="2">
                  <c:v>＃2</c:v>
                </c:pt>
                <c:pt idx="3">
                  <c:v>＃3</c:v>
                </c:pt>
                <c:pt idx="4">
                  <c:v>＃4</c:v>
                </c:pt>
                <c:pt idx="5">
                  <c:v>＃5</c:v>
                </c:pt>
                <c:pt idx="6">
                  <c:v>＃6</c:v>
                </c:pt>
                <c:pt idx="7">
                  <c:v>＃7</c:v>
                </c:pt>
                <c:pt idx="8">
                  <c:v>＃8</c:v>
                </c:pt>
                <c:pt idx="9">
                  <c:v>＃9</c:v>
                </c:pt>
                <c:pt idx="10">
                  <c:v>テスト</c:v>
                </c:pt>
                <c:pt idx="11">
                  <c:v>＃10</c:v>
                </c:pt>
                <c:pt idx="12">
                  <c:v>＃11</c:v>
                </c:pt>
                <c:pt idx="13">
                  <c:v>外部設計書</c:v>
                </c:pt>
                <c:pt idx="14">
                  <c:v>内部設計書</c:v>
                </c:pt>
                <c:pt idx="15">
                  <c:v>テスト</c:v>
                </c:pt>
              </c:strCache>
            </c:strRef>
          </c:cat>
          <c:val>
            <c:numRef>
              <c:f>Sheet1!$G$9:$G$24</c:f>
              <c:numCache>
                <c:formatCode>General</c:formatCode>
                <c:ptCount val="16"/>
                <c:pt idx="0">
                  <c:v>26</c:v>
                </c:pt>
                <c:pt idx="1">
                  <c:v>25</c:v>
                </c:pt>
                <c:pt idx="2">
                  <c:v>24</c:v>
                </c:pt>
                <c:pt idx="3">
                  <c:v>21</c:v>
                </c:pt>
                <c:pt idx="4">
                  <c:v>18</c:v>
                </c:pt>
              </c:numCache>
            </c:numRef>
          </c:val>
          <c:extLst>
            <c:ext xmlns:c16="http://schemas.microsoft.com/office/drawing/2014/chart" uri="{C3380CC4-5D6E-409C-BE32-E72D297353CC}">
              <c16:uniqueId val="{00000000-C634-4E04-B1EF-9C928164ECCD}"/>
            </c:ext>
          </c:extLst>
        </c:ser>
        <c:dLbls>
          <c:showLegendKey val="0"/>
          <c:showVal val="0"/>
          <c:showCatName val="0"/>
          <c:showSerName val="0"/>
          <c:showPercent val="0"/>
          <c:showBubbleSize val="0"/>
        </c:dLbls>
        <c:gapWidth val="219"/>
        <c:axId val="621508704"/>
        <c:axId val="621516864"/>
      </c:barChart>
      <c:lineChart>
        <c:grouping val="standard"/>
        <c:varyColors val="0"/>
        <c:ser>
          <c:idx val="0"/>
          <c:order val="0"/>
          <c:tx>
            <c:strRef>
              <c:f>Sheet1!$E$8</c:f>
              <c:strCache>
                <c:ptCount val="1"/>
                <c:pt idx="0">
                  <c:v>理想</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Sheet1!$A$9:$B$24</c:f>
              <c:multiLvlStrCache>
                <c:ptCount val="16"/>
                <c:lvl>
                  <c:pt idx="1">
                    <c:v>＃1</c:v>
                  </c:pt>
                  <c:pt idx="2">
                    <c:v>＃2</c:v>
                  </c:pt>
                  <c:pt idx="3">
                    <c:v>＃3</c:v>
                  </c:pt>
                  <c:pt idx="4">
                    <c:v>＃4</c:v>
                  </c:pt>
                  <c:pt idx="5">
                    <c:v>＃5</c:v>
                  </c:pt>
                  <c:pt idx="6">
                    <c:v>＃6</c:v>
                  </c:pt>
                  <c:pt idx="7">
                    <c:v>＃7</c:v>
                  </c:pt>
                  <c:pt idx="8">
                    <c:v>＃8</c:v>
                  </c:pt>
                  <c:pt idx="9">
                    <c:v>＃9</c:v>
                  </c:pt>
                  <c:pt idx="10">
                    <c:v>テスト</c:v>
                  </c:pt>
                  <c:pt idx="11">
                    <c:v>＃10</c:v>
                  </c:pt>
                  <c:pt idx="12">
                    <c:v>＃11</c:v>
                  </c:pt>
                  <c:pt idx="13">
                    <c:v>外部設計書</c:v>
                  </c:pt>
                  <c:pt idx="14">
                    <c:v>内部設計書</c:v>
                  </c:pt>
                  <c:pt idx="15">
                    <c:v>テスト</c:v>
                  </c:pt>
                </c:lvl>
                <c:lvl>
                  <c:pt idx="0">
                    <c:v>4月21日開始</c:v>
                  </c:pt>
                  <c:pt idx="1">
                    <c:v>6月7日納品</c:v>
                  </c:pt>
                  <c:pt idx="5">
                    <c:v>6月23日納品</c:v>
                  </c:pt>
                  <c:pt idx="11">
                    <c:v>7月17日納品</c:v>
                  </c:pt>
                </c:lvl>
              </c:multiLvlStrCache>
            </c:multiLvlStrRef>
          </c:cat>
          <c:val>
            <c:numRef>
              <c:f>Sheet1!$E$9:$E$24</c:f>
              <c:numCache>
                <c:formatCode>General</c:formatCode>
                <c:ptCount val="16"/>
                <c:pt idx="0">
                  <c:v>26</c:v>
                </c:pt>
                <c:pt idx="1">
                  <c:v>25</c:v>
                </c:pt>
                <c:pt idx="2">
                  <c:v>24</c:v>
                </c:pt>
                <c:pt idx="3">
                  <c:v>21</c:v>
                </c:pt>
                <c:pt idx="4">
                  <c:v>18</c:v>
                </c:pt>
                <c:pt idx="5">
                  <c:v>16</c:v>
                </c:pt>
                <c:pt idx="6">
                  <c:v>14</c:v>
                </c:pt>
                <c:pt idx="7">
                  <c:v>13</c:v>
                </c:pt>
                <c:pt idx="8">
                  <c:v>10</c:v>
                </c:pt>
                <c:pt idx="9">
                  <c:v>9</c:v>
                </c:pt>
                <c:pt idx="10">
                  <c:v>8</c:v>
                </c:pt>
                <c:pt idx="11">
                  <c:v>7</c:v>
                </c:pt>
                <c:pt idx="12">
                  <c:v>5</c:v>
                </c:pt>
                <c:pt idx="13">
                  <c:v>3</c:v>
                </c:pt>
                <c:pt idx="14">
                  <c:v>1</c:v>
                </c:pt>
                <c:pt idx="15">
                  <c:v>0</c:v>
                </c:pt>
              </c:numCache>
            </c:numRef>
          </c:val>
          <c:smooth val="0"/>
          <c:extLst>
            <c:ext xmlns:c16="http://schemas.microsoft.com/office/drawing/2014/chart" uri="{C3380CC4-5D6E-409C-BE32-E72D297353CC}">
              <c16:uniqueId val="{00000001-C634-4E04-B1EF-9C928164ECCD}"/>
            </c:ext>
          </c:extLst>
        </c:ser>
        <c:ser>
          <c:idx val="2"/>
          <c:order val="2"/>
          <c:tx>
            <c:strRef>
              <c:f>Sheet1!$F$8</c:f>
              <c:strCache>
                <c:ptCount val="1"/>
                <c:pt idx="0">
                  <c:v>平均理想</c:v>
                </c:pt>
              </c:strCache>
            </c:strRef>
          </c:tx>
          <c:spPr>
            <a:ln w="28575" cap="rnd">
              <a:solidFill>
                <a:schemeClr val="accent6">
                  <a:lumMod val="60000"/>
                  <a:lumOff val="40000"/>
                </a:schemeClr>
              </a:solidFill>
              <a:round/>
            </a:ln>
            <a:effectLst/>
          </c:spPr>
          <c:marker>
            <c:symbol val="circle"/>
            <c:size val="5"/>
            <c:spPr>
              <a:solidFill>
                <a:schemeClr val="accent3"/>
              </a:solidFill>
              <a:ln w="9525">
                <a:solidFill>
                  <a:schemeClr val="accent6">
                    <a:lumMod val="60000"/>
                    <a:lumOff val="40000"/>
                  </a:schemeClr>
                </a:solidFill>
              </a:ln>
              <a:effectLst/>
            </c:spPr>
          </c:marker>
          <c:val>
            <c:numRef>
              <c:f>Sheet1!$F$9:$F$24</c:f>
              <c:numCache>
                <c:formatCode>0.0</c:formatCode>
                <c:ptCount val="16"/>
                <c:pt idx="0" formatCode="General">
                  <c:v>26</c:v>
                </c:pt>
                <c:pt idx="1">
                  <c:v>24.266666666666666</c:v>
                </c:pt>
                <c:pt idx="2">
                  <c:v>22.533333333333331</c:v>
                </c:pt>
                <c:pt idx="3">
                  <c:v>20.799999999999997</c:v>
                </c:pt>
                <c:pt idx="4">
                  <c:v>19.066666666666663</c:v>
                </c:pt>
                <c:pt idx="5">
                  <c:v>17.333333333333329</c:v>
                </c:pt>
                <c:pt idx="6">
                  <c:v>15.599999999999994</c:v>
                </c:pt>
                <c:pt idx="7">
                  <c:v>13.86666666666666</c:v>
                </c:pt>
                <c:pt idx="8">
                  <c:v>12.133333333333326</c:v>
                </c:pt>
                <c:pt idx="9">
                  <c:v>10.399999999999991</c:v>
                </c:pt>
                <c:pt idx="10">
                  <c:v>8.6666666666666572</c:v>
                </c:pt>
                <c:pt idx="11">
                  <c:v>6.9333333333333238</c:v>
                </c:pt>
                <c:pt idx="12">
                  <c:v>5.1999999999999904</c:v>
                </c:pt>
                <c:pt idx="13">
                  <c:v>3.466666666666657</c:v>
                </c:pt>
                <c:pt idx="14">
                  <c:v>1.7333333333333236</c:v>
                </c:pt>
                <c:pt idx="15">
                  <c:v>-9.7699626167013776E-15</c:v>
                </c:pt>
              </c:numCache>
            </c:numRef>
          </c:val>
          <c:smooth val="0"/>
          <c:extLst>
            <c:ext xmlns:c16="http://schemas.microsoft.com/office/drawing/2014/chart" uri="{C3380CC4-5D6E-409C-BE32-E72D297353CC}">
              <c16:uniqueId val="{00000002-C634-4E04-B1EF-9C928164ECCD}"/>
            </c:ext>
          </c:extLst>
        </c:ser>
        <c:dLbls>
          <c:showLegendKey val="0"/>
          <c:showVal val="0"/>
          <c:showCatName val="0"/>
          <c:showSerName val="0"/>
          <c:showPercent val="0"/>
          <c:showBubbleSize val="0"/>
        </c:dLbls>
        <c:marker val="1"/>
        <c:smooth val="0"/>
        <c:axId val="621508704"/>
        <c:axId val="621516864"/>
      </c:lineChart>
      <c:catAx>
        <c:axId val="62150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21516864"/>
        <c:crosses val="autoZero"/>
        <c:auto val="1"/>
        <c:lblAlgn val="ctr"/>
        <c:lblOffset val="100"/>
        <c:noMultiLvlLbl val="0"/>
      </c:catAx>
      <c:valAx>
        <c:axId val="621516864"/>
        <c:scaling>
          <c:orientation val="minMax"/>
          <c:max val="3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215087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A8AE148-06EA-4181-99E8-9DA90B4E8287}" type="datetimeFigureOut">
              <a:rPr kumimoji="1" lang="ja-JP" altLang="en-US" smtClean="0"/>
              <a:t>2017/6/8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603048-58F3-4448-85FF-1EB8474110C7}"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106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A8AE148-06EA-4181-99E8-9DA90B4E8287}" type="datetimeFigureOut">
              <a:rPr kumimoji="1" lang="ja-JP" altLang="en-US" smtClean="0"/>
              <a:t>2017/6/8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603048-58F3-4448-85FF-1EB8474110C7}" type="slidenum">
              <a:rPr kumimoji="1" lang="ja-JP" altLang="en-US" smtClean="0"/>
              <a:t>‹#›</a:t>
            </a:fld>
            <a:endParaRPr kumimoji="1" lang="ja-JP" altLang="en-US"/>
          </a:p>
        </p:txBody>
      </p:sp>
    </p:spTree>
    <p:extLst>
      <p:ext uri="{BB962C8B-B14F-4D97-AF65-F5344CB8AC3E}">
        <p14:creationId xmlns:p14="http://schemas.microsoft.com/office/powerpoint/2010/main" val="181348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A8AE148-06EA-4181-99E8-9DA90B4E8287}" type="datetimeFigureOut">
              <a:rPr kumimoji="1" lang="ja-JP" altLang="en-US" smtClean="0"/>
              <a:t>2017/6/8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603048-58F3-4448-85FF-1EB8474110C7}" type="slidenum">
              <a:rPr kumimoji="1" lang="ja-JP" altLang="en-US" smtClean="0"/>
              <a:t>‹#›</a:t>
            </a:fld>
            <a:endParaRPr kumimoji="1" lang="ja-JP" altLang="en-US"/>
          </a:p>
        </p:txBody>
      </p:sp>
    </p:spTree>
    <p:extLst>
      <p:ext uri="{BB962C8B-B14F-4D97-AF65-F5344CB8AC3E}">
        <p14:creationId xmlns:p14="http://schemas.microsoft.com/office/powerpoint/2010/main" val="3404878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A8AE148-06EA-4181-99E8-9DA90B4E8287}" type="datetimeFigureOut">
              <a:rPr kumimoji="1" lang="ja-JP" altLang="en-US" smtClean="0"/>
              <a:t>2017/6/8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603048-58F3-4448-85FF-1EB8474110C7}" type="slidenum">
              <a:rPr kumimoji="1" lang="ja-JP" altLang="en-US" smtClean="0"/>
              <a:t>‹#›</a:t>
            </a:fld>
            <a:endParaRPr kumimoji="1" lang="ja-JP" altLang="en-US"/>
          </a:p>
        </p:txBody>
      </p:sp>
    </p:spTree>
    <p:extLst>
      <p:ext uri="{BB962C8B-B14F-4D97-AF65-F5344CB8AC3E}">
        <p14:creationId xmlns:p14="http://schemas.microsoft.com/office/powerpoint/2010/main" val="125158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A8AE148-06EA-4181-99E8-9DA90B4E8287}" type="datetimeFigureOut">
              <a:rPr kumimoji="1" lang="ja-JP" altLang="en-US" smtClean="0"/>
              <a:t>2017/6/8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603048-58F3-4448-85FF-1EB8474110C7}"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285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A8AE148-06EA-4181-99E8-9DA90B4E8287}" type="datetimeFigureOut">
              <a:rPr kumimoji="1" lang="ja-JP" altLang="en-US" smtClean="0"/>
              <a:t>2017/6/8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603048-58F3-4448-85FF-1EB8474110C7}" type="slidenum">
              <a:rPr kumimoji="1" lang="ja-JP" altLang="en-US" smtClean="0"/>
              <a:t>‹#›</a:t>
            </a:fld>
            <a:endParaRPr kumimoji="1" lang="ja-JP" altLang="en-US"/>
          </a:p>
        </p:txBody>
      </p:sp>
    </p:spTree>
    <p:extLst>
      <p:ext uri="{BB962C8B-B14F-4D97-AF65-F5344CB8AC3E}">
        <p14:creationId xmlns:p14="http://schemas.microsoft.com/office/powerpoint/2010/main" val="2434740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A8AE148-06EA-4181-99E8-9DA90B4E8287}" type="datetimeFigureOut">
              <a:rPr kumimoji="1" lang="ja-JP" altLang="en-US" smtClean="0"/>
              <a:t>2017/6/8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A603048-58F3-4448-85FF-1EB8474110C7}" type="slidenum">
              <a:rPr kumimoji="1" lang="ja-JP" altLang="en-US" smtClean="0"/>
              <a:t>‹#›</a:t>
            </a:fld>
            <a:endParaRPr kumimoji="1" lang="ja-JP" altLang="en-US"/>
          </a:p>
        </p:txBody>
      </p:sp>
    </p:spTree>
    <p:extLst>
      <p:ext uri="{BB962C8B-B14F-4D97-AF65-F5344CB8AC3E}">
        <p14:creationId xmlns:p14="http://schemas.microsoft.com/office/powerpoint/2010/main" val="1148229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A8AE148-06EA-4181-99E8-9DA90B4E8287}" type="datetimeFigureOut">
              <a:rPr kumimoji="1" lang="ja-JP" altLang="en-US" smtClean="0"/>
              <a:t>2017/6/8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A603048-58F3-4448-85FF-1EB8474110C7}" type="slidenum">
              <a:rPr kumimoji="1" lang="ja-JP" altLang="en-US" smtClean="0"/>
              <a:t>‹#›</a:t>
            </a:fld>
            <a:endParaRPr kumimoji="1" lang="ja-JP" altLang="en-US"/>
          </a:p>
        </p:txBody>
      </p:sp>
    </p:spTree>
    <p:extLst>
      <p:ext uri="{BB962C8B-B14F-4D97-AF65-F5344CB8AC3E}">
        <p14:creationId xmlns:p14="http://schemas.microsoft.com/office/powerpoint/2010/main" val="1265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A8AE148-06EA-4181-99E8-9DA90B4E8287}" type="datetimeFigureOut">
              <a:rPr kumimoji="1" lang="ja-JP" altLang="en-US" smtClean="0"/>
              <a:t>2017/6/8</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A603048-58F3-4448-85FF-1EB8474110C7}" type="slidenum">
              <a:rPr kumimoji="1" lang="ja-JP" altLang="en-US" smtClean="0"/>
              <a:t>‹#›</a:t>
            </a:fld>
            <a:endParaRPr kumimoji="1" lang="ja-JP" altLang="en-US"/>
          </a:p>
        </p:txBody>
      </p:sp>
    </p:spTree>
    <p:extLst>
      <p:ext uri="{BB962C8B-B14F-4D97-AF65-F5344CB8AC3E}">
        <p14:creationId xmlns:p14="http://schemas.microsoft.com/office/powerpoint/2010/main" val="544608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A8AE148-06EA-4181-99E8-9DA90B4E8287}" type="datetimeFigureOut">
              <a:rPr kumimoji="1" lang="ja-JP" altLang="en-US" smtClean="0"/>
              <a:t>2017/6/8</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603048-58F3-4448-85FF-1EB8474110C7}" type="slidenum">
              <a:rPr kumimoji="1" lang="ja-JP" altLang="en-US" smtClean="0"/>
              <a:t>‹#›</a:t>
            </a:fld>
            <a:endParaRPr kumimoji="1" lang="ja-JP" altLang="en-US"/>
          </a:p>
        </p:txBody>
      </p:sp>
    </p:spTree>
    <p:extLst>
      <p:ext uri="{BB962C8B-B14F-4D97-AF65-F5344CB8AC3E}">
        <p14:creationId xmlns:p14="http://schemas.microsoft.com/office/powerpoint/2010/main" val="1272644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A8AE148-06EA-4181-99E8-9DA90B4E8287}" type="datetimeFigureOut">
              <a:rPr kumimoji="1" lang="ja-JP" altLang="en-US" smtClean="0"/>
              <a:t>2017/6/8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603048-58F3-4448-85FF-1EB8474110C7}" type="slidenum">
              <a:rPr kumimoji="1" lang="ja-JP" altLang="en-US" smtClean="0"/>
              <a:t>‹#›</a:t>
            </a:fld>
            <a:endParaRPr kumimoji="1" lang="ja-JP" altLang="en-US"/>
          </a:p>
        </p:txBody>
      </p:sp>
    </p:spTree>
    <p:extLst>
      <p:ext uri="{BB962C8B-B14F-4D97-AF65-F5344CB8AC3E}">
        <p14:creationId xmlns:p14="http://schemas.microsoft.com/office/powerpoint/2010/main" val="356755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A8AE148-06EA-4181-99E8-9DA90B4E8287}" type="datetimeFigureOut">
              <a:rPr kumimoji="1" lang="ja-JP" altLang="en-US" smtClean="0"/>
              <a:t>2017/6/8</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603048-58F3-4448-85FF-1EB8474110C7}"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5185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chart" Target="../charts/chart1.x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51846" y="2112036"/>
            <a:ext cx="12079987" cy="2331029"/>
          </a:xfrm>
        </p:spPr>
        <p:txBody>
          <a:bodyPr anchor="ctr">
            <a:normAutofit/>
          </a:bodyPr>
          <a:lstStyle/>
          <a:p>
            <a:r>
              <a:rPr kumimoji="1" lang="ja-JP" altLang="en-US" sz="4800" dirty="0" smtClean="0"/>
              <a:t>避難所情報サービス開発プロジェクト</a:t>
            </a:r>
            <a:endParaRPr kumimoji="1" lang="ja-JP" altLang="en-US" sz="4800" dirty="0"/>
          </a:p>
        </p:txBody>
      </p:sp>
      <p:sp>
        <p:nvSpPr>
          <p:cNvPr id="3" name="サブタイトル 2"/>
          <p:cNvSpPr>
            <a:spLocks noGrp="1"/>
          </p:cNvSpPr>
          <p:nvPr>
            <p:ph type="subTitle" idx="1"/>
          </p:nvPr>
        </p:nvSpPr>
        <p:spPr>
          <a:xfrm>
            <a:off x="7215447" y="4806349"/>
            <a:ext cx="3997036" cy="1143000"/>
          </a:xfrm>
        </p:spPr>
        <p:txBody>
          <a:bodyPr>
            <a:normAutofit fontScale="85000" lnSpcReduction="20000"/>
          </a:bodyPr>
          <a:lstStyle/>
          <a:p>
            <a:r>
              <a:rPr kumimoji="1" lang="en-US" altLang="ja-JP" dirty="0" smtClean="0">
                <a:solidFill>
                  <a:schemeClr val="tx1"/>
                </a:solidFill>
                <a:latin typeface="+mj-ea"/>
                <a:ea typeface="+mj-ea"/>
              </a:rPr>
              <a:t>PM</a:t>
            </a:r>
            <a:r>
              <a:rPr kumimoji="1" lang="ja-JP" altLang="en-US" dirty="0" smtClean="0">
                <a:solidFill>
                  <a:schemeClr val="tx1"/>
                </a:solidFill>
              </a:rPr>
              <a:t>　１５４２０７１</a:t>
            </a:r>
            <a:r>
              <a:rPr kumimoji="1" lang="ja-JP" altLang="en-US" dirty="0" smtClean="0">
                <a:solidFill>
                  <a:schemeClr val="tx1"/>
                </a:solidFill>
              </a:rPr>
              <a:t>　武田拓朗</a:t>
            </a:r>
            <a:endParaRPr kumimoji="1" lang="en-US" altLang="ja-JP" dirty="0" smtClean="0">
              <a:solidFill>
                <a:schemeClr val="tx1"/>
              </a:solidFill>
            </a:endParaRPr>
          </a:p>
          <a:p>
            <a:r>
              <a:rPr lang="ja-JP" altLang="en-US" dirty="0" smtClean="0">
                <a:solidFill>
                  <a:schemeClr val="tx1"/>
                </a:solidFill>
              </a:rPr>
              <a:t>　　　１５４２０４４</a:t>
            </a:r>
            <a:r>
              <a:rPr lang="ja-JP" altLang="en-US" dirty="0" smtClean="0">
                <a:solidFill>
                  <a:schemeClr val="tx1"/>
                </a:solidFill>
              </a:rPr>
              <a:t>　近藤智之</a:t>
            </a:r>
            <a:endParaRPr lang="en-US" altLang="ja-JP" dirty="0" smtClean="0">
              <a:solidFill>
                <a:schemeClr val="tx1"/>
              </a:solidFill>
            </a:endParaRPr>
          </a:p>
          <a:p>
            <a:r>
              <a:rPr kumimoji="1" lang="ja-JP" altLang="en-US" dirty="0" smtClean="0">
                <a:solidFill>
                  <a:schemeClr val="tx1"/>
                </a:solidFill>
              </a:rPr>
              <a:t>　　　１５４２０９８</a:t>
            </a:r>
            <a:r>
              <a:rPr kumimoji="1" lang="ja-JP" altLang="en-US" dirty="0" smtClean="0">
                <a:solidFill>
                  <a:schemeClr val="tx1"/>
                </a:solidFill>
              </a:rPr>
              <a:t>　星　ひかる</a:t>
            </a:r>
            <a:endParaRPr kumimoji="1" lang="ja-JP" altLang="en-US" dirty="0">
              <a:solidFill>
                <a:schemeClr val="tx1"/>
              </a:solidFill>
            </a:endParaRPr>
          </a:p>
        </p:txBody>
      </p:sp>
      <p:sp>
        <p:nvSpPr>
          <p:cNvPr id="5" name="テキスト ボックス 4"/>
          <p:cNvSpPr txBox="1"/>
          <p:nvPr/>
        </p:nvSpPr>
        <p:spPr>
          <a:xfrm>
            <a:off x="563671" y="841100"/>
            <a:ext cx="8329809" cy="523220"/>
          </a:xfrm>
          <a:prstGeom prst="rect">
            <a:avLst/>
          </a:prstGeom>
          <a:noFill/>
        </p:spPr>
        <p:txBody>
          <a:bodyPr wrap="square" rtlCol="0">
            <a:spAutoFit/>
          </a:bodyPr>
          <a:lstStyle/>
          <a:p>
            <a:r>
              <a:rPr kumimoji="1" lang="ja-JP" altLang="en-US" sz="2800" dirty="0" smtClean="0"/>
              <a:t>矢吹研究室</a:t>
            </a:r>
            <a:r>
              <a:rPr kumimoji="1" lang="en-US" altLang="ja-JP" sz="2800" dirty="0" smtClean="0"/>
              <a:t>C</a:t>
            </a:r>
            <a:r>
              <a:rPr kumimoji="1" lang="ja-JP" altLang="en-US" sz="2800" dirty="0" smtClean="0"/>
              <a:t>班</a:t>
            </a:r>
            <a:endParaRPr kumimoji="1" lang="ja-JP" altLang="en-US" sz="2800" dirty="0"/>
          </a:p>
        </p:txBody>
      </p:sp>
    </p:spTree>
    <p:extLst>
      <p:ext uri="{BB962C8B-B14F-4D97-AF65-F5344CB8AC3E}">
        <p14:creationId xmlns:p14="http://schemas.microsoft.com/office/powerpoint/2010/main" val="26605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endParaRPr kumimoji="1" lang="ja-JP" altLang="en-US" dirty="0"/>
          </a:p>
        </p:txBody>
      </p:sp>
      <p:graphicFrame>
        <p:nvGraphicFramePr>
          <p:cNvPr id="6" name="オブジェクト 5"/>
          <p:cNvGraphicFramePr>
            <a:graphicFrameLocks noChangeAspect="1"/>
          </p:cNvGraphicFramePr>
          <p:nvPr>
            <p:extLst>
              <p:ext uri="{D42A27DB-BD31-4B8C-83A1-F6EECF244321}">
                <p14:modId xmlns:p14="http://schemas.microsoft.com/office/powerpoint/2010/main" val="183491395"/>
              </p:ext>
            </p:extLst>
          </p:nvPr>
        </p:nvGraphicFramePr>
        <p:xfrm>
          <a:off x="6018539" y="2113855"/>
          <a:ext cx="5910224" cy="3463985"/>
        </p:xfrm>
        <a:graphic>
          <a:graphicData uri="http://schemas.openxmlformats.org/presentationml/2006/ole">
            <mc:AlternateContent xmlns:mc="http://schemas.openxmlformats.org/markup-compatibility/2006">
              <mc:Choice xmlns:v="urn:schemas-microsoft-com:vml" Requires="v">
                <p:oleObj spid="_x0000_s1031" name="ワークシート" r:id="rId3" imgW="11487307" imgH="5286295" progId="Excel.Sheet.12">
                  <p:embed/>
                </p:oleObj>
              </mc:Choice>
              <mc:Fallback>
                <p:oleObj name="ワークシート" r:id="rId3" imgW="11487307" imgH="5286295" progId="Excel.Sheet.12">
                  <p:embed/>
                  <p:pic>
                    <p:nvPicPr>
                      <p:cNvPr id="7" name="オブジェクト 6"/>
                      <p:cNvPicPr/>
                      <p:nvPr/>
                    </p:nvPicPr>
                    <p:blipFill>
                      <a:blip r:embed="rId4"/>
                      <a:stretch>
                        <a:fillRect/>
                      </a:stretch>
                    </p:blipFill>
                    <p:spPr>
                      <a:xfrm>
                        <a:off x="6018539" y="2113855"/>
                        <a:ext cx="5910224" cy="3463985"/>
                      </a:xfrm>
                      <a:prstGeom prst="rect">
                        <a:avLst/>
                      </a:prstGeom>
                    </p:spPr>
                  </p:pic>
                </p:oleObj>
              </mc:Fallback>
            </mc:AlternateContent>
          </a:graphicData>
        </a:graphic>
      </p:graphicFrame>
      <p:graphicFrame>
        <p:nvGraphicFramePr>
          <p:cNvPr id="8" name="グラフ 7"/>
          <p:cNvGraphicFramePr>
            <a:graphicFrameLocks/>
          </p:cNvGraphicFramePr>
          <p:nvPr>
            <p:extLst>
              <p:ext uri="{D42A27DB-BD31-4B8C-83A1-F6EECF244321}">
                <p14:modId xmlns:p14="http://schemas.microsoft.com/office/powerpoint/2010/main" val="2942431954"/>
              </p:ext>
            </p:extLst>
          </p:nvPr>
        </p:nvGraphicFramePr>
        <p:xfrm>
          <a:off x="344720" y="1978374"/>
          <a:ext cx="5565630" cy="359946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729579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205008" y="0"/>
            <a:ext cx="10058400" cy="3566160"/>
          </a:xfrm>
        </p:spPr>
        <p:txBody>
          <a:bodyPr>
            <a:normAutofit/>
          </a:bodyPr>
          <a:lstStyle/>
          <a:p>
            <a:r>
              <a:rPr kumimoji="1" lang="ja-JP" altLang="en-US" sz="4800" dirty="0" smtClean="0"/>
              <a:t>プロトタイプ</a:t>
            </a:r>
            <a:endParaRPr kumimoji="1" lang="ja-JP" altLang="en-US" sz="4800" dirty="0"/>
          </a:p>
        </p:txBody>
      </p:sp>
    </p:spTree>
    <p:extLst>
      <p:ext uri="{BB962C8B-B14F-4D97-AF65-F5344CB8AC3E}">
        <p14:creationId xmlns:p14="http://schemas.microsoft.com/office/powerpoint/2010/main" val="1898476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a:t>
            </a:r>
            <a:endParaRPr kumimoji="1" lang="ja-JP" altLang="en-US" dirty="0"/>
          </a:p>
        </p:txBody>
      </p:sp>
      <p:graphicFrame>
        <p:nvGraphicFramePr>
          <p:cNvPr id="4" name="コンテンツ プレースホルダー 3"/>
          <p:cNvGraphicFramePr>
            <a:graphicFrameLocks noGrp="1" noChangeAspect="1"/>
          </p:cNvGraphicFramePr>
          <p:nvPr>
            <p:ph idx="1"/>
            <p:extLst>
              <p:ext uri="{D42A27DB-BD31-4B8C-83A1-F6EECF244321}">
                <p14:modId xmlns:p14="http://schemas.microsoft.com/office/powerpoint/2010/main" val="1062684413"/>
              </p:ext>
            </p:extLst>
          </p:nvPr>
        </p:nvGraphicFramePr>
        <p:xfrm>
          <a:off x="1531083" y="1979267"/>
          <a:ext cx="8741272" cy="4022725"/>
        </p:xfrm>
        <a:graphic>
          <a:graphicData uri="http://schemas.openxmlformats.org/presentationml/2006/ole">
            <mc:AlternateContent xmlns:mc="http://schemas.openxmlformats.org/markup-compatibility/2006">
              <mc:Choice xmlns:v="urn:schemas-microsoft-com:vml" Requires="v">
                <p:oleObj spid="_x0000_s2055" name="ワークシート" r:id="rId3" imgW="11487307" imgH="5286295" progId="Excel.Sheet.12">
                  <p:embed/>
                </p:oleObj>
              </mc:Choice>
              <mc:Fallback>
                <p:oleObj name="ワークシート" r:id="rId3" imgW="11487307" imgH="5286295" progId="Excel.Sheet.12">
                  <p:embed/>
                  <p:pic>
                    <p:nvPicPr>
                      <p:cNvPr id="7" name="オブジェクト 6"/>
                      <p:cNvPicPr/>
                      <p:nvPr/>
                    </p:nvPicPr>
                    <p:blipFill>
                      <a:blip r:embed="rId4"/>
                      <a:stretch>
                        <a:fillRect/>
                      </a:stretch>
                    </p:blipFill>
                    <p:spPr>
                      <a:xfrm>
                        <a:off x="1531083" y="1979267"/>
                        <a:ext cx="8741272" cy="4022725"/>
                      </a:xfrm>
                      <a:prstGeom prst="rect">
                        <a:avLst/>
                      </a:prstGeom>
                    </p:spPr>
                  </p:pic>
                </p:oleObj>
              </mc:Fallback>
            </mc:AlternateContent>
          </a:graphicData>
        </a:graphic>
      </p:graphicFrame>
    </p:spTree>
    <p:extLst>
      <p:ext uri="{BB962C8B-B14F-4D97-AF65-F5344CB8AC3E}">
        <p14:creationId xmlns:p14="http://schemas.microsoft.com/office/powerpoint/2010/main" val="3011902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42705" y="168748"/>
            <a:ext cx="10058400" cy="3566160"/>
          </a:xfrm>
        </p:spPr>
        <p:txBody>
          <a:bodyPr>
            <a:normAutofit/>
          </a:bodyPr>
          <a:lstStyle/>
          <a:p>
            <a:r>
              <a:rPr kumimoji="1" lang="ja-JP" altLang="en-US" sz="4800" dirty="0" smtClean="0"/>
              <a:t>ありがとうございました</a:t>
            </a:r>
            <a:endParaRPr kumimoji="1" lang="ja-JP" altLang="en-US" sz="4800" dirty="0"/>
          </a:p>
        </p:txBody>
      </p:sp>
    </p:spTree>
    <p:extLst>
      <p:ext uri="{BB962C8B-B14F-4D97-AF65-F5344CB8AC3E}">
        <p14:creationId xmlns:p14="http://schemas.microsoft.com/office/powerpoint/2010/main" val="203724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a:xfrm>
            <a:off x="1330036" y="1962112"/>
            <a:ext cx="3466407" cy="4305684"/>
          </a:xfrm>
        </p:spPr>
        <p:txBody>
          <a:bodyPr>
            <a:normAutofit lnSpcReduction="10000"/>
          </a:bodyPr>
          <a:lstStyle/>
          <a:p>
            <a:r>
              <a:rPr kumimoji="1" lang="ja-JP" altLang="en-US" dirty="0" smtClean="0"/>
              <a:t>・背景</a:t>
            </a:r>
            <a:endParaRPr kumimoji="1" lang="en-US" altLang="ja-JP" dirty="0" smtClean="0"/>
          </a:p>
          <a:p>
            <a:r>
              <a:rPr lang="ja-JP" altLang="en-US" dirty="0" smtClean="0"/>
              <a:t>・避難所情報サービスとは</a:t>
            </a:r>
            <a:endParaRPr lang="en-US" altLang="ja-JP" dirty="0" smtClean="0"/>
          </a:p>
          <a:p>
            <a:r>
              <a:rPr kumimoji="1" lang="ja-JP" altLang="en-US" dirty="0" smtClean="0"/>
              <a:t>・</a:t>
            </a:r>
            <a:r>
              <a:rPr lang="ja-JP" altLang="en-US" dirty="0" smtClean="0"/>
              <a:t>機能</a:t>
            </a:r>
            <a:r>
              <a:rPr lang="ja-JP" altLang="en-US" dirty="0"/>
              <a:t>詳細</a:t>
            </a:r>
            <a:endParaRPr kumimoji="1" lang="en-US" altLang="ja-JP" dirty="0" smtClean="0"/>
          </a:p>
          <a:p>
            <a:r>
              <a:rPr kumimoji="1" lang="ja-JP" altLang="en-US" dirty="0" smtClean="0"/>
              <a:t>・プロジェクトの進め方</a:t>
            </a:r>
            <a:endParaRPr kumimoji="1" lang="en-US" altLang="ja-JP" dirty="0" smtClean="0"/>
          </a:p>
          <a:p>
            <a:r>
              <a:rPr lang="ja-JP" altLang="en-US" dirty="0" smtClean="0"/>
              <a:t>・アジャイルの実践方法</a:t>
            </a:r>
            <a:endParaRPr lang="en-US" altLang="ja-JP" dirty="0" smtClean="0"/>
          </a:p>
          <a:p>
            <a:r>
              <a:rPr lang="ja-JP" altLang="en-US" dirty="0"/>
              <a:t>・品質管理</a:t>
            </a:r>
            <a:endParaRPr lang="en-US" altLang="ja-JP" dirty="0"/>
          </a:p>
          <a:p>
            <a:r>
              <a:rPr lang="ja-JP" altLang="en-US" dirty="0"/>
              <a:t>・コスト見積り</a:t>
            </a:r>
            <a:endParaRPr lang="en-US" altLang="ja-JP" dirty="0"/>
          </a:p>
          <a:p>
            <a:r>
              <a:rPr lang="ja-JP" altLang="en-US" dirty="0"/>
              <a:t>・進捗状況</a:t>
            </a:r>
            <a:endParaRPr lang="en-US" altLang="ja-JP" dirty="0"/>
          </a:p>
          <a:p>
            <a:r>
              <a:rPr lang="ja-JP" altLang="en-US" dirty="0"/>
              <a:t>・プロトタイプ</a:t>
            </a:r>
            <a:endParaRPr lang="en-US" altLang="ja-JP" dirty="0"/>
          </a:p>
          <a:p>
            <a:r>
              <a:rPr lang="ja-JP" altLang="en-US" dirty="0"/>
              <a:t>・今後の予定</a:t>
            </a:r>
            <a:endParaRPr lang="en-US" altLang="ja-JP" dirty="0"/>
          </a:p>
          <a:p>
            <a:endParaRPr lang="en-US" altLang="ja-JP" dirty="0" smtClean="0"/>
          </a:p>
          <a:p>
            <a:endParaRPr kumimoji="1" lang="ja-JP" altLang="en-US" dirty="0"/>
          </a:p>
        </p:txBody>
      </p:sp>
    </p:spTree>
    <p:extLst>
      <p:ext uri="{BB962C8B-B14F-4D97-AF65-F5344CB8AC3E}">
        <p14:creationId xmlns:p14="http://schemas.microsoft.com/office/powerpoint/2010/main" val="3287568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a:xfrm>
            <a:off x="1097280" y="3109269"/>
            <a:ext cx="7664335" cy="4023360"/>
          </a:xfrm>
        </p:spPr>
        <p:txBody>
          <a:bodyPr/>
          <a:lstStyle/>
          <a:p>
            <a:r>
              <a:rPr lang="ja-JP" altLang="en-US" sz="2800" dirty="0"/>
              <a:t>近年、地震が多発しているため、わかりやすくかつ早く避難場所を伝え、迅速に避難してもらうため</a:t>
            </a:r>
          </a:p>
          <a:p>
            <a:r>
              <a:rPr lang="ja-JP" altLang="en-US" dirty="0" smtClean="0"/>
              <a:t>「逃げる</a:t>
            </a:r>
            <a:r>
              <a:rPr lang="ja-JP" altLang="en-US" dirty="0"/>
              <a:t>は恥だが役に</a:t>
            </a:r>
            <a:r>
              <a:rPr lang="ja-JP" altLang="en-US" dirty="0" smtClean="0"/>
              <a:t>立つ」をモットーにシステムを開発する</a:t>
            </a:r>
            <a:endParaRPr kumimoji="1" lang="ja-JP" altLang="en-US" dirty="0"/>
          </a:p>
        </p:txBody>
      </p:sp>
    </p:spTree>
    <p:extLst>
      <p:ext uri="{BB962C8B-B14F-4D97-AF65-F5344CB8AC3E}">
        <p14:creationId xmlns:p14="http://schemas.microsoft.com/office/powerpoint/2010/main" val="3803582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避難所情報サービスとは</a:t>
            </a:r>
            <a:endParaRPr kumimoji="1" lang="ja-JP" altLang="en-US" dirty="0"/>
          </a:p>
        </p:txBody>
      </p:sp>
      <p:sp>
        <p:nvSpPr>
          <p:cNvPr id="3" name="コンテンツ プレースホルダー 2"/>
          <p:cNvSpPr>
            <a:spLocks noGrp="1"/>
          </p:cNvSpPr>
          <p:nvPr>
            <p:ph idx="1"/>
          </p:nvPr>
        </p:nvSpPr>
        <p:spPr>
          <a:xfrm>
            <a:off x="1097280" y="2834640"/>
            <a:ext cx="10058400" cy="4023360"/>
          </a:xfrm>
        </p:spPr>
        <p:txBody>
          <a:bodyPr/>
          <a:lstStyle/>
          <a:p>
            <a:r>
              <a:rPr kumimoji="1" lang="ja-JP" altLang="en-US" dirty="0" smtClean="0"/>
              <a:t>・災害情報を知りたい習志野市民向けの避難システム</a:t>
            </a:r>
            <a:endParaRPr kumimoji="1" lang="en-US" altLang="ja-JP" dirty="0" smtClean="0"/>
          </a:p>
          <a:p>
            <a:r>
              <a:rPr lang="ja-JP" altLang="en-US" dirty="0" smtClean="0"/>
              <a:t>・外でも簡単に避難経路を知ることができる</a:t>
            </a:r>
            <a:endParaRPr lang="en-US" altLang="ja-JP" dirty="0" smtClean="0"/>
          </a:p>
          <a:p>
            <a:r>
              <a:rPr lang="ja-JP" altLang="en-US" dirty="0" smtClean="0"/>
              <a:t>・千葉県ハザードマップと違い、現在地から一番近い避難所がすぐわかる</a:t>
            </a:r>
            <a:endParaRPr lang="en-US" altLang="ja-JP" dirty="0"/>
          </a:p>
          <a:p>
            <a:endParaRPr kumimoji="1" lang="en-US" altLang="ja-JP" sz="2800" dirty="0" smtClean="0"/>
          </a:p>
          <a:p>
            <a:endParaRPr kumimoji="1" lang="ja-JP" altLang="en-US" dirty="0"/>
          </a:p>
        </p:txBody>
      </p:sp>
    </p:spTree>
    <p:extLst>
      <p:ext uri="{BB962C8B-B14F-4D97-AF65-F5344CB8AC3E}">
        <p14:creationId xmlns:p14="http://schemas.microsoft.com/office/powerpoint/2010/main" val="2502034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機能詳細</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a:t>
            </a:r>
            <a:r>
              <a:rPr kumimoji="1" lang="en-US" altLang="ja-JP" dirty="0" smtClean="0"/>
              <a:t>GPS</a:t>
            </a:r>
            <a:r>
              <a:rPr kumimoji="1" lang="ja-JP" altLang="en-US" dirty="0" smtClean="0"/>
              <a:t>や手入力による現在地の割り出し</a:t>
            </a:r>
            <a:endParaRPr kumimoji="1" lang="en-US" altLang="ja-JP" dirty="0" smtClean="0"/>
          </a:p>
          <a:p>
            <a:r>
              <a:rPr lang="ja-JP" altLang="en-US" dirty="0" smtClean="0"/>
              <a:t>・最寄りの避難場所の割り出し</a:t>
            </a:r>
            <a:endParaRPr lang="en-US" altLang="ja-JP" dirty="0" smtClean="0"/>
          </a:p>
          <a:p>
            <a:r>
              <a:rPr kumimoji="1" lang="ja-JP" altLang="en-US" dirty="0" smtClean="0"/>
              <a:t>・避難経路の表示</a:t>
            </a:r>
            <a:endParaRPr kumimoji="1" lang="en-US" altLang="ja-JP" dirty="0" smtClean="0"/>
          </a:p>
          <a:p>
            <a:r>
              <a:rPr lang="ja-JP" altLang="en-US" dirty="0" smtClean="0"/>
              <a:t>・最新の災害情報を照会</a:t>
            </a:r>
            <a:endParaRPr kumimoji="1" lang="ja-JP" altLang="en-US" dirty="0"/>
          </a:p>
        </p:txBody>
      </p:sp>
    </p:spTree>
    <p:extLst>
      <p:ext uri="{BB962C8B-B14F-4D97-AF65-F5344CB8AC3E}">
        <p14:creationId xmlns:p14="http://schemas.microsoft.com/office/powerpoint/2010/main" val="146046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プロジェクトの進め方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アジャイル開発</a:t>
            </a:r>
            <a:endParaRPr kumimoji="1" lang="en-US" altLang="ja-JP" sz="2800" dirty="0" smtClean="0"/>
          </a:p>
          <a:p>
            <a:endParaRPr lang="en-US" altLang="ja-JP" sz="2800" dirty="0"/>
          </a:p>
          <a:p>
            <a:r>
              <a:rPr kumimoji="1" lang="ja-JP" altLang="en-US" sz="2800" dirty="0" smtClean="0"/>
              <a:t>選んだ理由</a:t>
            </a:r>
            <a:endParaRPr kumimoji="1" lang="en-US" altLang="ja-JP" sz="2800" dirty="0" smtClean="0"/>
          </a:p>
          <a:p>
            <a:r>
              <a:rPr lang="ja-JP" altLang="en-US" dirty="0" smtClean="0"/>
              <a:t>アジャイル型開発では顧客も巻き込んで進めるため顧客との思い描くものとの差が少なくなる</a:t>
            </a:r>
            <a:endParaRPr kumimoji="1" lang="ja-JP" altLang="en-US" dirty="0"/>
          </a:p>
        </p:txBody>
      </p:sp>
    </p:spTree>
    <p:extLst>
      <p:ext uri="{BB962C8B-B14F-4D97-AF65-F5344CB8AC3E}">
        <p14:creationId xmlns:p14="http://schemas.microsoft.com/office/powerpoint/2010/main" val="1527851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アジャイルの実践方法</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800" dirty="0" smtClean="0"/>
              <a:t>Scrum</a:t>
            </a:r>
          </a:p>
          <a:p>
            <a:r>
              <a:rPr lang="ja-JP" altLang="en-US" dirty="0" smtClean="0"/>
              <a:t>・ユーザストーリーを作成し</a:t>
            </a:r>
            <a:r>
              <a:rPr lang="ja-JP" altLang="en-US" dirty="0" smtClean="0"/>
              <a:t>、</a:t>
            </a:r>
            <a:r>
              <a:rPr lang="ja-JP" altLang="en-US" dirty="0" smtClean="0"/>
              <a:t>優先順位ごと</a:t>
            </a:r>
            <a:r>
              <a:rPr lang="ja-JP" altLang="en-US" dirty="0" smtClean="0"/>
              <a:t>に</a:t>
            </a:r>
            <a:r>
              <a:rPr lang="ja-JP" altLang="en-US" dirty="0" smtClean="0"/>
              <a:t>開発する</a:t>
            </a:r>
            <a:endParaRPr lang="en-US" altLang="ja-JP" dirty="0" smtClean="0"/>
          </a:p>
          <a:p>
            <a:r>
              <a:rPr kumimoji="1" lang="ja-JP" altLang="en-US" dirty="0" smtClean="0"/>
              <a:t>・</a:t>
            </a:r>
            <a:r>
              <a:rPr kumimoji="1" lang="en-US" altLang="ja-JP" dirty="0" smtClean="0"/>
              <a:t>1</a:t>
            </a:r>
            <a:r>
              <a:rPr kumimoji="1" lang="ja-JP" altLang="en-US" dirty="0" smtClean="0"/>
              <a:t>スプリント</a:t>
            </a:r>
            <a:r>
              <a:rPr kumimoji="1" lang="ja-JP" altLang="en-US" dirty="0" smtClean="0"/>
              <a:t>は</a:t>
            </a:r>
            <a:r>
              <a:rPr kumimoji="1" lang="en-US" altLang="ja-JP" dirty="0" smtClean="0"/>
              <a:t>3</a:t>
            </a:r>
            <a:r>
              <a:rPr kumimoji="1" lang="ja-JP" altLang="en-US" dirty="0" smtClean="0"/>
              <a:t>週間</a:t>
            </a:r>
            <a:endParaRPr kumimoji="1" lang="en-US" altLang="ja-JP" dirty="0" smtClean="0"/>
          </a:p>
          <a:p>
            <a:r>
              <a:rPr lang="ja-JP" altLang="en-US" dirty="0" smtClean="0"/>
              <a:t>・デイリースクラムを毎週</a:t>
            </a:r>
            <a:r>
              <a:rPr lang="ja-JP" altLang="en-US" dirty="0" smtClean="0"/>
              <a:t>火曜日と金曜日に</a:t>
            </a:r>
            <a:r>
              <a:rPr lang="en-US" altLang="ja-JP" dirty="0" smtClean="0"/>
              <a:t>15</a:t>
            </a:r>
            <a:r>
              <a:rPr lang="ja-JP" altLang="en-US" dirty="0" smtClean="0"/>
              <a:t>分間行う</a:t>
            </a:r>
            <a:endParaRPr lang="en-US" altLang="ja-JP" dirty="0" smtClean="0"/>
          </a:p>
          <a:p>
            <a:r>
              <a:rPr lang="ja-JP" altLang="en-US" dirty="0" smtClean="0"/>
              <a:t>・スプリントが終わるごとにユーザに動作するものを見せる</a:t>
            </a:r>
            <a:endParaRPr lang="en-US" altLang="ja-JP" dirty="0" smtClean="0"/>
          </a:p>
          <a:p>
            <a:r>
              <a:rPr lang="ja-JP" altLang="en-US" dirty="0" smtClean="0"/>
              <a:t>・ユーザストーリーを順次変更する</a:t>
            </a:r>
            <a:endParaRPr lang="en-US" altLang="ja-JP" dirty="0" smtClean="0"/>
          </a:p>
          <a:p>
            <a:endParaRPr kumimoji="1" lang="ja-JP" altLang="en-US" dirty="0"/>
          </a:p>
        </p:txBody>
      </p:sp>
    </p:spTree>
    <p:extLst>
      <p:ext uri="{BB962C8B-B14F-4D97-AF65-F5344CB8AC3E}">
        <p14:creationId xmlns:p14="http://schemas.microsoft.com/office/powerpoint/2010/main" val="3900936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品質管理</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・自分たちでチェックリストを作成し、定量的品質管理を行った</a:t>
            </a:r>
            <a:endParaRPr kumimoji="1" lang="en-US" altLang="ja-JP" dirty="0" smtClean="0"/>
          </a:p>
          <a:p>
            <a:endParaRPr kumimoji="1" lang="en-US" altLang="ja-JP" dirty="0" smtClean="0"/>
          </a:p>
          <a:p>
            <a:r>
              <a:rPr kumimoji="1" lang="ja-JP" altLang="en-US" dirty="0" smtClean="0"/>
              <a:t>・スプリントごとにレビューを</a:t>
            </a:r>
            <a:r>
              <a:rPr lang="ja-JP" altLang="en-US" dirty="0" smtClean="0"/>
              <a:t>行い、品質向上に</a:t>
            </a:r>
            <a:r>
              <a:rPr lang="ja-JP" altLang="en-US" dirty="0" smtClean="0"/>
              <a:t>努める</a:t>
            </a:r>
            <a:endParaRPr kumimoji="1" lang="ja-JP" altLang="en-US" dirty="0"/>
          </a:p>
        </p:txBody>
      </p:sp>
    </p:spTree>
    <p:extLst>
      <p:ext uri="{BB962C8B-B14F-4D97-AF65-F5344CB8AC3E}">
        <p14:creationId xmlns:p14="http://schemas.microsoft.com/office/powerpoint/2010/main" val="1359394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コスト見積り</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人件費：０．９</a:t>
            </a:r>
            <a:r>
              <a:rPr kumimoji="1" lang="en-US" altLang="ja-JP" dirty="0" smtClean="0"/>
              <a:t>×</a:t>
            </a:r>
            <a:r>
              <a:rPr kumimoji="1" lang="ja-JP" altLang="en-US" dirty="0" smtClean="0"/>
              <a:t>８</a:t>
            </a:r>
            <a:r>
              <a:rPr kumimoji="1" lang="en-US" altLang="ja-JP" dirty="0" smtClean="0"/>
              <a:t>×</a:t>
            </a:r>
            <a:r>
              <a:rPr kumimoji="1" lang="ja-JP" altLang="en-US" dirty="0" smtClean="0"/>
              <a:t>２０＝１４４ｈ（時間）</a:t>
            </a:r>
            <a:endParaRPr kumimoji="1" lang="en-US" altLang="ja-JP" dirty="0" smtClean="0"/>
          </a:p>
          <a:p>
            <a:endParaRPr lang="en-US" altLang="ja-JP" dirty="0"/>
          </a:p>
          <a:p>
            <a:r>
              <a:rPr kumimoji="1" lang="ja-JP" altLang="en-US" dirty="0" smtClean="0"/>
              <a:t>予備費：１４４</a:t>
            </a:r>
            <a:r>
              <a:rPr kumimoji="1" lang="en-US" altLang="ja-JP" dirty="0" smtClean="0"/>
              <a:t>×</a:t>
            </a:r>
            <a:r>
              <a:rPr kumimoji="1" lang="ja-JP" altLang="en-US" dirty="0" smtClean="0"/>
              <a:t>０．１＝１４．４ｈ（時間）</a:t>
            </a:r>
            <a:endParaRPr kumimoji="1" lang="en-US" altLang="ja-JP" dirty="0" smtClean="0"/>
          </a:p>
          <a:p>
            <a:endParaRPr lang="en-US" altLang="ja-JP" dirty="0"/>
          </a:p>
          <a:p>
            <a:r>
              <a:rPr kumimoji="1" lang="ja-JP" altLang="en-US" dirty="0" smtClean="0"/>
              <a:t>計：１５８．４ｈ（時間）</a:t>
            </a:r>
            <a:endParaRPr kumimoji="1" lang="en-US" altLang="ja-JP" dirty="0" smtClean="0"/>
          </a:p>
          <a:p>
            <a:endParaRPr kumimoji="1" lang="ja-JP" altLang="en-US" dirty="0"/>
          </a:p>
        </p:txBody>
      </p:sp>
    </p:spTree>
    <p:extLst>
      <p:ext uri="{BB962C8B-B14F-4D97-AF65-F5344CB8AC3E}">
        <p14:creationId xmlns:p14="http://schemas.microsoft.com/office/powerpoint/2010/main" val="1940932362"/>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885</TotalTime>
  <Words>310</Words>
  <Application>Microsoft Office PowerPoint</Application>
  <PresentationFormat>ワイド画面</PresentationFormat>
  <Paragraphs>55</Paragraphs>
  <Slides>13</Slides>
  <Notes>0</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13</vt:i4>
      </vt:variant>
    </vt:vector>
  </HeadingPairs>
  <TitlesOfParts>
    <vt:vector size="18" baseType="lpstr">
      <vt:lpstr>ＭＳ Ｐゴシック</vt:lpstr>
      <vt:lpstr>Calibri</vt:lpstr>
      <vt:lpstr>Calibri Light</vt:lpstr>
      <vt:lpstr>レトロスペクト</vt:lpstr>
      <vt:lpstr>ワークシート</vt:lpstr>
      <vt:lpstr>避難所情報サービス開発プロジェクト</vt:lpstr>
      <vt:lpstr>目次</vt:lpstr>
      <vt:lpstr>背景</vt:lpstr>
      <vt:lpstr>避難所情報サービスとは</vt:lpstr>
      <vt:lpstr>機能詳細</vt:lpstr>
      <vt:lpstr>プロジェクトの進め方</vt:lpstr>
      <vt:lpstr>アジャイルの実践方法</vt:lpstr>
      <vt:lpstr>品質管理</vt:lpstr>
      <vt:lpstr>コスト見積り</vt:lpstr>
      <vt:lpstr>進捗状況</vt:lpstr>
      <vt:lpstr>プロトタイプ</vt:lpstr>
      <vt:lpstr>今後の予定</vt:lpstr>
      <vt:lpstr>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避難所情報サービス開発プロジェクト</dc:title>
  <dc:creator>takeda</dc:creator>
  <cp:lastModifiedBy>takeda</cp:lastModifiedBy>
  <cp:revision>33</cp:revision>
  <dcterms:created xsi:type="dcterms:W3CDTF">2017-06-02T05:48:55Z</dcterms:created>
  <dcterms:modified xsi:type="dcterms:W3CDTF">2017-06-07T18:14:33Z</dcterms:modified>
</cp:coreProperties>
</file>