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1" r:id="rId3"/>
    <p:sldId id="263" r:id="rId4"/>
    <p:sldId id="268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92B54-4EE8-40F3-B0E4-308A7DA728EE}" v="2737" dt="2022-12-15T07:56:48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78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7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2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1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7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3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2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76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5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FDB508D0-DC67-444E-9820-DCF5B0BF3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95047"/>
            <a:ext cx="6186871" cy="587828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6789761" y="979710"/>
            <a:ext cx="5309334" cy="5037849"/>
          </a:xfrm>
        </p:spPr>
        <p:txBody>
          <a:bodyPr anchor="ctr">
            <a:normAutofit/>
          </a:bodyPr>
          <a:lstStyle/>
          <a:p>
            <a:r>
              <a:rPr lang="vi-VN" dirty="0">
                <a:cs typeface="Calibri"/>
              </a:rPr>
              <a:t>Tên nhóm: </a:t>
            </a:r>
            <a:r>
              <a:rPr lang="vi-VN" dirty="0" err="1">
                <a:cs typeface="Calibri"/>
              </a:rPr>
              <a:t>CoderLor</a:t>
            </a:r>
            <a:endParaRPr lang="vi-VN" dirty="0">
              <a:cs typeface="Calibri"/>
            </a:endParaRPr>
          </a:p>
          <a:p>
            <a:r>
              <a:rPr lang="vi-VN" dirty="0">
                <a:cs typeface="Calibri"/>
              </a:rPr>
              <a:t>Chủ đề báo cáo: Phần mềm quản lý sửa điện thoại</a:t>
            </a:r>
          </a:p>
          <a:p>
            <a:pPr>
              <a:lnSpc>
                <a:spcPct val="113999"/>
              </a:lnSpc>
            </a:pPr>
            <a:r>
              <a:rPr lang="vi-VN" dirty="0">
                <a:cs typeface="Calibri"/>
              </a:rPr>
              <a:t>Giảng viên hướng dẫn: Trần Văn Thiện</a:t>
            </a:r>
          </a:p>
        </p:txBody>
      </p:sp>
      <p:cxnSp>
        <p:nvCxnSpPr>
          <p:cNvPr id="44" name="Straight Connector 29">
            <a:extLst>
              <a:ext uri="{FF2B5EF4-FFF2-40B4-BE49-F238E27FC236}">
                <a16:creationId xmlns:a16="http://schemas.microsoft.com/office/drawing/2014/main" id="{06944363-3FC2-4F07-8F6C-22CAB810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31">
            <a:extLst>
              <a:ext uri="{FF2B5EF4-FFF2-40B4-BE49-F238E27FC236}">
                <a16:creationId xmlns:a16="http://schemas.microsoft.com/office/drawing/2014/main" id="{7AC43E59-BA83-4550-B9B8-06D36F8EE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êu đề phụ 2">
            <a:extLst>
              <a:ext uri="{FF2B5EF4-FFF2-40B4-BE49-F238E27FC236}">
                <a16:creationId xmlns:a16="http://schemas.microsoft.com/office/drawing/2014/main" id="{8D4CBB13-D75F-478F-45A2-3058370DAB73}"/>
              </a:ext>
            </a:extLst>
          </p:cNvPr>
          <p:cNvSpPr>
            <a:spLocks noGrp="1"/>
          </p:cNvSpPr>
          <p:nvPr/>
        </p:nvSpPr>
        <p:spPr>
          <a:xfrm>
            <a:off x="971999" y="7101038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0000"/>
                </a:solidFill>
                <a:cs typeface="Calibri"/>
              </a:rPr>
              <a:t>Nội dung báo cáo</a:t>
            </a:r>
          </a:p>
        </p:txBody>
      </p:sp>
      <p:sp>
        <p:nvSpPr>
          <p:cNvPr id="35" name="Tiêu đề phụ 2">
            <a:extLst>
              <a:ext uri="{FF2B5EF4-FFF2-40B4-BE49-F238E27FC236}">
                <a16:creationId xmlns:a16="http://schemas.microsoft.com/office/drawing/2014/main" id="{D29AA3B9-E1D8-7C89-5465-4F762843A666}"/>
              </a:ext>
            </a:extLst>
          </p:cNvPr>
          <p:cNvSpPr txBox="1">
            <a:spLocks/>
          </p:cNvSpPr>
          <p:nvPr/>
        </p:nvSpPr>
        <p:spPr>
          <a:xfrm>
            <a:off x="865606" y="7771023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0000"/>
                </a:solidFill>
                <a:cs typeface="Calibri"/>
              </a:rPr>
              <a:t>Phần 1:Giới thiệu thành viên</a:t>
            </a:r>
          </a:p>
        </p:txBody>
      </p:sp>
      <p:sp>
        <p:nvSpPr>
          <p:cNvPr id="46" name="Tiêu đề phụ 2">
            <a:extLst>
              <a:ext uri="{FF2B5EF4-FFF2-40B4-BE49-F238E27FC236}">
                <a16:creationId xmlns:a16="http://schemas.microsoft.com/office/drawing/2014/main" id="{9B79187F-16FC-BE30-AB72-59F707679E74}"/>
              </a:ext>
            </a:extLst>
          </p:cNvPr>
          <p:cNvSpPr txBox="1">
            <a:spLocks/>
          </p:cNvSpPr>
          <p:nvPr/>
        </p:nvSpPr>
        <p:spPr>
          <a:xfrm>
            <a:off x="974874" y="8455385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0000"/>
                </a:solidFill>
                <a:cs typeface="Calibri"/>
              </a:rPr>
              <a:t>Phần 2:Giới thiệu đề tài</a:t>
            </a:r>
          </a:p>
        </p:txBody>
      </p:sp>
      <p:sp>
        <p:nvSpPr>
          <p:cNvPr id="48" name="Tiêu đề phụ 2">
            <a:extLst>
              <a:ext uri="{FF2B5EF4-FFF2-40B4-BE49-F238E27FC236}">
                <a16:creationId xmlns:a16="http://schemas.microsoft.com/office/drawing/2014/main" id="{EBB4BD00-8347-0016-7738-A1792A83E60E}"/>
              </a:ext>
            </a:extLst>
          </p:cNvPr>
          <p:cNvSpPr txBox="1">
            <a:spLocks/>
          </p:cNvSpPr>
          <p:nvPr/>
        </p:nvSpPr>
        <p:spPr>
          <a:xfrm>
            <a:off x="4405312" y="7773898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0000"/>
                </a:solidFill>
                <a:cs typeface="Calibri"/>
              </a:rPr>
              <a:t>Phần 3:Thuật lợi khó khăn</a:t>
            </a:r>
          </a:p>
        </p:txBody>
      </p:sp>
      <p:sp>
        <p:nvSpPr>
          <p:cNvPr id="50" name="Tiêu đề phụ 2">
            <a:extLst>
              <a:ext uri="{FF2B5EF4-FFF2-40B4-BE49-F238E27FC236}">
                <a16:creationId xmlns:a16="http://schemas.microsoft.com/office/drawing/2014/main" id="{C3018BD9-3BE9-AEE4-0761-D23221B03EBA}"/>
              </a:ext>
            </a:extLst>
          </p:cNvPr>
          <p:cNvSpPr txBox="1">
            <a:spLocks/>
          </p:cNvSpPr>
          <p:nvPr/>
        </p:nvSpPr>
        <p:spPr>
          <a:xfrm>
            <a:off x="4399560" y="8458260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vi-VN" dirty="0">
                <a:solidFill>
                  <a:srgbClr val="000000"/>
                </a:solidFill>
                <a:cs typeface="Calibri"/>
              </a:rPr>
              <a:t>Phần 4:Demo chức năng</a:t>
            </a:r>
          </a:p>
        </p:txBody>
      </p:sp>
      <p:sp>
        <p:nvSpPr>
          <p:cNvPr id="54" name="Tiêu đề 1">
            <a:extLst>
              <a:ext uri="{FF2B5EF4-FFF2-40B4-BE49-F238E27FC236}">
                <a16:creationId xmlns:a16="http://schemas.microsoft.com/office/drawing/2014/main" id="{6329F7A9-A325-275B-DBBA-87FD3A838444}"/>
              </a:ext>
            </a:extLst>
          </p:cNvPr>
          <p:cNvSpPr txBox="1">
            <a:spLocks/>
          </p:cNvSpPr>
          <p:nvPr/>
        </p:nvSpPr>
        <p:spPr>
          <a:xfrm>
            <a:off x="522549" y="2295707"/>
            <a:ext cx="9522831" cy="1943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/>
              <a:t>Báo cáo: Dự án 1</a:t>
            </a:r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5E64D5A-0281-4C68-B39F-9541989E5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69A8E91-0028-41F1-AD09-55C3F5999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0999E2-DBA5-45C2-9FA5-8925EF80D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7CBB2C7-C4A2-4DDF-8B0F-AAA41053F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2766754D-4A08-A524-E5CB-24FD37FC59CC}"/>
              </a:ext>
            </a:extLst>
          </p:cNvPr>
          <p:cNvSpPr txBox="1">
            <a:spLocks/>
          </p:cNvSpPr>
          <p:nvPr/>
        </p:nvSpPr>
        <p:spPr>
          <a:xfrm>
            <a:off x="2928926" y="49070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000000"/>
                </a:solidFill>
                <a:cs typeface="Calibri"/>
              </a:rPr>
              <a:t>Phần 2:Giới thiệu đề tài</a:t>
            </a:r>
          </a:p>
        </p:txBody>
      </p:sp>
      <p:sp>
        <p:nvSpPr>
          <p:cNvPr id="13" name="Tiêu đề 1">
            <a:extLst>
              <a:ext uri="{FF2B5EF4-FFF2-40B4-BE49-F238E27FC236}">
                <a16:creationId xmlns:a16="http://schemas.microsoft.com/office/drawing/2014/main" id="{347EB844-154E-EDED-ECA5-6DBCE4E5A2CB}"/>
              </a:ext>
            </a:extLst>
          </p:cNvPr>
          <p:cNvSpPr txBox="1">
            <a:spLocks/>
          </p:cNvSpPr>
          <p:nvPr/>
        </p:nvSpPr>
        <p:spPr>
          <a:xfrm>
            <a:off x="87211" y="-1438601"/>
            <a:ext cx="9522831" cy="1943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/>
              <a:t>Báo </a:t>
            </a:r>
            <a:r>
              <a:rPr lang="en-US" sz="2800" dirty="0" err="1"/>
              <a:t>cáo</a:t>
            </a:r>
            <a:r>
              <a:rPr lang="en-US" sz="2800" dirty="0"/>
              <a:t>: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án</a:t>
            </a:r>
            <a:r>
              <a:rPr lang="en-US" sz="2800" dirty="0"/>
              <a:t> 1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1D7FE50-F521-CAA3-6EE7-B76C92625CF2}"/>
              </a:ext>
            </a:extLst>
          </p:cNvPr>
          <p:cNvSpPr txBox="1"/>
          <p:nvPr/>
        </p:nvSpPr>
        <p:spPr>
          <a:xfrm>
            <a:off x="9855868" y="118708"/>
            <a:ext cx="4361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cs typeface="Calibri"/>
              </a:rPr>
              <a:t>Use</a:t>
            </a:r>
            <a:r>
              <a:rPr lang="vi-VN" dirty="0">
                <a:cs typeface="Calibri"/>
              </a:rPr>
              <a:t> </a:t>
            </a:r>
            <a:r>
              <a:rPr lang="vi-VN" dirty="0" err="1">
                <a:cs typeface="Calibri"/>
              </a:rPr>
              <a:t>case</a:t>
            </a:r>
            <a:endParaRPr lang="vi-VN" dirty="0" err="1"/>
          </a:p>
        </p:txBody>
      </p:sp>
      <p:pic>
        <p:nvPicPr>
          <p:cNvPr id="15" name="Hình ảnh 15">
            <a:extLst>
              <a:ext uri="{FF2B5EF4-FFF2-40B4-BE49-F238E27FC236}">
                <a16:creationId xmlns:a16="http://schemas.microsoft.com/office/drawing/2014/main" id="{8AF4E4B9-34A1-0E36-79A1-3B10DCD2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702" y="525487"/>
            <a:ext cx="5051223" cy="5788088"/>
          </a:xfrm>
          <a:prstGeom prst="rect">
            <a:avLst/>
          </a:prstGeom>
        </p:spPr>
      </p:pic>
      <p:pic>
        <p:nvPicPr>
          <p:cNvPr id="16" name="Hình ảnh 17">
            <a:extLst>
              <a:ext uri="{FF2B5EF4-FFF2-40B4-BE49-F238E27FC236}">
                <a16:creationId xmlns:a16="http://schemas.microsoft.com/office/drawing/2014/main" id="{36EDBA77-C1C6-F822-35BD-71FDB92CD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5" y="540703"/>
            <a:ext cx="5956968" cy="57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0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5E64D5A-0281-4C68-B39F-9541989E5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69A8E91-0028-41F1-AD09-55C3F5999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0999E2-DBA5-45C2-9FA5-8925EF80D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7CBB2C7-C4A2-4DDF-8B0F-AAA41053F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2766754D-4A08-A524-E5CB-24FD37FC59CC}"/>
              </a:ext>
            </a:extLst>
          </p:cNvPr>
          <p:cNvSpPr txBox="1">
            <a:spLocks/>
          </p:cNvSpPr>
          <p:nvPr/>
        </p:nvSpPr>
        <p:spPr>
          <a:xfrm>
            <a:off x="2928926" y="49070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000000"/>
                </a:solidFill>
                <a:cs typeface="Calibri"/>
              </a:rPr>
              <a:t>Phần 2:Giới thiệu đề tài</a:t>
            </a:r>
          </a:p>
        </p:txBody>
      </p:sp>
      <p:sp>
        <p:nvSpPr>
          <p:cNvPr id="13" name="Tiêu đề 1">
            <a:extLst>
              <a:ext uri="{FF2B5EF4-FFF2-40B4-BE49-F238E27FC236}">
                <a16:creationId xmlns:a16="http://schemas.microsoft.com/office/drawing/2014/main" id="{347EB844-154E-EDED-ECA5-6DBCE4E5A2CB}"/>
              </a:ext>
            </a:extLst>
          </p:cNvPr>
          <p:cNvSpPr txBox="1">
            <a:spLocks/>
          </p:cNvSpPr>
          <p:nvPr/>
        </p:nvSpPr>
        <p:spPr>
          <a:xfrm>
            <a:off x="87211" y="-1438601"/>
            <a:ext cx="9522831" cy="1943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/>
              <a:t>Báo </a:t>
            </a:r>
            <a:r>
              <a:rPr lang="en-US" sz="2800" dirty="0" err="1"/>
              <a:t>cáo</a:t>
            </a:r>
            <a:r>
              <a:rPr lang="en-US" sz="2800" dirty="0"/>
              <a:t>: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án</a:t>
            </a:r>
            <a:r>
              <a:rPr lang="en-US" sz="2800" dirty="0"/>
              <a:t> 1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1D7FE50-F521-CAA3-6EE7-B76C92625CF2}"/>
              </a:ext>
            </a:extLst>
          </p:cNvPr>
          <p:cNvSpPr txBox="1"/>
          <p:nvPr/>
        </p:nvSpPr>
        <p:spPr>
          <a:xfrm>
            <a:off x="9855868" y="118708"/>
            <a:ext cx="4361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cs typeface="Calibri"/>
              </a:rPr>
              <a:t>Use</a:t>
            </a:r>
            <a:r>
              <a:rPr lang="vi-VN" dirty="0">
                <a:cs typeface="Calibri"/>
              </a:rPr>
              <a:t> </a:t>
            </a:r>
            <a:r>
              <a:rPr lang="vi-VN" dirty="0" err="1">
                <a:cs typeface="Calibri"/>
              </a:rPr>
              <a:t>case</a:t>
            </a:r>
            <a:endParaRPr lang="vi-VN" dirty="0" err="1"/>
          </a:p>
        </p:txBody>
      </p:sp>
      <p:pic>
        <p:nvPicPr>
          <p:cNvPr id="2" name="Hình ảnh 2">
            <a:extLst>
              <a:ext uri="{FF2B5EF4-FFF2-40B4-BE49-F238E27FC236}">
                <a16:creationId xmlns:a16="http://schemas.microsoft.com/office/drawing/2014/main" id="{D5465C5C-257A-0568-BE34-763D2ACB7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5" y="531506"/>
            <a:ext cx="4819809" cy="5809395"/>
          </a:xfrm>
          <a:prstGeom prst="rect">
            <a:avLst/>
          </a:prstGeom>
        </p:spPr>
      </p:pic>
      <p:pic>
        <p:nvPicPr>
          <p:cNvPr id="3" name="Hình ảnh 3">
            <a:extLst>
              <a:ext uri="{FF2B5EF4-FFF2-40B4-BE49-F238E27FC236}">
                <a16:creationId xmlns:a16="http://schemas.microsoft.com/office/drawing/2014/main" id="{DC479B73-3356-5086-D65F-39A9B896E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486" y="622263"/>
            <a:ext cx="5736771" cy="3545187"/>
          </a:xfrm>
          <a:prstGeom prst="rect">
            <a:avLst/>
          </a:prstGeom>
        </p:spPr>
      </p:pic>
      <p:sp>
        <p:nvSpPr>
          <p:cNvPr id="4" name="Hộp Văn bản 1">
            <a:extLst>
              <a:ext uri="{FF2B5EF4-FFF2-40B4-BE49-F238E27FC236}">
                <a16:creationId xmlns:a16="http://schemas.microsoft.com/office/drawing/2014/main" id="{2CC82C14-0C3D-685B-B588-DDF655670932}"/>
              </a:ext>
            </a:extLst>
          </p:cNvPr>
          <p:cNvSpPr txBox="1"/>
          <p:nvPr/>
        </p:nvSpPr>
        <p:spPr>
          <a:xfrm>
            <a:off x="9855867" y="-844576"/>
            <a:ext cx="436144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cs typeface="Calibri"/>
              </a:rPr>
              <a:t>Tổ chức ứng dụng</a:t>
            </a:r>
          </a:p>
        </p:txBody>
      </p:sp>
    </p:spTree>
    <p:extLst>
      <p:ext uri="{BB962C8B-B14F-4D97-AF65-F5344CB8AC3E}">
        <p14:creationId xmlns:p14="http://schemas.microsoft.com/office/powerpoint/2010/main" val="368649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5E64D5A-0281-4C68-B39F-9541989E5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69A8E91-0028-41F1-AD09-55C3F5999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0999E2-DBA5-45C2-9FA5-8925EF80D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7CBB2C7-C4A2-4DDF-8B0F-AAA41053F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2766754D-4A08-A524-E5CB-24FD37FC59CC}"/>
              </a:ext>
            </a:extLst>
          </p:cNvPr>
          <p:cNvSpPr txBox="1">
            <a:spLocks/>
          </p:cNvSpPr>
          <p:nvPr/>
        </p:nvSpPr>
        <p:spPr>
          <a:xfrm>
            <a:off x="2928926" y="49070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000000"/>
                </a:solidFill>
                <a:cs typeface="Calibri"/>
              </a:rPr>
              <a:t>Phần 2:Giới thiệu đề tài</a:t>
            </a:r>
          </a:p>
        </p:txBody>
      </p:sp>
      <p:sp>
        <p:nvSpPr>
          <p:cNvPr id="13" name="Tiêu đề 1">
            <a:extLst>
              <a:ext uri="{FF2B5EF4-FFF2-40B4-BE49-F238E27FC236}">
                <a16:creationId xmlns:a16="http://schemas.microsoft.com/office/drawing/2014/main" id="{347EB844-154E-EDED-ECA5-6DBCE4E5A2CB}"/>
              </a:ext>
            </a:extLst>
          </p:cNvPr>
          <p:cNvSpPr txBox="1">
            <a:spLocks/>
          </p:cNvSpPr>
          <p:nvPr/>
        </p:nvSpPr>
        <p:spPr>
          <a:xfrm>
            <a:off x="87211" y="-1438601"/>
            <a:ext cx="9522831" cy="1943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/>
              <a:t>Báo </a:t>
            </a:r>
            <a:r>
              <a:rPr lang="en-US" sz="2800" dirty="0" err="1"/>
              <a:t>cáo</a:t>
            </a:r>
            <a:r>
              <a:rPr lang="en-US" sz="2800" dirty="0"/>
              <a:t>: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án</a:t>
            </a:r>
            <a:r>
              <a:rPr lang="en-US" sz="2800" dirty="0"/>
              <a:t> 1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1D7FE50-F521-CAA3-6EE7-B76C92625CF2}"/>
              </a:ext>
            </a:extLst>
          </p:cNvPr>
          <p:cNvSpPr txBox="1"/>
          <p:nvPr/>
        </p:nvSpPr>
        <p:spPr>
          <a:xfrm>
            <a:off x="9855868" y="118708"/>
            <a:ext cx="4361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cs typeface="Calibri"/>
              </a:rPr>
              <a:t>Tổ chức ứng dụng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23D8BDC1-4273-FAEC-F0D2-30F1DD39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884528"/>
            <a:ext cx="11299371" cy="4566427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261D827-D0BA-F519-4EE7-63055CBDB9F9}"/>
              </a:ext>
            </a:extLst>
          </p:cNvPr>
          <p:cNvSpPr txBox="1"/>
          <p:nvPr/>
        </p:nvSpPr>
        <p:spPr>
          <a:xfrm>
            <a:off x="13085023" y="112957"/>
            <a:ext cx="4361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cs typeface="Calibri"/>
              </a:rPr>
              <a:t>Use</a:t>
            </a:r>
            <a:r>
              <a:rPr lang="vi-VN" dirty="0">
                <a:cs typeface="Calibri"/>
              </a:rPr>
              <a:t> </a:t>
            </a:r>
            <a:r>
              <a:rPr lang="vi-VN" dirty="0" err="1">
                <a:cs typeface="Calibri"/>
              </a:rPr>
              <a:t>case</a:t>
            </a:r>
            <a:endParaRPr lang="vi-VN" dirty="0" err="1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10F96E7-B19B-3E3A-AE71-B15BA5DBD5F4}"/>
              </a:ext>
            </a:extLst>
          </p:cNvPr>
          <p:cNvSpPr txBox="1"/>
          <p:nvPr/>
        </p:nvSpPr>
        <p:spPr>
          <a:xfrm>
            <a:off x="9850117" y="-835949"/>
            <a:ext cx="4361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cs typeface="Calibri"/>
              </a:rPr>
              <a:t>Sơ đồ quan hệ</a:t>
            </a:r>
          </a:p>
        </p:txBody>
      </p:sp>
    </p:spTree>
    <p:extLst>
      <p:ext uri="{BB962C8B-B14F-4D97-AF65-F5344CB8AC3E}">
        <p14:creationId xmlns:p14="http://schemas.microsoft.com/office/powerpoint/2010/main" val="108546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5E64D5A-0281-4C68-B39F-9541989E5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69A8E91-0028-41F1-AD09-55C3F5999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0999E2-DBA5-45C2-9FA5-8925EF80D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7CBB2C7-C4A2-4DDF-8B0F-AAA41053F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2766754D-4A08-A524-E5CB-24FD37FC59CC}"/>
              </a:ext>
            </a:extLst>
          </p:cNvPr>
          <p:cNvSpPr txBox="1">
            <a:spLocks/>
          </p:cNvSpPr>
          <p:nvPr/>
        </p:nvSpPr>
        <p:spPr>
          <a:xfrm>
            <a:off x="2928926" y="49070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000000"/>
                </a:solidFill>
                <a:cs typeface="Calibri"/>
              </a:rPr>
              <a:t>Phần 2:Giới thiệu đề tài</a:t>
            </a:r>
          </a:p>
        </p:txBody>
      </p:sp>
      <p:sp>
        <p:nvSpPr>
          <p:cNvPr id="13" name="Tiêu đề 1">
            <a:extLst>
              <a:ext uri="{FF2B5EF4-FFF2-40B4-BE49-F238E27FC236}">
                <a16:creationId xmlns:a16="http://schemas.microsoft.com/office/drawing/2014/main" id="{347EB844-154E-EDED-ECA5-6DBCE4E5A2CB}"/>
              </a:ext>
            </a:extLst>
          </p:cNvPr>
          <p:cNvSpPr txBox="1">
            <a:spLocks/>
          </p:cNvSpPr>
          <p:nvPr/>
        </p:nvSpPr>
        <p:spPr>
          <a:xfrm>
            <a:off x="87211" y="-1438601"/>
            <a:ext cx="9522831" cy="1943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/>
              <a:t>Báo </a:t>
            </a:r>
            <a:r>
              <a:rPr lang="en-US" sz="2800" dirty="0" err="1"/>
              <a:t>cáo</a:t>
            </a:r>
            <a:r>
              <a:rPr lang="en-US" sz="2800" dirty="0"/>
              <a:t>: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án</a:t>
            </a:r>
            <a:r>
              <a:rPr lang="en-US" sz="2800" dirty="0"/>
              <a:t> 1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1D7FE50-F521-CAA3-6EE7-B76C92625CF2}"/>
              </a:ext>
            </a:extLst>
          </p:cNvPr>
          <p:cNvSpPr txBox="1"/>
          <p:nvPr/>
        </p:nvSpPr>
        <p:spPr>
          <a:xfrm>
            <a:off x="9855868" y="118708"/>
            <a:ext cx="4361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cs typeface="Calibri"/>
              </a:rPr>
              <a:t>Sơ đồ quan hệ</a:t>
            </a:r>
          </a:p>
        </p:txBody>
      </p:sp>
      <p:pic>
        <p:nvPicPr>
          <p:cNvPr id="3" name="Hình ảnh 4">
            <a:extLst>
              <a:ext uri="{FF2B5EF4-FFF2-40B4-BE49-F238E27FC236}">
                <a16:creationId xmlns:a16="http://schemas.microsoft.com/office/drawing/2014/main" id="{B454D198-4110-CE4E-89C4-A8194C38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9" y="683285"/>
            <a:ext cx="11470256" cy="5491429"/>
          </a:xfrm>
          <a:prstGeom prst="rect">
            <a:avLst/>
          </a:prstGeom>
        </p:spPr>
      </p:pic>
      <p:sp>
        <p:nvSpPr>
          <p:cNvPr id="5" name="Hộp Văn bản 1">
            <a:extLst>
              <a:ext uri="{FF2B5EF4-FFF2-40B4-BE49-F238E27FC236}">
                <a16:creationId xmlns:a16="http://schemas.microsoft.com/office/drawing/2014/main" id="{2CC82C14-0C3D-685B-B588-DDF655670932}"/>
              </a:ext>
            </a:extLst>
          </p:cNvPr>
          <p:cNvSpPr txBox="1"/>
          <p:nvPr/>
        </p:nvSpPr>
        <p:spPr>
          <a:xfrm>
            <a:off x="12918244" y="118707"/>
            <a:ext cx="436144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cs typeface="Calibri"/>
              </a:rPr>
              <a:t>Tổ chức ứng dụng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19AC7E-503B-7890-2567-3C804A715353}"/>
              </a:ext>
            </a:extLst>
          </p:cNvPr>
          <p:cNvSpPr txBox="1"/>
          <p:nvPr/>
        </p:nvSpPr>
        <p:spPr>
          <a:xfrm>
            <a:off x="9850117" y="-835949"/>
            <a:ext cx="4361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cs typeface="Calibri"/>
              </a:rPr>
              <a:t>Sơ đồ triển khai</a:t>
            </a:r>
          </a:p>
        </p:txBody>
      </p:sp>
    </p:spTree>
    <p:extLst>
      <p:ext uri="{BB962C8B-B14F-4D97-AF65-F5344CB8AC3E}">
        <p14:creationId xmlns:p14="http://schemas.microsoft.com/office/powerpoint/2010/main" val="1709374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5E64D5A-0281-4C68-B39F-9541989E5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69A8E91-0028-41F1-AD09-55C3F5999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0999E2-DBA5-45C2-9FA5-8925EF80D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7CBB2C7-C4A2-4DDF-8B0F-AAA41053F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2766754D-4A08-A524-E5CB-24FD37FC59CC}"/>
              </a:ext>
            </a:extLst>
          </p:cNvPr>
          <p:cNvSpPr txBox="1">
            <a:spLocks/>
          </p:cNvSpPr>
          <p:nvPr/>
        </p:nvSpPr>
        <p:spPr>
          <a:xfrm>
            <a:off x="2928926" y="49070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000000"/>
                </a:solidFill>
                <a:cs typeface="Calibri"/>
              </a:rPr>
              <a:t>Phần 2:Giới thiệu đề tài</a:t>
            </a:r>
          </a:p>
        </p:txBody>
      </p:sp>
      <p:sp>
        <p:nvSpPr>
          <p:cNvPr id="13" name="Tiêu đề 1">
            <a:extLst>
              <a:ext uri="{FF2B5EF4-FFF2-40B4-BE49-F238E27FC236}">
                <a16:creationId xmlns:a16="http://schemas.microsoft.com/office/drawing/2014/main" id="{347EB844-154E-EDED-ECA5-6DBCE4E5A2CB}"/>
              </a:ext>
            </a:extLst>
          </p:cNvPr>
          <p:cNvSpPr txBox="1">
            <a:spLocks/>
          </p:cNvSpPr>
          <p:nvPr/>
        </p:nvSpPr>
        <p:spPr>
          <a:xfrm>
            <a:off x="87211" y="-1438601"/>
            <a:ext cx="9522831" cy="1943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/>
              <a:t>Báo </a:t>
            </a:r>
            <a:r>
              <a:rPr lang="en-US" sz="2800" dirty="0" err="1"/>
              <a:t>cáo</a:t>
            </a:r>
            <a:r>
              <a:rPr lang="en-US" sz="2800" dirty="0"/>
              <a:t>: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án</a:t>
            </a:r>
            <a:r>
              <a:rPr lang="en-US" sz="2800" dirty="0"/>
              <a:t> 1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1D7FE50-F521-CAA3-6EE7-B76C92625CF2}"/>
              </a:ext>
            </a:extLst>
          </p:cNvPr>
          <p:cNvSpPr txBox="1"/>
          <p:nvPr/>
        </p:nvSpPr>
        <p:spPr>
          <a:xfrm>
            <a:off x="9855868" y="118708"/>
            <a:ext cx="4361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cs typeface="Calibri"/>
              </a:rPr>
              <a:t>Sơ đồ triển khai</a:t>
            </a:r>
          </a:p>
        </p:txBody>
      </p:sp>
      <p:pic>
        <p:nvPicPr>
          <p:cNvPr id="3" name="Hình ảnh 3">
            <a:extLst>
              <a:ext uri="{FF2B5EF4-FFF2-40B4-BE49-F238E27FC236}">
                <a16:creationId xmlns:a16="http://schemas.microsoft.com/office/drawing/2014/main" id="{7F904D97-8F2E-8D6C-5B66-E4DE97DB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371" y="916772"/>
            <a:ext cx="7424057" cy="4589028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54C2C3F-5C4A-9BEC-0771-3FE6024859B7}"/>
              </a:ext>
            </a:extLst>
          </p:cNvPr>
          <p:cNvSpPr txBox="1"/>
          <p:nvPr/>
        </p:nvSpPr>
        <p:spPr>
          <a:xfrm>
            <a:off x="13200042" y="112957"/>
            <a:ext cx="4361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cs typeface="Calibri"/>
              </a:rPr>
              <a:t>Sơ đồ quan hệ</a:t>
            </a:r>
          </a:p>
        </p:txBody>
      </p:sp>
    </p:spTree>
    <p:extLst>
      <p:ext uri="{BB962C8B-B14F-4D97-AF65-F5344CB8AC3E}">
        <p14:creationId xmlns:p14="http://schemas.microsoft.com/office/powerpoint/2010/main" val="363214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êu đề 1">
            <a:extLst>
              <a:ext uri="{FF2B5EF4-FFF2-40B4-BE49-F238E27FC236}">
                <a16:creationId xmlns:a16="http://schemas.microsoft.com/office/drawing/2014/main" id="{9A127360-0C13-FEB9-8381-1AAEF259B6AE}"/>
              </a:ext>
            </a:extLst>
          </p:cNvPr>
          <p:cNvSpPr txBox="1">
            <a:spLocks/>
          </p:cNvSpPr>
          <p:nvPr/>
        </p:nvSpPr>
        <p:spPr>
          <a:xfrm>
            <a:off x="479417" y="742952"/>
            <a:ext cx="9522831" cy="1943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/>
              <a:t>Báo cáo: Dự án 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iêu đề phụ 2">
            <a:extLst>
              <a:ext uri="{FF2B5EF4-FFF2-40B4-BE49-F238E27FC236}">
                <a16:creationId xmlns:a16="http://schemas.microsoft.com/office/drawing/2014/main" id="{266B55B9-CC43-E8D6-8EF8-118AD63F6EF1}"/>
              </a:ext>
            </a:extLst>
          </p:cNvPr>
          <p:cNvSpPr>
            <a:spLocks noGrp="1"/>
          </p:cNvSpPr>
          <p:nvPr/>
        </p:nvSpPr>
        <p:spPr>
          <a:xfrm>
            <a:off x="900112" y="3693604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0000"/>
                </a:solidFill>
                <a:cs typeface="Calibri"/>
              </a:rPr>
              <a:t>Nội dung báo cáo</a:t>
            </a:r>
          </a:p>
        </p:txBody>
      </p:sp>
      <p:sp>
        <p:nvSpPr>
          <p:cNvPr id="27" name="Tiêu đề phụ 2">
            <a:extLst>
              <a:ext uri="{FF2B5EF4-FFF2-40B4-BE49-F238E27FC236}">
                <a16:creationId xmlns:a16="http://schemas.microsoft.com/office/drawing/2014/main" id="{CAD48214-6D01-1E7F-CB9C-E10784736F2C}"/>
              </a:ext>
            </a:extLst>
          </p:cNvPr>
          <p:cNvSpPr txBox="1">
            <a:spLocks/>
          </p:cNvSpPr>
          <p:nvPr/>
        </p:nvSpPr>
        <p:spPr>
          <a:xfrm>
            <a:off x="793719" y="4363589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0000"/>
                </a:solidFill>
                <a:cs typeface="Calibri"/>
              </a:rPr>
              <a:t>Phần 1:Giới thiệu thành viên</a:t>
            </a:r>
          </a:p>
        </p:txBody>
      </p:sp>
      <p:sp>
        <p:nvSpPr>
          <p:cNvPr id="29" name="Tiêu đề phụ 2">
            <a:extLst>
              <a:ext uri="{FF2B5EF4-FFF2-40B4-BE49-F238E27FC236}">
                <a16:creationId xmlns:a16="http://schemas.microsoft.com/office/drawing/2014/main" id="{C7D2FF24-DA3A-B646-0644-4BC8FCD665F2}"/>
              </a:ext>
            </a:extLst>
          </p:cNvPr>
          <p:cNvSpPr txBox="1">
            <a:spLocks/>
          </p:cNvSpPr>
          <p:nvPr/>
        </p:nvSpPr>
        <p:spPr>
          <a:xfrm>
            <a:off x="902987" y="5047951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0000"/>
                </a:solidFill>
                <a:cs typeface="Calibri"/>
              </a:rPr>
              <a:t>Phần 2:Giới thiệu đề tài</a:t>
            </a:r>
          </a:p>
        </p:txBody>
      </p:sp>
      <p:sp>
        <p:nvSpPr>
          <p:cNvPr id="31" name="Tiêu đề phụ 2">
            <a:extLst>
              <a:ext uri="{FF2B5EF4-FFF2-40B4-BE49-F238E27FC236}">
                <a16:creationId xmlns:a16="http://schemas.microsoft.com/office/drawing/2014/main" id="{4C3C1C82-0AF2-0FC5-553E-46851E345AB9}"/>
              </a:ext>
            </a:extLst>
          </p:cNvPr>
          <p:cNvSpPr txBox="1">
            <a:spLocks/>
          </p:cNvSpPr>
          <p:nvPr/>
        </p:nvSpPr>
        <p:spPr>
          <a:xfrm>
            <a:off x="4333425" y="4366464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0000"/>
                </a:solidFill>
                <a:cs typeface="Calibri"/>
              </a:rPr>
              <a:t>Phần 3:Thuật lợi khó khăn</a:t>
            </a:r>
          </a:p>
        </p:txBody>
      </p:sp>
      <p:sp>
        <p:nvSpPr>
          <p:cNvPr id="33" name="Tiêu đề phụ 2">
            <a:extLst>
              <a:ext uri="{FF2B5EF4-FFF2-40B4-BE49-F238E27FC236}">
                <a16:creationId xmlns:a16="http://schemas.microsoft.com/office/drawing/2014/main" id="{6B77813C-4DCE-7B19-A38B-7A0EA92B57EE}"/>
              </a:ext>
            </a:extLst>
          </p:cNvPr>
          <p:cNvSpPr txBox="1">
            <a:spLocks/>
          </p:cNvSpPr>
          <p:nvPr/>
        </p:nvSpPr>
        <p:spPr>
          <a:xfrm>
            <a:off x="4327673" y="5050826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vi-VN" dirty="0">
                <a:solidFill>
                  <a:srgbClr val="000000"/>
                </a:solidFill>
                <a:cs typeface="Calibri"/>
              </a:rPr>
              <a:t>Phần 4:Demo chức năng</a:t>
            </a:r>
          </a:p>
        </p:txBody>
      </p:sp>
      <p:sp>
        <p:nvSpPr>
          <p:cNvPr id="39" name="Tiêu đề phụ 2">
            <a:extLst>
              <a:ext uri="{FF2B5EF4-FFF2-40B4-BE49-F238E27FC236}">
                <a16:creationId xmlns:a16="http://schemas.microsoft.com/office/drawing/2014/main" id="{61E37431-76C8-46F5-B518-EBCFF8378A68}"/>
              </a:ext>
            </a:extLst>
          </p:cNvPr>
          <p:cNvSpPr txBox="1">
            <a:spLocks/>
          </p:cNvSpPr>
          <p:nvPr/>
        </p:nvSpPr>
        <p:spPr>
          <a:xfrm>
            <a:off x="6876025" y="-5044403"/>
            <a:ext cx="5309334" cy="5037849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cs typeface="Calibri"/>
              </a:rPr>
              <a:t>Tên nhóm: </a:t>
            </a:r>
            <a:r>
              <a:rPr lang="vi-VN" dirty="0" err="1">
                <a:cs typeface="Calibri"/>
              </a:rPr>
              <a:t>CoderLor</a:t>
            </a:r>
            <a:endParaRPr lang="vi-VN" dirty="0">
              <a:cs typeface="Calibri"/>
            </a:endParaRPr>
          </a:p>
          <a:p>
            <a:r>
              <a:rPr lang="vi-VN" dirty="0">
                <a:cs typeface="Calibri"/>
              </a:rPr>
              <a:t>Chủ đề báo cáo: Phần mềm quản lý sửa điện thoại</a:t>
            </a:r>
          </a:p>
          <a:p>
            <a:pPr>
              <a:lnSpc>
                <a:spcPct val="113999"/>
              </a:lnSpc>
            </a:pPr>
            <a:r>
              <a:rPr lang="vi-VN" dirty="0">
                <a:cs typeface="Calibri"/>
              </a:rPr>
              <a:t>Giảng viên hướng dẫn: Trần Văn Thiện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7DA810E-76B3-53E8-1DC7-1D6B668A3D8A}"/>
              </a:ext>
            </a:extLst>
          </p:cNvPr>
          <p:cNvSpPr txBox="1"/>
          <p:nvPr/>
        </p:nvSpPr>
        <p:spPr>
          <a:xfrm>
            <a:off x="317552" y="7347142"/>
            <a:ext cx="5731565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>
                <a:cs typeface="Calibri"/>
              </a:rPr>
              <a:t>Thuật lợi</a:t>
            </a:r>
            <a:r>
              <a:rPr lang="vi-VN" dirty="0">
                <a:cs typeface="Calibri"/>
              </a:rPr>
              <a:t>: </a:t>
            </a:r>
            <a:endParaRPr lang="vi-VN"/>
          </a:p>
          <a:p>
            <a:r>
              <a:rPr lang="vi-VN" sz="2000" dirty="0">
                <a:cs typeface="Calibri"/>
              </a:rPr>
              <a:t>+Các thành viên nhóm đã trải qua quá trình làm việc nhóm nên đã hiểu phần nào đó về nhau</a:t>
            </a:r>
            <a:endParaRPr lang="vi-VN"/>
          </a:p>
          <a:p>
            <a:r>
              <a:rPr lang="vi-VN" sz="2000" dirty="0">
                <a:cs typeface="Calibri"/>
              </a:rPr>
              <a:t>+Có sự hỗ trợ nhiệt tình từ các thành viên</a:t>
            </a:r>
          </a:p>
          <a:p>
            <a:r>
              <a:rPr lang="vi-VN" sz="2000" dirty="0">
                <a:cs typeface="Calibri"/>
              </a:rPr>
              <a:t>+Có linh hoạt thời gian và hợp nhóm để thảo luận ý kiến</a:t>
            </a:r>
          </a:p>
          <a:p>
            <a:r>
              <a:rPr lang="vi-VN" sz="2000" dirty="0">
                <a:cs typeface="Calibri"/>
              </a:rPr>
              <a:t>+Các thành viên đều chịu tìm hiểu về đê tài này và sẵn sàng thay đổi cách làm nếu có ý tưởng mới hoặc có các gợi ý hợp lý từ giảng viên và các thành viên khác trong nhóm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BFD0DF6-24EF-A08F-EB84-D81D8D92FA94}"/>
              </a:ext>
            </a:extLst>
          </p:cNvPr>
          <p:cNvSpPr txBox="1"/>
          <p:nvPr/>
        </p:nvSpPr>
        <p:spPr>
          <a:xfrm>
            <a:off x="6701099" y="7188991"/>
            <a:ext cx="5012698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>
                <a:cs typeface="Calibri"/>
              </a:rPr>
              <a:t>Khó khăn</a:t>
            </a:r>
            <a:r>
              <a:rPr lang="vi-VN" dirty="0">
                <a:cs typeface="Calibri"/>
              </a:rPr>
              <a:t>:</a:t>
            </a:r>
          </a:p>
          <a:p>
            <a:r>
              <a:rPr lang="vi-VN" dirty="0">
                <a:cs typeface="Calibri"/>
              </a:rPr>
              <a:t>+Vì tất cả các thành viên không ở Cần Thơ nên là thường xuyên hợp </a:t>
            </a:r>
            <a:r>
              <a:rPr lang="vi-VN" dirty="0" err="1">
                <a:cs typeface="Calibri"/>
              </a:rPr>
              <a:t>online</a:t>
            </a:r>
            <a:r>
              <a:rPr lang="vi-VN" dirty="0">
                <a:cs typeface="Calibri"/>
              </a:rPr>
              <a:t> qua </a:t>
            </a:r>
            <a:r>
              <a:rPr lang="vi-VN" dirty="0" err="1">
                <a:cs typeface="Calibri"/>
              </a:rPr>
              <a:t>discord</a:t>
            </a:r>
          </a:p>
          <a:p>
            <a:r>
              <a:rPr lang="vi-VN" dirty="0">
                <a:cs typeface="Calibri"/>
              </a:rPr>
              <a:t>+Thời gian thì thường là đêm</a:t>
            </a:r>
          </a:p>
          <a:p>
            <a:r>
              <a:rPr lang="vi-VN" dirty="0">
                <a:cs typeface="Calibri"/>
              </a:rPr>
              <a:t>+Vì đây là lần đầu tiên làm dự án nên còn nhiều thiếu sót trong quá trình thực hiện chuyên môn nghiệp vụ</a:t>
            </a:r>
          </a:p>
          <a:p>
            <a:endParaRPr lang="vi-VN" dirty="0">
              <a:cs typeface="Calibri"/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781DAA24-9910-F8AC-2176-C95886677CAE}"/>
              </a:ext>
            </a:extLst>
          </p:cNvPr>
          <p:cNvCxnSpPr/>
          <p:nvPr/>
        </p:nvCxnSpPr>
        <p:spPr>
          <a:xfrm flipV="1">
            <a:off x="12381782" y="1442049"/>
            <a:ext cx="11122324" cy="776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4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62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4">
            <a:extLst>
              <a:ext uri="{FF2B5EF4-FFF2-40B4-BE49-F238E27FC236}">
                <a16:creationId xmlns:a16="http://schemas.microsoft.com/office/drawing/2014/main" id="{FDB508D0-DC67-444E-9820-DCF5B0BF3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95047"/>
            <a:ext cx="6186871" cy="587828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66">
            <a:extLst>
              <a:ext uri="{FF2B5EF4-FFF2-40B4-BE49-F238E27FC236}">
                <a16:creationId xmlns:a16="http://schemas.microsoft.com/office/drawing/2014/main" id="{06944363-3FC2-4F07-8F6C-22CAB810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68">
            <a:extLst>
              <a:ext uri="{FF2B5EF4-FFF2-40B4-BE49-F238E27FC236}">
                <a16:creationId xmlns:a16="http://schemas.microsoft.com/office/drawing/2014/main" id="{7AC43E59-BA83-4550-B9B8-06D36F8EE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êu đề 1">
            <a:extLst>
              <a:ext uri="{FF2B5EF4-FFF2-40B4-BE49-F238E27FC236}">
                <a16:creationId xmlns:a16="http://schemas.microsoft.com/office/drawing/2014/main" id="{3C71D780-54FC-2BD3-8149-4B53ABA7574C}"/>
              </a:ext>
            </a:extLst>
          </p:cNvPr>
          <p:cNvSpPr txBox="1">
            <a:spLocks/>
          </p:cNvSpPr>
          <p:nvPr/>
        </p:nvSpPr>
        <p:spPr>
          <a:xfrm>
            <a:off x="479417" y="-910444"/>
            <a:ext cx="9522831" cy="1943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/>
              <a:t>Báo </a:t>
            </a:r>
            <a:r>
              <a:rPr lang="en-US" sz="2800" dirty="0" err="1"/>
              <a:t>cáo</a:t>
            </a:r>
            <a:r>
              <a:rPr lang="en-US" sz="2800" dirty="0"/>
              <a:t>: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án</a:t>
            </a:r>
            <a:r>
              <a:rPr lang="en-US" sz="2800" dirty="0"/>
              <a:t> 1</a:t>
            </a:r>
          </a:p>
        </p:txBody>
      </p:sp>
      <p:sp>
        <p:nvSpPr>
          <p:cNvPr id="5" name="Tiêu đề phụ 2">
            <a:extLst>
              <a:ext uri="{FF2B5EF4-FFF2-40B4-BE49-F238E27FC236}">
                <a16:creationId xmlns:a16="http://schemas.microsoft.com/office/drawing/2014/main" id="{75555A9B-5746-E849-17A5-4A2A6108CF28}"/>
              </a:ext>
            </a:extLst>
          </p:cNvPr>
          <p:cNvSpPr txBox="1">
            <a:spLocks/>
          </p:cNvSpPr>
          <p:nvPr/>
        </p:nvSpPr>
        <p:spPr>
          <a:xfrm>
            <a:off x="480293" y="1030917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000000"/>
                </a:solidFill>
                <a:cs typeface="Calibri"/>
              </a:rPr>
              <a:t>Phần 3:Thuật lợi khó khăn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D6911E4-D0BF-5C2B-2A94-2357BD6713AB}"/>
              </a:ext>
            </a:extLst>
          </p:cNvPr>
          <p:cNvSpPr txBox="1"/>
          <p:nvPr/>
        </p:nvSpPr>
        <p:spPr>
          <a:xfrm>
            <a:off x="490080" y="1711218"/>
            <a:ext cx="5731565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>
                <a:cs typeface="Calibri"/>
              </a:rPr>
              <a:t>Thuật lợi</a:t>
            </a:r>
            <a:r>
              <a:rPr lang="vi-VN" dirty="0">
                <a:cs typeface="Calibri"/>
              </a:rPr>
              <a:t>: </a:t>
            </a:r>
            <a:endParaRPr lang="vi-VN"/>
          </a:p>
          <a:p>
            <a:r>
              <a:rPr lang="vi-VN" sz="2000" dirty="0">
                <a:cs typeface="Calibri"/>
              </a:rPr>
              <a:t>+Các thành viên nhóm đã trải qua quá trình làm việc nhóm nên đã hiểu phần nào đó về nhau</a:t>
            </a:r>
            <a:endParaRPr lang="vi-VN"/>
          </a:p>
          <a:p>
            <a:r>
              <a:rPr lang="vi-VN" sz="2000" dirty="0">
                <a:cs typeface="Calibri"/>
              </a:rPr>
              <a:t>+Có sự hỗ trợ nhiệt tình từ các thành viên</a:t>
            </a:r>
          </a:p>
          <a:p>
            <a:r>
              <a:rPr lang="vi-VN" sz="2000" dirty="0">
                <a:cs typeface="Calibri"/>
              </a:rPr>
              <a:t>+Có linh hoạt thời gian và hợp nhóm để thảo luận ý kiến</a:t>
            </a:r>
          </a:p>
          <a:p>
            <a:r>
              <a:rPr lang="vi-VN" sz="2000" dirty="0">
                <a:cs typeface="Calibri"/>
              </a:rPr>
              <a:t>+Các thành viên đều chịu tìm hiểu về đê tài này và sẵn sàng thay đổi cách làm nếu có ý tưởng mới hoặc có các gợi ý hợp lý từ giảng viên và các thành viên khác trong nhóm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CEB105C-56F4-738B-EC9B-D78B84B69A5D}"/>
              </a:ext>
            </a:extLst>
          </p:cNvPr>
          <p:cNvSpPr txBox="1"/>
          <p:nvPr/>
        </p:nvSpPr>
        <p:spPr>
          <a:xfrm>
            <a:off x="6873627" y="1553066"/>
            <a:ext cx="5012698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>
                <a:cs typeface="Calibri"/>
              </a:rPr>
              <a:t>Khó khăn</a:t>
            </a:r>
            <a:r>
              <a:rPr lang="vi-VN" dirty="0">
                <a:cs typeface="Calibri"/>
              </a:rPr>
              <a:t>:</a:t>
            </a:r>
          </a:p>
          <a:p>
            <a:r>
              <a:rPr lang="vi-VN" dirty="0">
                <a:cs typeface="Calibri"/>
              </a:rPr>
              <a:t>+Vì tất cả các thành viên không ở Cần Thơ nên là thường xuyên hợp </a:t>
            </a:r>
            <a:r>
              <a:rPr lang="vi-VN" dirty="0" err="1">
                <a:cs typeface="Calibri"/>
              </a:rPr>
              <a:t>online</a:t>
            </a:r>
            <a:r>
              <a:rPr lang="vi-VN" dirty="0">
                <a:cs typeface="Calibri"/>
              </a:rPr>
              <a:t> qua </a:t>
            </a:r>
            <a:r>
              <a:rPr lang="vi-VN" dirty="0" err="1">
                <a:cs typeface="Calibri"/>
              </a:rPr>
              <a:t>discord</a:t>
            </a:r>
          </a:p>
          <a:p>
            <a:r>
              <a:rPr lang="vi-VN" dirty="0">
                <a:cs typeface="Calibri"/>
              </a:rPr>
              <a:t>+Thời gian thì thường là đêm</a:t>
            </a:r>
          </a:p>
          <a:p>
            <a:r>
              <a:rPr lang="vi-VN" dirty="0">
                <a:cs typeface="Calibri"/>
              </a:rPr>
              <a:t>+Vì đây là lần đầu tiên làm dự án nên còn nhiều thiếu sót trong quá trình thực hiện chuyên môn nghiệp vụ</a:t>
            </a:r>
          </a:p>
          <a:p>
            <a:endParaRPr lang="vi-VN" dirty="0">
              <a:cs typeface="Calibri"/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35C22D3F-CD28-A561-0BF0-A7CBC35F865F}"/>
              </a:ext>
            </a:extLst>
          </p:cNvPr>
          <p:cNvCxnSpPr/>
          <p:nvPr/>
        </p:nvCxnSpPr>
        <p:spPr>
          <a:xfrm flipV="1">
            <a:off x="491707" y="1413294"/>
            <a:ext cx="11122324" cy="776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05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êu đề 1">
            <a:extLst>
              <a:ext uri="{FF2B5EF4-FFF2-40B4-BE49-F238E27FC236}">
                <a16:creationId xmlns:a16="http://schemas.microsoft.com/office/drawing/2014/main" id="{9A127360-0C13-FEB9-8381-1AAEF259B6AE}"/>
              </a:ext>
            </a:extLst>
          </p:cNvPr>
          <p:cNvSpPr txBox="1">
            <a:spLocks/>
          </p:cNvSpPr>
          <p:nvPr/>
        </p:nvSpPr>
        <p:spPr>
          <a:xfrm>
            <a:off x="479417" y="742952"/>
            <a:ext cx="9522831" cy="1943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/>
              <a:t>Báo cáo: Dự án 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iêu đề phụ 2">
            <a:extLst>
              <a:ext uri="{FF2B5EF4-FFF2-40B4-BE49-F238E27FC236}">
                <a16:creationId xmlns:a16="http://schemas.microsoft.com/office/drawing/2014/main" id="{266B55B9-CC43-E8D6-8EF8-118AD63F6EF1}"/>
              </a:ext>
            </a:extLst>
          </p:cNvPr>
          <p:cNvSpPr>
            <a:spLocks noGrp="1"/>
          </p:cNvSpPr>
          <p:nvPr/>
        </p:nvSpPr>
        <p:spPr>
          <a:xfrm>
            <a:off x="900112" y="3693604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0000"/>
                </a:solidFill>
                <a:cs typeface="Calibri"/>
              </a:rPr>
              <a:t>Nội dung báo cáo</a:t>
            </a:r>
          </a:p>
        </p:txBody>
      </p:sp>
      <p:sp>
        <p:nvSpPr>
          <p:cNvPr id="27" name="Tiêu đề phụ 2">
            <a:extLst>
              <a:ext uri="{FF2B5EF4-FFF2-40B4-BE49-F238E27FC236}">
                <a16:creationId xmlns:a16="http://schemas.microsoft.com/office/drawing/2014/main" id="{CAD48214-6D01-1E7F-CB9C-E10784736F2C}"/>
              </a:ext>
            </a:extLst>
          </p:cNvPr>
          <p:cNvSpPr txBox="1">
            <a:spLocks/>
          </p:cNvSpPr>
          <p:nvPr/>
        </p:nvSpPr>
        <p:spPr>
          <a:xfrm>
            <a:off x="793719" y="4363589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0000"/>
                </a:solidFill>
                <a:cs typeface="Calibri"/>
              </a:rPr>
              <a:t>Phần 1:Giới thiệu thành viên</a:t>
            </a:r>
          </a:p>
        </p:txBody>
      </p:sp>
      <p:sp>
        <p:nvSpPr>
          <p:cNvPr id="29" name="Tiêu đề phụ 2">
            <a:extLst>
              <a:ext uri="{FF2B5EF4-FFF2-40B4-BE49-F238E27FC236}">
                <a16:creationId xmlns:a16="http://schemas.microsoft.com/office/drawing/2014/main" id="{C7D2FF24-DA3A-B646-0644-4BC8FCD665F2}"/>
              </a:ext>
            </a:extLst>
          </p:cNvPr>
          <p:cNvSpPr txBox="1">
            <a:spLocks/>
          </p:cNvSpPr>
          <p:nvPr/>
        </p:nvSpPr>
        <p:spPr>
          <a:xfrm>
            <a:off x="902987" y="5047951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0000"/>
                </a:solidFill>
                <a:cs typeface="Calibri"/>
              </a:rPr>
              <a:t>Phần 2:Giới thiệu đề tài</a:t>
            </a:r>
          </a:p>
        </p:txBody>
      </p:sp>
      <p:sp>
        <p:nvSpPr>
          <p:cNvPr id="31" name="Tiêu đề phụ 2">
            <a:extLst>
              <a:ext uri="{FF2B5EF4-FFF2-40B4-BE49-F238E27FC236}">
                <a16:creationId xmlns:a16="http://schemas.microsoft.com/office/drawing/2014/main" id="{4C3C1C82-0AF2-0FC5-553E-46851E345AB9}"/>
              </a:ext>
            </a:extLst>
          </p:cNvPr>
          <p:cNvSpPr txBox="1">
            <a:spLocks/>
          </p:cNvSpPr>
          <p:nvPr/>
        </p:nvSpPr>
        <p:spPr>
          <a:xfrm>
            <a:off x="4333425" y="4366464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0000"/>
                </a:solidFill>
                <a:cs typeface="Calibri"/>
              </a:rPr>
              <a:t>Phần 3:Thuật lợi khó khăn</a:t>
            </a:r>
          </a:p>
        </p:txBody>
      </p:sp>
      <p:sp>
        <p:nvSpPr>
          <p:cNvPr id="33" name="Tiêu đề phụ 2">
            <a:extLst>
              <a:ext uri="{FF2B5EF4-FFF2-40B4-BE49-F238E27FC236}">
                <a16:creationId xmlns:a16="http://schemas.microsoft.com/office/drawing/2014/main" id="{6B77813C-4DCE-7B19-A38B-7A0EA92B57EE}"/>
              </a:ext>
            </a:extLst>
          </p:cNvPr>
          <p:cNvSpPr txBox="1">
            <a:spLocks/>
          </p:cNvSpPr>
          <p:nvPr/>
        </p:nvSpPr>
        <p:spPr>
          <a:xfrm>
            <a:off x="4327673" y="5050826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vi-VN" dirty="0">
                <a:solidFill>
                  <a:srgbClr val="000000"/>
                </a:solidFill>
                <a:cs typeface="Calibri"/>
              </a:rPr>
              <a:t>Phần 4:Demo chức năng</a:t>
            </a:r>
          </a:p>
        </p:txBody>
      </p:sp>
      <p:sp>
        <p:nvSpPr>
          <p:cNvPr id="39" name="Tiêu đề phụ 2">
            <a:extLst>
              <a:ext uri="{FF2B5EF4-FFF2-40B4-BE49-F238E27FC236}">
                <a16:creationId xmlns:a16="http://schemas.microsoft.com/office/drawing/2014/main" id="{61E37431-76C8-46F5-B518-EBCFF8378A68}"/>
              </a:ext>
            </a:extLst>
          </p:cNvPr>
          <p:cNvSpPr txBox="1">
            <a:spLocks/>
          </p:cNvSpPr>
          <p:nvPr/>
        </p:nvSpPr>
        <p:spPr>
          <a:xfrm>
            <a:off x="6876025" y="-5044403"/>
            <a:ext cx="5309334" cy="5037849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cs typeface="Calibri"/>
              </a:rPr>
              <a:t>Tên nhóm: </a:t>
            </a:r>
            <a:r>
              <a:rPr lang="vi-VN" dirty="0" err="1">
                <a:cs typeface="Calibri"/>
              </a:rPr>
              <a:t>CoderLor</a:t>
            </a:r>
            <a:endParaRPr lang="vi-VN" dirty="0">
              <a:cs typeface="Calibri"/>
            </a:endParaRPr>
          </a:p>
          <a:p>
            <a:r>
              <a:rPr lang="vi-VN" dirty="0">
                <a:cs typeface="Calibri"/>
              </a:rPr>
              <a:t>Chủ đề báo cáo: Phần mềm quản lý sửa điện thoại</a:t>
            </a:r>
          </a:p>
          <a:p>
            <a:pPr>
              <a:lnSpc>
                <a:spcPct val="113999"/>
              </a:lnSpc>
            </a:pPr>
            <a:r>
              <a:rPr lang="vi-VN" dirty="0">
                <a:cs typeface="Calibri"/>
              </a:rPr>
              <a:t>Giảng viên hướng dẫn: Trần Văn Thiện</a:t>
            </a:r>
          </a:p>
        </p:txBody>
      </p: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DD134EA3-F554-6A02-30BD-65D39849F2EC}"/>
              </a:ext>
            </a:extLst>
          </p:cNvPr>
          <p:cNvGrpSpPr/>
          <p:nvPr/>
        </p:nvGrpSpPr>
        <p:grpSpPr>
          <a:xfrm>
            <a:off x="606813" y="8035270"/>
            <a:ext cx="11021493" cy="3917216"/>
            <a:chOff x="592436" y="817836"/>
            <a:chExt cx="11021493" cy="3917216"/>
          </a:xfrm>
        </p:grpSpPr>
        <p:sp>
          <p:nvSpPr>
            <p:cNvPr id="16" name="Tiêu đề phụ 2">
              <a:extLst>
                <a:ext uri="{FF2B5EF4-FFF2-40B4-BE49-F238E27FC236}">
                  <a16:creationId xmlns:a16="http://schemas.microsoft.com/office/drawing/2014/main" id="{2BB3E962-04D4-A009-DF53-AB97D6CE6A0C}"/>
                </a:ext>
              </a:extLst>
            </p:cNvPr>
            <p:cNvSpPr txBox="1">
              <a:spLocks/>
            </p:cNvSpPr>
            <p:nvPr/>
          </p:nvSpPr>
          <p:spPr>
            <a:xfrm>
              <a:off x="592436" y="1718155"/>
              <a:ext cx="4312478" cy="515307"/>
            </a:xfrm>
            <a:prstGeom prst="rect">
              <a:avLst/>
            </a:prstGeom>
          </p:spPr>
          <p:txBody>
            <a:bodyPr lIns="109728" tIns="109728" rIns="109728" bIns="91440" anchor="b">
              <a:no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2400" dirty="0">
                  <a:solidFill>
                    <a:srgbClr val="000000"/>
                  </a:solidFill>
                  <a:cs typeface="Calibri"/>
                </a:rPr>
                <a:t>Phần 1:Giới thiệu thành viên</a:t>
              </a:r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8DA290B7-B735-968B-38BD-1A65B9044281}"/>
                </a:ext>
              </a:extLst>
            </p:cNvPr>
            <p:cNvSpPr txBox="1"/>
            <p:nvPr/>
          </p:nvSpPr>
          <p:spPr>
            <a:xfrm>
              <a:off x="620766" y="2236733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Tên: Vương Tấn Phát</a:t>
              </a:r>
              <a:endParaRPr lang="vi-VN" sz="2000">
                <a:cs typeface="Calibri"/>
              </a:endParaRPr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14EACE76-78AB-5E89-F60F-1CD3B95106DB}"/>
                </a:ext>
              </a:extLst>
            </p:cNvPr>
            <p:cNvSpPr txBox="1"/>
            <p:nvPr/>
          </p:nvSpPr>
          <p:spPr>
            <a:xfrm>
              <a:off x="686455" y="2775388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Mã SV:</a:t>
              </a:r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C2515674-7232-79F8-5E75-0069E891C13A}"/>
                </a:ext>
              </a:extLst>
            </p:cNvPr>
            <p:cNvSpPr txBox="1"/>
            <p:nvPr/>
          </p:nvSpPr>
          <p:spPr>
            <a:xfrm>
              <a:off x="6769317" y="817836"/>
              <a:ext cx="4844612" cy="12618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Chịu trách nhiệm trong đề tài:</a:t>
              </a:r>
              <a:r>
                <a:rPr lang="vi-VN" sz="2000" dirty="0">
                  <a:cs typeface="Calibri"/>
                </a:rPr>
                <a:t> </a:t>
              </a:r>
              <a:r>
                <a:rPr lang="vi-VN" sz="2400" dirty="0">
                  <a:cs typeface="Calibri"/>
                </a:rPr>
                <a:t>Thiết kế ,lên ý tưởng cho giao diện hệ thống thống, kiểm tra lỗi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E24D2B51-BB05-7350-1CD6-D790E018C1E2}"/>
                </a:ext>
              </a:extLst>
            </p:cNvPr>
            <p:cNvSpPr txBox="1"/>
            <p:nvPr/>
          </p:nvSpPr>
          <p:spPr>
            <a:xfrm>
              <a:off x="6677351" y="3103836"/>
              <a:ext cx="4844612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Các </a:t>
              </a:r>
              <a:r>
                <a:rPr lang="vi-VN" sz="2800" dirty="0" err="1">
                  <a:solidFill>
                    <a:srgbClr val="FF0000"/>
                  </a:solidFill>
                  <a:cs typeface="Calibri"/>
                </a:rPr>
                <a:t>form</a:t>
              </a:r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 thực hiện</a:t>
              </a:r>
              <a:r>
                <a:rPr lang="vi-VN" sz="2800" dirty="0">
                  <a:solidFill>
                    <a:srgbClr val="000000"/>
                  </a:solidFill>
                  <a:cs typeface="Calibri"/>
                </a:rPr>
                <a:t>:</a:t>
              </a:r>
            </a:p>
            <a:p>
              <a:r>
                <a:rPr lang="vi-VN" sz="2400" dirty="0" err="1">
                  <a:cs typeface="Calibri"/>
                </a:rPr>
                <a:t>From</a:t>
              </a:r>
              <a:r>
                <a:rPr lang="vi-VN" sz="2400" dirty="0">
                  <a:cs typeface="Calibri"/>
                </a:rPr>
                <a:t> Nhân viên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Thông tin máy</a:t>
              </a:r>
            </a:p>
            <a:p>
              <a:r>
                <a:rPr lang="vi-VN" sz="2400" dirty="0" err="1">
                  <a:cs typeface="Calibri"/>
                </a:rPr>
                <a:t>From</a:t>
              </a:r>
              <a:r>
                <a:rPr lang="vi-VN" sz="2400" dirty="0">
                  <a:cs typeface="Calibri"/>
                </a:rPr>
                <a:t> Nhãn hàng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927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B508D0-DC67-444E-9820-DCF5B0BF3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95047"/>
            <a:ext cx="6186871" cy="587828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6944363-3FC2-4F07-8F6C-22CAB810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C43E59-BA83-4550-B9B8-06D36F8EE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êu đề 1">
            <a:extLst>
              <a:ext uri="{FF2B5EF4-FFF2-40B4-BE49-F238E27FC236}">
                <a16:creationId xmlns:a16="http://schemas.microsoft.com/office/drawing/2014/main" id="{8F818814-BD3F-82B9-B7F4-BB3086E5F53E}"/>
              </a:ext>
            </a:extLst>
          </p:cNvPr>
          <p:cNvSpPr txBox="1">
            <a:spLocks/>
          </p:cNvSpPr>
          <p:nvPr/>
        </p:nvSpPr>
        <p:spPr>
          <a:xfrm>
            <a:off x="479417" y="-220331"/>
            <a:ext cx="9522831" cy="1943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400" dirty="0"/>
              <a:t>Báo </a:t>
            </a:r>
            <a:r>
              <a:rPr lang="en-US" sz="4400" dirty="0" err="1"/>
              <a:t>cáo</a:t>
            </a:r>
            <a:r>
              <a:rPr lang="en-US" sz="4400" dirty="0"/>
              <a:t>: </a:t>
            </a:r>
            <a:r>
              <a:rPr lang="en-US" sz="4400" dirty="0" err="1"/>
              <a:t>Dự</a:t>
            </a:r>
            <a:r>
              <a:rPr lang="en-US" sz="4400" dirty="0"/>
              <a:t> </a:t>
            </a:r>
            <a:r>
              <a:rPr lang="en-US" sz="4400" dirty="0" err="1"/>
              <a:t>án</a:t>
            </a:r>
            <a:r>
              <a:rPr lang="en-US" sz="4400" dirty="0"/>
              <a:t> 1</a:t>
            </a: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AC009BED-1923-649F-F39B-C038D1386988}"/>
              </a:ext>
            </a:extLst>
          </p:cNvPr>
          <p:cNvGrpSpPr/>
          <p:nvPr/>
        </p:nvGrpSpPr>
        <p:grpSpPr>
          <a:xfrm>
            <a:off x="476992" y="7287647"/>
            <a:ext cx="10993163" cy="3917216"/>
            <a:chOff x="865181" y="990364"/>
            <a:chExt cx="10993163" cy="3917216"/>
          </a:xfrm>
        </p:grpSpPr>
        <p:sp>
          <p:nvSpPr>
            <p:cNvPr id="5" name="Hộp Văn bản 4">
              <a:extLst>
                <a:ext uri="{FF2B5EF4-FFF2-40B4-BE49-F238E27FC236}">
                  <a16:creationId xmlns:a16="http://schemas.microsoft.com/office/drawing/2014/main" id="{16DFAB48-9E3F-8583-156F-AB45B63BA5C9}"/>
                </a:ext>
              </a:extLst>
            </p:cNvPr>
            <p:cNvSpPr txBox="1"/>
            <p:nvPr/>
          </p:nvSpPr>
          <p:spPr>
            <a:xfrm>
              <a:off x="865181" y="2409261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Tên: Vương Tấn Phát</a:t>
              </a:r>
              <a:endParaRPr lang="vi-VN" sz="2000">
                <a:cs typeface="Calibri"/>
              </a:endParaRPr>
            </a:p>
          </p:txBody>
        </p: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5D3A30A2-70DA-863A-0F26-8E312FB66C15}"/>
                </a:ext>
              </a:extLst>
            </p:cNvPr>
            <p:cNvSpPr txBox="1"/>
            <p:nvPr/>
          </p:nvSpPr>
          <p:spPr>
            <a:xfrm>
              <a:off x="930870" y="2947916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Mã SV:</a:t>
              </a:r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AADB41BC-6D30-821E-5D66-43E47F151341}"/>
                </a:ext>
              </a:extLst>
            </p:cNvPr>
            <p:cNvSpPr txBox="1"/>
            <p:nvPr/>
          </p:nvSpPr>
          <p:spPr>
            <a:xfrm>
              <a:off x="7013732" y="990364"/>
              <a:ext cx="4844612" cy="12618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Chịu trách nhiệm trong đề tài:</a:t>
              </a:r>
              <a:r>
                <a:rPr lang="vi-VN" sz="2000" dirty="0">
                  <a:cs typeface="Calibri"/>
                </a:rPr>
                <a:t> </a:t>
              </a:r>
              <a:r>
                <a:rPr lang="vi-VN" sz="2400" dirty="0">
                  <a:cs typeface="Calibri"/>
                </a:rPr>
                <a:t>Thiết kế ,lên ý tưởng cho giao diện hệ thống thống, kiểm tra lỗi</a:t>
              </a:r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DFE7BD82-30FD-6065-C9B2-3A18B2566936}"/>
                </a:ext>
              </a:extLst>
            </p:cNvPr>
            <p:cNvSpPr txBox="1"/>
            <p:nvPr/>
          </p:nvSpPr>
          <p:spPr>
            <a:xfrm>
              <a:off x="6921766" y="3276364"/>
              <a:ext cx="4844612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Các </a:t>
              </a:r>
              <a:r>
                <a:rPr lang="vi-VN" sz="2800" dirty="0" err="1">
                  <a:solidFill>
                    <a:srgbClr val="FF0000"/>
                  </a:solidFill>
                  <a:cs typeface="Calibri"/>
                </a:rPr>
                <a:t>form</a:t>
              </a:r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 thực hiện</a:t>
              </a:r>
              <a:r>
                <a:rPr lang="vi-VN" sz="2800" dirty="0">
                  <a:solidFill>
                    <a:srgbClr val="000000"/>
                  </a:solidFill>
                  <a:cs typeface="Calibri"/>
                </a:rPr>
                <a:t>:</a:t>
              </a:r>
            </a:p>
            <a:p>
              <a:r>
                <a:rPr lang="vi-VN" sz="2400" dirty="0" err="1">
                  <a:cs typeface="Calibri"/>
                </a:rPr>
                <a:t>From</a:t>
              </a:r>
              <a:r>
                <a:rPr lang="vi-VN" sz="2400" dirty="0">
                  <a:cs typeface="Calibri"/>
                </a:rPr>
                <a:t> Nhân viên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Thông tin máy</a:t>
              </a:r>
            </a:p>
            <a:p>
              <a:r>
                <a:rPr lang="vi-VN" sz="2400" dirty="0" err="1">
                  <a:cs typeface="Calibri"/>
                </a:rPr>
                <a:t>From</a:t>
              </a:r>
              <a:r>
                <a:rPr lang="vi-VN" sz="2400" dirty="0">
                  <a:cs typeface="Calibri"/>
                </a:rPr>
                <a:t> Nhãn hàng</a:t>
              </a:r>
            </a:p>
          </p:txBody>
        </p:sp>
      </p:grpSp>
      <p:sp>
        <p:nvSpPr>
          <p:cNvPr id="17" name="Tiêu đề phụ 2">
            <a:extLst>
              <a:ext uri="{FF2B5EF4-FFF2-40B4-BE49-F238E27FC236}">
                <a16:creationId xmlns:a16="http://schemas.microsoft.com/office/drawing/2014/main" id="{D45998E9-B5C2-42CE-A9BD-9295AC2FE5D6}"/>
              </a:ext>
            </a:extLst>
          </p:cNvPr>
          <p:cNvSpPr txBox="1">
            <a:spLocks/>
          </p:cNvSpPr>
          <p:nvPr/>
        </p:nvSpPr>
        <p:spPr>
          <a:xfrm>
            <a:off x="836851" y="1890683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000000"/>
                </a:solidFill>
                <a:cs typeface="Calibri"/>
              </a:rPr>
              <a:t>Phần 1:Giới thiệu thành viên</a:t>
            </a:r>
          </a:p>
        </p:txBody>
      </p:sp>
    </p:spTree>
    <p:extLst>
      <p:ext uri="{BB962C8B-B14F-4D97-AF65-F5344CB8AC3E}">
        <p14:creationId xmlns:p14="http://schemas.microsoft.com/office/powerpoint/2010/main" val="261988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B508D0-DC67-444E-9820-DCF5B0BF3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95047"/>
            <a:ext cx="6186871" cy="587828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6944363-3FC2-4F07-8F6C-22CAB810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C43E59-BA83-4550-B9B8-06D36F8EE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êu đề 1">
            <a:extLst>
              <a:ext uri="{FF2B5EF4-FFF2-40B4-BE49-F238E27FC236}">
                <a16:creationId xmlns:a16="http://schemas.microsoft.com/office/drawing/2014/main" id="{8F818814-BD3F-82B9-B7F4-BB3086E5F53E}"/>
              </a:ext>
            </a:extLst>
          </p:cNvPr>
          <p:cNvSpPr txBox="1">
            <a:spLocks/>
          </p:cNvSpPr>
          <p:nvPr/>
        </p:nvSpPr>
        <p:spPr>
          <a:xfrm>
            <a:off x="479417" y="-220331"/>
            <a:ext cx="9522831" cy="1943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400" dirty="0"/>
              <a:t>Báo </a:t>
            </a:r>
            <a:r>
              <a:rPr lang="en-US" sz="4400" dirty="0" err="1"/>
              <a:t>cáo</a:t>
            </a:r>
            <a:r>
              <a:rPr lang="en-US" sz="4400" dirty="0"/>
              <a:t>: </a:t>
            </a:r>
            <a:r>
              <a:rPr lang="en-US" sz="4400" dirty="0" err="1"/>
              <a:t>Dự</a:t>
            </a:r>
            <a:r>
              <a:rPr lang="en-US" sz="4400" dirty="0"/>
              <a:t> </a:t>
            </a:r>
            <a:r>
              <a:rPr lang="en-US" sz="4400" dirty="0" err="1"/>
              <a:t>án</a:t>
            </a:r>
            <a:r>
              <a:rPr lang="en-US" sz="4400" dirty="0"/>
              <a:t> 1</a:t>
            </a:r>
          </a:p>
        </p:txBody>
      </p: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097F0F4F-B670-3D72-AB6D-16F5EF4E24B4}"/>
              </a:ext>
            </a:extLst>
          </p:cNvPr>
          <p:cNvSpPr txBox="1">
            <a:spLocks/>
          </p:cNvSpPr>
          <p:nvPr/>
        </p:nvSpPr>
        <p:spPr>
          <a:xfrm>
            <a:off x="836851" y="1890683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000000"/>
                </a:solidFill>
                <a:cs typeface="Calibri"/>
              </a:rPr>
              <a:t>Phần 1:Giới thiệu thành viên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C4551F84-F84C-926C-7FA4-B56968169996}"/>
              </a:ext>
            </a:extLst>
          </p:cNvPr>
          <p:cNvGrpSpPr/>
          <p:nvPr/>
        </p:nvGrpSpPr>
        <p:grpSpPr>
          <a:xfrm>
            <a:off x="836426" y="1033496"/>
            <a:ext cx="10993163" cy="3917216"/>
            <a:chOff x="865181" y="990364"/>
            <a:chExt cx="10993163" cy="3917216"/>
          </a:xfrm>
        </p:grpSpPr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36BF90E5-7FAA-4672-E8B3-F39AF0B3FA12}"/>
                </a:ext>
              </a:extLst>
            </p:cNvPr>
            <p:cNvSpPr txBox="1"/>
            <p:nvPr/>
          </p:nvSpPr>
          <p:spPr>
            <a:xfrm>
              <a:off x="865181" y="2409261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Tên: Vương Tấn Phát</a:t>
              </a:r>
              <a:endParaRPr lang="vi-VN" sz="2000">
                <a:cs typeface="Calibri"/>
              </a:endParaRPr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7C726424-9E1C-77C3-8755-601B1636AAF2}"/>
                </a:ext>
              </a:extLst>
            </p:cNvPr>
            <p:cNvSpPr txBox="1"/>
            <p:nvPr/>
          </p:nvSpPr>
          <p:spPr>
            <a:xfrm>
              <a:off x="930870" y="2947916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Mã SV:</a:t>
              </a:r>
            </a:p>
          </p:txBody>
        </p: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8E3F5158-1938-4016-7439-B476141CC736}"/>
                </a:ext>
              </a:extLst>
            </p:cNvPr>
            <p:cNvSpPr txBox="1"/>
            <p:nvPr/>
          </p:nvSpPr>
          <p:spPr>
            <a:xfrm>
              <a:off x="7013732" y="990364"/>
              <a:ext cx="4844612" cy="12618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Chịu trách nhiệm trong đề tài:</a:t>
              </a:r>
              <a:r>
                <a:rPr lang="vi-VN" sz="2000" dirty="0">
                  <a:cs typeface="Calibri"/>
                </a:rPr>
                <a:t> </a:t>
              </a:r>
              <a:r>
                <a:rPr lang="vi-VN" sz="2400" dirty="0">
                  <a:cs typeface="Calibri"/>
                </a:rPr>
                <a:t>Thiết kế ,lên ý tưởng cho giao diện hệ thống thống, kiểm tra lỗi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AA2C21CB-B81C-F8BA-245F-6D1453484575}"/>
                </a:ext>
              </a:extLst>
            </p:cNvPr>
            <p:cNvSpPr txBox="1"/>
            <p:nvPr/>
          </p:nvSpPr>
          <p:spPr>
            <a:xfrm>
              <a:off x="6921766" y="3276364"/>
              <a:ext cx="4844612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Các </a:t>
              </a:r>
              <a:r>
                <a:rPr lang="vi-VN" sz="2800" dirty="0" err="1">
                  <a:solidFill>
                    <a:srgbClr val="FF0000"/>
                  </a:solidFill>
                  <a:cs typeface="Calibri"/>
                </a:rPr>
                <a:t>form</a:t>
              </a:r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 thực hiện</a:t>
              </a:r>
              <a:r>
                <a:rPr lang="vi-VN" sz="2800" dirty="0">
                  <a:solidFill>
                    <a:srgbClr val="000000"/>
                  </a:solidFill>
                  <a:cs typeface="Calibri"/>
                </a:rPr>
                <a:t>:</a:t>
              </a:r>
            </a:p>
            <a:p>
              <a:r>
                <a:rPr lang="vi-VN" sz="2400" dirty="0" err="1">
                  <a:cs typeface="Calibri"/>
                </a:rPr>
                <a:t>From</a:t>
              </a:r>
              <a:r>
                <a:rPr lang="vi-VN" sz="2400" dirty="0">
                  <a:cs typeface="Calibri"/>
                </a:rPr>
                <a:t> Nhân viên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Thông tin máy</a:t>
              </a:r>
            </a:p>
            <a:p>
              <a:r>
                <a:rPr lang="vi-VN" sz="2400" dirty="0" err="1">
                  <a:cs typeface="Calibri"/>
                </a:rPr>
                <a:t>From</a:t>
              </a:r>
              <a:r>
                <a:rPr lang="vi-VN" sz="2400" dirty="0">
                  <a:cs typeface="Calibri"/>
                </a:rPr>
                <a:t> Nhãn hàng</a:t>
              </a:r>
            </a:p>
          </p:txBody>
        </p: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B482A0AB-E1CD-9530-9AC4-04E60BF2DE2D}"/>
              </a:ext>
            </a:extLst>
          </p:cNvPr>
          <p:cNvGrpSpPr/>
          <p:nvPr/>
        </p:nvGrpSpPr>
        <p:grpSpPr>
          <a:xfrm>
            <a:off x="476992" y="7287647"/>
            <a:ext cx="10993163" cy="3917216"/>
            <a:chOff x="620766" y="817836"/>
            <a:chExt cx="10993163" cy="3917216"/>
          </a:xfrm>
        </p:grpSpPr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150EAAB2-3C0D-ED7E-2EF1-14D0BE9EEE9A}"/>
                </a:ext>
              </a:extLst>
            </p:cNvPr>
            <p:cNvSpPr txBox="1"/>
            <p:nvPr/>
          </p:nvSpPr>
          <p:spPr>
            <a:xfrm>
              <a:off x="620766" y="2236733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Tên: Võ Minh Hào</a:t>
              </a:r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8AD75E66-64AA-F590-291A-34DD61ECE249}"/>
                </a:ext>
              </a:extLst>
            </p:cNvPr>
            <p:cNvSpPr txBox="1"/>
            <p:nvPr/>
          </p:nvSpPr>
          <p:spPr>
            <a:xfrm>
              <a:off x="686455" y="2775388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Mã SV:</a:t>
              </a:r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E46F04E1-0BED-DAD0-810A-0CF0415C81C1}"/>
                </a:ext>
              </a:extLst>
            </p:cNvPr>
            <p:cNvSpPr txBox="1"/>
            <p:nvPr/>
          </p:nvSpPr>
          <p:spPr>
            <a:xfrm>
              <a:off x="6769317" y="817836"/>
              <a:ext cx="4844612" cy="169277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Chịu trách nhiệm trong đề tài:</a:t>
              </a:r>
              <a:r>
                <a:rPr lang="vi-VN" sz="2000" dirty="0">
                  <a:cs typeface="Calibri"/>
                </a:rPr>
                <a:t> </a:t>
              </a:r>
              <a:r>
                <a:rPr lang="vi-VN" sz="2400" dirty="0">
                  <a:cs typeface="Calibri"/>
                </a:rPr>
                <a:t>Lên ý tưởng về </a:t>
              </a:r>
              <a:r>
                <a:rPr lang="vi-VN" sz="2400" dirty="0" err="1">
                  <a:cs typeface="Calibri"/>
                </a:rPr>
                <a:t>code</a:t>
              </a:r>
              <a:r>
                <a:rPr lang="vi-VN" sz="2400" dirty="0">
                  <a:cs typeface="Calibri"/>
                </a:rPr>
                <a:t> , Kiểm thử, Hỗ trợ các thành viên trong ý tưởng </a:t>
              </a:r>
              <a:r>
                <a:rPr lang="vi-VN" sz="2400" dirty="0" err="1">
                  <a:cs typeface="Calibri"/>
                </a:rPr>
                <a:t>code</a:t>
              </a:r>
              <a:r>
                <a:rPr lang="vi-VN" sz="2400" dirty="0">
                  <a:cs typeface="Calibri"/>
                </a:rPr>
                <a:t>, thực hiện phân quyền </a:t>
              </a:r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4E23EC66-2E8E-D359-0A93-7406F1C8CA12}"/>
                </a:ext>
              </a:extLst>
            </p:cNvPr>
            <p:cNvSpPr txBox="1"/>
            <p:nvPr/>
          </p:nvSpPr>
          <p:spPr>
            <a:xfrm>
              <a:off x="6716764" y="3103836"/>
              <a:ext cx="4805199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Các </a:t>
              </a:r>
              <a:r>
                <a:rPr lang="vi-VN" sz="2800" dirty="0" err="1">
                  <a:solidFill>
                    <a:srgbClr val="FF0000"/>
                  </a:solidFill>
                  <a:cs typeface="Calibri"/>
                </a:rPr>
                <a:t>form</a:t>
              </a:r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 thực hiện</a:t>
              </a:r>
              <a:r>
                <a:rPr lang="vi-VN" sz="2800" dirty="0">
                  <a:solidFill>
                    <a:srgbClr val="000000"/>
                  </a:solidFill>
                  <a:cs typeface="Calibri"/>
                </a:rPr>
                <a:t>: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phiếu nhập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linh kiện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</a:t>
              </a:r>
              <a:r>
                <a:rPr lang="vi-VN" sz="2400" dirty="0" err="1">
                  <a:cs typeface="Calibri"/>
                </a:rPr>
                <a:t>login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92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B508D0-DC67-444E-9820-DCF5B0BF3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95047"/>
            <a:ext cx="6186871" cy="587828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6944363-3FC2-4F07-8F6C-22CAB810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C43E59-BA83-4550-B9B8-06D36F8EE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êu đề 1">
            <a:extLst>
              <a:ext uri="{FF2B5EF4-FFF2-40B4-BE49-F238E27FC236}">
                <a16:creationId xmlns:a16="http://schemas.microsoft.com/office/drawing/2014/main" id="{8F818814-BD3F-82B9-B7F4-BB3086E5F53E}"/>
              </a:ext>
            </a:extLst>
          </p:cNvPr>
          <p:cNvSpPr txBox="1">
            <a:spLocks/>
          </p:cNvSpPr>
          <p:nvPr/>
        </p:nvSpPr>
        <p:spPr>
          <a:xfrm>
            <a:off x="479417" y="-220331"/>
            <a:ext cx="9522831" cy="1943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400" dirty="0"/>
              <a:t>Báo </a:t>
            </a:r>
            <a:r>
              <a:rPr lang="en-US" sz="4400" dirty="0" err="1"/>
              <a:t>cáo</a:t>
            </a:r>
            <a:r>
              <a:rPr lang="en-US" sz="4400" dirty="0"/>
              <a:t>: </a:t>
            </a:r>
            <a:r>
              <a:rPr lang="en-US" sz="4400" dirty="0" err="1"/>
              <a:t>Dự</a:t>
            </a:r>
            <a:r>
              <a:rPr lang="en-US" sz="4400" dirty="0"/>
              <a:t> </a:t>
            </a:r>
            <a:r>
              <a:rPr lang="en-US" sz="4400" dirty="0" err="1"/>
              <a:t>án</a:t>
            </a:r>
            <a:r>
              <a:rPr lang="en-US" sz="4400" dirty="0"/>
              <a:t> 1</a:t>
            </a:r>
          </a:p>
        </p:txBody>
      </p: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097F0F4F-B670-3D72-AB6D-16F5EF4E24B4}"/>
              </a:ext>
            </a:extLst>
          </p:cNvPr>
          <p:cNvSpPr txBox="1">
            <a:spLocks/>
          </p:cNvSpPr>
          <p:nvPr/>
        </p:nvSpPr>
        <p:spPr>
          <a:xfrm>
            <a:off x="592436" y="1718155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000000"/>
                </a:solidFill>
                <a:cs typeface="Calibri"/>
              </a:rPr>
              <a:t>Phần 1:Giới thiệu thành viên</a:t>
            </a:r>
          </a:p>
        </p:txBody>
      </p: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08CA3F77-A98C-809C-6208-3147ED314471}"/>
              </a:ext>
            </a:extLst>
          </p:cNvPr>
          <p:cNvGrpSpPr/>
          <p:nvPr/>
        </p:nvGrpSpPr>
        <p:grpSpPr>
          <a:xfrm>
            <a:off x="620766" y="817836"/>
            <a:ext cx="10993163" cy="3917216"/>
            <a:chOff x="620766" y="817836"/>
            <a:chExt cx="10993163" cy="3917216"/>
          </a:xfrm>
        </p:grpSpPr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36BF90E5-7FAA-4672-E8B3-F39AF0B3FA12}"/>
                </a:ext>
              </a:extLst>
            </p:cNvPr>
            <p:cNvSpPr txBox="1"/>
            <p:nvPr/>
          </p:nvSpPr>
          <p:spPr>
            <a:xfrm>
              <a:off x="620766" y="2236733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Tên: Võ Minh Hào</a:t>
              </a:r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7C726424-9E1C-77C3-8755-601B1636AAF2}"/>
                </a:ext>
              </a:extLst>
            </p:cNvPr>
            <p:cNvSpPr txBox="1"/>
            <p:nvPr/>
          </p:nvSpPr>
          <p:spPr>
            <a:xfrm>
              <a:off x="686455" y="2775388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Mã SV:</a:t>
              </a:r>
            </a:p>
          </p:txBody>
        </p: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8E3F5158-1938-4016-7439-B476141CC736}"/>
                </a:ext>
              </a:extLst>
            </p:cNvPr>
            <p:cNvSpPr txBox="1"/>
            <p:nvPr/>
          </p:nvSpPr>
          <p:spPr>
            <a:xfrm>
              <a:off x="6769317" y="817836"/>
              <a:ext cx="4844612" cy="169277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Chịu trách nhiệm trong đề tài:</a:t>
              </a:r>
              <a:r>
                <a:rPr lang="vi-VN" sz="2000" dirty="0">
                  <a:cs typeface="Calibri"/>
                </a:rPr>
                <a:t> </a:t>
              </a:r>
              <a:r>
                <a:rPr lang="vi-VN" sz="2400" dirty="0">
                  <a:cs typeface="Calibri"/>
                </a:rPr>
                <a:t>Lên ý tưởng về </a:t>
              </a:r>
              <a:r>
                <a:rPr lang="vi-VN" sz="2400" dirty="0" err="1">
                  <a:cs typeface="Calibri"/>
                </a:rPr>
                <a:t>code</a:t>
              </a:r>
              <a:r>
                <a:rPr lang="vi-VN" sz="2400" dirty="0">
                  <a:cs typeface="Calibri"/>
                </a:rPr>
                <a:t> , Kiểm thử, Hỗ trợ các thành viên trong ý tưởng </a:t>
              </a:r>
              <a:r>
                <a:rPr lang="vi-VN" sz="2400" dirty="0" err="1">
                  <a:cs typeface="Calibri"/>
                </a:rPr>
                <a:t>code</a:t>
              </a:r>
              <a:r>
                <a:rPr lang="vi-VN" sz="2400" dirty="0">
                  <a:cs typeface="Calibri"/>
                </a:rPr>
                <a:t>, thực hiện phân quyền 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AA2C21CB-B81C-F8BA-245F-6D1453484575}"/>
                </a:ext>
              </a:extLst>
            </p:cNvPr>
            <p:cNvSpPr txBox="1"/>
            <p:nvPr/>
          </p:nvSpPr>
          <p:spPr>
            <a:xfrm>
              <a:off x="6716764" y="3103836"/>
              <a:ext cx="4805199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Các </a:t>
              </a:r>
              <a:r>
                <a:rPr lang="vi-VN" sz="2800" dirty="0" err="1">
                  <a:solidFill>
                    <a:srgbClr val="FF0000"/>
                  </a:solidFill>
                  <a:cs typeface="Calibri"/>
                </a:rPr>
                <a:t>form</a:t>
              </a:r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 thực hiện</a:t>
              </a:r>
              <a:r>
                <a:rPr lang="vi-VN" sz="2800" dirty="0">
                  <a:solidFill>
                    <a:srgbClr val="000000"/>
                  </a:solidFill>
                  <a:cs typeface="Calibri"/>
                </a:rPr>
                <a:t>: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phiếu nhập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linh kiện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</a:t>
              </a:r>
              <a:r>
                <a:rPr lang="vi-VN" sz="2400" dirty="0" err="1">
                  <a:cs typeface="Calibri"/>
                </a:rPr>
                <a:t>login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B0D8E07F-6746-A46D-6EA9-D53CD7DF0620}"/>
              </a:ext>
            </a:extLst>
          </p:cNvPr>
          <p:cNvGrpSpPr/>
          <p:nvPr/>
        </p:nvGrpSpPr>
        <p:grpSpPr>
          <a:xfrm>
            <a:off x="879558" y="-5465070"/>
            <a:ext cx="10993163" cy="3917216"/>
            <a:chOff x="865181" y="990364"/>
            <a:chExt cx="10993163" cy="3917216"/>
          </a:xfrm>
        </p:grpSpPr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41112172-953A-1D77-08BB-7375ECD38C83}"/>
                </a:ext>
              </a:extLst>
            </p:cNvPr>
            <p:cNvSpPr txBox="1"/>
            <p:nvPr/>
          </p:nvSpPr>
          <p:spPr>
            <a:xfrm>
              <a:off x="865181" y="2409261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Tên: Vương Tấn Phát</a:t>
              </a:r>
              <a:endParaRPr lang="vi-VN" sz="2000">
                <a:cs typeface="Calibri"/>
              </a:endParaRP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0B7D5426-CD17-8B5D-73E5-3C273C0AC8E5}"/>
                </a:ext>
              </a:extLst>
            </p:cNvPr>
            <p:cNvSpPr txBox="1"/>
            <p:nvPr/>
          </p:nvSpPr>
          <p:spPr>
            <a:xfrm>
              <a:off x="930870" y="2947916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Mã SV:</a:t>
              </a:r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FFDE6B52-D25B-AD14-FC62-72BB2EE2F907}"/>
                </a:ext>
              </a:extLst>
            </p:cNvPr>
            <p:cNvSpPr txBox="1"/>
            <p:nvPr/>
          </p:nvSpPr>
          <p:spPr>
            <a:xfrm>
              <a:off x="7013732" y="990364"/>
              <a:ext cx="4844612" cy="12618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Chịu trách nhiệm trong đề tài:</a:t>
              </a:r>
              <a:r>
                <a:rPr lang="vi-VN" sz="2000" dirty="0">
                  <a:cs typeface="Calibri"/>
                </a:rPr>
                <a:t> </a:t>
              </a:r>
              <a:r>
                <a:rPr lang="vi-VN" sz="2400" dirty="0">
                  <a:cs typeface="Calibri"/>
                </a:rPr>
                <a:t>Thiết kế ,lên ý tưởng cho giao diện hệ thống thống, kiểm tra lỗi</a:t>
              </a:r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516AF6A9-AB42-E7A2-224B-C9697F4044ED}"/>
                </a:ext>
              </a:extLst>
            </p:cNvPr>
            <p:cNvSpPr txBox="1"/>
            <p:nvPr/>
          </p:nvSpPr>
          <p:spPr>
            <a:xfrm>
              <a:off x="6921766" y="3276364"/>
              <a:ext cx="4844612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Các </a:t>
              </a:r>
              <a:r>
                <a:rPr lang="vi-VN" sz="2800" dirty="0" err="1">
                  <a:solidFill>
                    <a:srgbClr val="FF0000"/>
                  </a:solidFill>
                  <a:cs typeface="Calibri"/>
                </a:rPr>
                <a:t>form</a:t>
              </a:r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 thực hiện</a:t>
              </a:r>
              <a:r>
                <a:rPr lang="vi-VN" sz="2800" dirty="0">
                  <a:solidFill>
                    <a:srgbClr val="000000"/>
                  </a:solidFill>
                  <a:cs typeface="Calibri"/>
                </a:rPr>
                <a:t>:</a:t>
              </a:r>
            </a:p>
            <a:p>
              <a:r>
                <a:rPr lang="vi-VN" sz="2400" dirty="0" err="1">
                  <a:cs typeface="Calibri"/>
                </a:rPr>
                <a:t>From</a:t>
              </a:r>
              <a:r>
                <a:rPr lang="vi-VN" sz="2400" dirty="0">
                  <a:cs typeface="Calibri"/>
                </a:rPr>
                <a:t> Nhân viên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Thông tin máy</a:t>
              </a:r>
            </a:p>
            <a:p>
              <a:r>
                <a:rPr lang="vi-VN" sz="2400" dirty="0" err="1">
                  <a:cs typeface="Calibri"/>
                </a:rPr>
                <a:t>From</a:t>
              </a:r>
              <a:r>
                <a:rPr lang="vi-VN" sz="2400" dirty="0">
                  <a:cs typeface="Calibri"/>
                </a:rPr>
                <a:t> Nhãn hàng</a:t>
              </a:r>
            </a:p>
          </p:txBody>
        </p:sp>
      </p:grp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F8092135-E230-D879-A53B-49E466A86D12}"/>
              </a:ext>
            </a:extLst>
          </p:cNvPr>
          <p:cNvGrpSpPr/>
          <p:nvPr/>
        </p:nvGrpSpPr>
        <p:grpSpPr>
          <a:xfrm>
            <a:off x="615015" y="7569444"/>
            <a:ext cx="10993163" cy="3917216"/>
            <a:chOff x="620766" y="817836"/>
            <a:chExt cx="10993163" cy="3917216"/>
          </a:xfrm>
        </p:grpSpPr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4EFE2D30-FC94-1AE0-3D1B-9C584B1D2679}"/>
                </a:ext>
              </a:extLst>
            </p:cNvPr>
            <p:cNvSpPr txBox="1"/>
            <p:nvPr/>
          </p:nvSpPr>
          <p:spPr>
            <a:xfrm>
              <a:off x="620766" y="2236733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Tên: Nguyễn Quốc Huy</a:t>
              </a:r>
            </a:p>
          </p:txBody>
        </p: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385341D2-27AF-CD87-A200-9F8D2C3DCADE}"/>
                </a:ext>
              </a:extLst>
            </p:cNvPr>
            <p:cNvSpPr txBox="1"/>
            <p:nvPr/>
          </p:nvSpPr>
          <p:spPr>
            <a:xfrm>
              <a:off x="686455" y="2775388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Mã SV:</a:t>
              </a:r>
            </a:p>
          </p:txBody>
        </p: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B97D6DD0-B08B-B39D-6BA8-E2C888F2658E}"/>
                </a:ext>
              </a:extLst>
            </p:cNvPr>
            <p:cNvSpPr txBox="1"/>
            <p:nvPr/>
          </p:nvSpPr>
          <p:spPr>
            <a:xfrm>
              <a:off x="6769317" y="817836"/>
              <a:ext cx="4844612" cy="169277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Chịu trách nhiệm trong đề tài:</a:t>
              </a:r>
              <a:r>
                <a:rPr lang="vi-VN" sz="2000" dirty="0">
                  <a:cs typeface="Calibri"/>
                </a:rPr>
                <a:t> </a:t>
              </a:r>
              <a:r>
                <a:rPr lang="vi-VN" sz="2400" dirty="0">
                  <a:cs typeface="Calibri"/>
                </a:rPr>
                <a:t>Kiểm tra lỗi phần mềm, Tìm kiếm và gợi ý các mẫu báo cáo cũng như là </a:t>
              </a:r>
              <a:r>
                <a:rPr lang="vi-VN" sz="2400" dirty="0" err="1">
                  <a:cs typeface="Calibri"/>
                </a:rPr>
                <a:t>report,hỗ</a:t>
              </a:r>
              <a:r>
                <a:rPr lang="vi-VN" sz="2400" dirty="0">
                  <a:cs typeface="Calibri"/>
                </a:rPr>
                <a:t> trợ </a:t>
              </a:r>
              <a:r>
                <a:rPr lang="vi-VN" sz="2400" dirty="0" err="1">
                  <a:cs typeface="Calibri"/>
                </a:rPr>
                <a:t>file</a:t>
              </a:r>
              <a:r>
                <a:rPr lang="vi-VN" sz="2400" dirty="0">
                  <a:cs typeface="Calibri"/>
                </a:rPr>
                <a:t> báo cáo</a:t>
              </a:r>
            </a:p>
          </p:txBody>
        </p:sp>
        <p:sp>
          <p:nvSpPr>
            <p:cNvPr id="30" name="Hộp Văn bản 29">
              <a:extLst>
                <a:ext uri="{FF2B5EF4-FFF2-40B4-BE49-F238E27FC236}">
                  <a16:creationId xmlns:a16="http://schemas.microsoft.com/office/drawing/2014/main" id="{C845C5F0-B3AD-87CE-EB46-1A461ACE3B0A}"/>
                </a:ext>
              </a:extLst>
            </p:cNvPr>
            <p:cNvSpPr txBox="1"/>
            <p:nvPr/>
          </p:nvSpPr>
          <p:spPr>
            <a:xfrm>
              <a:off x="6716764" y="3103836"/>
              <a:ext cx="4805199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Các </a:t>
              </a:r>
              <a:r>
                <a:rPr lang="vi-VN" sz="2800" dirty="0" err="1">
                  <a:solidFill>
                    <a:srgbClr val="FF0000"/>
                  </a:solidFill>
                  <a:cs typeface="Calibri"/>
                </a:rPr>
                <a:t>form</a:t>
              </a:r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 thực hiện</a:t>
              </a:r>
              <a:r>
                <a:rPr lang="vi-VN" sz="2800" dirty="0">
                  <a:solidFill>
                    <a:srgbClr val="000000"/>
                  </a:solidFill>
                  <a:cs typeface="Calibri"/>
                </a:rPr>
                <a:t>: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quên mật khẩu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khách hàng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 bảo hành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043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B508D0-DC67-444E-9820-DCF5B0BF3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95047"/>
            <a:ext cx="6186871" cy="587828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6944363-3FC2-4F07-8F6C-22CAB810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C43E59-BA83-4550-B9B8-06D36F8EE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êu đề 1">
            <a:extLst>
              <a:ext uri="{FF2B5EF4-FFF2-40B4-BE49-F238E27FC236}">
                <a16:creationId xmlns:a16="http://schemas.microsoft.com/office/drawing/2014/main" id="{8F818814-BD3F-82B9-B7F4-BB3086E5F53E}"/>
              </a:ext>
            </a:extLst>
          </p:cNvPr>
          <p:cNvSpPr txBox="1">
            <a:spLocks/>
          </p:cNvSpPr>
          <p:nvPr/>
        </p:nvSpPr>
        <p:spPr>
          <a:xfrm>
            <a:off x="479417" y="-220331"/>
            <a:ext cx="9522831" cy="1943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400" dirty="0"/>
              <a:t>Báo </a:t>
            </a:r>
            <a:r>
              <a:rPr lang="en-US" sz="4400" dirty="0" err="1"/>
              <a:t>cáo</a:t>
            </a:r>
            <a:r>
              <a:rPr lang="en-US" sz="4400" dirty="0"/>
              <a:t>: </a:t>
            </a:r>
            <a:r>
              <a:rPr lang="en-US" sz="4400" dirty="0" err="1"/>
              <a:t>Dự</a:t>
            </a:r>
            <a:r>
              <a:rPr lang="en-US" sz="4400" dirty="0"/>
              <a:t> </a:t>
            </a:r>
            <a:r>
              <a:rPr lang="en-US" sz="4400" dirty="0" err="1"/>
              <a:t>án</a:t>
            </a:r>
            <a:r>
              <a:rPr lang="en-US" sz="4400" dirty="0"/>
              <a:t> 1</a:t>
            </a:r>
          </a:p>
        </p:txBody>
      </p: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097F0F4F-B670-3D72-AB6D-16F5EF4E24B4}"/>
              </a:ext>
            </a:extLst>
          </p:cNvPr>
          <p:cNvSpPr txBox="1">
            <a:spLocks/>
          </p:cNvSpPr>
          <p:nvPr/>
        </p:nvSpPr>
        <p:spPr>
          <a:xfrm>
            <a:off x="592436" y="1718155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000000"/>
                </a:solidFill>
                <a:cs typeface="Calibri"/>
              </a:rPr>
              <a:t>Phần 1:Giới thiệu thành viên</a:t>
            </a:r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DD5E54FC-D1FE-E438-E4E5-500FF61692AD}"/>
              </a:ext>
            </a:extLst>
          </p:cNvPr>
          <p:cNvGrpSpPr/>
          <p:nvPr/>
        </p:nvGrpSpPr>
        <p:grpSpPr>
          <a:xfrm>
            <a:off x="620766" y="817836"/>
            <a:ext cx="10993163" cy="3917216"/>
            <a:chOff x="620766" y="817836"/>
            <a:chExt cx="10993163" cy="3917216"/>
          </a:xfrm>
        </p:grpSpPr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36BF90E5-7FAA-4672-E8B3-F39AF0B3FA12}"/>
                </a:ext>
              </a:extLst>
            </p:cNvPr>
            <p:cNvSpPr txBox="1"/>
            <p:nvPr/>
          </p:nvSpPr>
          <p:spPr>
            <a:xfrm>
              <a:off x="620766" y="2236733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Tên: Nguyễn Quốc Huy</a:t>
              </a:r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7C726424-9E1C-77C3-8755-601B1636AAF2}"/>
                </a:ext>
              </a:extLst>
            </p:cNvPr>
            <p:cNvSpPr txBox="1"/>
            <p:nvPr/>
          </p:nvSpPr>
          <p:spPr>
            <a:xfrm>
              <a:off x="686455" y="2775388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Mã SV:</a:t>
              </a:r>
            </a:p>
          </p:txBody>
        </p: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8E3F5158-1938-4016-7439-B476141CC736}"/>
                </a:ext>
              </a:extLst>
            </p:cNvPr>
            <p:cNvSpPr txBox="1"/>
            <p:nvPr/>
          </p:nvSpPr>
          <p:spPr>
            <a:xfrm>
              <a:off x="6769317" y="817836"/>
              <a:ext cx="4844612" cy="169277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Chịu trách nhiệm trong đề tài:</a:t>
              </a:r>
              <a:r>
                <a:rPr lang="vi-VN" sz="2000" dirty="0">
                  <a:cs typeface="Calibri"/>
                </a:rPr>
                <a:t> </a:t>
              </a:r>
              <a:r>
                <a:rPr lang="vi-VN" sz="2400" dirty="0">
                  <a:cs typeface="Calibri"/>
                </a:rPr>
                <a:t>Kiểm tra lỗi phần mềm, Tìm kiếm và gợi ý các mẫu báo cáo cũng như là </a:t>
              </a:r>
              <a:r>
                <a:rPr lang="vi-VN" sz="2400" dirty="0" err="1">
                  <a:cs typeface="Calibri"/>
                </a:rPr>
                <a:t>report,hỗ</a:t>
              </a:r>
              <a:r>
                <a:rPr lang="vi-VN" sz="2400" dirty="0">
                  <a:cs typeface="Calibri"/>
                </a:rPr>
                <a:t> trợ </a:t>
              </a:r>
              <a:r>
                <a:rPr lang="vi-VN" sz="2400" dirty="0" err="1">
                  <a:cs typeface="Calibri"/>
                </a:rPr>
                <a:t>file</a:t>
              </a:r>
              <a:r>
                <a:rPr lang="vi-VN" sz="2400" dirty="0">
                  <a:cs typeface="Calibri"/>
                </a:rPr>
                <a:t> báo cáo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AA2C21CB-B81C-F8BA-245F-6D1453484575}"/>
                </a:ext>
              </a:extLst>
            </p:cNvPr>
            <p:cNvSpPr txBox="1"/>
            <p:nvPr/>
          </p:nvSpPr>
          <p:spPr>
            <a:xfrm>
              <a:off x="6716764" y="3103836"/>
              <a:ext cx="4805199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Các </a:t>
              </a:r>
              <a:r>
                <a:rPr lang="vi-VN" sz="2800" dirty="0" err="1">
                  <a:solidFill>
                    <a:srgbClr val="FF0000"/>
                  </a:solidFill>
                  <a:cs typeface="Calibri"/>
                </a:rPr>
                <a:t>form</a:t>
              </a:r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 thực hiện</a:t>
              </a:r>
              <a:r>
                <a:rPr lang="vi-VN" sz="2800" dirty="0">
                  <a:solidFill>
                    <a:srgbClr val="000000"/>
                  </a:solidFill>
                  <a:cs typeface="Calibri"/>
                </a:rPr>
                <a:t>: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quên mật khẩu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khách hàng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 bảo hành</a:t>
              </a: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AE477A18-2410-8AB3-FF0D-16CA20336B05}"/>
              </a:ext>
            </a:extLst>
          </p:cNvPr>
          <p:cNvGrpSpPr/>
          <p:nvPr/>
        </p:nvGrpSpPr>
        <p:grpSpPr>
          <a:xfrm>
            <a:off x="787543" y="-5068255"/>
            <a:ext cx="10993163" cy="3917216"/>
            <a:chOff x="620766" y="817836"/>
            <a:chExt cx="10993163" cy="3917216"/>
          </a:xfrm>
        </p:grpSpPr>
        <p:sp>
          <p:nvSpPr>
            <p:cNvPr id="4" name="Hộp Văn bản 3">
              <a:extLst>
                <a:ext uri="{FF2B5EF4-FFF2-40B4-BE49-F238E27FC236}">
                  <a16:creationId xmlns:a16="http://schemas.microsoft.com/office/drawing/2014/main" id="{726E133B-14D9-F5BA-7CE1-AA83BF13315F}"/>
                </a:ext>
              </a:extLst>
            </p:cNvPr>
            <p:cNvSpPr txBox="1"/>
            <p:nvPr/>
          </p:nvSpPr>
          <p:spPr>
            <a:xfrm>
              <a:off x="620766" y="2236733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Tên: Võ Minh Hào</a:t>
              </a:r>
            </a:p>
          </p:txBody>
        </p:sp>
        <p:sp>
          <p:nvSpPr>
            <p:cNvPr id="5" name="Hộp Văn bản 4">
              <a:extLst>
                <a:ext uri="{FF2B5EF4-FFF2-40B4-BE49-F238E27FC236}">
                  <a16:creationId xmlns:a16="http://schemas.microsoft.com/office/drawing/2014/main" id="{A510F2F6-6000-8F4D-533C-218088886733}"/>
                </a:ext>
              </a:extLst>
            </p:cNvPr>
            <p:cNvSpPr txBox="1"/>
            <p:nvPr/>
          </p:nvSpPr>
          <p:spPr>
            <a:xfrm>
              <a:off x="686455" y="2775388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Mã SV:</a:t>
              </a:r>
            </a:p>
          </p:txBody>
        </p: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DA40FDFB-2DBF-8D93-C0F4-B31C7F731A2F}"/>
                </a:ext>
              </a:extLst>
            </p:cNvPr>
            <p:cNvSpPr txBox="1"/>
            <p:nvPr/>
          </p:nvSpPr>
          <p:spPr>
            <a:xfrm>
              <a:off x="6769317" y="817836"/>
              <a:ext cx="4844612" cy="169277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Chịu trách nhiệm trong đề tài:</a:t>
              </a:r>
              <a:r>
                <a:rPr lang="vi-VN" sz="2000" dirty="0">
                  <a:cs typeface="Calibri"/>
                </a:rPr>
                <a:t> </a:t>
              </a:r>
              <a:r>
                <a:rPr lang="vi-VN" sz="2400" dirty="0">
                  <a:cs typeface="Calibri"/>
                </a:rPr>
                <a:t>Lên ý tưởng về </a:t>
              </a:r>
              <a:r>
                <a:rPr lang="vi-VN" sz="2400" dirty="0" err="1">
                  <a:cs typeface="Calibri"/>
                </a:rPr>
                <a:t>code</a:t>
              </a:r>
              <a:r>
                <a:rPr lang="vi-VN" sz="2400" dirty="0">
                  <a:cs typeface="Calibri"/>
                </a:rPr>
                <a:t> , Kiểm thử, Hỗ trợ các thành viên trong ý tưởng </a:t>
              </a:r>
              <a:r>
                <a:rPr lang="vi-VN" sz="2400" dirty="0" err="1">
                  <a:cs typeface="Calibri"/>
                </a:rPr>
                <a:t>code</a:t>
              </a:r>
              <a:r>
                <a:rPr lang="vi-VN" sz="2400" dirty="0">
                  <a:cs typeface="Calibri"/>
                </a:rPr>
                <a:t>, thực hiện phân quyền </a:t>
              </a:r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188777AF-CBC4-238E-6D84-D5574D0202C4}"/>
                </a:ext>
              </a:extLst>
            </p:cNvPr>
            <p:cNvSpPr txBox="1"/>
            <p:nvPr/>
          </p:nvSpPr>
          <p:spPr>
            <a:xfrm>
              <a:off x="6716764" y="3103836"/>
              <a:ext cx="4805199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Các </a:t>
              </a:r>
              <a:r>
                <a:rPr lang="vi-VN" sz="2800" dirty="0" err="1">
                  <a:solidFill>
                    <a:srgbClr val="FF0000"/>
                  </a:solidFill>
                  <a:cs typeface="Calibri"/>
                </a:rPr>
                <a:t>form</a:t>
              </a:r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 thực hiện</a:t>
              </a:r>
              <a:r>
                <a:rPr lang="vi-VN" sz="2800" dirty="0">
                  <a:solidFill>
                    <a:srgbClr val="000000"/>
                  </a:solidFill>
                  <a:cs typeface="Calibri"/>
                </a:rPr>
                <a:t>: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phiếu nhập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linh kiện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</a:t>
              </a:r>
              <a:r>
                <a:rPr lang="vi-VN" sz="2400" dirty="0" err="1">
                  <a:cs typeface="Calibri"/>
                </a:rPr>
                <a:t>login</a:t>
              </a: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41DED028-07CD-8DAC-8E39-A9E0FE8B2BBC}"/>
              </a:ext>
            </a:extLst>
          </p:cNvPr>
          <p:cNvGrpSpPr/>
          <p:nvPr/>
        </p:nvGrpSpPr>
        <p:grpSpPr>
          <a:xfrm>
            <a:off x="620766" y="7215761"/>
            <a:ext cx="10993163" cy="3547884"/>
            <a:chOff x="620766" y="817836"/>
            <a:chExt cx="10993163" cy="3547884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87950D7C-7120-67C4-1CBA-0EE8EC125701}"/>
                </a:ext>
              </a:extLst>
            </p:cNvPr>
            <p:cNvSpPr txBox="1"/>
            <p:nvPr/>
          </p:nvSpPr>
          <p:spPr>
            <a:xfrm>
              <a:off x="620766" y="2236733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Tên: Nguyễn Hồng Phương</a:t>
              </a:r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2DCF49F3-B759-5A03-8BCB-1066BB9A44FA}"/>
                </a:ext>
              </a:extLst>
            </p:cNvPr>
            <p:cNvSpPr txBox="1"/>
            <p:nvPr/>
          </p:nvSpPr>
          <p:spPr>
            <a:xfrm>
              <a:off x="686455" y="2775388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Mã SV:</a:t>
              </a:r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F044EC38-DEC1-A367-EC9F-41D938DC0310}"/>
                </a:ext>
              </a:extLst>
            </p:cNvPr>
            <p:cNvSpPr txBox="1"/>
            <p:nvPr/>
          </p:nvSpPr>
          <p:spPr>
            <a:xfrm>
              <a:off x="6769317" y="817836"/>
              <a:ext cx="4844612" cy="132343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Chịu trách nhiệm trong đề tài:</a:t>
              </a:r>
              <a:r>
                <a:rPr lang="vi-VN" sz="2000" dirty="0">
                  <a:cs typeface="Calibri"/>
                </a:rPr>
                <a:t> </a:t>
              </a:r>
              <a:r>
                <a:rPr lang="vi-VN" sz="2400" dirty="0">
                  <a:cs typeface="Calibri"/>
                </a:rPr>
                <a:t>Tùy chỉnh và thêm dữ liệu vào </a:t>
              </a:r>
              <a:r>
                <a:rPr lang="vi-VN" sz="2400" dirty="0" err="1">
                  <a:cs typeface="Calibri"/>
                </a:rPr>
                <a:t>database</a:t>
              </a:r>
              <a:r>
                <a:rPr lang="vi-VN" sz="2400" dirty="0">
                  <a:cs typeface="Calibri"/>
                </a:rPr>
                <a:t>, hỗ trợ bắt lỗi</a:t>
              </a:r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9CEC6D44-FE1E-6804-0847-7A1965CFC9A4}"/>
                </a:ext>
              </a:extLst>
            </p:cNvPr>
            <p:cNvSpPr txBox="1"/>
            <p:nvPr/>
          </p:nvSpPr>
          <p:spPr>
            <a:xfrm>
              <a:off x="6716764" y="3103836"/>
              <a:ext cx="4805199" cy="12618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Các </a:t>
              </a:r>
              <a:r>
                <a:rPr lang="vi-VN" sz="2800" dirty="0" err="1">
                  <a:solidFill>
                    <a:srgbClr val="FF0000"/>
                  </a:solidFill>
                  <a:cs typeface="Calibri"/>
                </a:rPr>
                <a:t>form</a:t>
              </a:r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 thực hiện</a:t>
              </a:r>
              <a:r>
                <a:rPr lang="vi-VN" sz="2800" dirty="0">
                  <a:solidFill>
                    <a:srgbClr val="000000"/>
                  </a:solidFill>
                  <a:cs typeface="Calibri"/>
                </a:rPr>
                <a:t>: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nhà cung cấp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báo cáo doanh thu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096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B508D0-DC67-444E-9820-DCF5B0BF3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95047"/>
            <a:ext cx="6186871" cy="587828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6944363-3FC2-4F07-8F6C-22CAB810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C43E59-BA83-4550-B9B8-06D36F8EE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êu đề 1">
            <a:extLst>
              <a:ext uri="{FF2B5EF4-FFF2-40B4-BE49-F238E27FC236}">
                <a16:creationId xmlns:a16="http://schemas.microsoft.com/office/drawing/2014/main" id="{8F818814-BD3F-82B9-B7F4-BB3086E5F53E}"/>
              </a:ext>
            </a:extLst>
          </p:cNvPr>
          <p:cNvSpPr txBox="1">
            <a:spLocks/>
          </p:cNvSpPr>
          <p:nvPr/>
        </p:nvSpPr>
        <p:spPr>
          <a:xfrm>
            <a:off x="479417" y="-220331"/>
            <a:ext cx="9522831" cy="1943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400" dirty="0"/>
              <a:t>Báo </a:t>
            </a:r>
            <a:r>
              <a:rPr lang="en-US" sz="4400" dirty="0" err="1"/>
              <a:t>cáo</a:t>
            </a:r>
            <a:r>
              <a:rPr lang="en-US" sz="4400" dirty="0"/>
              <a:t>: </a:t>
            </a:r>
            <a:r>
              <a:rPr lang="en-US" sz="4400" dirty="0" err="1"/>
              <a:t>Dự</a:t>
            </a:r>
            <a:r>
              <a:rPr lang="en-US" sz="4400" dirty="0"/>
              <a:t> </a:t>
            </a:r>
            <a:r>
              <a:rPr lang="en-US" sz="4400" dirty="0" err="1"/>
              <a:t>án</a:t>
            </a:r>
            <a:r>
              <a:rPr lang="en-US" sz="4400" dirty="0"/>
              <a:t> 1</a:t>
            </a:r>
          </a:p>
        </p:txBody>
      </p: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097F0F4F-B670-3D72-AB6D-16F5EF4E24B4}"/>
              </a:ext>
            </a:extLst>
          </p:cNvPr>
          <p:cNvSpPr txBox="1">
            <a:spLocks/>
          </p:cNvSpPr>
          <p:nvPr/>
        </p:nvSpPr>
        <p:spPr>
          <a:xfrm>
            <a:off x="592436" y="1718155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000000"/>
                </a:solidFill>
                <a:cs typeface="Calibri"/>
              </a:rPr>
              <a:t>Phần 1:Giới thiệu thành viên</a:t>
            </a:r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C82F0A06-9BEA-C452-6706-564CACF26B90}"/>
              </a:ext>
            </a:extLst>
          </p:cNvPr>
          <p:cNvGrpSpPr/>
          <p:nvPr/>
        </p:nvGrpSpPr>
        <p:grpSpPr>
          <a:xfrm>
            <a:off x="620766" y="817836"/>
            <a:ext cx="10993163" cy="3547884"/>
            <a:chOff x="620766" y="817836"/>
            <a:chExt cx="10993163" cy="3547884"/>
          </a:xfrm>
        </p:grpSpPr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36BF90E5-7FAA-4672-E8B3-F39AF0B3FA12}"/>
                </a:ext>
              </a:extLst>
            </p:cNvPr>
            <p:cNvSpPr txBox="1"/>
            <p:nvPr/>
          </p:nvSpPr>
          <p:spPr>
            <a:xfrm>
              <a:off x="620766" y="2236733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Tên: Nguyễn Hồng Phương</a:t>
              </a:r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7C726424-9E1C-77C3-8755-601B1636AAF2}"/>
                </a:ext>
              </a:extLst>
            </p:cNvPr>
            <p:cNvSpPr txBox="1"/>
            <p:nvPr/>
          </p:nvSpPr>
          <p:spPr>
            <a:xfrm>
              <a:off x="686455" y="2775388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Mã SV:</a:t>
              </a:r>
            </a:p>
          </p:txBody>
        </p: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8E3F5158-1938-4016-7439-B476141CC736}"/>
                </a:ext>
              </a:extLst>
            </p:cNvPr>
            <p:cNvSpPr txBox="1"/>
            <p:nvPr/>
          </p:nvSpPr>
          <p:spPr>
            <a:xfrm>
              <a:off x="6769317" y="817836"/>
              <a:ext cx="4844612" cy="132343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Chịu trách nhiệm trong đề tài:</a:t>
              </a:r>
              <a:r>
                <a:rPr lang="vi-VN" sz="2000" dirty="0">
                  <a:cs typeface="Calibri"/>
                </a:rPr>
                <a:t> </a:t>
              </a:r>
              <a:r>
                <a:rPr lang="vi-VN" sz="2400" dirty="0">
                  <a:cs typeface="Calibri"/>
                </a:rPr>
                <a:t>Tùy chỉnh và thêm dữ liệu vào </a:t>
              </a:r>
              <a:r>
                <a:rPr lang="vi-VN" sz="2400" dirty="0" err="1">
                  <a:cs typeface="Calibri"/>
                </a:rPr>
                <a:t>database</a:t>
              </a:r>
              <a:r>
                <a:rPr lang="vi-VN" sz="2400" dirty="0">
                  <a:cs typeface="Calibri"/>
                </a:rPr>
                <a:t>, hỗ trợ bắt lỗi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AA2C21CB-B81C-F8BA-245F-6D1453484575}"/>
                </a:ext>
              </a:extLst>
            </p:cNvPr>
            <p:cNvSpPr txBox="1"/>
            <p:nvPr/>
          </p:nvSpPr>
          <p:spPr>
            <a:xfrm>
              <a:off x="6716764" y="3103836"/>
              <a:ext cx="4805199" cy="12618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Các </a:t>
              </a:r>
              <a:r>
                <a:rPr lang="vi-VN" sz="2800" dirty="0" err="1">
                  <a:solidFill>
                    <a:srgbClr val="FF0000"/>
                  </a:solidFill>
                  <a:cs typeface="Calibri"/>
                </a:rPr>
                <a:t>form</a:t>
              </a:r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 thực hiện</a:t>
              </a:r>
              <a:r>
                <a:rPr lang="vi-VN" sz="2800" dirty="0">
                  <a:solidFill>
                    <a:srgbClr val="000000"/>
                  </a:solidFill>
                  <a:cs typeface="Calibri"/>
                </a:rPr>
                <a:t>: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nhà cung cấp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báo cáo doanh thu</a:t>
              </a: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132CA8AC-FDEE-8EF4-818F-AF7C4B34F514}"/>
              </a:ext>
            </a:extLst>
          </p:cNvPr>
          <p:cNvGrpSpPr/>
          <p:nvPr/>
        </p:nvGrpSpPr>
        <p:grpSpPr>
          <a:xfrm>
            <a:off x="620766" y="-4703070"/>
            <a:ext cx="10993163" cy="3917216"/>
            <a:chOff x="620766" y="817836"/>
            <a:chExt cx="10993163" cy="3917216"/>
          </a:xfrm>
        </p:grpSpPr>
        <p:sp>
          <p:nvSpPr>
            <p:cNvPr id="4" name="Hộp Văn bản 3">
              <a:extLst>
                <a:ext uri="{FF2B5EF4-FFF2-40B4-BE49-F238E27FC236}">
                  <a16:creationId xmlns:a16="http://schemas.microsoft.com/office/drawing/2014/main" id="{5C661541-119E-8633-68CA-04D2928793FD}"/>
                </a:ext>
              </a:extLst>
            </p:cNvPr>
            <p:cNvSpPr txBox="1"/>
            <p:nvPr/>
          </p:nvSpPr>
          <p:spPr>
            <a:xfrm>
              <a:off x="620766" y="2236733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Tên: Nguyễn Quốc Huy</a:t>
              </a:r>
            </a:p>
          </p:txBody>
        </p:sp>
        <p:sp>
          <p:nvSpPr>
            <p:cNvPr id="5" name="Hộp Văn bản 4">
              <a:extLst>
                <a:ext uri="{FF2B5EF4-FFF2-40B4-BE49-F238E27FC236}">
                  <a16:creationId xmlns:a16="http://schemas.microsoft.com/office/drawing/2014/main" id="{6D1A29B2-4EB2-26EE-0041-3C466AADA4FD}"/>
                </a:ext>
              </a:extLst>
            </p:cNvPr>
            <p:cNvSpPr txBox="1"/>
            <p:nvPr/>
          </p:nvSpPr>
          <p:spPr>
            <a:xfrm>
              <a:off x="686455" y="2775388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Mã SV:</a:t>
              </a:r>
            </a:p>
          </p:txBody>
        </p: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D858E930-DF57-C7C0-3423-66ECBE2D07FE}"/>
                </a:ext>
              </a:extLst>
            </p:cNvPr>
            <p:cNvSpPr txBox="1"/>
            <p:nvPr/>
          </p:nvSpPr>
          <p:spPr>
            <a:xfrm>
              <a:off x="6769317" y="817836"/>
              <a:ext cx="4844612" cy="169277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Chịu trách nhiệm trong đề tài:</a:t>
              </a:r>
              <a:r>
                <a:rPr lang="vi-VN" sz="2000" dirty="0">
                  <a:cs typeface="Calibri"/>
                </a:rPr>
                <a:t> </a:t>
              </a:r>
              <a:r>
                <a:rPr lang="vi-VN" sz="2400" dirty="0">
                  <a:cs typeface="Calibri"/>
                </a:rPr>
                <a:t>Kiểm tra lỗi phần mềm, Tìm kiếm và gợi ý các mẫu báo cáo cũng như là </a:t>
              </a:r>
              <a:r>
                <a:rPr lang="vi-VN" sz="2400" dirty="0" err="1">
                  <a:cs typeface="Calibri"/>
                </a:rPr>
                <a:t>report,hỗ</a:t>
              </a:r>
              <a:r>
                <a:rPr lang="vi-VN" sz="2400" dirty="0">
                  <a:cs typeface="Calibri"/>
                </a:rPr>
                <a:t> trợ </a:t>
              </a:r>
              <a:r>
                <a:rPr lang="vi-VN" sz="2400" dirty="0" err="1">
                  <a:cs typeface="Calibri"/>
                </a:rPr>
                <a:t>file</a:t>
              </a:r>
              <a:r>
                <a:rPr lang="vi-VN" sz="2400" dirty="0">
                  <a:cs typeface="Calibri"/>
                </a:rPr>
                <a:t> báo cáo</a:t>
              </a:r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D00DBC7C-F426-F455-BE9D-003E9E3A4767}"/>
                </a:ext>
              </a:extLst>
            </p:cNvPr>
            <p:cNvSpPr txBox="1"/>
            <p:nvPr/>
          </p:nvSpPr>
          <p:spPr>
            <a:xfrm>
              <a:off x="6716764" y="3103836"/>
              <a:ext cx="4805199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Các </a:t>
              </a:r>
              <a:r>
                <a:rPr lang="vi-VN" sz="2800" dirty="0" err="1">
                  <a:solidFill>
                    <a:srgbClr val="FF0000"/>
                  </a:solidFill>
                  <a:cs typeface="Calibri"/>
                </a:rPr>
                <a:t>form</a:t>
              </a:r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 thực hiện</a:t>
              </a:r>
              <a:r>
                <a:rPr lang="vi-VN" sz="2800" dirty="0">
                  <a:solidFill>
                    <a:srgbClr val="000000"/>
                  </a:solidFill>
                  <a:cs typeface="Calibri"/>
                </a:rPr>
                <a:t>: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quên mật khẩu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khách hàng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 bảo hành</a:t>
              </a: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8231F6D1-AF00-A78C-0B22-3C7129A6026E}"/>
              </a:ext>
            </a:extLst>
          </p:cNvPr>
          <p:cNvGrpSpPr/>
          <p:nvPr/>
        </p:nvGrpSpPr>
        <p:grpSpPr>
          <a:xfrm>
            <a:off x="615015" y="7310651"/>
            <a:ext cx="10993163" cy="3547884"/>
            <a:chOff x="620766" y="817836"/>
            <a:chExt cx="10993163" cy="3547884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98AD789A-FBAB-AE90-D522-7A14C46AEDBF}"/>
                </a:ext>
              </a:extLst>
            </p:cNvPr>
            <p:cNvSpPr txBox="1"/>
            <p:nvPr/>
          </p:nvSpPr>
          <p:spPr>
            <a:xfrm>
              <a:off x="620766" y="2236733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Tên: Nguyễn Hải Đăng</a:t>
              </a:r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A413AAAA-F16A-6F32-CCBF-C76B88830A11}"/>
                </a:ext>
              </a:extLst>
            </p:cNvPr>
            <p:cNvSpPr txBox="1"/>
            <p:nvPr/>
          </p:nvSpPr>
          <p:spPr>
            <a:xfrm>
              <a:off x="686455" y="2775388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Mã SV:</a:t>
              </a:r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071BB51E-510E-2451-7F93-6B3AECC2D84E}"/>
                </a:ext>
              </a:extLst>
            </p:cNvPr>
            <p:cNvSpPr txBox="1"/>
            <p:nvPr/>
          </p:nvSpPr>
          <p:spPr>
            <a:xfrm>
              <a:off x="6769317" y="817836"/>
              <a:ext cx="4844612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Chịu trách nhiệm trong đề tài:</a:t>
              </a:r>
              <a:r>
                <a:rPr lang="vi-VN" sz="2400" dirty="0">
                  <a:cs typeface="Calibri"/>
                </a:rPr>
                <a:t> Thiết kế </a:t>
              </a:r>
              <a:r>
                <a:rPr lang="vi-VN" sz="2400" dirty="0" err="1">
                  <a:cs typeface="Calibri"/>
                </a:rPr>
                <a:t>database</a:t>
              </a:r>
              <a:r>
                <a:rPr lang="vi-VN" sz="2400" dirty="0">
                  <a:cs typeface="Calibri"/>
                </a:rPr>
                <a:t>, viết báo cáo,</a:t>
              </a:r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AB126419-5317-6871-2377-EBF0A9E148EB}"/>
                </a:ext>
              </a:extLst>
            </p:cNvPr>
            <p:cNvSpPr txBox="1"/>
            <p:nvPr/>
          </p:nvSpPr>
          <p:spPr>
            <a:xfrm>
              <a:off x="6716764" y="3103836"/>
              <a:ext cx="4805199" cy="12618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Các </a:t>
              </a:r>
              <a:r>
                <a:rPr lang="vi-VN" sz="2800" dirty="0" err="1">
                  <a:solidFill>
                    <a:srgbClr val="FF0000"/>
                  </a:solidFill>
                  <a:cs typeface="Calibri"/>
                </a:rPr>
                <a:t>form</a:t>
              </a:r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 thực hiện</a:t>
              </a:r>
              <a:r>
                <a:rPr lang="vi-VN" sz="2800" dirty="0">
                  <a:solidFill>
                    <a:srgbClr val="000000"/>
                  </a:solidFill>
                  <a:cs typeface="Calibri"/>
                </a:rPr>
                <a:t>: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sửa chữa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hóa đơn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788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B508D0-DC67-444E-9820-DCF5B0BF3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95047"/>
            <a:ext cx="6186871" cy="587828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6944363-3FC2-4F07-8F6C-22CAB810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C43E59-BA83-4550-B9B8-06D36F8EE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êu đề 1">
            <a:extLst>
              <a:ext uri="{FF2B5EF4-FFF2-40B4-BE49-F238E27FC236}">
                <a16:creationId xmlns:a16="http://schemas.microsoft.com/office/drawing/2014/main" id="{8F818814-BD3F-82B9-B7F4-BB3086E5F53E}"/>
              </a:ext>
            </a:extLst>
          </p:cNvPr>
          <p:cNvSpPr txBox="1">
            <a:spLocks/>
          </p:cNvSpPr>
          <p:nvPr/>
        </p:nvSpPr>
        <p:spPr>
          <a:xfrm>
            <a:off x="479417" y="-220331"/>
            <a:ext cx="9522831" cy="1943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400" dirty="0"/>
              <a:t>Báo </a:t>
            </a:r>
            <a:r>
              <a:rPr lang="en-US" sz="4400" dirty="0" err="1"/>
              <a:t>cáo</a:t>
            </a:r>
            <a:r>
              <a:rPr lang="en-US" sz="4400" dirty="0"/>
              <a:t>: </a:t>
            </a:r>
            <a:r>
              <a:rPr lang="en-US" sz="4400" dirty="0" err="1"/>
              <a:t>Dự</a:t>
            </a:r>
            <a:r>
              <a:rPr lang="en-US" sz="4400" dirty="0"/>
              <a:t> </a:t>
            </a:r>
            <a:r>
              <a:rPr lang="en-US" sz="4400" dirty="0" err="1"/>
              <a:t>án</a:t>
            </a:r>
            <a:r>
              <a:rPr lang="en-US" sz="4400" dirty="0"/>
              <a:t> 1</a:t>
            </a:r>
          </a:p>
        </p:txBody>
      </p: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097F0F4F-B670-3D72-AB6D-16F5EF4E24B4}"/>
              </a:ext>
            </a:extLst>
          </p:cNvPr>
          <p:cNvSpPr txBox="1">
            <a:spLocks/>
          </p:cNvSpPr>
          <p:nvPr/>
        </p:nvSpPr>
        <p:spPr>
          <a:xfrm>
            <a:off x="592436" y="1718155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000000"/>
                </a:solidFill>
                <a:cs typeface="Calibri"/>
              </a:rPr>
              <a:t>Phần 1:Giới thiệu thành viên</a:t>
            </a:r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ADAF01D9-3BEE-ECB9-2A95-D4BA49FD2310}"/>
              </a:ext>
            </a:extLst>
          </p:cNvPr>
          <p:cNvGrpSpPr/>
          <p:nvPr/>
        </p:nvGrpSpPr>
        <p:grpSpPr>
          <a:xfrm>
            <a:off x="620766" y="817836"/>
            <a:ext cx="10993163" cy="3547884"/>
            <a:chOff x="620766" y="817836"/>
            <a:chExt cx="10993163" cy="3547884"/>
          </a:xfrm>
        </p:grpSpPr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36BF90E5-7FAA-4672-E8B3-F39AF0B3FA12}"/>
                </a:ext>
              </a:extLst>
            </p:cNvPr>
            <p:cNvSpPr txBox="1"/>
            <p:nvPr/>
          </p:nvSpPr>
          <p:spPr>
            <a:xfrm>
              <a:off x="620766" y="2236733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Tên: Nguyễn Hải Đăng</a:t>
              </a:r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7C726424-9E1C-77C3-8755-601B1636AAF2}"/>
                </a:ext>
              </a:extLst>
            </p:cNvPr>
            <p:cNvSpPr txBox="1"/>
            <p:nvPr/>
          </p:nvSpPr>
          <p:spPr>
            <a:xfrm>
              <a:off x="686455" y="2775388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Mã SV:</a:t>
              </a:r>
            </a:p>
          </p:txBody>
        </p: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8E3F5158-1938-4016-7439-B476141CC736}"/>
                </a:ext>
              </a:extLst>
            </p:cNvPr>
            <p:cNvSpPr txBox="1"/>
            <p:nvPr/>
          </p:nvSpPr>
          <p:spPr>
            <a:xfrm>
              <a:off x="6769317" y="817836"/>
              <a:ext cx="4844612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Chịu trách nhiệm trong đề tài:</a:t>
              </a:r>
              <a:r>
                <a:rPr lang="vi-VN" sz="2400" dirty="0">
                  <a:cs typeface="Calibri"/>
                </a:rPr>
                <a:t> Thiết kế </a:t>
              </a:r>
              <a:r>
                <a:rPr lang="vi-VN" sz="2400" dirty="0" err="1">
                  <a:cs typeface="Calibri"/>
                </a:rPr>
                <a:t>database</a:t>
              </a:r>
              <a:r>
                <a:rPr lang="vi-VN" sz="2400" dirty="0">
                  <a:cs typeface="Calibri"/>
                </a:rPr>
                <a:t>, viết báo cáo,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AA2C21CB-B81C-F8BA-245F-6D1453484575}"/>
                </a:ext>
              </a:extLst>
            </p:cNvPr>
            <p:cNvSpPr txBox="1"/>
            <p:nvPr/>
          </p:nvSpPr>
          <p:spPr>
            <a:xfrm>
              <a:off x="6716764" y="3103836"/>
              <a:ext cx="4805199" cy="12618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Các </a:t>
              </a:r>
              <a:r>
                <a:rPr lang="vi-VN" sz="2800" dirty="0" err="1">
                  <a:solidFill>
                    <a:srgbClr val="FF0000"/>
                  </a:solidFill>
                  <a:cs typeface="Calibri"/>
                </a:rPr>
                <a:t>form</a:t>
              </a:r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 thực hiện</a:t>
              </a:r>
              <a:r>
                <a:rPr lang="vi-VN" sz="2800" dirty="0">
                  <a:solidFill>
                    <a:srgbClr val="000000"/>
                  </a:solidFill>
                  <a:cs typeface="Calibri"/>
                </a:rPr>
                <a:t>: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sửa chữa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hóa đơn</a:t>
              </a: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ABF6E40F-2023-8849-7142-1EEBB193AF79}"/>
              </a:ext>
            </a:extLst>
          </p:cNvPr>
          <p:cNvGrpSpPr/>
          <p:nvPr/>
        </p:nvGrpSpPr>
        <p:grpSpPr>
          <a:xfrm>
            <a:off x="548879" y="-4530541"/>
            <a:ext cx="10993163" cy="3547884"/>
            <a:chOff x="620766" y="817836"/>
            <a:chExt cx="10993163" cy="3547884"/>
          </a:xfrm>
        </p:grpSpPr>
        <p:sp>
          <p:nvSpPr>
            <p:cNvPr id="4" name="Hộp Văn bản 3">
              <a:extLst>
                <a:ext uri="{FF2B5EF4-FFF2-40B4-BE49-F238E27FC236}">
                  <a16:creationId xmlns:a16="http://schemas.microsoft.com/office/drawing/2014/main" id="{D34A5568-CC42-3711-C7A6-8F3D3A7CC996}"/>
                </a:ext>
              </a:extLst>
            </p:cNvPr>
            <p:cNvSpPr txBox="1"/>
            <p:nvPr/>
          </p:nvSpPr>
          <p:spPr>
            <a:xfrm>
              <a:off x="620766" y="2236733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Tên: Nguyễn Hồng Phương</a:t>
              </a:r>
            </a:p>
          </p:txBody>
        </p:sp>
        <p:sp>
          <p:nvSpPr>
            <p:cNvPr id="5" name="Hộp Văn bản 4">
              <a:extLst>
                <a:ext uri="{FF2B5EF4-FFF2-40B4-BE49-F238E27FC236}">
                  <a16:creationId xmlns:a16="http://schemas.microsoft.com/office/drawing/2014/main" id="{057F670D-73DA-7AD7-E3A1-F68C39E265B2}"/>
                </a:ext>
              </a:extLst>
            </p:cNvPr>
            <p:cNvSpPr txBox="1"/>
            <p:nvPr/>
          </p:nvSpPr>
          <p:spPr>
            <a:xfrm>
              <a:off x="686455" y="2775388"/>
              <a:ext cx="48446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000" dirty="0">
                  <a:cs typeface="Calibri"/>
                </a:rPr>
                <a:t>Mã SV:</a:t>
              </a:r>
            </a:p>
          </p:txBody>
        </p: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09FD4260-2A91-6648-8042-56684F34F561}"/>
                </a:ext>
              </a:extLst>
            </p:cNvPr>
            <p:cNvSpPr txBox="1"/>
            <p:nvPr/>
          </p:nvSpPr>
          <p:spPr>
            <a:xfrm>
              <a:off x="6769317" y="817836"/>
              <a:ext cx="4844612" cy="132343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Chịu trách nhiệm trong đề tài:</a:t>
              </a:r>
              <a:r>
                <a:rPr lang="vi-VN" sz="2000" dirty="0">
                  <a:cs typeface="Calibri"/>
                </a:rPr>
                <a:t> </a:t>
              </a:r>
              <a:r>
                <a:rPr lang="vi-VN" sz="2400" dirty="0">
                  <a:cs typeface="Calibri"/>
                </a:rPr>
                <a:t>Tùy chỉnh và thêm dữ liệu vào </a:t>
              </a:r>
              <a:r>
                <a:rPr lang="vi-VN" sz="2400" dirty="0" err="1">
                  <a:cs typeface="Calibri"/>
                </a:rPr>
                <a:t>database</a:t>
              </a:r>
              <a:r>
                <a:rPr lang="vi-VN" sz="2400" dirty="0">
                  <a:cs typeface="Calibri"/>
                </a:rPr>
                <a:t>, hỗ trợ bắt lỗi</a:t>
              </a:r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0B1A14D0-CB0E-7354-A894-FC4A075B6CE6}"/>
                </a:ext>
              </a:extLst>
            </p:cNvPr>
            <p:cNvSpPr txBox="1"/>
            <p:nvPr/>
          </p:nvSpPr>
          <p:spPr>
            <a:xfrm>
              <a:off x="6716764" y="3103836"/>
              <a:ext cx="4805199" cy="12618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Các </a:t>
              </a:r>
              <a:r>
                <a:rPr lang="vi-VN" sz="2800" dirty="0" err="1">
                  <a:solidFill>
                    <a:srgbClr val="FF0000"/>
                  </a:solidFill>
                  <a:cs typeface="Calibri"/>
                </a:rPr>
                <a:t>form</a:t>
              </a:r>
              <a:r>
                <a:rPr lang="vi-VN" sz="2800" dirty="0">
                  <a:solidFill>
                    <a:srgbClr val="FF0000"/>
                  </a:solidFill>
                  <a:cs typeface="Calibri"/>
                </a:rPr>
                <a:t> thực hiện</a:t>
              </a:r>
              <a:r>
                <a:rPr lang="vi-VN" sz="2800" dirty="0">
                  <a:solidFill>
                    <a:srgbClr val="000000"/>
                  </a:solidFill>
                  <a:cs typeface="Calibri"/>
                </a:rPr>
                <a:t>: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nhà cung cấp</a:t>
              </a:r>
            </a:p>
            <a:p>
              <a:r>
                <a:rPr lang="vi-VN" sz="2400" dirty="0" err="1">
                  <a:cs typeface="Calibri"/>
                </a:rPr>
                <a:t>Form</a:t>
              </a:r>
              <a:r>
                <a:rPr lang="vi-VN" sz="2400" dirty="0">
                  <a:cs typeface="Calibri"/>
                </a:rPr>
                <a:t> báo cáo doanh thu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235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êu đề 1">
            <a:extLst>
              <a:ext uri="{FF2B5EF4-FFF2-40B4-BE49-F238E27FC236}">
                <a16:creationId xmlns:a16="http://schemas.microsoft.com/office/drawing/2014/main" id="{9A127360-0C13-FEB9-8381-1AAEF259B6AE}"/>
              </a:ext>
            </a:extLst>
          </p:cNvPr>
          <p:cNvSpPr txBox="1">
            <a:spLocks/>
          </p:cNvSpPr>
          <p:nvPr/>
        </p:nvSpPr>
        <p:spPr>
          <a:xfrm>
            <a:off x="479417" y="742952"/>
            <a:ext cx="9522831" cy="1943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/>
              <a:t>Báo cáo: Dự án 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iêu đề phụ 2">
            <a:extLst>
              <a:ext uri="{FF2B5EF4-FFF2-40B4-BE49-F238E27FC236}">
                <a16:creationId xmlns:a16="http://schemas.microsoft.com/office/drawing/2014/main" id="{266B55B9-CC43-E8D6-8EF8-118AD63F6EF1}"/>
              </a:ext>
            </a:extLst>
          </p:cNvPr>
          <p:cNvSpPr>
            <a:spLocks noGrp="1"/>
          </p:cNvSpPr>
          <p:nvPr/>
        </p:nvSpPr>
        <p:spPr>
          <a:xfrm>
            <a:off x="900112" y="3693604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0000"/>
                </a:solidFill>
                <a:cs typeface="Calibri"/>
              </a:rPr>
              <a:t>Nội dung báo cáo</a:t>
            </a:r>
          </a:p>
        </p:txBody>
      </p:sp>
      <p:sp>
        <p:nvSpPr>
          <p:cNvPr id="27" name="Tiêu đề phụ 2">
            <a:extLst>
              <a:ext uri="{FF2B5EF4-FFF2-40B4-BE49-F238E27FC236}">
                <a16:creationId xmlns:a16="http://schemas.microsoft.com/office/drawing/2014/main" id="{CAD48214-6D01-1E7F-CB9C-E10784736F2C}"/>
              </a:ext>
            </a:extLst>
          </p:cNvPr>
          <p:cNvSpPr txBox="1">
            <a:spLocks/>
          </p:cNvSpPr>
          <p:nvPr/>
        </p:nvSpPr>
        <p:spPr>
          <a:xfrm>
            <a:off x="793719" y="4363589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0000"/>
                </a:solidFill>
                <a:cs typeface="Calibri"/>
              </a:rPr>
              <a:t>Phần 1:Giới thiệu thành viên</a:t>
            </a:r>
          </a:p>
        </p:txBody>
      </p:sp>
      <p:sp>
        <p:nvSpPr>
          <p:cNvPr id="29" name="Tiêu đề phụ 2">
            <a:extLst>
              <a:ext uri="{FF2B5EF4-FFF2-40B4-BE49-F238E27FC236}">
                <a16:creationId xmlns:a16="http://schemas.microsoft.com/office/drawing/2014/main" id="{C7D2FF24-DA3A-B646-0644-4BC8FCD665F2}"/>
              </a:ext>
            </a:extLst>
          </p:cNvPr>
          <p:cNvSpPr txBox="1">
            <a:spLocks/>
          </p:cNvSpPr>
          <p:nvPr/>
        </p:nvSpPr>
        <p:spPr>
          <a:xfrm>
            <a:off x="902987" y="5047951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0000"/>
                </a:solidFill>
                <a:cs typeface="Calibri"/>
              </a:rPr>
              <a:t>Phần 2:Giới thiệu đề tài</a:t>
            </a:r>
          </a:p>
        </p:txBody>
      </p:sp>
      <p:sp>
        <p:nvSpPr>
          <p:cNvPr id="31" name="Tiêu đề phụ 2">
            <a:extLst>
              <a:ext uri="{FF2B5EF4-FFF2-40B4-BE49-F238E27FC236}">
                <a16:creationId xmlns:a16="http://schemas.microsoft.com/office/drawing/2014/main" id="{4C3C1C82-0AF2-0FC5-553E-46851E345AB9}"/>
              </a:ext>
            </a:extLst>
          </p:cNvPr>
          <p:cNvSpPr txBox="1">
            <a:spLocks/>
          </p:cNvSpPr>
          <p:nvPr/>
        </p:nvSpPr>
        <p:spPr>
          <a:xfrm>
            <a:off x="4333425" y="4366464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0000"/>
                </a:solidFill>
                <a:cs typeface="Calibri"/>
              </a:rPr>
              <a:t>Phần 3:Thuật lợi khó khăn</a:t>
            </a:r>
          </a:p>
        </p:txBody>
      </p:sp>
      <p:sp>
        <p:nvSpPr>
          <p:cNvPr id="33" name="Tiêu đề phụ 2">
            <a:extLst>
              <a:ext uri="{FF2B5EF4-FFF2-40B4-BE49-F238E27FC236}">
                <a16:creationId xmlns:a16="http://schemas.microsoft.com/office/drawing/2014/main" id="{6B77813C-4DCE-7B19-A38B-7A0EA92B57EE}"/>
              </a:ext>
            </a:extLst>
          </p:cNvPr>
          <p:cNvSpPr txBox="1">
            <a:spLocks/>
          </p:cNvSpPr>
          <p:nvPr/>
        </p:nvSpPr>
        <p:spPr>
          <a:xfrm>
            <a:off x="4327673" y="5050826"/>
            <a:ext cx="4312478" cy="515307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vi-VN" dirty="0">
                <a:solidFill>
                  <a:srgbClr val="000000"/>
                </a:solidFill>
                <a:cs typeface="Calibri"/>
              </a:rPr>
              <a:t>Phần 4:Demo chức năng</a:t>
            </a:r>
          </a:p>
        </p:txBody>
      </p:sp>
      <p:sp>
        <p:nvSpPr>
          <p:cNvPr id="39" name="Tiêu đề phụ 2">
            <a:extLst>
              <a:ext uri="{FF2B5EF4-FFF2-40B4-BE49-F238E27FC236}">
                <a16:creationId xmlns:a16="http://schemas.microsoft.com/office/drawing/2014/main" id="{61E37431-76C8-46F5-B518-EBCFF8378A68}"/>
              </a:ext>
            </a:extLst>
          </p:cNvPr>
          <p:cNvSpPr txBox="1">
            <a:spLocks/>
          </p:cNvSpPr>
          <p:nvPr/>
        </p:nvSpPr>
        <p:spPr>
          <a:xfrm>
            <a:off x="6876025" y="-5044403"/>
            <a:ext cx="5309334" cy="5037849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cs typeface="Calibri"/>
              </a:rPr>
              <a:t>Tên nhóm: </a:t>
            </a:r>
            <a:r>
              <a:rPr lang="vi-VN" dirty="0" err="1">
                <a:cs typeface="Calibri"/>
              </a:rPr>
              <a:t>CoderLor</a:t>
            </a:r>
            <a:endParaRPr lang="vi-VN" dirty="0">
              <a:cs typeface="Calibri"/>
            </a:endParaRPr>
          </a:p>
          <a:p>
            <a:r>
              <a:rPr lang="vi-VN" dirty="0">
                <a:cs typeface="Calibri"/>
              </a:rPr>
              <a:t>Chủ đề báo cáo: Phần mềm quản lý sửa điện thoại</a:t>
            </a:r>
          </a:p>
          <a:p>
            <a:pPr>
              <a:lnSpc>
                <a:spcPct val="113999"/>
              </a:lnSpc>
            </a:pPr>
            <a:r>
              <a:rPr lang="vi-VN" dirty="0">
                <a:cs typeface="Calibri"/>
              </a:rPr>
              <a:t>Giảng viên hướng dẫn: Trần Văn Thiện</a:t>
            </a:r>
          </a:p>
        </p:txBody>
      </p:sp>
    </p:spTree>
    <p:extLst>
      <p:ext uri="{BB962C8B-B14F-4D97-AF65-F5344CB8AC3E}">
        <p14:creationId xmlns:p14="http://schemas.microsoft.com/office/powerpoint/2010/main" val="922586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C2A22"/>
      </a:dk2>
      <a:lt2>
        <a:srgbClr val="E6E2E8"/>
      </a:lt2>
      <a:accent1>
        <a:srgbClr val="63B447"/>
      </a:accent1>
      <a:accent2>
        <a:srgbClr val="89AE3A"/>
      </a:accent2>
      <a:accent3>
        <a:srgbClr val="ACA244"/>
      </a:accent3>
      <a:accent4>
        <a:srgbClr val="B1753B"/>
      </a:accent4>
      <a:accent5>
        <a:srgbClr val="C3554D"/>
      </a:accent5>
      <a:accent6>
        <a:srgbClr val="B13B64"/>
      </a:accent6>
      <a:hlink>
        <a:srgbClr val="BF5D3F"/>
      </a:hlink>
      <a:folHlink>
        <a:srgbClr val="7F7F7F"/>
      </a:folHlink>
    </a:clrScheme>
    <a:fontScheme name="Seaford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1427</Words>
  <Application>Microsoft Office PowerPoint</Application>
  <PresentationFormat>Màn hình rộng</PresentationFormat>
  <Paragraphs>190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Constantia</vt:lpstr>
      <vt:lpstr>LevelVTI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Nguyen Dang</dc:creator>
  <cp:lastModifiedBy>Đăng Nguyễn</cp:lastModifiedBy>
  <cp:revision>458</cp:revision>
  <dcterms:created xsi:type="dcterms:W3CDTF">2022-12-15T06:01:13Z</dcterms:created>
  <dcterms:modified xsi:type="dcterms:W3CDTF">2022-12-15T07:59:17Z</dcterms:modified>
</cp:coreProperties>
</file>