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F"/>
    <a:srgbClr val="004200"/>
    <a:srgbClr val="000600"/>
    <a:srgbClr val="7B7B7B"/>
    <a:srgbClr val="232323"/>
    <a:srgbClr val="080808"/>
    <a:srgbClr val="F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7E40-5949-EA4E-A61C-17C2367A7D6F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064E-5C75-394A-929D-1CE8C5F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this class will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this class will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Google</a:t>
            </a:r>
            <a:r>
              <a:rPr lang="en-US" baseline="0" dirty="0" smtClean="0"/>
              <a:t> (Internal Tools) – Python creator worked here until December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Dropbox</a:t>
            </a:r>
            <a:r>
              <a:rPr lang="en-US" baseline="0" dirty="0" smtClean="0"/>
              <a:t> – Python creator now works here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Web Frameworks, like Django, are in Python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MIT (we love it because it’s easy to use compared to other languages)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Multi-platform, don’t need to do anything special to get it to work on other platforms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Concise, easy to read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Fast to develop in as a result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around and help people get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Switch to Terminal here and “live code” and walk through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Switch to Terminal here and “live code” and walk </a:t>
            </a:r>
            <a:r>
              <a:rPr lang="en-US" baseline="0" smtClean="0"/>
              <a:t>through examples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Make hello() function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Modify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064E-5C75-394A-929D-1CE8C5F3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02E-1E7B-3E4D-B109-33103148AC2B}" type="datetimeFigureOut">
              <a:rPr lang="en-US" smtClean="0"/>
              <a:t>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18D9-49C1-6F49-BFB3-BA96CF26A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>Python for Beginners</a:t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Nathan </a:t>
            </a:r>
            <a:r>
              <a:rPr lang="en-US" sz="20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Arce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 ‘13 – 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Use Python as a Calculator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001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“Hello World?”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19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Functions and Arguments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828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Conditional Flow Tools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10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Challenge!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65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2644170"/>
            <a:ext cx="7075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If we list all the natural numbers below 10 that are multiples of 3 or 5, we get 3, 5, 6 and 9. The sum of these 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multiples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is 23. Find the sum of all the multiples of 3 or 5 below 1000.</a:t>
            </a:r>
          </a:p>
        </p:txBody>
      </p:sp>
    </p:spTree>
    <p:extLst>
      <p:ext uri="{BB962C8B-B14F-4D97-AF65-F5344CB8AC3E}">
        <p14:creationId xmlns:p14="http://schemas.microsoft.com/office/powerpoint/2010/main" val="287962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End Day 1!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15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http://</a:t>
            </a:r>
            <a:r>
              <a:rPr lang="en-US" sz="4000" dirty="0" err="1">
                <a:solidFill>
                  <a:srgbClr val="232323"/>
                </a:solidFill>
                <a:latin typeface="Helvetica Neue"/>
                <a:cs typeface="Helvetica Neue"/>
              </a:rPr>
              <a:t>bit.ly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/11a8lTS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651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79"/>
            <a:ext cx="9143999" cy="6032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  <a:t>Python for Beginners</a:t>
            </a:r>
            <a:br>
              <a:rPr lang="en-US" sz="4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IAP 2013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Student Information Processing Board</a:t>
            </a:r>
            <a:b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Nathan </a:t>
            </a:r>
            <a:r>
              <a:rPr lang="en-US" sz="20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Arce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 ‘13 – Luke O’Malley ‘14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93" y="5058451"/>
            <a:ext cx="1130614" cy="1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99" y="994116"/>
            <a:ext cx="57704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Day 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2</a:t>
            </a:r>
            <a:endParaRPr lang="en-US" sz="40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Warm-up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Data Stores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Dictionaries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Objects/Classes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Recursive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Scope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803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99" y="994116"/>
            <a:ext cx="57704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Day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Background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Using Python as a Calculator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“Hello World!”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Functions and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Control Flow 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Coding Challenge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266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Write a function </a:t>
            </a:r>
            <a:r>
              <a:rPr lang="en-US" sz="2400" dirty="0" err="1" smtClean="0">
                <a:solidFill>
                  <a:srgbClr val="232323"/>
                </a:solidFill>
                <a:latin typeface="Helvetica Neue"/>
                <a:cs typeface="Helvetica Neue"/>
              </a:rPr>
              <a:t>sleep_in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(weekday, vacation) that tells us True/False can we sleep in. The 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parameter weekday is True if it is a weekday, and the parameter vacation is True if we are on vacation. We sleep in if it is not a weekday or we're on vacation. Return True if we sleep in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.</a:t>
            </a:r>
          </a:p>
          <a:p>
            <a:endParaRPr lang="en-US" dirty="0">
              <a:solidFill>
                <a:srgbClr val="232323"/>
              </a:solidFill>
            </a:endParaRPr>
          </a:p>
          <a:p>
            <a:pPr fontAlgn="base"/>
            <a:r>
              <a:rPr lang="en-US" sz="2400" dirty="0" err="1">
                <a:solidFill>
                  <a:srgbClr val="232323"/>
                </a:solidFill>
              </a:rPr>
              <a:t>sleep_in</a:t>
            </a:r>
            <a:r>
              <a:rPr lang="en-US" sz="2400" dirty="0">
                <a:solidFill>
                  <a:srgbClr val="232323"/>
                </a:solidFill>
              </a:rPr>
              <a:t>(False, False) → True</a:t>
            </a:r>
          </a:p>
          <a:p>
            <a:pPr fontAlgn="base"/>
            <a:r>
              <a:rPr lang="en-US" sz="2400" dirty="0" err="1">
                <a:solidFill>
                  <a:srgbClr val="232323"/>
                </a:solidFill>
              </a:rPr>
              <a:t>sleep_in</a:t>
            </a:r>
            <a:r>
              <a:rPr lang="en-US" sz="2400" dirty="0">
                <a:solidFill>
                  <a:srgbClr val="232323"/>
                </a:solidFill>
              </a:rPr>
              <a:t>(True, False) → </a:t>
            </a:r>
            <a:r>
              <a:rPr lang="en-US" sz="2400" dirty="0" smtClean="0">
                <a:solidFill>
                  <a:srgbClr val="232323"/>
                </a:solidFill>
              </a:rPr>
              <a:t>False</a:t>
            </a:r>
          </a:p>
          <a:p>
            <a:pPr fontAlgn="base"/>
            <a:r>
              <a:rPr lang="en-US" sz="2400" dirty="0" err="1" smtClean="0">
                <a:solidFill>
                  <a:srgbClr val="232323"/>
                </a:solidFill>
              </a:rPr>
              <a:t>sleep_in</a:t>
            </a:r>
            <a:r>
              <a:rPr lang="en-US" sz="2400" dirty="0" smtClean="0">
                <a:solidFill>
                  <a:srgbClr val="232323"/>
                </a:solidFill>
              </a:rPr>
              <a:t>(False, True) → True</a:t>
            </a:r>
            <a:endParaRPr lang="en-US" sz="48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688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4033" y="1748310"/>
            <a:ext cx="70759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Given a string, we'll say that the front is the first 3 chars of the string. If the string length is less than 3, the front is whatever is there. Return a new string which is 3 copies of the front</a:t>
            </a:r>
          </a:p>
          <a:p>
            <a:endParaRPr lang="en-US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front3('Java')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JavJavJav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front3('Chocolate')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ChoChoCho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abc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') → '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abcabcabc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'</a:t>
            </a:r>
          </a:p>
          <a:p>
            <a:pPr fontAlgn="base"/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front3('q') → ‘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qqq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6718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Lists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127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76348" y="1519590"/>
            <a:ext cx="6391304" cy="91855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empty_list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empty_list2 = list()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999" y="994116"/>
            <a:ext cx="81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an empty list: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6348" y="3229423"/>
            <a:ext cx="6391304" cy="1147907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[‘cat’, 3, [1,2,3]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5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_list = [None]*5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99" y="2703951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Initialize a list with elements: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5080419"/>
            <a:ext cx="6391304" cy="1202065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= [‘cat’, 3, [1,2,3]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len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mixed_list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999" y="4554946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length: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519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[‘A’, ‘B’, ‘C’, ‘D’, ‘E’]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683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19591"/>
            <a:ext cx="6391304" cy="14402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numbers.append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(4)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[1,2,3,4]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Adding to a list: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744405"/>
            <a:ext cx="6391304" cy="2470039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= [4,5,6]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+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[1,2,3,4,5,6]</a:t>
            </a:r>
          </a:p>
          <a:p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one_to_three.extend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four_to_six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err="1" smtClean="0">
                <a:solidFill>
                  <a:srgbClr val="A6A6A6"/>
                </a:solidFill>
                <a:latin typeface="Consolas"/>
                <a:cs typeface="Consolas"/>
              </a:rPr>
              <a:t>one_to_three</a:t>
            </a:r>
            <a:endParaRPr lang="en-US" dirty="0" smtClean="0">
              <a:solidFill>
                <a:srgbClr val="A6A6A6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 [1,2,3,4,5,6]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999" y="321893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Joining lists: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162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76348" y="1519591"/>
            <a:ext cx="6391304" cy="1440208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&gt;&gt;&gt;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numbers = [1,2,3]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numbers[0] = 100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numbers 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[100,2,3]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999" y="994118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Changing an element: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6348" y="3744406"/>
            <a:ext cx="6391304" cy="1313334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&gt;&gt;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 a = [‘Hello’, ‘World’, ‘!’]</a:t>
            </a:r>
          </a:p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&gt;&gt;&gt; a[0:2]</a:t>
            </a:r>
          </a:p>
          <a:p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[‘Hello’, ‘World’]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999" y="3218933"/>
            <a:ext cx="810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Slicing: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89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List Comprehension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129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Who Uses Python?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34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06 at 10.5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88" y="2085239"/>
            <a:ext cx="6368624" cy="26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06 at 10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4" y="1311392"/>
            <a:ext cx="4588728" cy="42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6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jango-logo-posi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5" y="2698973"/>
            <a:ext cx="4427570" cy="15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4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tse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7" y="1680468"/>
            <a:ext cx="3560646" cy="34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2890391"/>
            <a:ext cx="8106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Why Use Python?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041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94000">
              <a:srgbClr val="232323"/>
            </a:gs>
            <a:gs pos="1000">
              <a:srgbClr val="7B7B7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999" y="22679"/>
            <a:ext cx="8644000" cy="70309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SIPB: Python for Beginners, IAP 2013</a:t>
            </a:r>
            <a:endParaRPr lang="en-US" sz="3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 descr="grumpy fuzzb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" y="125201"/>
            <a:ext cx="351161" cy="61946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-1" y="756006"/>
            <a:ext cx="9144000" cy="6101994"/>
          </a:xfrm>
          <a:prstGeom prst="roundRect">
            <a:avLst>
              <a:gd name="adj" fmla="val 0"/>
            </a:avLst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8511" y="1519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76348" y="4536106"/>
            <a:ext cx="6391304" cy="952580"/>
          </a:xfrm>
          <a:prstGeom prst="roundRect">
            <a:avLst>
              <a:gd name="adj" fmla="val 5953"/>
            </a:avLst>
          </a:prstGeom>
          <a:solidFill>
            <a:srgbClr val="232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A6A6A6"/>
                </a:solidFill>
                <a:latin typeface="Consolas"/>
                <a:cs typeface="Consolas"/>
              </a:rPr>
              <a:t>your</a:t>
            </a:r>
            <a:r>
              <a:rPr lang="en-US" dirty="0">
                <a:solidFill>
                  <a:srgbClr val="A6A6A6"/>
                </a:solidFill>
                <a:latin typeface="Consolas"/>
                <a:cs typeface="Consolas"/>
              </a:rPr>
              <a:t>-user-name$ </a:t>
            </a:r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python --version</a:t>
            </a:r>
          </a:p>
          <a:p>
            <a:r>
              <a:rPr lang="en-US" i="1" dirty="0">
                <a:solidFill>
                  <a:schemeClr val="bg1"/>
                </a:solidFill>
                <a:latin typeface="Consolas"/>
                <a:cs typeface="Consolas"/>
              </a:rPr>
              <a:t>Python 2.7.3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999" y="994116"/>
            <a:ext cx="8106786" cy="538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Windows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Visit http://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www.python.org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2400" dirty="0" err="1">
                <a:solidFill>
                  <a:srgbClr val="232323"/>
                </a:solidFill>
                <a:latin typeface="Helvetica Neue"/>
                <a:cs typeface="Helvetica Neue"/>
              </a:rPr>
              <a:t>getit</a:t>
            </a: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Install Python 2.7.3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Mac</a:t>
            </a:r>
            <a:r>
              <a:rPr lang="en-US" sz="4000" dirty="0">
                <a:solidFill>
                  <a:srgbClr val="232323"/>
                </a:solidFill>
                <a:latin typeface="Helvetica Neue"/>
                <a:cs typeface="Helvetica Neue"/>
              </a:rPr>
              <a:t>/</a:t>
            </a:r>
            <a:r>
              <a:rPr lang="en-US" sz="4000" dirty="0" smtClean="0">
                <a:solidFill>
                  <a:srgbClr val="232323"/>
                </a:solidFill>
                <a:latin typeface="Helvetica Neue"/>
                <a:cs typeface="Helvetica Neue"/>
              </a:rPr>
              <a:t>Linux</a:t>
            </a:r>
            <a:endParaRPr lang="en-US" sz="40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Check if Python is already installed by opening a Terminal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232323"/>
                </a:solidFill>
                <a:latin typeface="Helvetica Neue"/>
                <a:cs typeface="Helvetica Neue"/>
              </a:rPr>
              <a:t>In the Terminal, type</a:t>
            </a: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232323"/>
                </a:solidFill>
                <a:latin typeface="Helvetica Neue"/>
                <a:cs typeface="Helvetica Neue"/>
              </a:rPr>
              <a:t>If it errors and you don’t have Python call us over</a:t>
            </a:r>
            <a:endParaRPr lang="en-US" sz="2400" dirty="0">
              <a:solidFill>
                <a:srgbClr val="232323"/>
              </a:solidFill>
              <a:latin typeface="Helvetica Neue"/>
              <a:cs typeface="Helvetica Neue"/>
            </a:endParaRPr>
          </a:p>
          <a:p>
            <a:pPr lvl="1"/>
            <a:endParaRPr lang="en-US" sz="2400" dirty="0" smtClean="0">
              <a:solidFill>
                <a:srgbClr val="232323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061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1036</Words>
  <Application>Microsoft Macintosh PowerPoint</Application>
  <PresentationFormat>On-screen Show (4:3)</PresentationFormat>
  <Paragraphs>171</Paragraphs>
  <Slides>27</Slides>
  <Notes>21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Python for Beginners IAP 2013   Student Information Processing Board Nathan Arce ‘13 – Luke O’Malley ‘14</vt:lpstr>
      <vt:lpstr>SIPB: Python for Beginners, IAP 2013</vt:lpstr>
      <vt:lpstr>SIPB: Python for Beginners, IAP 2013</vt:lpstr>
      <vt:lpstr>PowerPoint Presentation</vt:lpstr>
      <vt:lpstr>PowerPoint Presentation</vt:lpstr>
      <vt:lpstr>PowerPoint Presentation</vt:lpstr>
      <vt:lpstr>PowerPoint Presentation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Python for Beginners IAP 2013   Student Information Processing Board Nathan Arce ‘13 – Luke O’Malley ‘14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  <vt:lpstr>SIPB: Python for Beginners, IAP 2013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Nathan Arce  Luke O’Malley</dc:title>
  <dc:creator>Daniel O'Malley</dc:creator>
  <cp:lastModifiedBy>Daniel O'Malley</cp:lastModifiedBy>
  <cp:revision>52</cp:revision>
  <dcterms:created xsi:type="dcterms:W3CDTF">2013-01-07T02:36:36Z</dcterms:created>
  <dcterms:modified xsi:type="dcterms:W3CDTF">2013-01-10T14:25:52Z</dcterms:modified>
</cp:coreProperties>
</file>