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61" r:id="rId5"/>
    <p:sldId id="262" r:id="rId6"/>
    <p:sldId id="264" r:id="rId7"/>
    <p:sldId id="263" r:id="rId8"/>
    <p:sldId id="260" r:id="rId9"/>
    <p:sldId id="259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5" r:id="rId21"/>
    <p:sldId id="275" r:id="rId22"/>
    <p:sldId id="276" r:id="rId23"/>
    <p:sldId id="277" r:id="rId24"/>
    <p:sldId id="278" r:id="rId25"/>
    <p:sldId id="280" r:id="rId26"/>
    <p:sldId id="279" r:id="rId27"/>
    <p:sldId id="281" r:id="rId28"/>
    <p:sldId id="283" r:id="rId29"/>
    <p:sldId id="282" r:id="rId30"/>
    <p:sldId id="288" r:id="rId31"/>
    <p:sldId id="287" r:id="rId32"/>
    <p:sldId id="284" r:id="rId33"/>
    <p:sldId id="289" r:id="rId34"/>
    <p:sldId id="290" r:id="rId35"/>
    <p:sldId id="286" r:id="rId36"/>
    <p:sldId id="294" r:id="rId37"/>
    <p:sldId id="295" r:id="rId38"/>
    <p:sldId id="291" r:id="rId39"/>
    <p:sldId id="292" r:id="rId40"/>
    <p:sldId id="293" r:id="rId41"/>
    <p:sldId id="296" r:id="rId42"/>
    <p:sldId id="297" r:id="rId43"/>
    <p:sldId id="308" r:id="rId44"/>
    <p:sldId id="298" r:id="rId45"/>
    <p:sldId id="302" r:id="rId46"/>
    <p:sldId id="303" r:id="rId47"/>
    <p:sldId id="304" r:id="rId48"/>
    <p:sldId id="299" r:id="rId49"/>
    <p:sldId id="300" r:id="rId50"/>
    <p:sldId id="301" r:id="rId51"/>
    <p:sldId id="305" r:id="rId52"/>
    <p:sldId id="306" r:id="rId53"/>
    <p:sldId id="309" r:id="rId54"/>
    <p:sldId id="310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CFF"/>
    <a:srgbClr val="004200"/>
    <a:srgbClr val="000600"/>
    <a:srgbClr val="7B7B7B"/>
    <a:srgbClr val="232323"/>
    <a:srgbClr val="080808"/>
    <a:srgbClr val="F5F1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97E40-5949-EA4E-A61C-17C2367A7D6F}" type="datetimeFigureOut">
              <a:rPr lang="en-US" smtClean="0"/>
              <a:t>1/10/13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7064E-5C75-394A-929D-1CE8C5F30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4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how this class will work here.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Make hello() function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Modify 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Make hello() function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Modify 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Make hello() function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Modify 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how this class will work here.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Make hello() function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Modify 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Make hello() function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Modify 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</a:t>
            </a:r>
            <a:r>
              <a:rPr lang="en-US" baseline="0" dirty="0" smtClean="0"/>
              <a:t> around and help people get up and running.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Make hello() function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Modify 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Google</a:t>
            </a:r>
            <a:r>
              <a:rPr lang="en-US" baseline="0" dirty="0" smtClean="0"/>
              <a:t> (Internal Tools) – Python creator worked here until December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Dropbox</a:t>
            </a:r>
            <a:r>
              <a:rPr lang="en-US" baseline="0" dirty="0" smtClean="0"/>
              <a:t> – Python creator now works here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Web Frameworks, like Django, are in Python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MIT (we love it because it’s easy to use compared to other languages)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</a:t>
            </a:r>
            <a:r>
              <a:rPr lang="en-US" baseline="0" dirty="0" smtClean="0"/>
              <a:t> around and help people get up and running.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</a:t>
            </a:r>
            <a:r>
              <a:rPr lang="en-US" baseline="0" dirty="0" smtClean="0"/>
              <a:t> around and help people get up and running.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Make hello() function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Modify 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Make hello() function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Modify 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Multi-platform, don’t need to do anything special to get it to work on other platforms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Concise, easy to read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Fast to develop in as a result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Make hello() function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Modify 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how this class will work here.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</a:t>
            </a:r>
            <a:r>
              <a:rPr lang="en-US" baseline="0" dirty="0" smtClean="0"/>
              <a:t> around and help people get up and running.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Switch to Terminal here and “live code” and walk through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Switch to Terminal here and “live code” and walk </a:t>
            </a:r>
            <a:r>
              <a:rPr lang="en-US" baseline="0" smtClean="0"/>
              <a:t>through examples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Make hello() function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Modify 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Make hello() function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Modify 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Make hello() function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Modify 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3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1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6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3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8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6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6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6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7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2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4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2E02E-1E7B-3E4D-B109-33103148AC2B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679"/>
            <a:ext cx="9143999" cy="6032999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Helvetica Neue"/>
                <a:cs typeface="Helvetica Neue"/>
              </a:rPr>
              <a:t>Programming in Python</a:t>
            </a:r>
            <a:r>
              <a:rPr lang="en-US" sz="4000" dirty="0" smtClean="0">
                <a:solidFill>
                  <a:schemeClr val="bg1"/>
                </a:solidFill>
                <a:latin typeface="Helvetica Neue"/>
                <a:cs typeface="Helvetica Neue"/>
              </a:rPr>
              <a:t/>
            </a:r>
            <a:br>
              <a:rPr lang="en-US" sz="4000" dirty="0" smtClean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b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2000" dirty="0">
                <a:solidFill>
                  <a:schemeClr val="bg1"/>
                </a:solidFill>
                <a:latin typeface="Helvetica Neue"/>
                <a:cs typeface="Helvetica Neue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  <a:t/>
            </a:r>
            <a:b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  <a:t>Student Information Processing Board</a:t>
            </a:r>
            <a:b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  <a:t>Nathan </a:t>
            </a:r>
            <a:r>
              <a:rPr lang="en-US" sz="2000" dirty="0" err="1" smtClean="0">
                <a:solidFill>
                  <a:schemeClr val="bg1"/>
                </a:solidFill>
                <a:latin typeface="Helvetica Neue"/>
                <a:cs typeface="Helvetica Neue"/>
              </a:rPr>
              <a:t>Arce</a:t>
            </a:r>
            <a: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  <a:t> ‘13 – Luke O’Malley ‘14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93" y="5058451"/>
            <a:ext cx="1130614" cy="199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95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Programming in Python,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Use Python as a Calculator</a:t>
            </a:r>
            <a:endParaRPr lang="en-US" sz="2400" dirty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1"/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10012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Programming in Python,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“Hello World?”</a:t>
            </a:r>
            <a:endParaRPr lang="en-US" sz="2400" dirty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1"/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81944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Programming in Python,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Functions and Arguments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1"/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18280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Programming in Python,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Conditional Flow Tools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1"/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9104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Programming in Python,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Coding Challenge!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1"/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7657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Programming in Python,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4033" y="2644170"/>
            <a:ext cx="70759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If we list all the natural numbers below 10 that are multiples of 3 or 5, we get 3, 5, 6 and 9. The sum of these 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multiples </a:t>
            </a: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is 23. Find the sum of all the multiples of 3 or 5 below 1000.</a:t>
            </a:r>
          </a:p>
        </p:txBody>
      </p:sp>
    </p:spTree>
    <p:extLst>
      <p:ext uri="{BB962C8B-B14F-4D97-AF65-F5344CB8AC3E}">
        <p14:creationId xmlns:p14="http://schemas.microsoft.com/office/powerpoint/2010/main" val="2879620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Programming in Python,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End Day 1!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1"/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5155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Programming in Python,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232323"/>
                </a:solidFill>
                <a:latin typeface="Helvetica Neue"/>
                <a:cs typeface="Helvetica Neue"/>
              </a:rPr>
              <a:t>http://</a:t>
            </a:r>
            <a:r>
              <a:rPr lang="en-US" sz="4000" dirty="0" err="1">
                <a:solidFill>
                  <a:srgbClr val="232323"/>
                </a:solidFill>
                <a:latin typeface="Helvetica Neue"/>
                <a:cs typeface="Helvetica Neue"/>
              </a:rPr>
              <a:t>bit.ly</a:t>
            </a:r>
            <a:r>
              <a:rPr lang="en-US" sz="4000" dirty="0">
                <a:solidFill>
                  <a:srgbClr val="232323"/>
                </a:solidFill>
                <a:latin typeface="Helvetica Neue"/>
                <a:cs typeface="Helvetica Neue"/>
              </a:rPr>
              <a:t>/11a8lTS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76511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679"/>
            <a:ext cx="9143999" cy="6032999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Helvetica Neue"/>
                <a:cs typeface="Helvetica Neue"/>
              </a:rPr>
              <a:t>Programming in Python</a:t>
            </a:r>
            <a:r>
              <a:rPr lang="en-US" sz="4000" dirty="0" smtClean="0">
                <a:solidFill>
                  <a:schemeClr val="bg1"/>
                </a:solidFill>
                <a:latin typeface="Helvetica Neue"/>
                <a:cs typeface="Helvetica Neue"/>
              </a:rPr>
              <a:t/>
            </a:r>
            <a:br>
              <a:rPr lang="en-US" sz="4000" dirty="0" smtClean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b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2000" dirty="0">
                <a:solidFill>
                  <a:schemeClr val="bg1"/>
                </a:solidFill>
                <a:latin typeface="Helvetica Neue"/>
                <a:cs typeface="Helvetica Neue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  <a:t/>
            </a:r>
            <a:b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  <a:t>Student Information Processing Board</a:t>
            </a:r>
            <a:b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  <a:t>Nathan </a:t>
            </a:r>
            <a:r>
              <a:rPr lang="en-US" sz="2000" dirty="0" err="1" smtClean="0">
                <a:solidFill>
                  <a:schemeClr val="bg1"/>
                </a:solidFill>
                <a:latin typeface="Helvetica Neue"/>
                <a:cs typeface="Helvetica Neue"/>
              </a:rPr>
              <a:t>Arce</a:t>
            </a:r>
            <a: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  <a:t> ‘13 – Luke O’Malley ‘14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93" y="5058451"/>
            <a:ext cx="1130614" cy="199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66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</a:t>
            </a:r>
            <a:r>
              <a:rPr lang="en-US" sz="2400" dirty="0">
                <a:solidFill>
                  <a:schemeClr val="bg1"/>
                </a:solidFill>
                <a:latin typeface="Helvetica Neue"/>
                <a:cs typeface="Helvetica Neue"/>
              </a:rPr>
              <a:t>Programming in Python,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9999" y="994116"/>
            <a:ext cx="577045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Day </a:t>
            </a:r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2</a:t>
            </a:r>
            <a:endParaRPr lang="en-US" sz="40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Coding Warm-up</a:t>
            </a:r>
            <a:endParaRPr lang="en-US" sz="2400" dirty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Data Stores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Lists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Dictionaries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Objects/Classes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Recursive Functions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Scope</a:t>
            </a:r>
          </a:p>
          <a:p>
            <a:pPr marL="800100" lvl="1" indent="-342900">
              <a:buFont typeface="+mj-lt"/>
              <a:buAutoNum type="arabicPeriod"/>
            </a:pP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98037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Programming in Python,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9999" y="994116"/>
            <a:ext cx="577045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Day 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Background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Install Python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Using Python as a Calculator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“Hello World!”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Functions and Arguments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Control Flow Tools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Coding Challenge</a:t>
            </a:r>
            <a:endParaRPr lang="en-US" sz="2400" dirty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62665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Programming in Python,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232323"/>
                </a:solidFill>
                <a:latin typeface="Helvetica Neue"/>
                <a:cs typeface="Helvetica Neue"/>
              </a:rPr>
              <a:t>i</a:t>
            </a:r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mport this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1"/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8022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Programming in Python,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4033" y="1748310"/>
            <a:ext cx="70759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Write a function </a:t>
            </a:r>
            <a:r>
              <a:rPr lang="en-US" sz="2400" dirty="0" err="1" smtClean="0">
                <a:solidFill>
                  <a:srgbClr val="232323"/>
                </a:solidFill>
                <a:latin typeface="Helvetica Neue"/>
                <a:cs typeface="Helvetica Neue"/>
              </a:rPr>
              <a:t>sleep_in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(weekday, vacation) that tells us True/False can we sleep in. The </a:t>
            </a: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parameter weekday is True if it is a weekday, and the parameter vacation is True if we are on vacation. We sleep in if it is not a weekday or we're on vacation. Return True if we sleep in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.</a:t>
            </a:r>
          </a:p>
          <a:p>
            <a:endParaRPr lang="en-US" dirty="0">
              <a:solidFill>
                <a:srgbClr val="232323"/>
              </a:solidFill>
            </a:endParaRPr>
          </a:p>
          <a:p>
            <a:pPr fontAlgn="base"/>
            <a:r>
              <a:rPr lang="en-US" sz="2400" dirty="0" err="1">
                <a:solidFill>
                  <a:srgbClr val="232323"/>
                </a:solidFill>
              </a:rPr>
              <a:t>sleep_in</a:t>
            </a:r>
            <a:r>
              <a:rPr lang="en-US" sz="2400" dirty="0">
                <a:solidFill>
                  <a:srgbClr val="232323"/>
                </a:solidFill>
              </a:rPr>
              <a:t>(False, False) → True</a:t>
            </a:r>
          </a:p>
          <a:p>
            <a:pPr fontAlgn="base"/>
            <a:r>
              <a:rPr lang="en-US" sz="2400" dirty="0" err="1">
                <a:solidFill>
                  <a:srgbClr val="232323"/>
                </a:solidFill>
              </a:rPr>
              <a:t>sleep_in</a:t>
            </a:r>
            <a:r>
              <a:rPr lang="en-US" sz="2400" dirty="0">
                <a:solidFill>
                  <a:srgbClr val="232323"/>
                </a:solidFill>
              </a:rPr>
              <a:t>(True, False) → </a:t>
            </a:r>
            <a:r>
              <a:rPr lang="en-US" sz="2400" dirty="0" smtClean="0">
                <a:solidFill>
                  <a:srgbClr val="232323"/>
                </a:solidFill>
              </a:rPr>
              <a:t>False</a:t>
            </a:r>
          </a:p>
          <a:p>
            <a:pPr fontAlgn="base"/>
            <a:r>
              <a:rPr lang="en-US" sz="2400" dirty="0" err="1" smtClean="0">
                <a:solidFill>
                  <a:srgbClr val="232323"/>
                </a:solidFill>
              </a:rPr>
              <a:t>sleep_in</a:t>
            </a:r>
            <a:r>
              <a:rPr lang="en-US" sz="2400" dirty="0" smtClean="0">
                <a:solidFill>
                  <a:srgbClr val="232323"/>
                </a:solidFill>
              </a:rPr>
              <a:t>(False, True) → True</a:t>
            </a:r>
            <a:endParaRPr lang="en-US" sz="48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96887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Programming in Python,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4033" y="1748310"/>
            <a:ext cx="707593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Given a string, we'll say that the front is the first 3 chars of the string. If the string length is less than 3, the front is whatever is there. Return a new string which is 3 copies of the front</a:t>
            </a:r>
          </a:p>
          <a:p>
            <a:endParaRPr lang="en-US" dirty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fontAlgn="base"/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front3('Java') → '</a:t>
            </a:r>
            <a:r>
              <a:rPr lang="en-US" sz="2400" dirty="0" err="1">
                <a:solidFill>
                  <a:srgbClr val="232323"/>
                </a:solidFill>
                <a:latin typeface="Helvetica Neue"/>
                <a:cs typeface="Helvetica Neue"/>
              </a:rPr>
              <a:t>JavJavJav</a:t>
            </a: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'</a:t>
            </a:r>
          </a:p>
          <a:p>
            <a:pPr fontAlgn="base"/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front3('Chocolate') → '</a:t>
            </a:r>
            <a:r>
              <a:rPr lang="en-US" sz="2400" dirty="0" err="1">
                <a:solidFill>
                  <a:srgbClr val="232323"/>
                </a:solidFill>
                <a:latin typeface="Helvetica Neue"/>
                <a:cs typeface="Helvetica Neue"/>
              </a:rPr>
              <a:t>ChoChoCho</a:t>
            </a: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'</a:t>
            </a:r>
          </a:p>
          <a:p>
            <a:pPr fontAlgn="base"/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front3('</a:t>
            </a:r>
            <a:r>
              <a:rPr lang="en-US" sz="2400" dirty="0" err="1">
                <a:solidFill>
                  <a:srgbClr val="232323"/>
                </a:solidFill>
                <a:latin typeface="Helvetica Neue"/>
                <a:cs typeface="Helvetica Neue"/>
              </a:rPr>
              <a:t>abc</a:t>
            </a: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') → '</a:t>
            </a:r>
            <a:r>
              <a:rPr lang="en-US" sz="2400" dirty="0" err="1">
                <a:solidFill>
                  <a:srgbClr val="232323"/>
                </a:solidFill>
                <a:latin typeface="Helvetica Neue"/>
                <a:cs typeface="Helvetica Neue"/>
              </a:rPr>
              <a:t>abcabcabc</a:t>
            </a: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'</a:t>
            </a:r>
          </a:p>
          <a:p>
            <a:pPr fontAlgn="base"/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front3('q') → ‘</a:t>
            </a:r>
            <a:r>
              <a:rPr lang="en-US" sz="2400" dirty="0" err="1">
                <a:solidFill>
                  <a:srgbClr val="232323"/>
                </a:solidFill>
                <a:latin typeface="Helvetica Neue"/>
                <a:cs typeface="Helvetica Neue"/>
              </a:rPr>
              <a:t>qqq</a:t>
            </a: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867185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Programming in Python,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Lists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1"/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81278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Programming in Python,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376348" y="1519590"/>
            <a:ext cx="6391304" cy="918558"/>
          </a:xfrm>
          <a:prstGeom prst="roundRect">
            <a:avLst>
              <a:gd name="adj" fmla="val 5953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&gt;&gt;&gt; </a:t>
            </a:r>
            <a:r>
              <a:rPr lang="en-US" dirty="0" err="1" smtClean="0">
                <a:solidFill>
                  <a:srgbClr val="A6A6A6"/>
                </a:solidFill>
                <a:latin typeface="Consolas"/>
                <a:cs typeface="Consolas"/>
              </a:rPr>
              <a:t>empty_list</a:t>
            </a:r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 = []</a:t>
            </a:r>
          </a:p>
          <a:p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&gt;&gt;&gt; empty_list2 = list()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9999" y="994116"/>
            <a:ext cx="8106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Initialize an empty list:</a:t>
            </a:r>
            <a:endParaRPr lang="en-US" sz="2400" dirty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1"/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76348" y="3229423"/>
            <a:ext cx="6391304" cy="1147907"/>
          </a:xfrm>
          <a:prstGeom prst="roundRect">
            <a:avLst>
              <a:gd name="adj" fmla="val 5953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&gt;&gt;&gt; numbers = [1,2,3]</a:t>
            </a:r>
          </a:p>
          <a:p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&gt;&gt;&gt; </a:t>
            </a:r>
            <a:r>
              <a:rPr lang="en-US" dirty="0" err="1" smtClean="0">
                <a:solidFill>
                  <a:srgbClr val="A6A6A6"/>
                </a:solidFill>
                <a:latin typeface="Consolas"/>
                <a:cs typeface="Consolas"/>
              </a:rPr>
              <a:t>mixed_list</a:t>
            </a:r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 = </a:t>
            </a:r>
            <a:r>
              <a:rPr lang="en-US" dirty="0">
                <a:solidFill>
                  <a:srgbClr val="A6A6A6"/>
                </a:solidFill>
                <a:latin typeface="Consolas"/>
                <a:cs typeface="Consolas"/>
              </a:rPr>
              <a:t>[‘cat’, 3, [1,2,3]</a:t>
            </a:r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]</a:t>
            </a:r>
          </a:p>
          <a:p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&gt;&gt;&gt; </a:t>
            </a:r>
            <a:r>
              <a:rPr lang="en-US" dirty="0">
                <a:solidFill>
                  <a:srgbClr val="A6A6A6"/>
                </a:solidFill>
                <a:latin typeface="Consolas"/>
                <a:cs typeface="Consolas"/>
              </a:rPr>
              <a:t>5</a:t>
            </a:r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_list = [None]*5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9999" y="2703951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Initialize a list with elements: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376348" y="5080419"/>
            <a:ext cx="6391304" cy="1202065"/>
          </a:xfrm>
          <a:prstGeom prst="roundRect">
            <a:avLst>
              <a:gd name="adj" fmla="val 5953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A6A6A6"/>
                </a:solidFill>
                <a:latin typeface="Consolas"/>
                <a:cs typeface="Consolas"/>
              </a:rPr>
              <a:t>&gt;&gt;&gt; </a:t>
            </a:r>
            <a:r>
              <a:rPr lang="en-US" dirty="0" err="1">
                <a:solidFill>
                  <a:srgbClr val="A6A6A6"/>
                </a:solidFill>
                <a:latin typeface="Consolas"/>
                <a:cs typeface="Consolas"/>
              </a:rPr>
              <a:t>mixed_list</a:t>
            </a:r>
            <a:r>
              <a:rPr lang="en-US" dirty="0">
                <a:solidFill>
                  <a:srgbClr val="A6A6A6"/>
                </a:solidFill>
                <a:latin typeface="Consolas"/>
                <a:cs typeface="Consolas"/>
              </a:rPr>
              <a:t> = [‘cat’, 3, [1,2,3]</a:t>
            </a:r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]</a:t>
            </a:r>
          </a:p>
          <a:p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&gt;&gt;&gt; </a:t>
            </a:r>
            <a:r>
              <a:rPr lang="en-US" dirty="0" err="1" smtClean="0">
                <a:solidFill>
                  <a:srgbClr val="A6A6A6"/>
                </a:solidFill>
                <a:latin typeface="Consolas"/>
                <a:cs typeface="Consolas"/>
              </a:rPr>
              <a:t>len</a:t>
            </a:r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rgbClr val="A6A6A6"/>
                </a:solidFill>
                <a:latin typeface="Consolas"/>
                <a:cs typeface="Consolas"/>
              </a:rPr>
              <a:t>mixed_list</a:t>
            </a:r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 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9999" y="4554946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List length: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25191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Programming in Python,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[‘A’, ‘B’, ‘C’, ‘D’, ‘E’]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1"/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06834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Programming in Python,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376348" y="1519591"/>
            <a:ext cx="6391304" cy="1440208"/>
          </a:xfrm>
          <a:prstGeom prst="roundRect">
            <a:avLst>
              <a:gd name="adj" fmla="val 5953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A6A6A6"/>
                </a:solidFill>
                <a:latin typeface="Consolas"/>
                <a:cs typeface="Consolas"/>
              </a:rPr>
              <a:t>&gt;&gt;&gt; </a:t>
            </a:r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numbers = [1,2,3]</a:t>
            </a:r>
          </a:p>
          <a:p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&gt;&gt;&gt; </a:t>
            </a:r>
            <a:r>
              <a:rPr lang="en-US" dirty="0" err="1" smtClean="0">
                <a:solidFill>
                  <a:srgbClr val="A6A6A6"/>
                </a:solidFill>
                <a:latin typeface="Consolas"/>
                <a:cs typeface="Consolas"/>
              </a:rPr>
              <a:t>numbers.append</a:t>
            </a:r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(4)</a:t>
            </a:r>
          </a:p>
          <a:p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&gt;&gt;&gt; numbers</a:t>
            </a:r>
          </a:p>
          <a:p>
            <a:r>
              <a:rPr lang="en-US" dirty="0">
                <a:solidFill>
                  <a:srgbClr val="A6A6A6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[1,2,3,4]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9999" y="994118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Adding to a list: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376348" y="3744405"/>
            <a:ext cx="6391304" cy="2470039"/>
          </a:xfrm>
          <a:prstGeom prst="roundRect">
            <a:avLst>
              <a:gd name="adj" fmla="val 5953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A6A6A6"/>
                </a:solidFill>
                <a:latin typeface="Consolas"/>
                <a:cs typeface="Consolas"/>
              </a:rPr>
              <a:t>&gt;&gt;&gt; </a:t>
            </a:r>
            <a:r>
              <a:rPr lang="en-US" dirty="0" err="1" smtClean="0">
                <a:solidFill>
                  <a:srgbClr val="A6A6A6"/>
                </a:solidFill>
                <a:latin typeface="Consolas"/>
                <a:cs typeface="Consolas"/>
              </a:rPr>
              <a:t>one_to_three</a:t>
            </a:r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 = [1,2,3]</a:t>
            </a:r>
          </a:p>
          <a:p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&gt;&gt;&gt; </a:t>
            </a:r>
            <a:r>
              <a:rPr lang="en-US" dirty="0" err="1" smtClean="0">
                <a:solidFill>
                  <a:srgbClr val="A6A6A6"/>
                </a:solidFill>
                <a:latin typeface="Consolas"/>
                <a:cs typeface="Consolas"/>
              </a:rPr>
              <a:t>four_to_six</a:t>
            </a:r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 = [4,5,6]</a:t>
            </a:r>
          </a:p>
          <a:p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&gt;&gt;&gt; </a:t>
            </a:r>
            <a:r>
              <a:rPr lang="en-US" dirty="0" err="1" smtClean="0">
                <a:solidFill>
                  <a:srgbClr val="A6A6A6"/>
                </a:solidFill>
                <a:latin typeface="Consolas"/>
                <a:cs typeface="Consolas"/>
              </a:rPr>
              <a:t>one_to_three</a:t>
            </a:r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 + </a:t>
            </a:r>
            <a:r>
              <a:rPr lang="en-US" dirty="0" err="1" smtClean="0">
                <a:solidFill>
                  <a:srgbClr val="A6A6A6"/>
                </a:solidFill>
                <a:latin typeface="Consolas"/>
                <a:cs typeface="Consolas"/>
              </a:rPr>
              <a:t>four_to_six</a:t>
            </a:r>
            <a:endParaRPr lang="en-US" dirty="0" smtClean="0">
              <a:solidFill>
                <a:srgbClr val="A6A6A6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rgbClr val="A6A6A6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[1,2,3,4,5,6]</a:t>
            </a:r>
          </a:p>
          <a:p>
            <a:endParaRPr lang="en-US" dirty="0" smtClean="0">
              <a:solidFill>
                <a:srgbClr val="A6A6A6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&gt;&gt;&gt; </a:t>
            </a:r>
            <a:r>
              <a:rPr lang="en-US" dirty="0" err="1" smtClean="0">
                <a:solidFill>
                  <a:srgbClr val="A6A6A6"/>
                </a:solidFill>
                <a:latin typeface="Consolas"/>
                <a:cs typeface="Consolas"/>
              </a:rPr>
              <a:t>one_to_three.extend</a:t>
            </a:r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rgbClr val="A6A6A6"/>
                </a:solidFill>
                <a:latin typeface="Consolas"/>
                <a:cs typeface="Consolas"/>
              </a:rPr>
              <a:t>four_to_six</a:t>
            </a:r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&gt;&gt;&gt; </a:t>
            </a:r>
            <a:r>
              <a:rPr lang="en-US" dirty="0" err="1" smtClean="0">
                <a:solidFill>
                  <a:srgbClr val="A6A6A6"/>
                </a:solidFill>
                <a:latin typeface="Consolas"/>
                <a:cs typeface="Consolas"/>
              </a:rPr>
              <a:t>one_to_three</a:t>
            </a:r>
            <a:endParaRPr lang="en-US" dirty="0" smtClean="0">
              <a:solidFill>
                <a:srgbClr val="A6A6A6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 [1,2,3,4,5,6]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9999" y="3218933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Joining lists: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71627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Programming in Python,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376348" y="1519591"/>
            <a:ext cx="6391304" cy="1440208"/>
          </a:xfrm>
          <a:prstGeom prst="roundRect">
            <a:avLst>
              <a:gd name="adj" fmla="val 5953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A6A6A6"/>
                </a:solidFill>
                <a:latin typeface="Consolas"/>
                <a:cs typeface="Consolas"/>
              </a:rPr>
              <a:t>&gt;&gt;&gt; </a:t>
            </a:r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numbers = [1,2,3]</a:t>
            </a:r>
          </a:p>
          <a:p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&gt;&gt;&gt; numbers[0] = 100</a:t>
            </a:r>
          </a:p>
          <a:p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&gt;&gt;&gt; numbers </a:t>
            </a:r>
          </a:p>
          <a:p>
            <a:r>
              <a:rPr lang="en-US" dirty="0">
                <a:solidFill>
                  <a:srgbClr val="A6A6A6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[100,2,3]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9999" y="994118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Changing an element: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376348" y="3744406"/>
            <a:ext cx="6391304" cy="1313334"/>
          </a:xfrm>
          <a:prstGeom prst="roundRect">
            <a:avLst>
              <a:gd name="adj" fmla="val 5953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A6A6A6"/>
                </a:solidFill>
                <a:latin typeface="Consolas"/>
                <a:cs typeface="Consolas"/>
              </a:rPr>
              <a:t>&gt;&gt;</a:t>
            </a:r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&gt; a = [‘Hello’, ‘World’, ‘!’]</a:t>
            </a:r>
          </a:p>
          <a:p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&gt;&gt;&gt; a[0:2]</a:t>
            </a:r>
          </a:p>
          <a:p>
            <a:r>
              <a:rPr lang="en-US" dirty="0">
                <a:solidFill>
                  <a:srgbClr val="A6A6A6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[‘Hello’, ‘World’]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9999" y="3218933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Slicing: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20893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Programming in Python,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4033" y="1748310"/>
            <a:ext cx="70759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Given an array of 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integers, </a:t>
            </a: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return a new array length 2 containing the first and last elements from the original array. The original array will be length 1 or more. </a:t>
            </a:r>
          </a:p>
          <a:p>
            <a:pPr fontAlgn="base"/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fontAlgn="base"/>
            <a:r>
              <a:rPr lang="en-US" sz="2400" dirty="0" err="1" smtClean="0">
                <a:solidFill>
                  <a:srgbClr val="232323"/>
                </a:solidFill>
                <a:latin typeface="Helvetica Neue"/>
                <a:cs typeface="Helvetica Neue"/>
              </a:rPr>
              <a:t>make_ends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([1, 2, 3]) → [1, 3]</a:t>
            </a:r>
          </a:p>
          <a:p>
            <a:pPr fontAlgn="base"/>
            <a:r>
              <a:rPr lang="en-US" sz="2400" dirty="0" err="1" smtClean="0">
                <a:solidFill>
                  <a:srgbClr val="232323"/>
                </a:solidFill>
                <a:latin typeface="Helvetica Neue"/>
                <a:cs typeface="Helvetica Neue"/>
              </a:rPr>
              <a:t>make_ends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([1, 2, 3, 4]) → [1, 4]</a:t>
            </a:r>
          </a:p>
          <a:p>
            <a:pPr fontAlgn="base"/>
            <a:r>
              <a:rPr lang="en-US" sz="2400" dirty="0" err="1" smtClean="0">
                <a:solidFill>
                  <a:srgbClr val="232323"/>
                </a:solidFill>
                <a:latin typeface="Helvetica Neue"/>
                <a:cs typeface="Helvetica Neue"/>
              </a:rPr>
              <a:t>make_ends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([7, 4, 6, 2]) → [7, 2]</a:t>
            </a:r>
            <a:endParaRPr lang="en-US" sz="2400" dirty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10103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Programming in Python,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List Comprehension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1"/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51293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Programming in Python,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Who Uses Python?</a:t>
            </a:r>
            <a:endParaRPr lang="en-US" sz="2400" dirty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1"/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17345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Programming in Python,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376348" y="1584700"/>
            <a:ext cx="6391304" cy="1440208"/>
          </a:xfrm>
          <a:prstGeom prst="roundRect">
            <a:avLst>
              <a:gd name="adj" fmla="val 5953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A6A6A6"/>
                </a:solidFill>
                <a:latin typeface="Consolas"/>
                <a:cs typeface="Consolas"/>
              </a:rPr>
              <a:t>&gt;&gt;&gt; </a:t>
            </a:r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[x**2 for x in range(10)]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0, 1, 4, 9, 16, 25, 36, 49, 64, 81]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9999" y="994118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List comprehension: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376348" y="3744406"/>
            <a:ext cx="6391304" cy="1313334"/>
          </a:xfrm>
          <a:prstGeom prst="roundRect">
            <a:avLst>
              <a:gd name="adj" fmla="val 5953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&gt;&gt;&gt; </a:t>
            </a:r>
            <a:r>
              <a:rPr lang="en-US" dirty="0" err="1" smtClean="0">
                <a:solidFill>
                  <a:srgbClr val="A6A6A6"/>
                </a:solidFill>
                <a:latin typeface="Consolas"/>
                <a:cs typeface="Consolas"/>
              </a:rPr>
              <a:t>coord</a:t>
            </a:r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 = [12, -2, 5, -71, 39, 13, 4]</a:t>
            </a:r>
          </a:p>
          <a:p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&gt;</a:t>
            </a:r>
            <a:r>
              <a:rPr lang="en-US" dirty="0">
                <a:solidFill>
                  <a:srgbClr val="A6A6A6"/>
                </a:solidFill>
                <a:latin typeface="Consolas"/>
                <a:cs typeface="Consolas"/>
              </a:rPr>
              <a:t>&gt;&gt; </a:t>
            </a:r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[abs(x) </a:t>
            </a:r>
            <a:r>
              <a:rPr lang="en-US" dirty="0">
                <a:solidFill>
                  <a:srgbClr val="A6A6A6"/>
                </a:solidFill>
                <a:latin typeface="Consolas"/>
                <a:cs typeface="Consolas"/>
              </a:rPr>
              <a:t>for x in </a:t>
            </a:r>
            <a:r>
              <a:rPr lang="en-US" dirty="0" err="1" smtClean="0">
                <a:solidFill>
                  <a:srgbClr val="A6A6A6"/>
                </a:solidFill>
                <a:latin typeface="Consolas"/>
                <a:cs typeface="Consolas"/>
              </a:rPr>
              <a:t>coord</a:t>
            </a:r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A6A6A6"/>
                </a:solidFill>
                <a:latin typeface="Consolas"/>
                <a:cs typeface="Consolas"/>
              </a:rPr>
              <a:t>if x </a:t>
            </a:r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&gt; 10 and x &lt; 70]</a:t>
            </a:r>
          </a:p>
          <a:p>
            <a:r>
              <a:rPr lang="en-US" dirty="0">
                <a:solidFill>
                  <a:srgbClr val="A6A6A6"/>
                </a:solidFill>
                <a:latin typeface="Consolas"/>
                <a:cs typeface="Consolas"/>
              </a:rPr>
              <a:t> [12, 39, 13]</a:t>
            </a:r>
            <a:endParaRPr lang="en-US" dirty="0" smtClean="0">
              <a:solidFill>
                <a:srgbClr val="A6A6A6"/>
              </a:solidFill>
              <a:latin typeface="Consolas"/>
              <a:cs typeface="Consola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9999" y="3153825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List comprehension 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with conditionals: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64440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Programming in Python,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Dictionaries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1"/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20946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Programming in Python,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376348" y="1543352"/>
            <a:ext cx="6391304" cy="1009279"/>
          </a:xfrm>
          <a:prstGeom prst="roundRect">
            <a:avLst>
              <a:gd name="adj" fmla="val 5953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A6A6A6"/>
                </a:solidFill>
                <a:latin typeface="Consolas"/>
                <a:cs typeface="Consolas"/>
              </a:rPr>
              <a:t>&gt;&gt;&gt; </a:t>
            </a:r>
            <a:r>
              <a:rPr lang="en-US" dirty="0" err="1">
                <a:solidFill>
                  <a:srgbClr val="A6A6A6"/>
                </a:solidFill>
                <a:latin typeface="Consolas"/>
                <a:cs typeface="Consolas"/>
              </a:rPr>
              <a:t>empty_dict</a:t>
            </a:r>
            <a:r>
              <a:rPr lang="en-US" dirty="0">
                <a:solidFill>
                  <a:srgbClr val="A6A6A6"/>
                </a:solidFill>
                <a:latin typeface="Consolas"/>
                <a:cs typeface="Consolas"/>
              </a:rPr>
              <a:t> = {}</a:t>
            </a:r>
            <a:br>
              <a:rPr lang="en-US" dirty="0">
                <a:solidFill>
                  <a:srgbClr val="A6A6A6"/>
                </a:solidFill>
                <a:latin typeface="Consolas"/>
                <a:cs typeface="Consolas"/>
              </a:rPr>
            </a:br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&gt;&gt;&gt; </a:t>
            </a:r>
            <a:r>
              <a:rPr lang="en-US" dirty="0" err="1" smtClean="0">
                <a:solidFill>
                  <a:srgbClr val="A6A6A6"/>
                </a:solidFill>
                <a:latin typeface="Consolas"/>
                <a:cs typeface="Consolas"/>
              </a:rPr>
              <a:t>empty_dict</a:t>
            </a:r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A6A6A6"/>
                </a:solidFill>
                <a:latin typeface="Consolas"/>
                <a:cs typeface="Consolas"/>
              </a:rPr>
              <a:t>= </a:t>
            </a:r>
            <a:r>
              <a:rPr lang="en-US" dirty="0" err="1">
                <a:solidFill>
                  <a:srgbClr val="A6A6A6"/>
                </a:solidFill>
                <a:latin typeface="Consolas"/>
                <a:cs typeface="Consolas"/>
              </a:rPr>
              <a:t>dict</a:t>
            </a:r>
            <a:r>
              <a:rPr lang="en-US" dirty="0">
                <a:solidFill>
                  <a:srgbClr val="A6A6A6"/>
                </a:solidFill>
                <a:latin typeface="Consolas"/>
                <a:cs typeface="Consolas"/>
              </a:rPr>
              <a:t>()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9999" y="994118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Initialize empty dictionary: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376348" y="3189434"/>
            <a:ext cx="6391304" cy="1131878"/>
          </a:xfrm>
          <a:prstGeom prst="roundRect">
            <a:avLst>
              <a:gd name="adj" fmla="val 5953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&gt;&gt;</a:t>
            </a:r>
            <a:r>
              <a:rPr lang="en-US" dirty="0">
                <a:solidFill>
                  <a:srgbClr val="A6A6A6"/>
                </a:solidFill>
                <a:latin typeface="Consolas"/>
                <a:cs typeface="Consolas"/>
              </a:rPr>
              <a:t>&gt; </a:t>
            </a:r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dictionary </a:t>
            </a:r>
            <a:r>
              <a:rPr lang="en-US" dirty="0">
                <a:solidFill>
                  <a:srgbClr val="A6A6A6"/>
                </a:solidFill>
                <a:latin typeface="Consolas"/>
                <a:cs typeface="Consolas"/>
              </a:rPr>
              <a:t>= {1: 'The number 1', </a:t>
            </a:r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'</a:t>
            </a:r>
            <a:r>
              <a:rPr lang="en-US" dirty="0">
                <a:solidFill>
                  <a:srgbClr val="A6A6A6"/>
                </a:solidFill>
                <a:latin typeface="Consolas"/>
                <a:cs typeface="Consolas"/>
              </a:rPr>
              <a:t>hello': 'A common </a:t>
            </a:r>
            <a:r>
              <a:rPr lang="en-US" dirty="0" err="1">
                <a:solidFill>
                  <a:srgbClr val="A6A6A6"/>
                </a:solidFill>
                <a:latin typeface="Consolas"/>
                <a:cs typeface="Consolas"/>
              </a:rPr>
              <a:t>english</a:t>
            </a:r>
            <a:r>
              <a:rPr lang="en-US" dirty="0">
                <a:solidFill>
                  <a:srgbClr val="A6A6A6"/>
                </a:solidFill>
                <a:latin typeface="Consolas"/>
                <a:cs typeface="Consolas"/>
              </a:rPr>
              <a:t> greeting', 'the answer': 42} </a:t>
            </a:r>
            <a:endParaRPr lang="en-US" dirty="0" smtClean="0">
              <a:solidFill>
                <a:srgbClr val="A6A6A6"/>
              </a:solidFill>
              <a:latin typeface="Consolas"/>
              <a:cs typeface="Consola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9999" y="2640200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Initialize dictionary with elements: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376348" y="4958114"/>
            <a:ext cx="6391304" cy="1131878"/>
          </a:xfrm>
          <a:prstGeom prst="roundRect">
            <a:avLst>
              <a:gd name="adj" fmla="val 5953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&gt;&gt;&gt; </a:t>
            </a:r>
            <a:r>
              <a:rPr lang="en-US" dirty="0">
                <a:solidFill>
                  <a:srgbClr val="A6A6A6"/>
                </a:solidFill>
                <a:latin typeface="Consolas"/>
                <a:cs typeface="Consolas"/>
              </a:rPr>
              <a:t>d['key'] = '</a:t>
            </a:r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value’</a:t>
            </a:r>
            <a:endParaRPr lang="en-US" dirty="0">
              <a:solidFill>
                <a:srgbClr val="A6A6A6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&gt;&gt;&gt; d</a:t>
            </a:r>
            <a:r>
              <a:rPr lang="en-US" dirty="0">
                <a:solidFill>
                  <a:srgbClr val="A6A6A6"/>
                </a:solidFill>
                <a:latin typeface="Consolas"/>
                <a:cs typeface="Consolas"/>
              </a:rPr>
              <a:t>[variable] = </a:t>
            </a:r>
            <a:r>
              <a:rPr lang="en-US" dirty="0" err="1" smtClean="0">
                <a:solidFill>
                  <a:srgbClr val="A6A6A6"/>
                </a:solidFill>
                <a:latin typeface="Consolas"/>
                <a:cs typeface="Consolas"/>
              </a:rPr>
              <a:t>other_value</a:t>
            </a:r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9999" y="4408881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Adding to a dictionary: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18459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Programming in Python,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376348" y="1894892"/>
            <a:ext cx="6391304" cy="1541196"/>
          </a:xfrm>
          <a:prstGeom prst="roundRect">
            <a:avLst>
              <a:gd name="adj" fmla="val 5953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&gt;&gt;&gt; if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foo in d: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           print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d[foo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]</a:t>
            </a:r>
          </a:p>
          <a:p>
            <a:endParaRPr lang="en-US" i="1" dirty="0" smtClean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  <a:p>
            <a:r>
              <a:rPr lang="en-US" i="1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```If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you try to access an element that isn't there, it will give you an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error!```  </a:t>
            </a:r>
            <a:endParaRPr lang="en-US" i="1" dirty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9999" y="994118"/>
            <a:ext cx="8106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Check if a key exists, then access dictionary element if it does: 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376348" y="4139181"/>
            <a:ext cx="6391304" cy="1683333"/>
          </a:xfrm>
          <a:prstGeom prst="roundRect">
            <a:avLst>
              <a:gd name="adj" fmla="val 5953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&gt;&gt;&gt; dict1 = {‘Luke’: 1}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&gt;&gt;&gt; dict2 = {‘Nathan’: 2}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&gt;&gt;&gt; dict1.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update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(dict2)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&gt;&gt;&gt; dict1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{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'Luke': 1, 'Nathan': 2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} </a:t>
            </a:r>
            <a:endParaRPr lang="en-US" i="1" dirty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9999" y="3561988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Joining dictionaries: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39771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Programming in Python,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9999" y="994118"/>
            <a:ext cx="810678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solidFill>
                  <a:srgbClr val="232323"/>
                </a:solidFill>
                <a:latin typeface="Helvetica Neue"/>
                <a:cs typeface="Helvetica Neue"/>
              </a:rPr>
              <a:t>Other useful dictionary methods: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.</a:t>
            </a:r>
            <a:r>
              <a:rPr lang="en-US" sz="2400" dirty="0" err="1" smtClean="0">
                <a:solidFill>
                  <a:srgbClr val="232323"/>
                </a:solidFill>
                <a:latin typeface="Helvetica Neue"/>
                <a:cs typeface="Helvetica Neue"/>
              </a:rPr>
              <a:t>i</a:t>
            </a:r>
            <a:r>
              <a:rPr lang="en-US" sz="2400" dirty="0" err="1" smtClean="0">
                <a:solidFill>
                  <a:srgbClr val="232323"/>
                </a:solidFill>
                <a:latin typeface="Helvetica Neue"/>
                <a:cs typeface="Helvetica Neue"/>
              </a:rPr>
              <a:t>teritems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( )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.</a:t>
            </a:r>
            <a:r>
              <a:rPr lang="en-US" sz="2400" dirty="0" err="1" smtClean="0">
                <a:solidFill>
                  <a:srgbClr val="232323"/>
                </a:solidFill>
                <a:latin typeface="Helvetica Neue"/>
                <a:cs typeface="Helvetica Neue"/>
              </a:rPr>
              <a:t>iterkeys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( )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.keys( )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.values( )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.</a:t>
            </a:r>
            <a:r>
              <a:rPr lang="en-US" sz="2400" dirty="0" err="1" smtClean="0">
                <a:solidFill>
                  <a:srgbClr val="232323"/>
                </a:solidFill>
                <a:latin typeface="Helvetica Neue"/>
                <a:cs typeface="Helvetica Neue"/>
              </a:rPr>
              <a:t>has_key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( )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89562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Programming in Python,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Classes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1"/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74623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Programming in Python,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376348" y="1441292"/>
            <a:ext cx="6391304" cy="1541196"/>
          </a:xfrm>
          <a:prstGeom prst="roundRect">
            <a:avLst>
              <a:gd name="adj" fmla="val 5953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class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MyFirstClass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:</a:t>
            </a:r>
          </a:p>
          <a:p>
            <a:r>
              <a:rPr lang="en-US" i="1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	</a:t>
            </a:r>
            <a:r>
              <a:rPr lang="fr-FR" i="1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&lt;statement-1&gt; </a:t>
            </a:r>
            <a:endParaRPr lang="fr-FR" i="1" dirty="0" smtClean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  <a:p>
            <a:r>
              <a:rPr lang="fr-FR" i="1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		.</a:t>
            </a:r>
          </a:p>
          <a:p>
            <a:r>
              <a:rPr lang="fr-FR" i="1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		.</a:t>
            </a:r>
          </a:p>
          <a:p>
            <a:r>
              <a:rPr lang="fr-FR" i="1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	&lt;</a:t>
            </a:r>
            <a:r>
              <a:rPr lang="fr-FR" i="1" dirty="0" err="1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statement</a:t>
            </a:r>
            <a:r>
              <a:rPr lang="fr-FR" i="1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-N</a:t>
            </a:r>
            <a:r>
              <a:rPr lang="fr-FR" i="1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&gt;</a:t>
            </a:r>
            <a:endParaRPr lang="fr-FR" i="1" dirty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9999" y="994118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Define a class: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376348" y="3515482"/>
            <a:ext cx="6391304" cy="521638"/>
          </a:xfrm>
          <a:prstGeom prst="roundRect">
            <a:avLst>
              <a:gd name="adj" fmla="val 5953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&gt;&gt;&gt; a =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MyFirstClass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()</a:t>
            </a:r>
            <a:endParaRPr lang="en-US" i="1" dirty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9999" y="3017668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Instantiate a class: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376348" y="4567572"/>
            <a:ext cx="6391304" cy="1578829"/>
          </a:xfrm>
          <a:prstGeom prst="roundRect">
            <a:avLst>
              <a:gd name="adj" fmla="val 5953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class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MyFirstClass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: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	"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""A simple example class"""     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= 12345     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def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f(self):         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	return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'hello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world’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9999" y="4069758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Classes can have attributes and methods: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5276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Programming in Python,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376348" y="1543352"/>
            <a:ext cx="6391304" cy="1541196"/>
          </a:xfrm>
          <a:prstGeom prst="roundRect">
            <a:avLst>
              <a:gd name="adj" fmla="val 5953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def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MyFirstClass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: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def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__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init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__(self, arg1, arg2, ...)</a:t>
            </a:r>
          </a:p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	self.arg1 = arg1</a:t>
            </a:r>
          </a:p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		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self.arg2 = arg2</a:t>
            </a:r>
            <a:endParaRPr lang="fr-FR" i="1" dirty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9999" y="994118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Initialize a class with arguments: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376348" y="3719601"/>
            <a:ext cx="6391304" cy="2653608"/>
          </a:xfrm>
          <a:prstGeom prst="roundRect">
            <a:avLst>
              <a:gd name="adj" fmla="val 5953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	&lt;...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o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ther methods ...&gt;</a:t>
            </a:r>
          </a:p>
          <a:p>
            <a:endParaRPr lang="en-US" i="1" dirty="0" smtClean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i="1" dirty="0" err="1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def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i="1" dirty="0" err="1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change_color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(self):</a:t>
            </a:r>
          </a:p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	if </a:t>
            </a:r>
            <a:r>
              <a:rPr lang="en-US" i="1" dirty="0" err="1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self.color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== ‘RED’:</a:t>
            </a:r>
          </a:p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		</a:t>
            </a:r>
            <a:r>
              <a:rPr lang="en-US" i="1" dirty="0" err="1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self.color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= ‘WHITE’</a:t>
            </a:r>
          </a:p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	else:</a:t>
            </a:r>
          </a:p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		</a:t>
            </a:r>
            <a:r>
              <a:rPr lang="en-US" i="1" dirty="0" err="1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self.color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= ‘BLUE’</a:t>
            </a:r>
          </a:p>
          <a:p>
            <a:endParaRPr lang="en-US" i="1" dirty="0" smtClean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&lt;...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m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ore methods ...&gt;</a:t>
            </a:r>
            <a:endParaRPr lang="en-US" i="1" dirty="0" smtClean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9999" y="3119728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Class methods can then access those arguments: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0959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Programming in Python,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Recursion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1"/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08003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Programming in Python,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76348" y="4377321"/>
            <a:ext cx="6391304" cy="1683333"/>
          </a:xfrm>
          <a:prstGeom prst="roundRect">
            <a:avLst>
              <a:gd name="adj" fmla="val 5953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def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print-x-n-times(x, n):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	# always have a base case!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if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(n &lt;= 0):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    return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  print x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  print-x-n-times(x, n - 1)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9999" y="994118"/>
            <a:ext cx="81067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Recursion is when a function calls itself.</a:t>
            </a:r>
          </a:p>
          <a:p>
            <a:pPr lvl="1"/>
            <a:endParaRPr lang="en-US" sz="2400" dirty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Recursion </a:t>
            </a: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is usually used to solve complex problems, that can be broken down into smaller, identical problems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.</a:t>
            </a:r>
          </a:p>
          <a:p>
            <a:pPr lvl="1"/>
            <a:endParaRPr lang="en-US" sz="2400" dirty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1"/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Problems that can be solved with recursion, most likely can be solved with loops.</a:t>
            </a:r>
          </a:p>
          <a:p>
            <a:pPr lvl="1"/>
            <a:endParaRPr lang="en-US" sz="2400" dirty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94259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1-06 at 10.56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688" y="2085239"/>
            <a:ext cx="6368624" cy="267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76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Programming in Python,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4033" y="1748310"/>
            <a:ext cx="70759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Given a value N, return the Nth Fibonacci number.</a:t>
            </a:r>
          </a:p>
          <a:p>
            <a:pPr lvl="0" fontAlgn="base"/>
            <a:endParaRPr lang="en-US" sz="2400" dirty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0" fontAlgn="base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Fibonacci numbers are computed by adding the previous two Fibonacci values. </a:t>
            </a:r>
          </a:p>
          <a:p>
            <a:pPr lvl="0" fontAlgn="base"/>
            <a:endParaRPr lang="en-US" sz="2400" dirty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0" algn="ctr" fontAlgn="base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1, 1, 2, 3, 5, 8, 13, 21, 34, …</a:t>
            </a:r>
            <a:endParaRPr lang="en-US" sz="2400" dirty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30388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679"/>
            <a:ext cx="9143999" cy="6032999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Helvetica Neue"/>
                <a:cs typeface="Helvetica Neue"/>
              </a:rPr>
              <a:t>Programming in Python</a:t>
            </a:r>
            <a:r>
              <a:rPr lang="en-US" sz="4000" dirty="0" smtClean="0">
                <a:solidFill>
                  <a:schemeClr val="bg1"/>
                </a:solidFill>
                <a:latin typeface="Helvetica Neue"/>
                <a:cs typeface="Helvetica Neue"/>
              </a:rPr>
              <a:t/>
            </a:r>
            <a:br>
              <a:rPr lang="en-US" sz="4000" dirty="0" smtClean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b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2000" dirty="0">
                <a:solidFill>
                  <a:schemeClr val="bg1"/>
                </a:solidFill>
                <a:latin typeface="Helvetica Neue"/>
                <a:cs typeface="Helvetica Neue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  <a:t/>
            </a:r>
            <a:b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  <a:t>Student Information Processing Board</a:t>
            </a:r>
            <a:b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  <a:t>Nathan </a:t>
            </a:r>
            <a:r>
              <a:rPr lang="en-US" sz="2000" dirty="0" err="1" smtClean="0">
                <a:solidFill>
                  <a:schemeClr val="bg1"/>
                </a:solidFill>
                <a:latin typeface="Helvetica Neue"/>
                <a:cs typeface="Helvetica Neue"/>
              </a:rPr>
              <a:t>Arce</a:t>
            </a:r>
            <a: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  <a:t> ‘13 – Luke O’Malley ‘14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93" y="5058451"/>
            <a:ext cx="1130614" cy="199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12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</a:t>
            </a:r>
            <a:r>
              <a:rPr lang="en-US" sz="2400" dirty="0">
                <a:solidFill>
                  <a:schemeClr val="bg1"/>
                </a:solidFill>
                <a:latin typeface="Helvetica Neue"/>
                <a:cs typeface="Helvetica Neue"/>
              </a:rPr>
              <a:t>Programming in Python,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9999" y="994116"/>
            <a:ext cx="5770453" cy="2554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Day </a:t>
            </a:r>
            <a:r>
              <a:rPr lang="en-US" sz="4000" dirty="0">
                <a:solidFill>
                  <a:srgbClr val="232323"/>
                </a:solidFill>
                <a:latin typeface="Helvetica Neue"/>
                <a:cs typeface="Helvetica Neue"/>
              </a:rPr>
              <a:t>3</a:t>
            </a:r>
            <a:endParaRPr lang="en-US" sz="40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Immutable vs. Mutable Data Types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Tuples</a:t>
            </a:r>
            <a:endParaRPr lang="en-US" sz="2400" dirty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What is next?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Coding</a:t>
            </a:r>
          </a:p>
          <a:p>
            <a:pPr marL="800100" lvl="1" indent="-342900">
              <a:buFont typeface="+mj-lt"/>
              <a:buAutoNum type="arabicPeriod"/>
            </a:pP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49971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Programming in Python,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232323"/>
                </a:solidFill>
                <a:latin typeface="Helvetica Neue"/>
                <a:cs typeface="Helvetica Neue"/>
              </a:rPr>
              <a:t>S</a:t>
            </a:r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lides:</a:t>
            </a:r>
          </a:p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http</a:t>
            </a:r>
            <a:r>
              <a:rPr lang="en-US" sz="4000" dirty="0">
                <a:solidFill>
                  <a:srgbClr val="232323"/>
                </a:solidFill>
                <a:latin typeface="Helvetica Neue"/>
                <a:cs typeface="Helvetica Neue"/>
              </a:rPr>
              <a:t>://</a:t>
            </a:r>
            <a:r>
              <a:rPr lang="en-US" sz="4000" dirty="0" err="1">
                <a:solidFill>
                  <a:srgbClr val="232323"/>
                </a:solidFill>
                <a:latin typeface="Helvetica Neue"/>
                <a:cs typeface="Helvetica Neue"/>
              </a:rPr>
              <a:t>tinyurl.com</a:t>
            </a:r>
            <a:r>
              <a:rPr lang="en-US" sz="4000" dirty="0">
                <a:solidFill>
                  <a:srgbClr val="232323"/>
                </a:solidFill>
                <a:latin typeface="Helvetica Neue"/>
                <a:cs typeface="Helvetica Neue"/>
              </a:rPr>
              <a:t>/</a:t>
            </a:r>
            <a:r>
              <a:rPr lang="en-US" sz="4000" dirty="0" err="1">
                <a:solidFill>
                  <a:srgbClr val="232323"/>
                </a:solidFill>
                <a:latin typeface="Helvetica Neue"/>
                <a:cs typeface="Helvetica Neue"/>
              </a:rPr>
              <a:t>sipb</a:t>
            </a:r>
            <a:r>
              <a:rPr lang="en-US" sz="4000" dirty="0">
                <a:solidFill>
                  <a:srgbClr val="232323"/>
                </a:solidFill>
                <a:latin typeface="Helvetica Neue"/>
                <a:cs typeface="Helvetica Neue"/>
              </a:rPr>
              <a:t>-python</a:t>
            </a:r>
            <a:endParaRPr lang="en-US" sz="4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1"/>
            <a:endParaRPr lang="en-US" sz="4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39061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Programming in Python,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232323"/>
                </a:solidFill>
                <a:latin typeface="Helvetica Neue"/>
                <a:cs typeface="Helvetica Neue"/>
              </a:rPr>
              <a:t>i</a:t>
            </a:r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mport antigravity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1"/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3369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Programming in Python,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Immutable Data Types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1"/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79016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Programming in Python,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9999" y="994118"/>
            <a:ext cx="810678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solidFill>
                  <a:srgbClr val="232323"/>
                </a:solidFill>
                <a:latin typeface="Helvetica Neue"/>
                <a:cs typeface="Helvetica Neue"/>
              </a:rPr>
              <a:t>Immutable types: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c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annot change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are the only things that can be used as dictionary keys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marL="1257300" lvl="2" indent="-342900">
              <a:buFont typeface="Arial"/>
              <a:buChar char="•"/>
            </a:pP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u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se these when a value will not change in your code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b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y telling Python that a variable won’t change, it can optimize itself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immutable types include:</a:t>
            </a:r>
          </a:p>
          <a:p>
            <a:pPr marL="1714500" lvl="3" indent="-342900">
              <a:buFont typeface="Arial"/>
              <a:buChar char="•"/>
            </a:pP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t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uples, (1, “bar”) 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  <a:sym typeface="Wingdings"/>
              </a:rPr>
              <a:t> next slide</a:t>
            </a:r>
          </a:p>
          <a:p>
            <a:pPr marL="1714500" lvl="3" indent="-3429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strings, “Hello World!”</a:t>
            </a:r>
          </a:p>
          <a:p>
            <a:pPr marL="1714500" lvl="3" indent="-342900">
              <a:buFont typeface="Arial"/>
              <a:buChar char="•"/>
            </a:pP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n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umbers, 42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38323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Programming in Python,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9999" y="994118"/>
            <a:ext cx="81067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solidFill>
                  <a:srgbClr val="232323"/>
                </a:solidFill>
                <a:latin typeface="Helvetica Neue"/>
                <a:cs typeface="Helvetica Neue"/>
              </a:rPr>
              <a:t>Mutable types: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c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an change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mutable types include:</a:t>
            </a:r>
          </a:p>
          <a:p>
            <a:pPr marL="1714500" lvl="3" indent="-342900">
              <a:buFont typeface="Arial"/>
              <a:buChar char="•"/>
            </a:pP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l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ists, [1, 2, 3, 4, 5]</a:t>
            </a:r>
          </a:p>
          <a:p>
            <a:pPr marL="1714500" lvl="3" indent="-3429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dictionaries, {1: “one”, 2: “two”}</a:t>
            </a:r>
          </a:p>
          <a:p>
            <a:pPr marL="1714500" lvl="3" indent="-342900">
              <a:buFont typeface="Arial"/>
              <a:buChar char="•"/>
            </a:pP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78027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Programming in Python,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Tuples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1"/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76078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Programming in Python,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376348" y="1644332"/>
            <a:ext cx="6391304" cy="1701034"/>
          </a:xfrm>
          <a:prstGeom prst="roundRect">
            <a:avLst>
              <a:gd name="adj" fmla="val 5953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&gt;&gt;&gt; test = (“Ben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Bitdiddle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”, “A”)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&gt;&gt;&gt; test[1] = “F”</a:t>
            </a:r>
          </a:p>
          <a:p>
            <a:r>
              <a:rPr lang="en-US" sz="1400" i="1" dirty="0" err="1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Traceback</a:t>
            </a:r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(most recent call last):</a:t>
            </a:r>
          </a:p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 File "&lt;</a:t>
            </a:r>
            <a:r>
              <a:rPr lang="en-US" sz="1400" i="1" dirty="0" err="1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stdin</a:t>
            </a:r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&gt;", line 1, in &lt;module&gt;</a:t>
            </a:r>
          </a:p>
          <a:p>
            <a:r>
              <a:rPr lang="en-US" sz="1400" i="1" dirty="0" err="1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TypeError</a:t>
            </a:r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: 'tuple' object does not support item assignment </a:t>
            </a:r>
            <a:endParaRPr lang="en-US" sz="1400" i="1" dirty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9999" y="994118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Tuples are immutable, they are constants: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376348" y="4139181"/>
            <a:ext cx="6391304" cy="1927838"/>
          </a:xfrm>
          <a:prstGeom prst="roundRect">
            <a:avLst>
              <a:gd name="adj" fmla="val 5953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&gt;&gt;&gt; test[0]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“Ben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Bitdiddle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”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&gt;&gt;&gt; name, grade = test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&gt;&gt;&gt; 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name, grade) = test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&gt;&gt;&gt; name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“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athan”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9999" y="3561988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Accessing tuples: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0776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1-06 at 10.59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54" y="1311392"/>
            <a:ext cx="4588728" cy="423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69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Programming in Python,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376348" y="1644332"/>
            <a:ext cx="6391304" cy="1701034"/>
          </a:xfrm>
          <a:prstGeom prst="roundRect">
            <a:avLst>
              <a:gd name="adj" fmla="val 5953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&gt;&gt;&gt;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test_scores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= [(“Ben”, “A”), (“Lisa”, “A+”)]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&gt;&gt;&gt; for name, grade in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test_scores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: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	print “{} got a {}”.format(name, grade)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9999" y="994118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Tuples as list elements: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21281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Programming in Python,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What next?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1"/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05621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Programming in Python,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9999" y="994118"/>
            <a:ext cx="81067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solidFill>
                  <a:srgbClr val="232323"/>
                </a:solidFill>
                <a:latin typeface="Helvetica Neue"/>
                <a:cs typeface="Helvetica Neue"/>
              </a:rPr>
              <a:t>What next?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work on personal projects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learn algorithms (CLRS)</a:t>
            </a:r>
          </a:p>
          <a:p>
            <a:pPr marL="1714500" lvl="3" indent="-3429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performance and memory management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grab a Python book</a:t>
            </a:r>
            <a:endParaRPr lang="en-US" sz="2400" dirty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active online community, dive in!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SIPB, you can get involved with out projects!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marL="1714500" lvl="3" indent="-342900">
              <a:buFont typeface="Arial"/>
              <a:buChar char="•"/>
            </a:pP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02315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Programming in Python,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solidFill>
                  <a:srgbClr val="232323"/>
                </a:solidFill>
                <a:latin typeface="Helvetica Neue"/>
                <a:cs typeface="Helvetica Neue"/>
              </a:rPr>
              <a:t>Coding:</a:t>
            </a:r>
            <a:endParaRPr lang="en-US" sz="40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http</a:t>
            </a:r>
            <a:r>
              <a:rPr lang="en-US" sz="4000" dirty="0">
                <a:solidFill>
                  <a:srgbClr val="232323"/>
                </a:solidFill>
                <a:latin typeface="Helvetica Neue"/>
                <a:cs typeface="Helvetica Neue"/>
              </a:rPr>
              <a:t>://</a:t>
            </a:r>
            <a:r>
              <a:rPr lang="en-US" sz="4000" dirty="0" err="1">
                <a:solidFill>
                  <a:srgbClr val="232323"/>
                </a:solidFill>
                <a:latin typeface="Helvetica Neue"/>
                <a:cs typeface="Helvetica Neue"/>
              </a:rPr>
              <a:t>tinyurl.com</a:t>
            </a:r>
            <a:r>
              <a:rPr lang="en-US" sz="4000" dirty="0">
                <a:solidFill>
                  <a:srgbClr val="232323"/>
                </a:solidFill>
                <a:latin typeface="Helvetica Neue"/>
                <a:cs typeface="Helvetica Neue"/>
              </a:rPr>
              <a:t>/</a:t>
            </a:r>
            <a:r>
              <a:rPr lang="en-US" sz="4000" dirty="0" err="1">
                <a:solidFill>
                  <a:srgbClr val="232323"/>
                </a:solidFill>
                <a:latin typeface="Helvetica Neue"/>
                <a:cs typeface="Helvetica Neue"/>
              </a:rPr>
              <a:t>sipb</a:t>
            </a:r>
            <a:r>
              <a:rPr lang="en-US" sz="4000" dirty="0">
                <a:solidFill>
                  <a:srgbClr val="232323"/>
                </a:solidFill>
                <a:latin typeface="Helvetica Neue"/>
                <a:cs typeface="Helvetica Neue"/>
              </a:rPr>
              <a:t>-python</a:t>
            </a:r>
            <a:endParaRPr lang="en-US" sz="4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1"/>
            <a:endParaRPr lang="en-US" sz="4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39552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Programming in Python,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What we’ve done and why we love Python!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1"/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89073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jango-logo-positi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215" y="2698973"/>
            <a:ext cx="4427570" cy="154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45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itseal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677" y="1680468"/>
            <a:ext cx="3560646" cy="349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380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Programming in Python,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Why Use Python?</a:t>
            </a:r>
            <a:endParaRPr lang="en-US" sz="2400" dirty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1"/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60411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Programming in Python,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376348" y="4536106"/>
            <a:ext cx="6391304" cy="952580"/>
          </a:xfrm>
          <a:prstGeom prst="roundRect">
            <a:avLst>
              <a:gd name="adj" fmla="val 5953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your</a:t>
            </a:r>
            <a:r>
              <a:rPr lang="en-US" dirty="0">
                <a:solidFill>
                  <a:srgbClr val="A6A6A6"/>
                </a:solidFill>
                <a:latin typeface="Consolas"/>
                <a:cs typeface="Consolas"/>
              </a:rPr>
              <a:t>-user-name$ </a:t>
            </a:r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python --version</a:t>
            </a:r>
          </a:p>
          <a:p>
            <a:r>
              <a:rPr lang="en-US" i="1" dirty="0">
                <a:solidFill>
                  <a:schemeClr val="bg1"/>
                </a:solidFill>
                <a:latin typeface="Consolas"/>
                <a:cs typeface="Consolas"/>
              </a:rPr>
              <a:t>Python 2.7.3</a:t>
            </a:r>
          </a:p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994116"/>
            <a:ext cx="8106786" cy="5386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Windows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Visit http://</a:t>
            </a:r>
            <a:r>
              <a:rPr lang="en-US" sz="2400" dirty="0" err="1">
                <a:solidFill>
                  <a:srgbClr val="232323"/>
                </a:solidFill>
                <a:latin typeface="Helvetica Neue"/>
                <a:cs typeface="Helvetica Neue"/>
              </a:rPr>
              <a:t>www.python.org</a:t>
            </a: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/</a:t>
            </a:r>
            <a:r>
              <a:rPr lang="en-US" sz="2400" dirty="0" err="1">
                <a:solidFill>
                  <a:srgbClr val="232323"/>
                </a:solidFill>
                <a:latin typeface="Helvetica Neue"/>
                <a:cs typeface="Helvetica Neue"/>
              </a:rPr>
              <a:t>getit</a:t>
            </a: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/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Install Python 2.7.3</a:t>
            </a:r>
          </a:p>
          <a:p>
            <a:pPr marL="800100" lvl="1" indent="-342900">
              <a:buFont typeface="+mj-lt"/>
              <a:buAutoNum type="arabicPeriod"/>
            </a:pPr>
            <a:endParaRPr lang="en-US" sz="2400" dirty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Mac</a:t>
            </a:r>
            <a:r>
              <a:rPr lang="en-US" sz="4000" dirty="0">
                <a:solidFill>
                  <a:srgbClr val="232323"/>
                </a:solidFill>
                <a:latin typeface="Helvetica Neue"/>
                <a:cs typeface="Helvetica Neue"/>
              </a:rPr>
              <a:t>/</a:t>
            </a:r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Linux</a:t>
            </a:r>
            <a:endParaRPr lang="en-US" sz="4000" dirty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Check if Python is already installed by opening a Terminal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In the Terminal, type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endParaRPr lang="en-US" sz="2400" dirty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2400" dirty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If it errors and you don’t have Python call us over</a:t>
            </a:r>
            <a:endParaRPr lang="en-US" sz="2400" dirty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1"/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40617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2628</TotalTime>
  <Words>2140</Words>
  <Application>Microsoft Macintosh PowerPoint</Application>
  <PresentationFormat>On-screen Show (4:3)</PresentationFormat>
  <Paragraphs>359</Paragraphs>
  <Slides>54</Slides>
  <Notes>47</Notes>
  <HiddenSlides>40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Programming in Python IAP 2013   Student Information Processing Board Nathan Arce ‘13 – Luke O’Malley ‘14</vt:lpstr>
      <vt:lpstr>SIPB: Programming in Python, IAP 2013</vt:lpstr>
      <vt:lpstr>SIPB: Programming in Python, IAP 2013</vt:lpstr>
      <vt:lpstr>PowerPoint Presentation</vt:lpstr>
      <vt:lpstr>PowerPoint Presentation</vt:lpstr>
      <vt:lpstr>PowerPoint Presentation</vt:lpstr>
      <vt:lpstr>PowerPoint Presentation</vt:lpstr>
      <vt:lpstr>SIPB: Programming in Python, IAP 2013</vt:lpstr>
      <vt:lpstr>SIPB: Programming in Python, IAP 2013</vt:lpstr>
      <vt:lpstr>SIPB: Programming in Python, IAP 2013</vt:lpstr>
      <vt:lpstr>SIPB: Programming in Python, IAP 2013</vt:lpstr>
      <vt:lpstr>SIPB: Programming in Python, IAP 2013</vt:lpstr>
      <vt:lpstr>SIPB: Programming in Python, IAP 2013</vt:lpstr>
      <vt:lpstr>SIPB: Programming in Python, IAP 2013</vt:lpstr>
      <vt:lpstr>SIPB: Programming in Python, IAP 2013</vt:lpstr>
      <vt:lpstr>SIPB: Programming in Python, IAP 2013</vt:lpstr>
      <vt:lpstr>SIPB: Programming in Python, IAP 2013</vt:lpstr>
      <vt:lpstr>Programming in Python IAP 2013   Student Information Processing Board Nathan Arce ‘13 – Luke O’Malley ‘14</vt:lpstr>
      <vt:lpstr>SIPB: Programming in Python, IAP 2013</vt:lpstr>
      <vt:lpstr>SIPB: Programming in Python, IAP 2013</vt:lpstr>
      <vt:lpstr>SIPB: Programming in Python, IAP 2013</vt:lpstr>
      <vt:lpstr>SIPB: Programming in Python, IAP 2013</vt:lpstr>
      <vt:lpstr>SIPB: Programming in Python, IAP 2013</vt:lpstr>
      <vt:lpstr>SIPB: Programming in Python, IAP 2013</vt:lpstr>
      <vt:lpstr>SIPB: Programming in Python, IAP 2013</vt:lpstr>
      <vt:lpstr>SIPB: Programming in Python, IAP 2013</vt:lpstr>
      <vt:lpstr>SIPB: Programming in Python, IAP 2013</vt:lpstr>
      <vt:lpstr>SIPB: Programming in Python, IAP 2013</vt:lpstr>
      <vt:lpstr>SIPB: Programming in Python, IAP 2013</vt:lpstr>
      <vt:lpstr>SIPB: Programming in Python, IAP 2013</vt:lpstr>
      <vt:lpstr>SIPB: Programming in Python, IAP 2013</vt:lpstr>
      <vt:lpstr>SIPB: Programming in Python, IAP 2013</vt:lpstr>
      <vt:lpstr>SIPB: Programming in Python, IAP 2013</vt:lpstr>
      <vt:lpstr>SIPB: Programming in Python, IAP 2013</vt:lpstr>
      <vt:lpstr>SIPB: Programming in Python, IAP 2013</vt:lpstr>
      <vt:lpstr>SIPB: Programming in Python, IAP 2013</vt:lpstr>
      <vt:lpstr>SIPB: Programming in Python, IAP 2013</vt:lpstr>
      <vt:lpstr>SIPB: Programming in Python, IAP 2013</vt:lpstr>
      <vt:lpstr>SIPB: Programming in Python, IAP 2013</vt:lpstr>
      <vt:lpstr>SIPB: Programming in Python, IAP 2013</vt:lpstr>
      <vt:lpstr>Programming in Python IAP 2013   Student Information Processing Board Nathan Arce ‘13 – Luke O’Malley ‘14</vt:lpstr>
      <vt:lpstr>SIPB: Programming in Python, IAP 2013</vt:lpstr>
      <vt:lpstr>SIPB: Programming in Python, IAP 2013</vt:lpstr>
      <vt:lpstr>SIPB: Programming in Python, IAP 2013</vt:lpstr>
      <vt:lpstr>SIPB: Programming in Python, IAP 2013</vt:lpstr>
      <vt:lpstr>SIPB: Programming in Python, IAP 2013</vt:lpstr>
      <vt:lpstr>SIPB: Programming in Python, IAP 2013</vt:lpstr>
      <vt:lpstr>SIPB: Programming in Python, IAP 2013</vt:lpstr>
      <vt:lpstr>SIPB: Programming in Python, IAP 2013</vt:lpstr>
      <vt:lpstr>SIPB: Programming in Python, IAP 2013</vt:lpstr>
      <vt:lpstr>SIPB: Programming in Python, IAP 2013</vt:lpstr>
      <vt:lpstr>SIPB: Programming in Python, IAP 2013</vt:lpstr>
      <vt:lpstr>SIPB: Programming in Python, IAP 2013</vt:lpstr>
      <vt:lpstr>SIPB: Programming in Python, IAP 2013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Nathan Arce  Luke O’Malley</dc:title>
  <dc:creator>Daniel O'Malley</dc:creator>
  <cp:lastModifiedBy>Daniel O'Malley</cp:lastModifiedBy>
  <cp:revision>115</cp:revision>
  <dcterms:created xsi:type="dcterms:W3CDTF">2013-01-07T02:36:36Z</dcterms:created>
  <dcterms:modified xsi:type="dcterms:W3CDTF">2013-01-11T22:09:27Z</dcterms:modified>
</cp:coreProperties>
</file>