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555" autoAdjust="0"/>
  </p:normalViewPr>
  <p:slideViewPr>
    <p:cSldViewPr snapToGrid="0">
      <p:cViewPr>
        <p:scale>
          <a:sx n="75" d="100"/>
          <a:sy n="75" d="100"/>
        </p:scale>
        <p:origin x="254"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79585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50119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49347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8682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5006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9938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9742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5042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269140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3858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C40CB-C9B9-4CF7-8744-847E2158247A}" type="datetimeFigureOut">
              <a:rPr kumimoji="1" lang="ja-JP" altLang="en-US" smtClean="0"/>
              <a:t>2023/5/29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40702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794C40CB-C9B9-4CF7-8744-847E2158247A}" type="datetimeFigureOut">
              <a:rPr kumimoji="1" lang="ja-JP" altLang="en-US" smtClean="0"/>
              <a:t>2023/5/29</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0798154C-2082-4C69-B065-A5AFA0EE6986}" type="slidenum">
              <a:rPr kumimoji="1" lang="ja-JP" altLang="en-US" smtClean="0"/>
              <a:t>‹#›</a:t>
            </a:fld>
            <a:endParaRPr kumimoji="1" lang="ja-JP" altLang="en-US"/>
          </a:p>
        </p:txBody>
      </p:sp>
    </p:spTree>
    <p:extLst>
      <p:ext uri="{BB962C8B-B14F-4D97-AF65-F5344CB8AC3E}">
        <p14:creationId xmlns:p14="http://schemas.microsoft.com/office/powerpoint/2010/main" val="1606861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0"/>
            <a:ext cx="15119350" cy="10691127"/>
          </a:xfrm>
          <a:prstGeom prst="rect">
            <a:avLst/>
          </a:prstGeom>
        </p:spPr>
      </p:pic>
      <p:sp>
        <p:nvSpPr>
          <p:cNvPr id="3" name="サブタイトル 2"/>
          <p:cNvSpPr>
            <a:spLocks noGrp="1"/>
          </p:cNvSpPr>
          <p:nvPr>
            <p:ph type="subTitle" idx="1"/>
          </p:nvPr>
        </p:nvSpPr>
        <p:spPr>
          <a:xfrm>
            <a:off x="7986168" y="6539585"/>
            <a:ext cx="6380624" cy="1184539"/>
          </a:xfrm>
        </p:spPr>
        <p:txBody>
          <a:bodyPr>
            <a:noAutofit/>
          </a:body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ツールを使用せずにシェーダーを応用したエフェクトを表示できるように現在</a:t>
            </a:r>
            <a:r>
              <a:rPr lang="en-US" altLang="ja-JP" sz="1200" dirty="0">
                <a:latin typeface="ＭＳ Ｐ明朝" panose="02020600040205080304" pitchFamily="18" charset="-128"/>
                <a:ea typeface="ＭＳ Ｐ明朝" panose="02020600040205080304" pitchFamily="18" charset="-128"/>
              </a:rPr>
              <a:t>HLSL</a:t>
            </a:r>
            <a:r>
              <a:rPr lang="ja-JP" altLang="en-US" sz="1200" dirty="0">
                <a:latin typeface="ＭＳ Ｐ明朝" panose="02020600040205080304" pitchFamily="18" charset="-128"/>
                <a:ea typeface="ＭＳ Ｐ明朝" panose="02020600040205080304" pitchFamily="18" charset="-128"/>
              </a:rPr>
              <a:t>シェーダーを勉強中です。今までの制作では</a:t>
            </a:r>
            <a:r>
              <a:rPr lang="en-US" altLang="ja-JP" sz="1200" dirty="0" err="1">
                <a:latin typeface="ＭＳ Ｐ明朝" panose="02020600040205080304" pitchFamily="18" charset="-128"/>
                <a:ea typeface="ＭＳ Ｐ明朝" panose="02020600040205080304" pitchFamily="18" charset="-128"/>
              </a:rPr>
              <a:t>Effekseer</a:t>
            </a:r>
            <a:r>
              <a:rPr lang="ja-JP" altLang="en-US" sz="1200" dirty="0">
                <a:latin typeface="ＭＳ Ｐ明朝" panose="02020600040205080304" pitchFamily="18" charset="-128"/>
                <a:ea typeface="ＭＳ Ｐ明朝" panose="02020600040205080304" pitchFamily="18" charset="-128"/>
              </a:rPr>
              <a:t>などのツールを利用する、またはフリーの画像置くだけでエフェクトの代用をしていました。しかしシェーダーを応用することでさらに幅広く強いエフェクト表現を実装することができると考え現在も実装実験中です。</a:t>
            </a:r>
            <a:endParaRPr kumimoji="1" lang="en-US" altLang="ja-JP" sz="1200" dirty="0">
              <a:latin typeface="ＭＳ Ｐ明朝" panose="02020600040205080304" pitchFamily="18" charset="-128"/>
              <a:ea typeface="ＭＳ Ｐ明朝" panose="02020600040205080304" pitchFamily="18" charset="-128"/>
            </a:endParaRPr>
          </a:p>
        </p:txBody>
      </p:sp>
      <p:sp>
        <p:nvSpPr>
          <p:cNvPr id="7" name="テキスト ボックス 2"/>
          <p:cNvSpPr txBox="1">
            <a:spLocks noChangeArrowheads="1"/>
          </p:cNvSpPr>
          <p:nvPr/>
        </p:nvSpPr>
        <p:spPr bwMode="auto">
          <a:xfrm>
            <a:off x="1389698" y="1013619"/>
            <a:ext cx="3743325" cy="638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3600" kern="100" dirty="0">
                <a:solidFill>
                  <a:srgbClr val="000000"/>
                </a:solidFill>
                <a:latin typeface="Calibri" panose="020F0502020204030204" pitchFamily="34" charset="0"/>
                <a:ea typeface="ＭＳ Ｐ明朝" panose="02020600040205080304" pitchFamily="18" charset="-128"/>
              </a:rPr>
              <a:t>小畑</a:t>
            </a:r>
            <a:r>
              <a:rPr lang="ja-JP" sz="3600" kern="100" dirty="0">
                <a:solidFill>
                  <a:srgbClr val="000000"/>
                </a:solidFill>
                <a:effectLst/>
                <a:latin typeface="Calibri" panose="020F0502020204030204" pitchFamily="34" charset="0"/>
                <a:ea typeface="ＭＳ Ｐ明朝" panose="02020600040205080304" pitchFamily="18" charset="-128"/>
              </a:rPr>
              <a:t>　</a:t>
            </a:r>
            <a:r>
              <a:rPr lang="ja-JP" altLang="en-US" sz="3600" kern="100" dirty="0">
                <a:solidFill>
                  <a:srgbClr val="000000"/>
                </a:solidFill>
                <a:latin typeface="Calibri" panose="020F0502020204030204" pitchFamily="34" charset="0"/>
                <a:ea typeface="ＭＳ Ｐ明朝" panose="02020600040205080304" pitchFamily="18" charset="-128"/>
              </a:rPr>
              <a:t> 耀</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8" name="テキスト ボックス 2"/>
          <p:cNvSpPr txBox="1">
            <a:spLocks noChangeArrowheads="1"/>
          </p:cNvSpPr>
          <p:nvPr/>
        </p:nvSpPr>
        <p:spPr bwMode="auto">
          <a:xfrm>
            <a:off x="1437323" y="727869"/>
            <a:ext cx="26003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200" kern="100" spc="300" dirty="0">
                <a:solidFill>
                  <a:srgbClr val="000000"/>
                </a:solidFill>
                <a:effectLst/>
                <a:latin typeface="Calibri" panose="020F0502020204030204" pitchFamily="34" charset="0"/>
                <a:ea typeface="ＭＳ Ｐ明朝" panose="02020600040205080304" pitchFamily="18" charset="-128"/>
              </a:rPr>
              <a:t>  おばた</a:t>
            </a:r>
            <a:r>
              <a:rPr lang="ja-JP" sz="1200" kern="100" spc="300" dirty="0">
                <a:solidFill>
                  <a:srgbClr val="000000"/>
                </a:solidFill>
                <a:effectLst/>
                <a:latin typeface="Calibri" panose="020F0502020204030204" pitchFamily="34" charset="0"/>
                <a:ea typeface="ＭＳ Ｐ明朝" panose="02020600040205080304" pitchFamily="18" charset="-128"/>
              </a:rPr>
              <a:t>　　　　</a:t>
            </a:r>
            <a:r>
              <a:rPr lang="ja-JP" altLang="en-US" sz="1200" kern="100" spc="300" dirty="0">
                <a:solidFill>
                  <a:srgbClr val="000000"/>
                </a:solidFill>
                <a:latin typeface="Calibri" panose="020F0502020204030204" pitchFamily="34" charset="0"/>
                <a:ea typeface="ＭＳ Ｐ明朝" panose="02020600040205080304" pitchFamily="18" charset="-128"/>
              </a:rPr>
              <a:t>ひかる</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9" name="テキスト ボックス 2"/>
          <p:cNvSpPr txBox="1">
            <a:spLocks noChangeArrowheads="1"/>
          </p:cNvSpPr>
          <p:nvPr/>
        </p:nvSpPr>
        <p:spPr bwMode="auto">
          <a:xfrm>
            <a:off x="3780473" y="481652"/>
            <a:ext cx="257175" cy="257175"/>
          </a:xfrm>
          <a:prstGeom prst="rect">
            <a:avLst/>
          </a:prstGeom>
          <a:noFill/>
          <a:ln w="9525">
            <a:noFill/>
            <a:miter lim="800000"/>
            <a:headEnd/>
            <a:tailEnd/>
          </a:ln>
        </p:spPr>
        <p:txBody>
          <a:bodyPr rot="0" vert="horz" wrap="square" lIns="36000" tIns="45720" rIns="36000" bIns="45720" anchor="t" anchorCtr="0">
            <a:noAutofit/>
          </a:bodyPr>
          <a:lstStyle/>
          <a:p>
            <a:pPr algn="ctr">
              <a:lnSpc>
                <a:spcPct val="107000"/>
              </a:lnSpc>
              <a:spcAft>
                <a:spcPts val="800"/>
              </a:spcAft>
            </a:pPr>
            <a:r>
              <a:rPr lang="en-US" altLang="ja-JP" sz="1200" kern="100" spc="300" dirty="0">
                <a:solidFill>
                  <a:srgbClr val="000000"/>
                </a:solidFill>
                <a:ea typeface="ＭＳ 明朝" panose="02020609040205080304" pitchFamily="17" charset="-128"/>
              </a:rPr>
              <a:t>3</a:t>
            </a:r>
          </a:p>
          <a:p>
            <a:pPr algn="ctr">
              <a:lnSpc>
                <a:spcPct val="107000"/>
              </a:lnSpc>
              <a:spcAft>
                <a:spcPts val="800"/>
              </a:spcAft>
            </a:pPr>
            <a:endParaRPr lang="ja-JP" sz="1100" kern="100" dirty="0">
              <a:solidFill>
                <a:srgbClr val="000000"/>
              </a:solidFill>
              <a:effectLst/>
              <a:latin typeface="+mj-lt"/>
              <a:ea typeface="ＭＳ 明朝" panose="02020609040205080304" pitchFamily="17" charset="-128"/>
            </a:endParaRPr>
          </a:p>
        </p:txBody>
      </p:sp>
      <p:sp>
        <p:nvSpPr>
          <p:cNvPr id="10" name="テキスト ボックス 2"/>
          <p:cNvSpPr txBox="1">
            <a:spLocks noChangeArrowheads="1"/>
          </p:cNvSpPr>
          <p:nvPr/>
        </p:nvSpPr>
        <p:spPr bwMode="auto">
          <a:xfrm>
            <a:off x="1246823" y="1712421"/>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14</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1" name="テキスト ボックス 2"/>
          <p:cNvSpPr txBox="1">
            <a:spLocks noChangeArrowheads="1"/>
          </p:cNvSpPr>
          <p:nvPr/>
        </p:nvSpPr>
        <p:spPr bwMode="auto">
          <a:xfrm>
            <a:off x="2608898"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12</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2" name="テキスト ボックス 2"/>
          <p:cNvSpPr txBox="1">
            <a:spLocks noChangeArrowheads="1"/>
          </p:cNvSpPr>
          <p:nvPr/>
        </p:nvSpPr>
        <p:spPr bwMode="auto">
          <a:xfrm>
            <a:off x="1951673" y="1719375"/>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effectLst/>
                <a:latin typeface="Calibri" panose="020F0502020204030204" pitchFamily="34" charset="0"/>
                <a:ea typeface="Calibri" panose="020F0502020204030204" pitchFamily="34" charset="0"/>
              </a:rPr>
              <a:t>３</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3" name="テキスト ボックス 2"/>
          <p:cNvSpPr txBox="1">
            <a:spLocks noChangeArrowheads="1"/>
          </p:cNvSpPr>
          <p:nvPr/>
        </p:nvSpPr>
        <p:spPr bwMode="auto">
          <a:xfrm>
            <a:off x="3799523" y="1722852"/>
            <a:ext cx="45720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100" kern="100" dirty="0">
                <a:solidFill>
                  <a:srgbClr val="000000"/>
                </a:solidFill>
                <a:effectLst/>
                <a:latin typeface="Calibri" panose="020F0502020204030204" pitchFamily="34" charset="0"/>
                <a:ea typeface="Calibri" panose="020F0502020204030204" pitchFamily="34" charset="0"/>
              </a:rPr>
              <a:t>21</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4" name="テキスト ボックス 2"/>
          <p:cNvSpPr txBox="1">
            <a:spLocks noChangeArrowheads="1"/>
          </p:cNvSpPr>
          <p:nvPr/>
        </p:nvSpPr>
        <p:spPr bwMode="auto">
          <a:xfrm>
            <a:off x="1265873" y="2032794"/>
            <a:ext cx="3152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050" kern="100" spc="300" dirty="0">
                <a:solidFill>
                  <a:srgbClr val="000000"/>
                </a:solidFill>
                <a:latin typeface="ＭＳ Ｐ明朝" panose="02020600040205080304" pitchFamily="18" charset="-128"/>
                <a:ea typeface="Calibri" panose="020F0502020204030204" pitchFamily="34" charset="0"/>
              </a:rPr>
              <a:t>2016008</a:t>
            </a:r>
            <a:r>
              <a:rPr lang="en-US" sz="1050" kern="100" spc="300" dirty="0">
                <a:solidFill>
                  <a:srgbClr val="000000"/>
                </a:solidFill>
                <a:effectLst/>
                <a:latin typeface="ＭＳ Ｐ明朝" panose="02020600040205080304" pitchFamily="18" charset="-128"/>
                <a:ea typeface="Calibri" panose="020F0502020204030204" pitchFamily="34" charset="0"/>
              </a:rPr>
              <a:t>@</a:t>
            </a:r>
            <a:r>
              <a:rPr lang="en-US" altLang="ja-JP" sz="1050" kern="100" spc="300" dirty="0">
                <a:solidFill>
                  <a:srgbClr val="000000"/>
                </a:solidFill>
                <a:effectLst/>
                <a:latin typeface="ＭＳ Ｐ明朝" panose="02020600040205080304" pitchFamily="18" charset="-128"/>
                <a:ea typeface="Calibri" panose="020F0502020204030204" pitchFamily="34" charset="0"/>
              </a:rPr>
              <a:t>s</a:t>
            </a:r>
            <a:r>
              <a:rPr lang="en-US" sz="1050" kern="100" spc="300" dirty="0">
                <a:solidFill>
                  <a:srgbClr val="000000"/>
                </a:solidFill>
                <a:effectLst/>
                <a:latin typeface="ＭＳ Ｐ明朝" panose="02020600040205080304" pitchFamily="18" charset="-128"/>
                <a:ea typeface="Calibri" panose="020F0502020204030204" pitchFamily="34" charset="0"/>
              </a:rPr>
              <a:t>.asojuku.ac.jp</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15" name="テキスト ボックス 2"/>
          <p:cNvSpPr txBox="1">
            <a:spLocks noChangeArrowheads="1"/>
          </p:cNvSpPr>
          <p:nvPr/>
        </p:nvSpPr>
        <p:spPr bwMode="auto">
          <a:xfrm>
            <a:off x="5199400" y="2027986"/>
            <a:ext cx="20097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080-8363-3703</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6" name="テキスト ボックス 2"/>
          <p:cNvSpPr txBox="1">
            <a:spLocks noChangeArrowheads="1"/>
          </p:cNvSpPr>
          <p:nvPr/>
        </p:nvSpPr>
        <p:spPr bwMode="auto">
          <a:xfrm>
            <a:off x="1318260" y="230901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sz="800" kern="100" dirty="0">
              <a:solidFill>
                <a:srgbClr val="000000"/>
              </a:solidFill>
              <a:effectLst/>
              <a:latin typeface="Calibri" panose="020F0502020204030204" pitchFamily="34" charset="0"/>
              <a:ea typeface="Calibri" panose="020F0502020204030204" pitchFamily="34" charset="0"/>
            </a:endParaRPr>
          </a:p>
        </p:txBody>
      </p:sp>
      <p:sp>
        <p:nvSpPr>
          <p:cNvPr id="17" name="テキスト ボックス 2"/>
          <p:cNvSpPr txBox="1">
            <a:spLocks noChangeArrowheads="1"/>
          </p:cNvSpPr>
          <p:nvPr/>
        </p:nvSpPr>
        <p:spPr bwMode="auto">
          <a:xfrm>
            <a:off x="14087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effectLst/>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8" name="テキスト ボックス 2"/>
          <p:cNvSpPr txBox="1">
            <a:spLocks noChangeArrowheads="1"/>
          </p:cNvSpPr>
          <p:nvPr/>
        </p:nvSpPr>
        <p:spPr bwMode="auto">
          <a:xfrm>
            <a:off x="2018348" y="25661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19" name="テキスト ボックス 2"/>
          <p:cNvSpPr txBox="1">
            <a:spLocks noChangeArrowheads="1"/>
          </p:cNvSpPr>
          <p:nvPr/>
        </p:nvSpPr>
        <p:spPr bwMode="auto">
          <a:xfrm>
            <a:off x="1180148" y="2785269"/>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0" name="テキスト ボックス 2"/>
          <p:cNvSpPr txBox="1">
            <a:spLocks noChangeArrowheads="1"/>
          </p:cNvSpPr>
          <p:nvPr/>
        </p:nvSpPr>
        <p:spPr bwMode="auto">
          <a:xfrm>
            <a:off x="59140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1" name="テキスト ボックス 2"/>
          <p:cNvSpPr txBox="1">
            <a:spLocks noChangeArrowheads="1"/>
          </p:cNvSpPr>
          <p:nvPr/>
        </p:nvSpPr>
        <p:spPr bwMode="auto">
          <a:xfrm>
            <a:off x="6523673" y="27852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2" name="テキスト ボックス 2"/>
          <p:cNvSpPr txBox="1">
            <a:spLocks noChangeArrowheads="1"/>
          </p:cNvSpPr>
          <p:nvPr/>
        </p:nvSpPr>
        <p:spPr bwMode="auto">
          <a:xfrm>
            <a:off x="6447473" y="249951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3" name="テキスト ボックス 2"/>
          <p:cNvSpPr txBox="1">
            <a:spLocks noChangeArrowheads="1"/>
          </p:cNvSpPr>
          <p:nvPr/>
        </p:nvSpPr>
        <p:spPr bwMode="auto">
          <a:xfrm>
            <a:off x="1313498" y="3051969"/>
            <a:ext cx="4511040"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800" kern="100" dirty="0">
                <a:solidFill>
                  <a:srgbClr val="000000"/>
                </a:solidFill>
                <a:effectLst/>
                <a:latin typeface="Calibri" panose="020F0502020204030204" pitchFamily="34" charset="0"/>
                <a:ea typeface="Calibri" panose="020F0502020204030204" pitchFamily="34" charset="0"/>
              </a:rPr>
              <a:t>ふくおかけんかすがしいちのたに</a:t>
            </a:r>
            <a:r>
              <a:rPr lang="en-US" altLang="ja-JP" sz="800" kern="100" dirty="0">
                <a:solidFill>
                  <a:srgbClr val="000000"/>
                </a:solidFill>
                <a:effectLst/>
                <a:latin typeface="Calibri" panose="020F0502020204030204" pitchFamily="34" charset="0"/>
                <a:ea typeface="Calibri" panose="020F0502020204030204" pitchFamily="34" charset="0"/>
              </a:rPr>
              <a:t>3</a:t>
            </a:r>
            <a:r>
              <a:rPr lang="ja-JP" altLang="en-US" sz="800" kern="100" dirty="0">
                <a:solidFill>
                  <a:srgbClr val="000000"/>
                </a:solidFill>
                <a:effectLst/>
                <a:latin typeface="Calibri" panose="020F0502020204030204" pitchFamily="34" charset="0"/>
                <a:ea typeface="Calibri" panose="020F0502020204030204" pitchFamily="34" charset="0"/>
              </a:rPr>
              <a:t>ちょうめ</a:t>
            </a:r>
            <a:r>
              <a:rPr lang="en-US" altLang="ja-JP" sz="800" kern="100" dirty="0">
                <a:solidFill>
                  <a:srgbClr val="000000"/>
                </a:solidFill>
                <a:effectLst/>
                <a:latin typeface="Calibri" panose="020F0502020204030204" pitchFamily="34" charset="0"/>
                <a:ea typeface="Calibri" panose="020F0502020204030204" pitchFamily="34" charset="0"/>
              </a:rPr>
              <a:t>22</a:t>
            </a:r>
            <a:r>
              <a:rPr lang="ja-JP" altLang="en-US" sz="800" kern="100" dirty="0">
                <a:solidFill>
                  <a:srgbClr val="000000"/>
                </a:solidFill>
                <a:effectLst/>
                <a:latin typeface="Calibri" panose="020F0502020204030204" pitchFamily="34" charset="0"/>
                <a:ea typeface="Calibri" panose="020F0502020204030204" pitchFamily="34" charset="0"/>
              </a:rPr>
              <a:t>ばんちあーばんぱれすかすがいちのたに</a:t>
            </a:r>
            <a:r>
              <a:rPr lang="en-US" altLang="ja-JP" sz="800" kern="100" dirty="0">
                <a:solidFill>
                  <a:srgbClr val="000000"/>
                </a:solidFill>
                <a:effectLst/>
                <a:latin typeface="Calibri" panose="020F0502020204030204" pitchFamily="34" charset="0"/>
                <a:ea typeface="Calibri" panose="020F0502020204030204" pitchFamily="34" charset="0"/>
              </a:rPr>
              <a:t>501</a:t>
            </a:r>
            <a:r>
              <a:rPr lang="ja-JP" altLang="en-US" sz="800" kern="100" dirty="0">
                <a:solidFill>
                  <a:srgbClr val="000000"/>
                </a:solidFill>
                <a:effectLst/>
                <a:latin typeface="Calibri" panose="020F0502020204030204" pitchFamily="34" charset="0"/>
                <a:ea typeface="Calibri" panose="020F0502020204030204" pitchFamily="34" charset="0"/>
              </a:rPr>
              <a:t>ごう</a:t>
            </a:r>
            <a:endParaRPr lang="ja-JP" altLang="ja-JP" sz="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24" name="テキスト ボックス 2"/>
          <p:cNvSpPr txBox="1">
            <a:spLocks noChangeArrowheads="1"/>
          </p:cNvSpPr>
          <p:nvPr/>
        </p:nvSpPr>
        <p:spPr bwMode="auto">
          <a:xfrm>
            <a:off x="1408748" y="331866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spc="300" dirty="0">
                <a:solidFill>
                  <a:srgbClr val="000000"/>
                </a:solidFill>
                <a:latin typeface="ＭＳ Ｐ明朝" panose="02020600040205080304" pitchFamily="18" charset="-128"/>
                <a:ea typeface="Calibri" panose="020F0502020204030204" pitchFamily="34" charset="0"/>
              </a:rPr>
              <a:t>816</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5" name="テキスト ボックス 2"/>
          <p:cNvSpPr txBox="1">
            <a:spLocks noChangeArrowheads="1"/>
          </p:cNvSpPr>
          <p:nvPr/>
        </p:nvSpPr>
        <p:spPr bwMode="auto">
          <a:xfrm>
            <a:off x="1180148" y="3537744"/>
            <a:ext cx="4448175" cy="25717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ja-JP" altLang="en-US" sz="1100" kern="100" dirty="0">
                <a:solidFill>
                  <a:srgbClr val="000000"/>
                </a:solidFill>
                <a:latin typeface="ＭＳ 明朝" panose="02020609040205080304" pitchFamily="17" charset="-128"/>
                <a:ea typeface="ＭＳ 明朝" panose="02020609040205080304" pitchFamily="17" charset="-128"/>
              </a:rPr>
              <a:t>福岡県春日市一の谷</a:t>
            </a:r>
            <a:r>
              <a:rPr lang="en-US" altLang="ja-JP" sz="1100" kern="100" dirty="0">
                <a:solidFill>
                  <a:srgbClr val="000000"/>
                </a:solidFill>
                <a:latin typeface="ＭＳ 明朝" panose="02020609040205080304" pitchFamily="17" charset="-128"/>
                <a:ea typeface="ＭＳ 明朝" panose="02020609040205080304" pitchFamily="17" charset="-128"/>
              </a:rPr>
              <a:t>3</a:t>
            </a:r>
            <a:r>
              <a:rPr lang="ja-JP" altLang="en-US" sz="1100" kern="100" dirty="0">
                <a:solidFill>
                  <a:srgbClr val="000000"/>
                </a:solidFill>
                <a:latin typeface="ＭＳ 明朝" panose="02020609040205080304" pitchFamily="17" charset="-128"/>
                <a:ea typeface="ＭＳ 明朝" panose="02020609040205080304" pitchFamily="17" charset="-128"/>
              </a:rPr>
              <a:t>丁目</a:t>
            </a:r>
            <a:r>
              <a:rPr lang="en-US" altLang="ja-JP" sz="1100" kern="100" dirty="0">
                <a:solidFill>
                  <a:srgbClr val="000000"/>
                </a:solidFill>
                <a:latin typeface="ＭＳ 明朝" panose="02020609040205080304" pitchFamily="17" charset="-128"/>
                <a:ea typeface="ＭＳ 明朝" panose="02020609040205080304" pitchFamily="17" charset="-128"/>
              </a:rPr>
              <a:t>22</a:t>
            </a:r>
            <a:r>
              <a:rPr lang="ja-JP" altLang="en-US" sz="1100" kern="100" dirty="0">
                <a:solidFill>
                  <a:srgbClr val="000000"/>
                </a:solidFill>
                <a:latin typeface="ＭＳ 明朝" panose="02020609040205080304" pitchFamily="17" charset="-128"/>
                <a:ea typeface="ＭＳ 明朝" panose="02020609040205080304" pitchFamily="17" charset="-128"/>
              </a:rPr>
              <a:t>番地アーバンパレス春日一の谷</a:t>
            </a:r>
            <a:r>
              <a:rPr lang="en-US" altLang="ja-JP" sz="1100" kern="100" dirty="0">
                <a:solidFill>
                  <a:srgbClr val="000000"/>
                </a:solidFill>
                <a:latin typeface="ＭＳ 明朝" panose="02020609040205080304" pitchFamily="17" charset="-128"/>
                <a:ea typeface="ＭＳ 明朝" panose="02020609040205080304" pitchFamily="17" charset="-128"/>
              </a:rPr>
              <a:t>501</a:t>
            </a:r>
            <a:r>
              <a:rPr lang="ja-JP" altLang="en-US" sz="1100" kern="100" dirty="0">
                <a:solidFill>
                  <a:srgbClr val="000000"/>
                </a:solidFill>
                <a:latin typeface="ＭＳ 明朝" panose="02020609040205080304" pitchFamily="17" charset="-128"/>
                <a:ea typeface="ＭＳ 明朝" panose="02020609040205080304" pitchFamily="17" charset="-128"/>
              </a:rPr>
              <a:t>号</a:t>
            </a:r>
            <a:endParaRPr lang="en-US" altLang="ja-JP" sz="1100" kern="100" dirty="0">
              <a:solidFill>
                <a:srgbClr val="000000"/>
              </a:solidFill>
              <a:latin typeface="ＭＳ 明朝" panose="02020609040205080304" pitchFamily="17" charset="-128"/>
              <a:ea typeface="ＭＳ 明朝" panose="02020609040205080304" pitchFamily="17" charset="-128"/>
            </a:endParaRPr>
          </a:p>
          <a:p>
            <a:pPr>
              <a:lnSpc>
                <a:spcPct val="107000"/>
              </a:lnSpc>
              <a:spcAft>
                <a:spcPts val="800"/>
              </a:spcAft>
            </a:pPr>
            <a:endParaRPr lang="ja-JP" sz="1100" kern="100" dirty="0">
              <a:solidFill>
                <a:srgbClr val="000000"/>
              </a:solidFill>
              <a:effectLst/>
              <a:latin typeface="ＭＳ 明朝" panose="02020609040205080304" pitchFamily="17" charset="-128"/>
              <a:ea typeface="ＭＳ 明朝" panose="02020609040205080304" pitchFamily="17" charset="-128"/>
            </a:endParaRPr>
          </a:p>
        </p:txBody>
      </p:sp>
      <p:sp>
        <p:nvSpPr>
          <p:cNvPr id="26" name="テキスト ボックス 2"/>
          <p:cNvSpPr txBox="1">
            <a:spLocks noChangeArrowheads="1"/>
          </p:cNvSpPr>
          <p:nvPr/>
        </p:nvSpPr>
        <p:spPr bwMode="auto">
          <a:xfrm>
            <a:off x="59140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en-US" altLang="ja-JP" sz="12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7" name="テキスト ボックス 2"/>
          <p:cNvSpPr txBox="1">
            <a:spLocks noChangeArrowheads="1"/>
          </p:cNvSpPr>
          <p:nvPr/>
        </p:nvSpPr>
        <p:spPr bwMode="auto">
          <a:xfrm>
            <a:off x="6523673" y="353774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8" name="テキスト ボックス 2"/>
          <p:cNvSpPr txBox="1">
            <a:spLocks noChangeArrowheads="1"/>
          </p:cNvSpPr>
          <p:nvPr/>
        </p:nvSpPr>
        <p:spPr bwMode="auto">
          <a:xfrm>
            <a:off x="6447473" y="3251994"/>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29" name="円/楕円 195"/>
          <p:cNvSpPr/>
          <p:nvPr/>
        </p:nvSpPr>
        <p:spPr>
          <a:xfrm>
            <a:off x="742607" y="1832363"/>
            <a:ext cx="409575"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テキスト ボックス 2"/>
          <p:cNvSpPr txBox="1">
            <a:spLocks noChangeArrowheads="1"/>
          </p:cNvSpPr>
          <p:nvPr/>
        </p:nvSpPr>
        <p:spPr bwMode="auto">
          <a:xfrm>
            <a:off x="4123373" y="481652"/>
            <a:ext cx="295234"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100" kern="100" dirty="0">
                <a:solidFill>
                  <a:srgbClr val="000000"/>
                </a:solidFill>
                <a:latin typeface="Calibri" panose="020F0502020204030204" pitchFamily="34" charset="0"/>
                <a:ea typeface="Calibri" panose="020F0502020204030204" pitchFamily="34" charset="0"/>
              </a:rPr>
              <a:t>5</a:t>
            </a: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1" name="テキスト ボックス 2"/>
          <p:cNvSpPr txBox="1">
            <a:spLocks noChangeArrowheads="1"/>
          </p:cNvSpPr>
          <p:nvPr/>
        </p:nvSpPr>
        <p:spPr bwMode="auto">
          <a:xfrm>
            <a:off x="4533228" y="481652"/>
            <a:ext cx="361950" cy="257175"/>
          </a:xfrm>
          <a:prstGeom prst="rect">
            <a:avLst/>
          </a:prstGeom>
          <a:noFill/>
          <a:ln w="9525">
            <a:noFill/>
            <a:miter lim="800000"/>
            <a:headEnd/>
            <a:tailEnd/>
          </a:ln>
        </p:spPr>
        <p:txBody>
          <a:bodyPr rot="0" vert="horz" wrap="square" lIns="36000" tIns="45720" rIns="36000" bIns="45720" anchor="t" anchorCtr="0">
            <a:noAutofit/>
          </a:bodyPr>
          <a:lstStyle/>
          <a:p>
            <a:pPr algn="r">
              <a:lnSpc>
                <a:spcPct val="107000"/>
              </a:lnSpc>
              <a:spcAft>
                <a:spcPts val="800"/>
              </a:spcAft>
            </a:pPr>
            <a:r>
              <a:rPr lang="en-US" altLang="ja-JP" sz="1200" kern="100" spc="300" dirty="0">
                <a:solidFill>
                  <a:srgbClr val="000000"/>
                </a:solidFill>
                <a:ea typeface="Calibri" panose="020F0502020204030204" pitchFamily="34" charset="0"/>
              </a:rPr>
              <a:t>29</a:t>
            </a:r>
          </a:p>
          <a:p>
            <a:pPr algn="r">
              <a:lnSpc>
                <a:spcPct val="107000"/>
              </a:lnSpc>
              <a:spcAft>
                <a:spcPts val="800"/>
              </a:spcAft>
            </a:pPr>
            <a:endParaRPr lang="en-US" altLang="ja-JP" sz="1200" kern="100" spc="300" dirty="0">
              <a:solidFill>
                <a:srgbClr val="000000"/>
              </a:solidFill>
              <a:effectLst/>
              <a:ea typeface="Calibri" panose="020F0502020204030204" pitchFamily="34" charset="0"/>
            </a:endParaRPr>
          </a:p>
          <a:p>
            <a:pPr algn="r">
              <a:lnSpc>
                <a:spcPct val="107000"/>
              </a:lnSpc>
              <a:spcAft>
                <a:spcPts val="800"/>
              </a:spcAft>
            </a:pPr>
            <a:endParaRPr lang="ja-JP" sz="1100" kern="100" dirty="0">
              <a:solidFill>
                <a:srgbClr val="000000"/>
              </a:solidFill>
              <a:effectLst/>
              <a:latin typeface="Calibri" panose="020F0502020204030204" pitchFamily="34" charset="0"/>
              <a:ea typeface="Calibri" panose="020F0502020204030204" pitchFamily="34" charset="0"/>
            </a:endParaRPr>
          </a:p>
        </p:txBody>
      </p:sp>
      <p:sp>
        <p:nvSpPr>
          <p:cNvPr id="32" name="テキスト ボックス 31"/>
          <p:cNvSpPr txBox="1"/>
          <p:nvPr/>
        </p:nvSpPr>
        <p:spPr>
          <a:xfrm>
            <a:off x="2040115" y="4447931"/>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春日市立春日西中学校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3" name="テキスト ボックス 32"/>
          <p:cNvSpPr txBox="1"/>
          <p:nvPr/>
        </p:nvSpPr>
        <p:spPr>
          <a:xfrm>
            <a:off x="2040114" y="4756709"/>
            <a:ext cx="2856493" cy="319768"/>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入学</a:t>
            </a:r>
            <a:endParaRPr lang="en-US" altLang="ja-JP" sz="1200" kern="100" dirty="0">
              <a:solidFill>
                <a:srgbClr val="000000"/>
              </a:solidFill>
              <a:latin typeface="Calibri" panose="020F0502020204030204" pitchFamily="34" charset="0"/>
              <a:ea typeface="Calibri" panose="020F0502020204030204" pitchFamily="34" charset="0"/>
            </a:endParaRPr>
          </a:p>
        </p:txBody>
      </p:sp>
      <p:sp>
        <p:nvSpPr>
          <p:cNvPr id="34" name="テキスト ボックス 33"/>
          <p:cNvSpPr txBox="1"/>
          <p:nvPr/>
        </p:nvSpPr>
        <p:spPr>
          <a:xfrm>
            <a:off x="2038685" y="5078984"/>
            <a:ext cx="285649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私立筑紫台高等学校　卒業</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35" name="テキスト ボックス 34"/>
          <p:cNvSpPr txBox="1"/>
          <p:nvPr/>
        </p:nvSpPr>
        <p:spPr>
          <a:xfrm>
            <a:off x="2023956" y="5407104"/>
            <a:ext cx="5300972" cy="272062"/>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ＭＳ 明朝" panose="02020609040205080304" pitchFamily="17" charset="-128"/>
                <a:ea typeface="ＭＳ 明朝" panose="02020609040205080304" pitchFamily="17" charset="-128"/>
              </a:rPr>
              <a:t>ASO</a:t>
            </a:r>
            <a:r>
              <a:rPr lang="ja-JP" altLang="en-US" sz="1000" kern="100" dirty="0">
                <a:solidFill>
                  <a:srgbClr val="000000"/>
                </a:solidFill>
                <a:latin typeface="ＭＳ 明朝" panose="02020609040205080304" pitchFamily="17" charset="-128"/>
                <a:ea typeface="ＭＳ 明朝" panose="02020609040205080304" pitchFamily="17" charset="-128"/>
              </a:rPr>
              <a:t>ポップカルチャー専門学校　入学</a:t>
            </a:r>
            <a:endParaRPr lang="ja-JP" altLang="ja-JP" sz="1000" kern="100" dirty="0">
              <a:solidFill>
                <a:srgbClr val="000000"/>
              </a:solidFill>
              <a:latin typeface="ＭＳ 明朝" panose="02020609040205080304" pitchFamily="17" charset="-128"/>
              <a:ea typeface="ＭＳ 明朝" panose="02020609040205080304" pitchFamily="17" charset="-128"/>
            </a:endParaRPr>
          </a:p>
        </p:txBody>
      </p:sp>
      <p:sp>
        <p:nvSpPr>
          <p:cNvPr id="36" name="テキスト ボックス 35"/>
          <p:cNvSpPr txBox="1"/>
          <p:nvPr/>
        </p:nvSpPr>
        <p:spPr>
          <a:xfrm>
            <a:off x="2023956" y="5728878"/>
            <a:ext cx="5300971" cy="284309"/>
          </a:xfrm>
          <a:prstGeom prst="rect">
            <a:avLst/>
          </a:prstGeom>
          <a:noFill/>
        </p:spPr>
        <p:txBody>
          <a:bodyPr wrap="square" rtlCol="0">
            <a:spAutoFit/>
          </a:bodyPr>
          <a:lstStyle/>
          <a:p>
            <a:pPr>
              <a:lnSpc>
                <a:spcPct val="137000"/>
              </a:lnSpc>
              <a:spcAft>
                <a:spcPts val="0"/>
              </a:spcAft>
            </a:pPr>
            <a:r>
              <a:rPr lang="en-US" altLang="ja-JP" sz="1000" kern="100" dirty="0">
                <a:solidFill>
                  <a:srgbClr val="000000"/>
                </a:solidFill>
                <a:latin typeface="Calibri" panose="020F0502020204030204" pitchFamily="34" charset="0"/>
                <a:ea typeface="Calibri" panose="020F0502020204030204" pitchFamily="34" charset="0"/>
              </a:rPr>
              <a:t>ASO</a:t>
            </a:r>
            <a:r>
              <a:rPr lang="ja-JP" altLang="en-US" sz="1000" kern="100" dirty="0">
                <a:solidFill>
                  <a:srgbClr val="000000"/>
                </a:solidFill>
                <a:latin typeface="Calibri" panose="020F0502020204030204" pitchFamily="34" charset="0"/>
                <a:ea typeface="Calibri" panose="020F0502020204030204" pitchFamily="34" charset="0"/>
              </a:rPr>
              <a:t>ポップカルチャー専門学校　卒業予定</a:t>
            </a:r>
            <a:endParaRPr lang="ja-JP" altLang="ja-JP" sz="1000" kern="100" dirty="0">
              <a:solidFill>
                <a:srgbClr val="000000"/>
              </a:solidFill>
              <a:latin typeface="Calibri" panose="020F0502020204030204" pitchFamily="34" charset="0"/>
              <a:ea typeface="Calibri" panose="020F0502020204030204" pitchFamily="34" charset="0"/>
            </a:endParaRPr>
          </a:p>
        </p:txBody>
      </p:sp>
      <p:sp>
        <p:nvSpPr>
          <p:cNvPr id="38" name="テキスト ボックス 37"/>
          <p:cNvSpPr txBox="1"/>
          <p:nvPr/>
        </p:nvSpPr>
        <p:spPr>
          <a:xfrm>
            <a:off x="4063174" y="4152973"/>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学歴</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39" name="テキスト ボックス 38"/>
          <p:cNvSpPr txBox="1"/>
          <p:nvPr/>
        </p:nvSpPr>
        <p:spPr>
          <a:xfrm>
            <a:off x="4108840" y="6010048"/>
            <a:ext cx="710510"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ＭＳ Ｐ明朝" panose="02020600040205080304" pitchFamily="18" charset="-128"/>
                <a:ea typeface="ＭＳ Ｐ明朝" panose="02020600040205080304" pitchFamily="18" charset="-128"/>
              </a:rPr>
              <a:t>資格</a:t>
            </a:r>
            <a:endParaRPr lang="ja-JP" altLang="ja-JP" sz="1200" kern="100">
              <a:solidFill>
                <a:srgbClr val="000000"/>
              </a:solidFill>
              <a:latin typeface="ＭＳ Ｐ明朝" panose="02020600040205080304" pitchFamily="18" charset="-128"/>
              <a:ea typeface="ＭＳ Ｐ明朝" panose="02020600040205080304" pitchFamily="18" charset="-128"/>
            </a:endParaRPr>
          </a:p>
        </p:txBody>
      </p:sp>
      <p:sp>
        <p:nvSpPr>
          <p:cNvPr id="40" name="テキスト ボックス 39"/>
          <p:cNvSpPr txBox="1"/>
          <p:nvPr/>
        </p:nvSpPr>
        <p:spPr>
          <a:xfrm>
            <a:off x="710845" y="44496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7" name="テキスト ボックス 46"/>
          <p:cNvSpPr txBox="1"/>
          <p:nvPr/>
        </p:nvSpPr>
        <p:spPr>
          <a:xfrm>
            <a:off x="2040890" y="6962883"/>
            <a:ext cx="4350966" cy="322781"/>
          </a:xfrm>
          <a:prstGeom prst="rect">
            <a:avLst/>
          </a:prstGeom>
          <a:noFill/>
        </p:spPr>
        <p:txBody>
          <a:bodyPr wrap="square" rtlCol="0">
            <a:spAutoFit/>
          </a:bodyPr>
          <a:lstStyle/>
          <a:p>
            <a:pPr>
              <a:lnSpc>
                <a:spcPct val="137000"/>
              </a:lnSpc>
              <a:spcAft>
                <a:spcPts val="0"/>
              </a:spcAft>
            </a:pP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8" name="テキスト ボックス 47"/>
          <p:cNvSpPr txBox="1"/>
          <p:nvPr/>
        </p:nvSpPr>
        <p:spPr>
          <a:xfrm>
            <a:off x="4108840" y="7588044"/>
            <a:ext cx="664844" cy="345351"/>
          </a:xfrm>
          <a:prstGeom prst="rect">
            <a:avLst/>
          </a:prstGeom>
          <a:noFill/>
        </p:spPr>
        <p:txBody>
          <a:bodyPr wrap="square" rtlCol="0">
            <a:spAutoFit/>
          </a:bodyPr>
          <a:lstStyle/>
          <a:p>
            <a:pPr algn="ct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賞罰</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49" name="テキスト ボックス 48"/>
          <p:cNvSpPr txBox="1"/>
          <p:nvPr/>
        </p:nvSpPr>
        <p:spPr>
          <a:xfrm>
            <a:off x="2095806" y="7903095"/>
            <a:ext cx="664844" cy="357662"/>
          </a:xfrm>
          <a:prstGeom prst="rect">
            <a:avLst/>
          </a:prstGeom>
          <a:noFill/>
        </p:spPr>
        <p:txBody>
          <a:bodyPr wrap="square" rtlCol="0">
            <a:spAutoFit/>
          </a:bodyPr>
          <a:lstStyle/>
          <a:p>
            <a:pPr>
              <a:lnSpc>
                <a:spcPct val="137000"/>
              </a:lnSpc>
              <a:spcAft>
                <a:spcPts val="0"/>
              </a:spcAft>
            </a:pPr>
            <a:r>
              <a:rPr lang="ja-JP" altLang="en-US" sz="1200" kern="100">
                <a:solidFill>
                  <a:srgbClr val="000000"/>
                </a:solidFill>
                <a:latin typeface="Calibri" panose="020F0502020204030204" pitchFamily="34" charset="0"/>
                <a:ea typeface="ＭＳ Ｐ明朝" panose="02020600040205080304" pitchFamily="18" charset="-128"/>
              </a:rPr>
              <a:t>なし</a:t>
            </a:r>
            <a:endParaRPr lang="ja-JP" altLang="ja-JP" sz="1200" kern="100">
              <a:solidFill>
                <a:srgbClr val="000000"/>
              </a:solidFill>
              <a:latin typeface="Calibri" panose="020F0502020204030204" pitchFamily="34" charset="0"/>
              <a:ea typeface="Calibri" panose="020F0502020204030204" pitchFamily="34" charset="0"/>
            </a:endParaRPr>
          </a:p>
        </p:txBody>
      </p:sp>
      <p:sp>
        <p:nvSpPr>
          <p:cNvPr id="50" name="テキスト ボックス 49"/>
          <p:cNvSpPr txBox="1"/>
          <p:nvPr/>
        </p:nvSpPr>
        <p:spPr>
          <a:xfrm>
            <a:off x="6544331" y="8216433"/>
            <a:ext cx="664844" cy="357662"/>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以上</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55" name="サブタイトル 2"/>
          <p:cNvSpPr txBox="1">
            <a:spLocks/>
          </p:cNvSpPr>
          <p:nvPr/>
        </p:nvSpPr>
        <p:spPr>
          <a:xfrm>
            <a:off x="7990469" y="8013089"/>
            <a:ext cx="6380624" cy="977162"/>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小学生の時から続けており現在も高校の時の先輩や、友人が参加している社会体育でたまに体を動かすようにしています。週末などにはほかの社会人チームと練習試合や大会に参加するようなこともあります。</a:t>
            </a:r>
            <a:endParaRPr lang="en-US" altLang="ja-JP" sz="1200" dirty="0">
              <a:latin typeface="ＭＳ Ｐ明朝" panose="02020600040205080304" pitchFamily="18" charset="-128"/>
              <a:ea typeface="ＭＳ Ｐ明朝" panose="02020600040205080304" pitchFamily="18" charset="-128"/>
            </a:endParaRPr>
          </a:p>
        </p:txBody>
      </p:sp>
      <p:sp>
        <p:nvSpPr>
          <p:cNvPr id="56" name="サブタイトル 2"/>
          <p:cNvSpPr txBox="1">
            <a:spLocks/>
          </p:cNvSpPr>
          <p:nvPr/>
        </p:nvSpPr>
        <p:spPr>
          <a:xfrm>
            <a:off x="7990469" y="9213811"/>
            <a:ext cx="6380624" cy="924131"/>
          </a:xfrm>
          <a:prstGeom prst="rect">
            <a:avLst/>
          </a:prstGeom>
        </p:spPr>
        <p:txBody>
          <a:bodyPr vert="horz" lIns="91440" tIns="45720" rIns="91440" bIns="45720" rtlCol="0">
            <a:norm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00"/>
              </a:lnSpc>
            </a:pPr>
            <a:r>
              <a:rPr lang="ja-JP" altLang="en-US" sz="1200" dirty="0">
                <a:latin typeface="ＭＳ Ｐ明朝" panose="02020600040205080304" pitchFamily="18" charset="-128"/>
                <a:ea typeface="ＭＳ Ｐ明朝" panose="02020600040205080304" pitchFamily="18" charset="-128"/>
              </a:rPr>
              <a:t>現在はエフェクトをきれいに表示するためにシェーダーの勉強を行っております。これを応用しシンプルなエフェクトのみならず、ポストエフェクトでの霧や光の表現などを勉強して</a:t>
            </a:r>
            <a:r>
              <a:rPr lang="ja-JP" altLang="en-US" sz="1200">
                <a:latin typeface="ＭＳ Ｐ明朝" panose="02020600040205080304" pitchFamily="18" charset="-128"/>
                <a:ea typeface="ＭＳ Ｐ明朝" panose="02020600040205080304" pitchFamily="18" charset="-128"/>
              </a:rPr>
              <a:t>います。その知識を使用してビュワーを制作しようと考えています。</a:t>
            </a:r>
            <a:endParaRPr lang="en-US" altLang="ja-JP" sz="1200" dirty="0">
              <a:latin typeface="ＭＳ Ｐ明朝" panose="02020600040205080304" pitchFamily="18" charset="-128"/>
              <a:ea typeface="ＭＳ Ｐ明朝" panose="02020600040205080304" pitchFamily="18" charset="-128"/>
            </a:endParaRPr>
          </a:p>
        </p:txBody>
      </p:sp>
      <p:sp>
        <p:nvSpPr>
          <p:cNvPr id="57" name="サブタイトル 2"/>
          <p:cNvSpPr txBox="1">
            <a:spLocks/>
          </p:cNvSpPr>
          <p:nvPr/>
        </p:nvSpPr>
        <p:spPr>
          <a:xfrm>
            <a:off x="7990469" y="4394415"/>
            <a:ext cx="6380624" cy="1795153"/>
          </a:xfrm>
          <a:prstGeom prst="rect">
            <a:avLst/>
          </a:prstGeom>
        </p:spPr>
        <p:txBody>
          <a:bodyPr vert="horz" lIns="91440" tIns="45720" rIns="91440" bIns="45720" rtlCol="0">
            <a:noAutofit/>
          </a:bodyPr>
          <a:lstStyle>
            <a:lvl1pPr marL="0" indent="0" algn="ctr" defTabSz="1425550" rtl="0" eaLnBrk="1" latinLnBrk="0" hangingPunct="1">
              <a:lnSpc>
                <a:spcPct val="90000"/>
              </a:lnSpc>
              <a:spcBef>
                <a:spcPts val="1559"/>
              </a:spcBef>
              <a:buFont typeface="Arial" panose="020B0604020202020204" pitchFamily="34" charset="0"/>
              <a:buNone/>
              <a:defRPr kumimoji="1" sz="3742" kern="1200">
                <a:solidFill>
                  <a:schemeClr val="tx1"/>
                </a:solidFill>
                <a:latin typeface="+mn-lt"/>
                <a:ea typeface="+mn-ea"/>
                <a:cs typeface="+mn-cs"/>
              </a:defRPr>
            </a:lvl1pPr>
            <a:lvl2pPr marL="712775" indent="0" algn="ctr" defTabSz="1425550" rtl="0" eaLnBrk="1" latinLnBrk="0" hangingPunct="1">
              <a:lnSpc>
                <a:spcPct val="90000"/>
              </a:lnSpc>
              <a:spcBef>
                <a:spcPts val="780"/>
              </a:spcBef>
              <a:buFont typeface="Arial" panose="020B0604020202020204" pitchFamily="34" charset="0"/>
              <a:buNone/>
              <a:defRPr kumimoji="1" sz="3118" kern="1200">
                <a:solidFill>
                  <a:schemeClr val="tx1"/>
                </a:solidFill>
                <a:latin typeface="+mn-lt"/>
                <a:ea typeface="+mn-ea"/>
                <a:cs typeface="+mn-cs"/>
              </a:defRPr>
            </a:lvl2pPr>
            <a:lvl3pPr marL="1425550" indent="0" algn="ctr" defTabSz="1425550" rtl="0" eaLnBrk="1" latinLnBrk="0" hangingPunct="1">
              <a:lnSpc>
                <a:spcPct val="90000"/>
              </a:lnSpc>
              <a:spcBef>
                <a:spcPts val="780"/>
              </a:spcBef>
              <a:buFont typeface="Arial" panose="020B0604020202020204" pitchFamily="34" charset="0"/>
              <a:buNone/>
              <a:defRPr kumimoji="1" sz="2806" kern="1200">
                <a:solidFill>
                  <a:schemeClr val="tx1"/>
                </a:solidFill>
                <a:latin typeface="+mn-lt"/>
                <a:ea typeface="+mn-ea"/>
                <a:cs typeface="+mn-cs"/>
              </a:defRPr>
            </a:lvl3pPr>
            <a:lvl4pPr marL="21383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4pPr>
            <a:lvl5pPr marL="285109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5pPr>
            <a:lvl6pPr marL="356387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6pPr>
            <a:lvl7pPr marL="4276649"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7pPr>
            <a:lvl8pPr marL="4989424"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8pPr>
            <a:lvl9pPr marL="5702198" indent="0" algn="ctr" defTabSz="1425550" rtl="0" eaLnBrk="1" latinLnBrk="0" hangingPunct="1">
              <a:lnSpc>
                <a:spcPct val="90000"/>
              </a:lnSpc>
              <a:spcBef>
                <a:spcPts val="780"/>
              </a:spcBef>
              <a:buFont typeface="Arial" panose="020B0604020202020204" pitchFamily="34" charset="0"/>
              <a:buNone/>
              <a:defRPr kumimoji="1" sz="2494" kern="1200">
                <a:solidFill>
                  <a:schemeClr val="tx1"/>
                </a:solidFill>
                <a:latin typeface="+mn-lt"/>
                <a:ea typeface="+mn-ea"/>
                <a:cs typeface="+mn-cs"/>
              </a:defRPr>
            </a:lvl9pPr>
          </a:lstStyle>
          <a:p>
            <a:pPr algn="just">
              <a:lnSpc>
                <a:spcPts val="2250"/>
              </a:lnSpc>
            </a:pPr>
            <a:r>
              <a:rPr lang="ja-JP" altLang="en-US" sz="1200" dirty="0">
                <a:latin typeface="ＭＳ Ｐ明朝" panose="02020600040205080304" pitchFamily="18" charset="-128"/>
                <a:ea typeface="ＭＳ Ｐ明朝" panose="02020600040205080304" pitchFamily="18" charset="-128"/>
              </a:rPr>
              <a:t>私は様々なゲームでアクションごとに表示されるエフェクトが好きで自分でもカッコよく綺麗なエフェクトをできる限りゲームの動きの邪魔にならないように表示するように心がけています。今までは個人で制作を行い主に</a:t>
            </a:r>
            <a:r>
              <a:rPr lang="en-US" altLang="ja-JP" sz="1200" dirty="0">
                <a:latin typeface="ＭＳ Ｐ明朝" panose="02020600040205080304" pitchFamily="18" charset="-128"/>
                <a:ea typeface="ＭＳ Ｐ明朝" panose="02020600040205080304" pitchFamily="18" charset="-128"/>
              </a:rPr>
              <a:t>2D</a:t>
            </a:r>
            <a:r>
              <a:rPr lang="ja-JP" altLang="en-US" sz="1200" dirty="0">
                <a:latin typeface="ＭＳ Ｐ明朝" panose="02020600040205080304" pitchFamily="18" charset="-128"/>
                <a:ea typeface="ＭＳ Ｐ明朝" panose="02020600040205080304" pitchFamily="18" charset="-128"/>
              </a:rPr>
              <a:t>ゲームを制作してきました。チームでの制作の経験もありチーム制作では</a:t>
            </a:r>
            <a:r>
              <a:rPr lang="en-US" altLang="ja-JP" sz="1200" dirty="0">
                <a:latin typeface="ＭＳ Ｐ明朝" panose="02020600040205080304" pitchFamily="18" charset="-128"/>
                <a:ea typeface="ＭＳ Ｐ明朝" panose="02020600040205080304" pitchFamily="18" charset="-128"/>
              </a:rPr>
              <a:t>3D</a:t>
            </a:r>
            <a:r>
              <a:rPr lang="ja-JP" altLang="en-US" sz="1200" dirty="0">
                <a:latin typeface="ＭＳ Ｐ明朝" panose="02020600040205080304" pitchFamily="18" charset="-128"/>
                <a:ea typeface="ＭＳ Ｐ明朝" panose="02020600040205080304" pitchFamily="18" charset="-128"/>
              </a:rPr>
              <a:t>のアクションゲームを制作しました。その際は</a:t>
            </a:r>
            <a:r>
              <a:rPr kumimoji="1" lang="en-US" altLang="ja-JP" sz="1200" dirty="0" err="1">
                <a:latin typeface="ＭＳ Ｐ明朝" panose="02020600040205080304" pitchFamily="18" charset="-128"/>
                <a:ea typeface="ＭＳ Ｐ明朝" panose="02020600040205080304" pitchFamily="18" charset="-128"/>
              </a:rPr>
              <a:t>Effekseer</a:t>
            </a:r>
            <a:r>
              <a:rPr kumimoji="1" lang="ja-JP" altLang="en-US" sz="1200" dirty="0">
                <a:latin typeface="ＭＳ Ｐ明朝" panose="02020600040205080304" pitchFamily="18" charset="-128"/>
                <a:ea typeface="ＭＳ Ｐ明朝" panose="02020600040205080304" pitchFamily="18" charset="-128"/>
              </a:rPr>
              <a:t>を使用してのエフェクト作成と</a:t>
            </a:r>
            <a:r>
              <a:rPr kumimoji="1" lang="en-US" altLang="ja-JP" sz="1200" dirty="0">
                <a:latin typeface="ＭＳ Ｐ明朝" panose="02020600040205080304" pitchFamily="18" charset="-128"/>
                <a:ea typeface="ＭＳ Ｐ明朝" panose="02020600040205080304" pitchFamily="18" charset="-128"/>
              </a:rPr>
              <a:t>DX</a:t>
            </a:r>
            <a:r>
              <a:rPr kumimoji="1" lang="ja-JP" altLang="en-US" sz="1200" dirty="0">
                <a:latin typeface="ＭＳ Ｐ明朝" panose="02020600040205080304" pitchFamily="18" charset="-128"/>
                <a:ea typeface="ＭＳ Ｐ明朝" panose="02020600040205080304" pitchFamily="18" charset="-128"/>
              </a:rPr>
              <a:t>ライブラリの機能を使い動作させました。その際はエフェクトの制御と動作を簡単に行えるように制作を行いました。</a:t>
            </a:r>
            <a:endParaRPr lang="en-US" altLang="ja-JP" sz="1200" dirty="0">
              <a:latin typeface="ＭＳ Ｐ明朝" panose="02020600040205080304" pitchFamily="18" charset="-128"/>
              <a:ea typeface="ＭＳ Ｐ明朝" panose="02020600040205080304" pitchFamily="18" charset="-128"/>
            </a:endParaRPr>
          </a:p>
        </p:txBody>
      </p:sp>
      <p:sp>
        <p:nvSpPr>
          <p:cNvPr id="58" name="正方形/長方形 57"/>
          <p:cNvSpPr/>
          <p:nvPr/>
        </p:nvSpPr>
        <p:spPr>
          <a:xfrm>
            <a:off x="7993062" y="2606440"/>
            <a:ext cx="6378031" cy="1224374"/>
          </a:xfrm>
          <a:prstGeom prst="rect">
            <a:avLst/>
          </a:prstGeom>
        </p:spPr>
        <p:txBody>
          <a:bodyPr wrap="square">
            <a:spAutoFit/>
          </a:bodyPr>
          <a:lstStyle/>
          <a:p>
            <a:pPr algn="just">
              <a:lnSpc>
                <a:spcPts val="2250"/>
              </a:lnSpc>
            </a:pPr>
            <a:r>
              <a:rPr kumimoji="1" lang="ja-JP" altLang="en-US" sz="1200" dirty="0">
                <a:latin typeface="ＭＳ Ｐ明朝" panose="02020600040205080304" pitchFamily="18" charset="-128"/>
                <a:ea typeface="ＭＳ Ｐ明朝" panose="02020600040205080304" pitchFamily="18" charset="-128"/>
              </a:rPr>
              <a:t>貴社の会社説明会に参加した際に、長期、短期によるインターンシップ、入社後の手厚い研修など貴社であれば私自身の成長に繋がると思い志望いたしました。以前より興味のあったメータバースコンテンツや新規タイトルの作成、</a:t>
            </a:r>
            <a:r>
              <a:rPr kumimoji="1" lang="en-US" altLang="ja-JP" sz="1200" dirty="0">
                <a:latin typeface="ＭＳ Ｐ明朝" panose="02020600040205080304" pitchFamily="18" charset="-128"/>
                <a:ea typeface="ＭＳ Ｐ明朝" panose="02020600040205080304" pitchFamily="18" charset="-128"/>
              </a:rPr>
              <a:t>PC</a:t>
            </a:r>
            <a:r>
              <a:rPr kumimoji="1" lang="ja-JP" altLang="en-US" sz="1200" dirty="0">
                <a:latin typeface="ＭＳ Ｐ明朝" panose="02020600040205080304" pitchFamily="18" charset="-128"/>
                <a:ea typeface="ＭＳ Ｐ明朝" panose="02020600040205080304" pitchFamily="18" charset="-128"/>
              </a:rPr>
              <a:t>版の移植など、幅広い分野を担当されておられるため様々な経験ができると考え、その経験を今後の人生で生かし</a:t>
            </a:r>
            <a:r>
              <a:rPr kumimoji="1" lang="ja-JP" altLang="en-US" sz="1200">
                <a:latin typeface="ＭＳ Ｐ明朝" panose="02020600040205080304" pitchFamily="18" charset="-128"/>
                <a:ea typeface="ＭＳ Ｐ明朝" panose="02020600040205080304" pitchFamily="18" charset="-128"/>
              </a:rPr>
              <a:t>成長したく思い貴社を強く志望いたします。</a:t>
            </a:r>
            <a:endParaRPr kumimoji="1" lang="en-US" altLang="ja-JP" sz="1200" dirty="0">
              <a:latin typeface="ＭＳ Ｐ明朝" panose="02020600040205080304" pitchFamily="18" charset="-128"/>
              <a:ea typeface="ＭＳ Ｐ明朝" panose="02020600040205080304" pitchFamily="18" charset="-128"/>
            </a:endParaRPr>
          </a:p>
        </p:txBody>
      </p:sp>
      <p:sp>
        <p:nvSpPr>
          <p:cNvPr id="59" name="テキスト ボックス 58"/>
          <p:cNvSpPr txBox="1"/>
          <p:nvPr/>
        </p:nvSpPr>
        <p:spPr>
          <a:xfrm>
            <a:off x="4084256" y="6965363"/>
            <a:ext cx="710510" cy="345351"/>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ＭＳ Ｐ明朝" panose="02020600040205080304" pitchFamily="18" charset="-128"/>
                <a:ea typeface="ＭＳ Ｐ明朝" panose="02020600040205080304" pitchFamily="18" charset="-128"/>
              </a:rPr>
              <a:t>免許</a:t>
            </a:r>
            <a:endParaRPr lang="ja-JP"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0" name="円/楕円 195"/>
          <p:cNvSpPr/>
          <p:nvPr/>
        </p:nvSpPr>
        <p:spPr>
          <a:xfrm>
            <a:off x="4644120" y="1739109"/>
            <a:ext cx="166508" cy="1648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テキスト ボックス 2"/>
          <p:cNvSpPr txBox="1">
            <a:spLocks noChangeArrowheads="1"/>
          </p:cNvSpPr>
          <p:nvPr/>
        </p:nvSpPr>
        <p:spPr bwMode="auto">
          <a:xfrm>
            <a:off x="2006727" y="3318579"/>
            <a:ext cx="571500" cy="171450"/>
          </a:xfrm>
          <a:prstGeom prst="rect">
            <a:avLst/>
          </a:prstGeom>
          <a:noFill/>
          <a:ln w="9525">
            <a:noFill/>
            <a:miter lim="800000"/>
            <a:headEnd/>
            <a:tailEnd/>
          </a:ln>
        </p:spPr>
        <p:txBody>
          <a:bodyPr rot="0" vert="horz" wrap="square" lIns="36000" tIns="0" rIns="36000" bIns="0" anchor="t" anchorCtr="0">
            <a:noAutofit/>
          </a:bodyPr>
          <a:lstStyle/>
          <a:p>
            <a:pPr>
              <a:lnSpc>
                <a:spcPct val="107000"/>
              </a:lnSpc>
              <a:spcAft>
                <a:spcPts val="800"/>
              </a:spcAft>
            </a:pPr>
            <a:r>
              <a:rPr lang="en-US" altLang="ja-JP" sz="1200" kern="100" dirty="0">
                <a:solidFill>
                  <a:srgbClr val="000000"/>
                </a:solidFill>
                <a:effectLst/>
                <a:latin typeface="Calibri" panose="020F0502020204030204" pitchFamily="34" charset="0"/>
                <a:ea typeface="Calibri" panose="020F0502020204030204" pitchFamily="34" charset="0"/>
              </a:rPr>
              <a:t>0852</a:t>
            </a:r>
            <a:endParaRPr lang="ja-JP" sz="1200" kern="100" dirty="0">
              <a:solidFill>
                <a:srgbClr val="000000"/>
              </a:solidFill>
              <a:effectLst/>
              <a:latin typeface="Calibri" panose="020F0502020204030204" pitchFamily="34" charset="0"/>
              <a:ea typeface="Calibri" panose="020F0502020204030204" pitchFamily="34" charset="0"/>
            </a:endParaRPr>
          </a:p>
        </p:txBody>
      </p:sp>
      <p:sp>
        <p:nvSpPr>
          <p:cNvPr id="61" name="テキスト ボックス 60"/>
          <p:cNvSpPr txBox="1"/>
          <p:nvPr/>
        </p:nvSpPr>
        <p:spPr>
          <a:xfrm>
            <a:off x="2052018" y="6331626"/>
            <a:ext cx="5104973" cy="322781"/>
          </a:xfrm>
          <a:prstGeom prst="rect">
            <a:avLst/>
          </a:prstGeom>
          <a:noFill/>
        </p:spPr>
        <p:txBody>
          <a:bodyPr wrap="square" rtlCol="0">
            <a:spAutoFit/>
          </a:bodyPr>
          <a:lstStyle/>
          <a:p>
            <a:pPr>
              <a:lnSpc>
                <a:spcPct val="137000"/>
              </a:lnSpc>
              <a:spcAft>
                <a:spcPts val="0"/>
              </a:spcAft>
            </a:pPr>
            <a:r>
              <a:rPr lang="zh-TW" altLang="en-US" sz="1200" kern="100" dirty="0">
                <a:solidFill>
                  <a:srgbClr val="000000"/>
                </a:solidFill>
                <a:latin typeface="Calibri" panose="020F0502020204030204" pitchFamily="34" charset="0"/>
                <a:ea typeface="Calibri" panose="020F0502020204030204" pitchFamily="34" charset="0"/>
              </a:rPr>
              <a:t>文部科学省後援　情報検定　情報活用試験</a:t>
            </a:r>
            <a:r>
              <a:rPr lang="en-US" altLang="zh-TW" sz="1200" kern="100" dirty="0">
                <a:solidFill>
                  <a:srgbClr val="000000"/>
                </a:solidFill>
                <a:latin typeface="Calibri" panose="020F0502020204030204" pitchFamily="34" charset="0"/>
                <a:ea typeface="Calibri" panose="020F0502020204030204" pitchFamily="34" charset="0"/>
              </a:rPr>
              <a:t>3</a:t>
            </a:r>
            <a:r>
              <a:rPr lang="zh-TW"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62" name="テキスト ボックス 61"/>
          <p:cNvSpPr txBox="1"/>
          <p:nvPr/>
        </p:nvSpPr>
        <p:spPr>
          <a:xfrm>
            <a:off x="8889787" y="7669404"/>
            <a:ext cx="4350966" cy="310435"/>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63" name="テキスト ボックス 62"/>
          <p:cNvSpPr txBox="1"/>
          <p:nvPr/>
        </p:nvSpPr>
        <p:spPr>
          <a:xfrm>
            <a:off x="9751871" y="6172943"/>
            <a:ext cx="4350966" cy="334259"/>
          </a:xfrm>
          <a:prstGeom prst="rect">
            <a:avLst/>
          </a:prstGeom>
        </p:spPr>
        <p:txBody>
          <a:bodyPr vert="horz" lIns="91440" tIns="45720" rIns="91440" bIns="45720" rtlCol="0">
            <a:noAutofit/>
          </a:bodyPr>
          <a:lstStyle>
            <a:defPPr>
              <a:defRPr lang="en-US"/>
            </a:defPPr>
            <a:lvl1pPr indent="0" algn="just" defTabSz="1425550">
              <a:lnSpc>
                <a:spcPts val="2200"/>
              </a:lnSpc>
              <a:spcBef>
                <a:spcPts val="1559"/>
              </a:spcBef>
              <a:buFont typeface="Arial" panose="020B0604020202020204" pitchFamily="34" charset="0"/>
              <a:buNone/>
              <a:defRPr kumimoji="1" sz="1400">
                <a:latin typeface="ＭＳ Ｐ明朝" panose="02020600040205080304" pitchFamily="18" charset="-128"/>
                <a:ea typeface="ＭＳ Ｐ明朝" panose="02020600040205080304" pitchFamily="18" charset="-128"/>
              </a:defRPr>
            </a:lvl1pPr>
            <a:lvl2pPr marL="712775" indent="0" algn="ctr" defTabSz="1425550">
              <a:lnSpc>
                <a:spcPct val="90000"/>
              </a:lnSpc>
              <a:spcBef>
                <a:spcPts val="780"/>
              </a:spcBef>
              <a:buFont typeface="Arial" panose="020B0604020202020204" pitchFamily="34" charset="0"/>
              <a:buNone/>
              <a:defRPr kumimoji="1" sz="3118"/>
            </a:lvl2pPr>
            <a:lvl3pPr marL="1425550" indent="0" algn="ctr" defTabSz="1425550">
              <a:lnSpc>
                <a:spcPct val="90000"/>
              </a:lnSpc>
              <a:spcBef>
                <a:spcPts val="780"/>
              </a:spcBef>
              <a:buFont typeface="Arial" panose="020B0604020202020204" pitchFamily="34" charset="0"/>
              <a:buNone/>
              <a:defRPr kumimoji="1" sz="2806"/>
            </a:lvl3pPr>
            <a:lvl4pPr marL="2138324" indent="0" algn="ctr" defTabSz="1425550">
              <a:lnSpc>
                <a:spcPct val="90000"/>
              </a:lnSpc>
              <a:spcBef>
                <a:spcPts val="780"/>
              </a:spcBef>
              <a:buFont typeface="Arial" panose="020B0604020202020204" pitchFamily="34" charset="0"/>
              <a:buNone/>
              <a:defRPr kumimoji="1" sz="2494"/>
            </a:lvl4pPr>
            <a:lvl5pPr marL="2851099" indent="0" algn="ctr" defTabSz="1425550">
              <a:lnSpc>
                <a:spcPct val="90000"/>
              </a:lnSpc>
              <a:spcBef>
                <a:spcPts val="780"/>
              </a:spcBef>
              <a:buFont typeface="Arial" panose="020B0604020202020204" pitchFamily="34" charset="0"/>
              <a:buNone/>
              <a:defRPr kumimoji="1" sz="2494"/>
            </a:lvl5pPr>
            <a:lvl6pPr marL="3563874" indent="0" algn="ctr" defTabSz="1425550">
              <a:lnSpc>
                <a:spcPct val="90000"/>
              </a:lnSpc>
              <a:spcBef>
                <a:spcPts val="780"/>
              </a:spcBef>
              <a:buFont typeface="Arial" panose="020B0604020202020204" pitchFamily="34" charset="0"/>
              <a:buNone/>
              <a:defRPr kumimoji="1" sz="2494"/>
            </a:lvl6pPr>
            <a:lvl7pPr marL="4276649" indent="0" algn="ctr" defTabSz="1425550">
              <a:lnSpc>
                <a:spcPct val="90000"/>
              </a:lnSpc>
              <a:spcBef>
                <a:spcPts val="780"/>
              </a:spcBef>
              <a:buFont typeface="Arial" panose="020B0604020202020204" pitchFamily="34" charset="0"/>
              <a:buNone/>
              <a:defRPr kumimoji="1" sz="2494"/>
            </a:lvl7pPr>
            <a:lvl8pPr marL="4989424" indent="0" algn="ctr" defTabSz="1425550">
              <a:lnSpc>
                <a:spcPct val="90000"/>
              </a:lnSpc>
              <a:spcBef>
                <a:spcPts val="780"/>
              </a:spcBef>
              <a:buFont typeface="Arial" panose="020B0604020202020204" pitchFamily="34" charset="0"/>
              <a:buNone/>
              <a:defRPr kumimoji="1" sz="2494"/>
            </a:lvl8pPr>
            <a:lvl9pPr marL="5702198" indent="0" algn="ctr" defTabSz="1425550">
              <a:lnSpc>
                <a:spcPct val="90000"/>
              </a:lnSpc>
              <a:spcBef>
                <a:spcPts val="780"/>
              </a:spcBef>
              <a:buFont typeface="Arial" panose="020B0604020202020204" pitchFamily="34" charset="0"/>
              <a:buNone/>
              <a:defRPr kumimoji="1" sz="2494"/>
            </a:lvl9pPr>
          </a:lstStyle>
          <a:p>
            <a:endParaRPr lang="ja-JP" altLang="ja-JP" sz="1200" dirty="0"/>
          </a:p>
        </p:txBody>
      </p:sp>
      <p:sp>
        <p:nvSpPr>
          <p:cNvPr id="4" name="正方形/長方形 3"/>
          <p:cNvSpPr/>
          <p:nvPr/>
        </p:nvSpPr>
        <p:spPr>
          <a:xfrm>
            <a:off x="1222955" y="444963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4" name="正方形/長方形 63"/>
          <p:cNvSpPr/>
          <p:nvPr/>
        </p:nvSpPr>
        <p:spPr>
          <a:xfrm>
            <a:off x="1666488" y="4449636"/>
            <a:ext cx="353825" cy="308098"/>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p:txBody>
      </p:sp>
      <p:sp>
        <p:nvSpPr>
          <p:cNvPr id="65" name="テキスト ボックス 64"/>
          <p:cNvSpPr txBox="1"/>
          <p:nvPr/>
        </p:nvSpPr>
        <p:spPr>
          <a:xfrm>
            <a:off x="710846" y="4771043"/>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平成</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6" name="正方形/長方形 65"/>
          <p:cNvSpPr/>
          <p:nvPr/>
        </p:nvSpPr>
        <p:spPr>
          <a:xfrm>
            <a:off x="1212897" y="477104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7" name="正方形/長方形 66"/>
          <p:cNvSpPr/>
          <p:nvPr/>
        </p:nvSpPr>
        <p:spPr>
          <a:xfrm>
            <a:off x="1648338" y="477104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68" name="テキスト ボックス 67"/>
          <p:cNvSpPr txBox="1"/>
          <p:nvPr/>
        </p:nvSpPr>
        <p:spPr>
          <a:xfrm>
            <a:off x="710844" y="5088396"/>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69" name="正方形/長方形 68"/>
          <p:cNvSpPr/>
          <p:nvPr/>
        </p:nvSpPr>
        <p:spPr>
          <a:xfrm>
            <a:off x="1204803" y="5088396"/>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0" name="正方形/長方形 69"/>
          <p:cNvSpPr/>
          <p:nvPr/>
        </p:nvSpPr>
        <p:spPr>
          <a:xfrm>
            <a:off x="1648336" y="5088396"/>
            <a:ext cx="353825" cy="561116"/>
          </a:xfrm>
          <a:prstGeom prst="rect">
            <a:avLst/>
          </a:prstGeom>
          <a:noFill/>
        </p:spPr>
        <p:txBody>
          <a:bodyPr wrap="square" rtlCol="0">
            <a:spAutoFit/>
          </a:bodyPr>
          <a:lstStyle/>
          <a:p>
            <a:pPr algn="ctr">
              <a:lnSpc>
                <a:spcPct val="137000"/>
              </a:lnSpc>
            </a:pPr>
            <a:endParaRPr lang="en-US" altLang="ja-JP" sz="1200" kern="100" dirty="0">
              <a:solidFill>
                <a:srgbClr val="000000"/>
              </a:solidFill>
              <a:latin typeface="ＭＳ Ｐ明朝" panose="02020600040205080304" pitchFamily="18" charset="-128"/>
              <a:ea typeface="ＭＳ Ｐ明朝" panose="02020600040205080304" pitchFamily="18" charset="-128"/>
            </a:endParaRPr>
          </a:p>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1" name="テキスト ボックス 70"/>
          <p:cNvSpPr txBox="1"/>
          <p:nvPr/>
        </p:nvSpPr>
        <p:spPr>
          <a:xfrm>
            <a:off x="708918" y="5392915"/>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2" name="正方形/長方形 71"/>
          <p:cNvSpPr/>
          <p:nvPr/>
        </p:nvSpPr>
        <p:spPr>
          <a:xfrm>
            <a:off x="1202877" y="5392915"/>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3" name="正方形/長方形 72"/>
          <p:cNvSpPr/>
          <p:nvPr/>
        </p:nvSpPr>
        <p:spPr>
          <a:xfrm>
            <a:off x="1646410" y="5392915"/>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78" name="テキスト ボックス 77"/>
          <p:cNvSpPr txBox="1"/>
          <p:nvPr/>
        </p:nvSpPr>
        <p:spPr>
          <a:xfrm>
            <a:off x="705190" y="5708534"/>
            <a:ext cx="510680"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令和</a:t>
            </a: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79" name="正方形/長方形 78"/>
          <p:cNvSpPr/>
          <p:nvPr/>
        </p:nvSpPr>
        <p:spPr>
          <a:xfrm>
            <a:off x="1215333" y="5708534"/>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0" name="正方形/長方形 79"/>
          <p:cNvSpPr/>
          <p:nvPr/>
        </p:nvSpPr>
        <p:spPr>
          <a:xfrm>
            <a:off x="1658866" y="5708534"/>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1" name="テキスト ボックス 80"/>
          <p:cNvSpPr txBox="1"/>
          <p:nvPr/>
        </p:nvSpPr>
        <p:spPr>
          <a:xfrm>
            <a:off x="725408" y="6330360"/>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2" name="正方形/長方形 81"/>
          <p:cNvSpPr/>
          <p:nvPr/>
        </p:nvSpPr>
        <p:spPr>
          <a:xfrm>
            <a:off x="1235551" y="6330360"/>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3" name="正方形/長方形 82"/>
          <p:cNvSpPr/>
          <p:nvPr/>
        </p:nvSpPr>
        <p:spPr>
          <a:xfrm>
            <a:off x="1679084" y="6330360"/>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4" name="テキスト ボックス 83"/>
          <p:cNvSpPr txBox="1"/>
          <p:nvPr/>
        </p:nvSpPr>
        <p:spPr>
          <a:xfrm>
            <a:off x="723362" y="6968713"/>
            <a:ext cx="510680" cy="319768"/>
          </a:xfrm>
          <a:prstGeom prst="rect">
            <a:avLst/>
          </a:prstGeom>
          <a:noFill/>
        </p:spPr>
        <p:txBody>
          <a:bodyPr wrap="square" rtlCol="0">
            <a:spAutoFit/>
          </a:bodyPr>
          <a:lstStyle/>
          <a:p>
            <a:pPr algn="ctr">
              <a:lnSpc>
                <a:spcPct val="137000"/>
              </a:lnSpc>
              <a:spcAft>
                <a:spcPts val="0"/>
              </a:spcAft>
            </a:pPr>
            <a:endParaRPr lang="ja-JP" altLang="ja-JP" sz="1200" kern="100" dirty="0">
              <a:solidFill>
                <a:srgbClr val="000000"/>
              </a:solidFill>
              <a:latin typeface="Calibri" panose="020F0502020204030204" pitchFamily="34" charset="0"/>
              <a:ea typeface="ＭＳ Ｐ明朝" panose="02020600040205080304" pitchFamily="18" charset="-128"/>
            </a:endParaRPr>
          </a:p>
        </p:txBody>
      </p:sp>
      <p:sp>
        <p:nvSpPr>
          <p:cNvPr id="85" name="正方形/長方形 84"/>
          <p:cNvSpPr/>
          <p:nvPr/>
        </p:nvSpPr>
        <p:spPr>
          <a:xfrm>
            <a:off x="1233505" y="6968713"/>
            <a:ext cx="403543"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86" name="正方形/長方形 85"/>
          <p:cNvSpPr/>
          <p:nvPr/>
        </p:nvSpPr>
        <p:spPr>
          <a:xfrm>
            <a:off x="1677038" y="6968713"/>
            <a:ext cx="353825" cy="308098"/>
          </a:xfrm>
          <a:prstGeom prst="rect">
            <a:avLst/>
          </a:prstGeom>
          <a:noFill/>
        </p:spPr>
        <p:txBody>
          <a:bodyPr wrap="square" rtlCol="0">
            <a:spAutoFit/>
          </a:bodyPr>
          <a:lstStyle/>
          <a:p>
            <a:pPr algn="ctr">
              <a:lnSpc>
                <a:spcPct val="137000"/>
              </a:lnSpc>
            </a:pPr>
            <a:endParaRPr lang="ja-JP" altLang="en-US" sz="1200" kern="100" dirty="0">
              <a:solidFill>
                <a:srgbClr val="000000"/>
              </a:solidFill>
              <a:latin typeface="ＭＳ Ｐ明朝" panose="02020600040205080304" pitchFamily="18" charset="-128"/>
              <a:ea typeface="ＭＳ Ｐ明朝" panose="02020600040205080304" pitchFamily="18" charset="-128"/>
            </a:endParaRPr>
          </a:p>
        </p:txBody>
      </p:sp>
      <p:sp>
        <p:nvSpPr>
          <p:cNvPr id="5" name="テキスト ボックス 4">
            <a:extLst>
              <a:ext uri="{FF2B5EF4-FFF2-40B4-BE49-F238E27FC236}">
                <a16:creationId xmlns:a16="http://schemas.microsoft.com/office/drawing/2014/main" id="{E2BAA02D-B81D-42D6-976F-23E4A070479F}"/>
              </a:ext>
            </a:extLst>
          </p:cNvPr>
          <p:cNvSpPr txBox="1"/>
          <p:nvPr/>
        </p:nvSpPr>
        <p:spPr>
          <a:xfrm>
            <a:off x="9779931" y="6243741"/>
            <a:ext cx="1485900" cy="276999"/>
          </a:xfrm>
          <a:prstGeom prst="rect">
            <a:avLst/>
          </a:prstGeom>
          <a:noFill/>
        </p:spPr>
        <p:txBody>
          <a:bodyPr wrap="square" rtlCol="0">
            <a:spAutoFit/>
          </a:bodyPr>
          <a:lstStyle/>
          <a:p>
            <a:r>
              <a:rPr kumimoji="1" lang="ja-JP" altLang="en-US" sz="1200" dirty="0"/>
              <a:t>エフェクト</a:t>
            </a:r>
          </a:p>
        </p:txBody>
      </p:sp>
      <p:sp>
        <p:nvSpPr>
          <p:cNvPr id="6" name="テキスト ボックス 5">
            <a:extLst>
              <a:ext uri="{FF2B5EF4-FFF2-40B4-BE49-F238E27FC236}">
                <a16:creationId xmlns:a16="http://schemas.microsoft.com/office/drawing/2014/main" id="{F8BA084D-7C8E-4F77-909A-44AF70F722C7}"/>
              </a:ext>
            </a:extLst>
          </p:cNvPr>
          <p:cNvSpPr txBox="1"/>
          <p:nvPr/>
        </p:nvSpPr>
        <p:spPr>
          <a:xfrm>
            <a:off x="8964930" y="7742969"/>
            <a:ext cx="1836420" cy="276999"/>
          </a:xfrm>
          <a:prstGeom prst="rect">
            <a:avLst/>
          </a:prstGeom>
          <a:noFill/>
        </p:spPr>
        <p:txBody>
          <a:bodyPr wrap="square" rtlCol="0">
            <a:spAutoFit/>
          </a:bodyPr>
          <a:lstStyle/>
          <a:p>
            <a:r>
              <a:rPr kumimoji="1" lang="ja-JP" altLang="en-US" sz="1200" dirty="0"/>
              <a:t>バレーボール</a:t>
            </a:r>
          </a:p>
        </p:txBody>
      </p:sp>
      <p:sp>
        <p:nvSpPr>
          <p:cNvPr id="42" name="テキスト ボックス 41">
            <a:extLst>
              <a:ext uri="{FF2B5EF4-FFF2-40B4-BE49-F238E27FC236}">
                <a16:creationId xmlns:a16="http://schemas.microsoft.com/office/drawing/2014/main" id="{6A13627E-35CA-74DD-CBEF-4EE0D3536AF2}"/>
              </a:ext>
            </a:extLst>
          </p:cNvPr>
          <p:cNvSpPr txBox="1"/>
          <p:nvPr/>
        </p:nvSpPr>
        <p:spPr>
          <a:xfrm>
            <a:off x="2059638" y="665928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サーティファイ主催　</a:t>
            </a:r>
            <a:r>
              <a:rPr lang="en-US" altLang="ja-JP" sz="1200" kern="100" dirty="0">
                <a:solidFill>
                  <a:srgbClr val="000000"/>
                </a:solidFill>
                <a:latin typeface="Calibri" panose="020F0502020204030204" pitchFamily="34" charset="0"/>
                <a:ea typeface="Calibri" panose="020F0502020204030204" pitchFamily="34" charset="0"/>
              </a:rPr>
              <a:t>Java</a:t>
            </a:r>
            <a:r>
              <a:rPr lang="ja-JP" altLang="en-US" sz="1200" kern="100" dirty="0">
                <a:solidFill>
                  <a:srgbClr val="000000"/>
                </a:solidFill>
                <a:latin typeface="Calibri" panose="020F0502020204030204" pitchFamily="34" charset="0"/>
                <a:ea typeface="Calibri" panose="020F0502020204030204" pitchFamily="34" charset="0"/>
              </a:rPr>
              <a:t>プログラミング能力認定試験</a:t>
            </a:r>
            <a:r>
              <a:rPr lang="en-US" altLang="ja-JP" sz="1200" kern="100" dirty="0">
                <a:solidFill>
                  <a:srgbClr val="000000"/>
                </a:solidFill>
                <a:latin typeface="Calibri" panose="020F0502020204030204" pitchFamily="34" charset="0"/>
                <a:ea typeface="Calibri" panose="020F0502020204030204" pitchFamily="34" charset="0"/>
              </a:rPr>
              <a:t>3</a:t>
            </a:r>
            <a:r>
              <a:rPr lang="ja-JP" altLang="en-US" sz="1200" kern="100" dirty="0">
                <a:solidFill>
                  <a:srgbClr val="000000"/>
                </a:solidFill>
                <a:latin typeface="Calibri" panose="020F0502020204030204" pitchFamily="34" charset="0"/>
                <a:ea typeface="Calibri" panose="020F0502020204030204" pitchFamily="34" charset="0"/>
              </a:rPr>
              <a:t>級　合格</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3" name="テキスト ボックス 42">
            <a:extLst>
              <a:ext uri="{FF2B5EF4-FFF2-40B4-BE49-F238E27FC236}">
                <a16:creationId xmlns:a16="http://schemas.microsoft.com/office/drawing/2014/main" id="{F0ED280C-F34F-F562-BB38-0385165E7D75}"/>
              </a:ext>
            </a:extLst>
          </p:cNvPr>
          <p:cNvSpPr txBox="1"/>
          <p:nvPr/>
        </p:nvSpPr>
        <p:spPr>
          <a:xfrm>
            <a:off x="2059638" y="7291746"/>
            <a:ext cx="5104973" cy="322781"/>
          </a:xfrm>
          <a:prstGeom prst="rect">
            <a:avLst/>
          </a:prstGeom>
          <a:noFill/>
        </p:spPr>
        <p:txBody>
          <a:bodyPr wrap="square" rtlCol="0">
            <a:spAutoFit/>
          </a:bodyPr>
          <a:lstStyle/>
          <a:p>
            <a:pPr>
              <a:lnSpc>
                <a:spcPct val="137000"/>
              </a:lnSpc>
              <a:spcAft>
                <a:spcPts val="0"/>
              </a:spcAft>
            </a:pPr>
            <a:r>
              <a:rPr lang="ja-JP" altLang="en-US" sz="1200" kern="100" dirty="0">
                <a:solidFill>
                  <a:srgbClr val="000000"/>
                </a:solidFill>
                <a:latin typeface="Calibri" panose="020F0502020204030204" pitchFamily="34" charset="0"/>
                <a:ea typeface="Calibri" panose="020F0502020204030204" pitchFamily="34" charset="0"/>
              </a:rPr>
              <a:t>普通自動車免許</a:t>
            </a:r>
            <a:r>
              <a:rPr lang="en-US" altLang="ja-JP" sz="1200" kern="100" dirty="0">
                <a:solidFill>
                  <a:srgbClr val="000000"/>
                </a:solidFill>
                <a:latin typeface="Calibri" panose="020F0502020204030204" pitchFamily="34" charset="0"/>
                <a:ea typeface="Calibri" panose="020F0502020204030204" pitchFamily="34" charset="0"/>
              </a:rPr>
              <a:t>AT</a:t>
            </a:r>
            <a:r>
              <a:rPr lang="ja-JP" altLang="en-US" sz="1200" kern="100" dirty="0">
                <a:solidFill>
                  <a:srgbClr val="000000"/>
                </a:solidFill>
                <a:latin typeface="Calibri" panose="020F0502020204030204" pitchFamily="34" charset="0"/>
                <a:ea typeface="Calibri" panose="020F0502020204030204" pitchFamily="34" charset="0"/>
              </a:rPr>
              <a:t>限定　取得</a:t>
            </a:r>
            <a:endParaRPr lang="ja-JP" altLang="ja-JP" sz="1200" kern="100" dirty="0">
              <a:solidFill>
                <a:srgbClr val="000000"/>
              </a:solidFill>
              <a:latin typeface="Calibri" panose="020F0502020204030204" pitchFamily="34" charset="0"/>
              <a:ea typeface="Calibri" panose="020F0502020204030204" pitchFamily="34" charset="0"/>
            </a:endParaRPr>
          </a:p>
        </p:txBody>
      </p:sp>
      <p:sp>
        <p:nvSpPr>
          <p:cNvPr id="45" name="テキスト ボックス 44">
            <a:extLst>
              <a:ext uri="{FF2B5EF4-FFF2-40B4-BE49-F238E27FC236}">
                <a16:creationId xmlns:a16="http://schemas.microsoft.com/office/drawing/2014/main" id="{65BBC89B-E388-AA6A-BD7D-BA9C8668CBED}"/>
              </a:ext>
            </a:extLst>
          </p:cNvPr>
          <p:cNvSpPr txBox="1"/>
          <p:nvPr/>
        </p:nvSpPr>
        <p:spPr>
          <a:xfrm>
            <a:off x="118328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46" name="テキスト ボックス 45">
            <a:extLst>
              <a:ext uri="{FF2B5EF4-FFF2-40B4-BE49-F238E27FC236}">
                <a16:creationId xmlns:a16="http://schemas.microsoft.com/office/drawing/2014/main" id="{F42C440A-77F2-6CCD-7848-51D2571B57F8}"/>
              </a:ext>
            </a:extLst>
          </p:cNvPr>
          <p:cNvSpPr txBox="1"/>
          <p:nvPr/>
        </p:nvSpPr>
        <p:spPr>
          <a:xfrm>
            <a:off x="11756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２９</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1" name="テキスト ボックス 50">
            <a:extLst>
              <a:ext uri="{FF2B5EF4-FFF2-40B4-BE49-F238E27FC236}">
                <a16:creationId xmlns:a16="http://schemas.microsoft.com/office/drawing/2014/main" id="{2F515298-D391-D2A6-532D-5E0D525B2CA5}"/>
              </a:ext>
            </a:extLst>
          </p:cNvPr>
          <p:cNvSpPr txBox="1"/>
          <p:nvPr/>
        </p:nvSpPr>
        <p:spPr>
          <a:xfrm>
            <a:off x="1175665" y="540213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2" name="テキスト ボックス 51">
            <a:extLst>
              <a:ext uri="{FF2B5EF4-FFF2-40B4-BE49-F238E27FC236}">
                <a16:creationId xmlns:a16="http://schemas.microsoft.com/office/drawing/2014/main" id="{4C570251-01D9-5ECB-FFC8-9F0461AB3906}"/>
              </a:ext>
            </a:extLst>
          </p:cNvPr>
          <p:cNvSpPr txBox="1"/>
          <p:nvPr/>
        </p:nvSpPr>
        <p:spPr>
          <a:xfrm>
            <a:off x="1610005" y="44572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53" name="テキスト ボックス 52">
            <a:extLst>
              <a:ext uri="{FF2B5EF4-FFF2-40B4-BE49-F238E27FC236}">
                <a16:creationId xmlns:a16="http://schemas.microsoft.com/office/drawing/2014/main" id="{C9E2E863-33A6-550B-5D8E-FFB34E304CAE}"/>
              </a:ext>
            </a:extLst>
          </p:cNvPr>
          <p:cNvSpPr txBox="1"/>
          <p:nvPr/>
        </p:nvSpPr>
        <p:spPr>
          <a:xfrm>
            <a:off x="117566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２</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4" name="テキスト ボックス 73">
            <a:extLst>
              <a:ext uri="{FF2B5EF4-FFF2-40B4-BE49-F238E27FC236}">
                <a16:creationId xmlns:a16="http://schemas.microsoft.com/office/drawing/2014/main" id="{2962B12B-5CCF-219A-6E86-3F66CB6D3580}"/>
              </a:ext>
            </a:extLst>
          </p:cNvPr>
          <p:cNvSpPr txBox="1"/>
          <p:nvPr/>
        </p:nvSpPr>
        <p:spPr>
          <a:xfrm>
            <a:off x="1594765" y="476967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5" name="テキスト ボックス 74">
            <a:extLst>
              <a:ext uri="{FF2B5EF4-FFF2-40B4-BE49-F238E27FC236}">
                <a16:creationId xmlns:a16="http://schemas.microsoft.com/office/drawing/2014/main" id="{274B70EC-075D-08EF-2220-631C38FDA7C9}"/>
              </a:ext>
            </a:extLst>
          </p:cNvPr>
          <p:cNvSpPr txBox="1"/>
          <p:nvPr/>
        </p:nvSpPr>
        <p:spPr>
          <a:xfrm>
            <a:off x="1610005" y="50897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76" name="テキスト ボックス 75">
            <a:extLst>
              <a:ext uri="{FF2B5EF4-FFF2-40B4-BE49-F238E27FC236}">
                <a16:creationId xmlns:a16="http://schemas.microsoft.com/office/drawing/2014/main" id="{7E20A565-780B-9690-2773-3B7C32A4011A}"/>
              </a:ext>
            </a:extLst>
          </p:cNvPr>
          <p:cNvSpPr txBox="1"/>
          <p:nvPr/>
        </p:nvSpPr>
        <p:spPr>
          <a:xfrm>
            <a:off x="1175665" y="5714556"/>
            <a:ext cx="510681" cy="319768"/>
          </a:xfrm>
          <a:prstGeom prst="rect">
            <a:avLst/>
          </a:prstGeom>
          <a:noFill/>
        </p:spPr>
        <p:txBody>
          <a:bodyPr wrap="square" rtlCol="0">
            <a:spAutoFit/>
          </a:bodyPr>
          <a:lstStyle/>
          <a:p>
            <a:pPr algn="ctr">
              <a:lnSpc>
                <a:spcPct val="137000"/>
              </a:lnSpc>
              <a:spcAft>
                <a:spcPts val="0"/>
              </a:spcAft>
            </a:pPr>
            <a:r>
              <a:rPr lang="en-US" altLang="ja-JP" sz="1200" kern="100" dirty="0">
                <a:solidFill>
                  <a:srgbClr val="000000"/>
                </a:solidFill>
                <a:latin typeface="Calibri" panose="020F0502020204030204" pitchFamily="34" charset="0"/>
                <a:ea typeface="ＭＳ Ｐ明朝" panose="02020600040205080304" pitchFamily="18" charset="-128"/>
              </a:rPr>
              <a:t>6</a:t>
            </a:r>
          </a:p>
        </p:txBody>
      </p:sp>
      <p:sp>
        <p:nvSpPr>
          <p:cNvPr id="77" name="テキスト ボックス 76">
            <a:extLst>
              <a:ext uri="{FF2B5EF4-FFF2-40B4-BE49-F238E27FC236}">
                <a16:creationId xmlns:a16="http://schemas.microsoft.com/office/drawing/2014/main" id="{9E72F57E-BB72-CDE1-3460-7B0502B818A6}"/>
              </a:ext>
            </a:extLst>
          </p:cNvPr>
          <p:cNvSpPr txBox="1"/>
          <p:nvPr/>
        </p:nvSpPr>
        <p:spPr>
          <a:xfrm>
            <a:off x="1602385" y="539451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４</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sp>
        <p:nvSpPr>
          <p:cNvPr id="87" name="テキスト ボックス 86">
            <a:extLst>
              <a:ext uri="{FF2B5EF4-FFF2-40B4-BE49-F238E27FC236}">
                <a16:creationId xmlns:a16="http://schemas.microsoft.com/office/drawing/2014/main" id="{BAB3C44D-57F0-9F1E-AB9B-78E31B7BAF77}"/>
              </a:ext>
            </a:extLst>
          </p:cNvPr>
          <p:cNvSpPr txBox="1"/>
          <p:nvPr/>
        </p:nvSpPr>
        <p:spPr>
          <a:xfrm>
            <a:off x="1594765" y="5714556"/>
            <a:ext cx="510681" cy="319768"/>
          </a:xfrm>
          <a:prstGeom prst="rect">
            <a:avLst/>
          </a:prstGeom>
          <a:noFill/>
        </p:spPr>
        <p:txBody>
          <a:bodyPr wrap="square" rtlCol="0">
            <a:spAutoFit/>
          </a:bodyPr>
          <a:lstStyle/>
          <a:p>
            <a:pPr algn="ctr">
              <a:lnSpc>
                <a:spcPct val="137000"/>
              </a:lnSpc>
              <a:spcAft>
                <a:spcPts val="0"/>
              </a:spcAft>
            </a:pPr>
            <a:r>
              <a:rPr lang="ja-JP" altLang="en-US" sz="1200" kern="100" dirty="0">
                <a:solidFill>
                  <a:srgbClr val="000000"/>
                </a:solidFill>
                <a:latin typeface="Calibri" panose="020F0502020204030204" pitchFamily="34" charset="0"/>
                <a:ea typeface="ＭＳ Ｐ明朝" panose="02020600040205080304" pitchFamily="18" charset="-128"/>
              </a:rPr>
              <a:t>３</a:t>
            </a:r>
            <a:endParaRPr lang="en-US" altLang="ja-JP" sz="1200" kern="100" dirty="0">
              <a:solidFill>
                <a:srgbClr val="000000"/>
              </a:solidFill>
              <a:latin typeface="Calibri" panose="020F0502020204030204" pitchFamily="34" charset="0"/>
              <a:ea typeface="ＭＳ Ｐ明朝" panose="02020600040205080304" pitchFamily="18" charset="-128"/>
            </a:endParaRPr>
          </a:p>
        </p:txBody>
      </p:sp>
      <p:pic>
        <p:nvPicPr>
          <p:cNvPr id="41" name="図 40">
            <a:extLst>
              <a:ext uri="{FF2B5EF4-FFF2-40B4-BE49-F238E27FC236}">
                <a16:creationId xmlns:a16="http://schemas.microsoft.com/office/drawing/2014/main" id="{CD23B25D-1A8E-41EB-B8EE-C83379A5B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3439" y="443962"/>
            <a:ext cx="1126177" cy="1501284"/>
          </a:xfrm>
          <a:prstGeom prst="rect">
            <a:avLst/>
          </a:prstGeom>
        </p:spPr>
      </p:pic>
    </p:spTree>
    <p:extLst>
      <p:ext uri="{BB962C8B-B14F-4D97-AF65-F5344CB8AC3E}">
        <p14:creationId xmlns:p14="http://schemas.microsoft.com/office/powerpoint/2010/main" val="12350226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24C3BF44C9025458004BCBA67209A48" ma:contentTypeVersion="4" ma:contentTypeDescription="新しいドキュメントを作成します。" ma:contentTypeScope="" ma:versionID="52abb6c3ef923d267c7b0e174eeb3107">
  <xsd:schema xmlns:xsd="http://www.w3.org/2001/XMLSchema" xmlns:xs="http://www.w3.org/2001/XMLSchema" xmlns:p="http://schemas.microsoft.com/office/2006/metadata/properties" xmlns:ns2="c6997f91-8249-4dce-9b86-00499df785e0" xmlns:ns3="d96a085a-c185-4699-8a52-62798b5a76fe" targetNamespace="http://schemas.microsoft.com/office/2006/metadata/properties" ma:root="true" ma:fieldsID="094b90e5a0ef51a7dda8dba6ae70d549" ns2:_="" ns3:_="">
    <xsd:import namespace="c6997f91-8249-4dce-9b86-00499df785e0"/>
    <xsd:import namespace="d96a085a-c185-4699-8a52-62798b5a76f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97f91-8249-4dce-9b86-00499df785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6a085a-c185-4699-8a52-62798b5a76fe"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D97E7-7A91-4DDE-BFC9-DC3652AAA340}">
  <ds:schemaRefs>
    <ds:schemaRef ds:uri="http://schemas.microsoft.com/sharepoint/v3/contenttype/forms"/>
  </ds:schemaRefs>
</ds:datastoreItem>
</file>

<file path=customXml/itemProps2.xml><?xml version="1.0" encoding="utf-8"?>
<ds:datastoreItem xmlns:ds="http://schemas.openxmlformats.org/officeDocument/2006/customXml" ds:itemID="{AF1657D8-46EC-4F1E-B063-1FD43170B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997f91-8249-4dce-9b86-00499df785e0"/>
    <ds:schemaRef ds:uri="d96a085a-c185-4699-8a52-62798b5a7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29C96F-1932-4DE7-A156-7D3B458EA036}">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d96a085a-c185-4699-8a52-62798b5a76fe"/>
    <ds:schemaRef ds:uri="http://schemas.microsoft.com/office/infopath/2007/PartnerControls"/>
    <ds:schemaRef ds:uri="c6997f91-8249-4dce-9b86-00499df785e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697</TotalTime>
  <Words>575</Words>
  <Application>Microsoft Office PowerPoint</Application>
  <PresentationFormat>ユーザー設定</PresentationFormat>
  <Paragraphs>55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Ｐ明朝</vt:lpstr>
      <vt:lpstr>ＭＳ 明朝</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APC教務</dc:creator>
  <cp:lastModifiedBy>小畑 耀</cp:lastModifiedBy>
  <cp:revision>31</cp:revision>
  <dcterms:created xsi:type="dcterms:W3CDTF">2020-06-03T15:22:25Z</dcterms:created>
  <dcterms:modified xsi:type="dcterms:W3CDTF">2023-05-29T01:32:46Z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0x010100A24C3BF44C9025458004BCBA67209A48</vt:lpwstr>
  </property>
</Properties>
</file>