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242" autoAdjust="0"/>
  </p:normalViewPr>
  <p:slideViewPr>
    <p:cSldViewPr snapToGrid="0">
      <p:cViewPr varScale="1">
        <p:scale>
          <a:sx n="52" d="100"/>
          <a:sy n="52" d="100"/>
        </p:scale>
        <p:origin x="136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FCC79-98F6-44C4-9AD4-D1F9ABC38153}"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4CE9B-1FE1-4A08-BD2A-C2421416B476}" type="slidenum">
              <a:rPr kumimoji="1" lang="ja-JP" altLang="en-US" smtClean="0"/>
              <a:t>‹#›</a:t>
            </a:fld>
            <a:endParaRPr kumimoji="1" lang="ja-JP" altLang="en-US"/>
          </a:p>
        </p:txBody>
      </p:sp>
    </p:spTree>
    <p:extLst>
      <p:ext uri="{BB962C8B-B14F-4D97-AF65-F5344CB8AC3E}">
        <p14:creationId xmlns:p14="http://schemas.microsoft.com/office/powerpoint/2010/main" val="35678222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D4CE9B-1FE1-4A08-BD2A-C2421416B476}" type="slidenum">
              <a:rPr kumimoji="1" lang="ja-JP" altLang="en-US" smtClean="0"/>
              <a:t>1</a:t>
            </a:fld>
            <a:endParaRPr kumimoji="1" lang="ja-JP" altLang="en-US"/>
          </a:p>
        </p:txBody>
      </p:sp>
    </p:spTree>
    <p:extLst>
      <p:ext uri="{BB962C8B-B14F-4D97-AF65-F5344CB8AC3E}">
        <p14:creationId xmlns:p14="http://schemas.microsoft.com/office/powerpoint/2010/main" val="251402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0"/>
            <a:ext cx="15119350" cy="10691127"/>
          </a:xfrm>
          <a:prstGeom prst="rect">
            <a:avLst/>
          </a:prstGeom>
        </p:spPr>
      </p:pic>
      <p:sp>
        <p:nvSpPr>
          <p:cNvPr id="3" name="サブタイトル 2"/>
          <p:cNvSpPr>
            <a:spLocks noGrp="1"/>
          </p:cNvSpPr>
          <p:nvPr>
            <p:ph type="subTitle" idx="1"/>
          </p:nvPr>
        </p:nvSpPr>
        <p:spPr>
          <a:xfrm>
            <a:off x="7986168" y="6539585"/>
            <a:ext cx="6380624" cy="1184539"/>
          </a:xfrm>
        </p:spPr>
        <p:txBody>
          <a:bodyPr>
            <a:noAutofit/>
          </a:bodyPr>
          <a:lstStyle/>
          <a:p>
            <a:pPr algn="just">
              <a:lnSpc>
                <a:spcPts val="2250"/>
              </a:lnSpc>
            </a:pPr>
            <a:r>
              <a:rPr kumimoji="1"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を使用せずにシェーダーを応用したエフェクトを表示できるように現在</a:t>
            </a:r>
            <a:r>
              <a:rPr lang="en-US" altLang="ja-JP" sz="1200" dirty="0">
                <a:latin typeface="ＭＳ Ｐ明朝" panose="02020600040205080304" pitchFamily="18" charset="-128"/>
                <a:ea typeface="ＭＳ Ｐ明朝" panose="02020600040205080304" pitchFamily="18" charset="-128"/>
              </a:rPr>
              <a:t>HLSL</a:t>
            </a:r>
            <a:r>
              <a:rPr lang="ja-JP" altLang="en-US" sz="1200" dirty="0">
                <a:latin typeface="ＭＳ Ｐ明朝" panose="02020600040205080304" pitchFamily="18" charset="-128"/>
                <a:ea typeface="ＭＳ Ｐ明朝" panose="02020600040205080304" pitchFamily="18" charset="-128"/>
              </a:rPr>
              <a:t>シェーダーを勉強中です。今までの制作では</a:t>
            </a: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を利用する、またはフリーの画像置くだけでエフェクトの代用をしていました。しかしシェーダーを応用することでさらに幅広く強いエフェクト表現を実装することができると考え現在も実装実験中です。</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小畑</a:t>
            </a:r>
            <a:r>
              <a:rPr lang="ja-JP" sz="3600" kern="100" dirty="0">
                <a:solidFill>
                  <a:srgbClr val="000000"/>
                </a:solidFill>
                <a:effectLst/>
                <a:latin typeface="Calibri" panose="020F0502020204030204" pitchFamily="34" charset="0"/>
                <a:ea typeface="ＭＳ Ｐ明朝" panose="02020600040205080304" pitchFamily="18" charset="-128"/>
              </a:rPr>
              <a:t>　</a:t>
            </a:r>
            <a:r>
              <a:rPr lang="ja-JP" altLang="en-US" sz="3600" kern="100" dirty="0">
                <a:solidFill>
                  <a:srgbClr val="000000"/>
                </a:solidFill>
                <a:latin typeface="Calibri" panose="020F0502020204030204" pitchFamily="34" charset="0"/>
                <a:ea typeface="ＭＳ Ｐ明朝" panose="02020600040205080304" pitchFamily="18" charset="-128"/>
              </a:rPr>
              <a:t> 耀</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spc="300" dirty="0">
                <a:solidFill>
                  <a:srgbClr val="000000"/>
                </a:solidFill>
                <a:effectLst/>
                <a:latin typeface="Calibri" panose="020F0502020204030204" pitchFamily="34" charset="0"/>
                <a:ea typeface="ＭＳ Ｐ明朝" panose="02020600040205080304" pitchFamily="18" charset="-128"/>
              </a:rPr>
              <a:t>  おばた</a:t>
            </a:r>
            <a:r>
              <a:rPr lang="ja-JP" sz="1200" kern="100" spc="300" dirty="0">
                <a:solidFill>
                  <a:srgbClr val="000000"/>
                </a:solidFill>
                <a:effectLst/>
                <a:latin typeface="Calibri" panose="020F0502020204030204" pitchFamily="34" charset="0"/>
                <a:ea typeface="ＭＳ Ｐ明朝" panose="02020600040205080304" pitchFamily="18" charset="-128"/>
              </a:rPr>
              <a:t>　　　　</a:t>
            </a:r>
            <a:r>
              <a:rPr lang="ja-JP" altLang="en-US" sz="1200" kern="100" spc="300" dirty="0">
                <a:solidFill>
                  <a:srgbClr val="000000"/>
                </a:solidFill>
                <a:latin typeface="Calibri" panose="020F0502020204030204" pitchFamily="34" charset="0"/>
                <a:ea typeface="ＭＳ Ｐ明朝" panose="02020600040205080304" pitchFamily="18" charset="-128"/>
              </a:rPr>
              <a:t>ひかる</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100" kern="100" spc="300" dirty="0">
                <a:solidFill>
                  <a:srgbClr val="000000"/>
                </a:solidFill>
                <a:ea typeface="ＭＳ 明朝" panose="02020609040205080304" pitchFamily="17" charset="-128"/>
              </a:rPr>
              <a:t>3</a:t>
            </a:r>
            <a:endParaRPr lang="ja-JP" sz="1100" kern="100" dirty="0">
              <a:solidFill>
                <a:srgbClr val="000000"/>
              </a:solidFill>
              <a:effectLst/>
              <a:ea typeface="ＭＳ 明朝" panose="02020609040205080304" pitchFamily="17" charset="-128"/>
            </a:endParaRPr>
          </a:p>
        </p:txBody>
      </p:sp>
      <p:sp>
        <p:nvSpPr>
          <p:cNvPr id="10" name="テキスト ボックス 2"/>
          <p:cNvSpPr txBox="1">
            <a:spLocks noChangeArrowheads="1"/>
          </p:cNvSpPr>
          <p:nvPr/>
        </p:nvSpPr>
        <p:spPr bwMode="auto">
          <a:xfrm>
            <a:off x="1414463" y="168194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700338" y="168889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12</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2027873" y="168889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mj-lt"/>
                <a:ea typeface="Calibri" panose="020F0502020204030204" pitchFamily="34" charset="0"/>
              </a:rPr>
              <a:t>3</a:t>
            </a:r>
            <a:endParaRPr lang="ja-JP" sz="1100" kern="100" dirty="0">
              <a:solidFill>
                <a:srgbClr val="000000"/>
              </a:solidFill>
              <a:effectLst/>
              <a:latin typeface="+mj-lt"/>
              <a:ea typeface="Calibri" panose="020F0502020204030204" pitchFamily="34" charset="0"/>
            </a:endParaRPr>
          </a:p>
        </p:txBody>
      </p:sp>
      <p:sp>
        <p:nvSpPr>
          <p:cNvPr id="13" name="テキスト ボックス 2"/>
          <p:cNvSpPr txBox="1">
            <a:spLocks noChangeArrowheads="1"/>
          </p:cNvSpPr>
          <p:nvPr/>
        </p:nvSpPr>
        <p:spPr bwMode="auto">
          <a:xfrm>
            <a:off x="3799523" y="16847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21</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panose="02020600040205080304" pitchFamily="18" charset="-128"/>
                <a:ea typeface="Calibri" panose="020F0502020204030204" pitchFamily="34" charset="0"/>
              </a:rPr>
              <a:t>2016008</a:t>
            </a:r>
            <a:r>
              <a:rPr lang="en-US" sz="1050" kern="100" spc="300" dirty="0">
                <a:solidFill>
                  <a:srgbClr val="000000"/>
                </a:solidFill>
                <a:effectLst/>
                <a:latin typeface="ＭＳ Ｐ明朝" panose="02020600040205080304" pitchFamily="18" charset="-128"/>
                <a:ea typeface="Calibri" panose="020F0502020204030204" pitchFamily="34" charset="0"/>
              </a:rPr>
              <a:t>@</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080-8363-3703</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8260" y="230901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sz="8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80120" y="2535620"/>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a typeface="Calibri" panose="020F0502020204030204" pitchFamily="34" charset="0"/>
              </a:rPr>
              <a:t>816</a:t>
            </a:r>
            <a:endParaRPr lang="ja-JP" sz="1200" kern="100" dirty="0">
              <a:solidFill>
                <a:srgbClr val="000000"/>
              </a:solidFill>
              <a:effectLst/>
              <a:ea typeface="Calibri" panose="020F0502020204030204" pitchFamily="34" charset="0"/>
            </a:endParaRPr>
          </a:p>
        </p:txBody>
      </p:sp>
      <p:sp>
        <p:nvSpPr>
          <p:cNvPr id="18" name="テキスト ボックス 2"/>
          <p:cNvSpPr txBox="1">
            <a:spLocks noChangeArrowheads="1"/>
          </p:cNvSpPr>
          <p:nvPr/>
        </p:nvSpPr>
        <p:spPr bwMode="auto">
          <a:xfrm>
            <a:off x="2052018" y="2535620"/>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altLang="ja-JP" sz="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ea typeface="Calibri" panose="020F0502020204030204" pitchFamily="34" charset="0"/>
              </a:rPr>
              <a:t>816</a:t>
            </a:r>
            <a:endParaRPr lang="ja-JP" sz="1200" kern="100" dirty="0">
              <a:solidFill>
                <a:srgbClr val="000000"/>
              </a:solidFill>
              <a:effectLst/>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altLang="ja-JP"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3099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dirty="0">
                <a:solidFill>
                  <a:srgbClr val="000000"/>
                </a:solidFill>
                <a:latin typeface="Calibri" panose="020F0502020204030204" pitchFamily="34" charset="0"/>
                <a:ea typeface="Calibri" panose="020F0502020204030204" pitchFamily="34" charset="0"/>
              </a:rPr>
              <a:t>5</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spc="300" dirty="0">
                <a:solidFill>
                  <a:srgbClr val="000000"/>
                </a:solidFill>
                <a:effectLst/>
                <a:ea typeface="Calibri" panose="020F0502020204030204" pitchFamily="34" charset="0"/>
              </a:rPr>
              <a:t>12</a:t>
            </a:r>
          </a:p>
          <a:p>
            <a:pPr algn="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春日市立春日西中学校　卒業</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3" name="テキスト ボックス 32"/>
          <p:cNvSpPr txBox="1"/>
          <p:nvPr/>
        </p:nvSpPr>
        <p:spPr>
          <a:xfrm>
            <a:off x="2040114" y="4756709"/>
            <a:ext cx="5169061"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私立筑紫台高等学校　普通科　進学コース　入学</a:t>
            </a:r>
            <a:endParaRPr lang="en-US"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4" name="テキスト ボックス 33"/>
          <p:cNvSpPr txBox="1"/>
          <p:nvPr/>
        </p:nvSpPr>
        <p:spPr>
          <a:xfrm>
            <a:off x="2038685" y="5078984"/>
            <a:ext cx="5169061"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私立筑紫台高等学校　普通科　進学コース　卒業</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35" name="テキスト ボックス 34"/>
          <p:cNvSpPr txBox="1"/>
          <p:nvPr/>
        </p:nvSpPr>
        <p:spPr>
          <a:xfrm>
            <a:off x="2023956" y="5407104"/>
            <a:ext cx="5300972" cy="291234"/>
          </a:xfrm>
          <a:prstGeom prst="rect">
            <a:avLst/>
          </a:prstGeom>
          <a:noFill/>
        </p:spPr>
        <p:txBody>
          <a:bodyPr wrap="square" rtlCol="0">
            <a:spAutoFit/>
          </a:bodyPr>
          <a:lstStyle/>
          <a:p>
            <a:pPr>
              <a:lnSpc>
                <a:spcPct val="137000"/>
              </a:lnSpc>
              <a:spcAft>
                <a:spcPts val="0"/>
              </a:spcAft>
            </a:pPr>
            <a:r>
              <a:rPr lang="en-US" altLang="ja-JP" sz="1050" kern="100" dirty="0">
                <a:solidFill>
                  <a:srgbClr val="000000"/>
                </a:solidFill>
                <a:latin typeface="ＭＳ 明朝" panose="02020609040205080304" pitchFamily="17" charset="-128"/>
                <a:ea typeface="ＭＳ 明朝" panose="02020609040205080304" pitchFamily="17" charset="-128"/>
              </a:rPr>
              <a:t>ASO</a:t>
            </a:r>
            <a:r>
              <a:rPr lang="ja-JP" altLang="en-US" sz="1050" kern="100" dirty="0">
                <a:solidFill>
                  <a:srgbClr val="000000"/>
                </a:solidFill>
                <a:ea typeface="ＭＳ 明朝" panose="02020609040205080304" pitchFamily="17" charset="-128"/>
              </a:rPr>
              <a:t>ポップカルチャー専門学校　ゲーム・</a:t>
            </a:r>
            <a:r>
              <a:rPr lang="en-US" altLang="ja-JP" sz="1050" kern="100" dirty="0">
                <a:solidFill>
                  <a:srgbClr val="000000"/>
                </a:solidFill>
                <a:ea typeface="ＭＳ 明朝" panose="02020609040205080304" pitchFamily="17" charset="-128"/>
              </a:rPr>
              <a:t>CG</a:t>
            </a:r>
            <a:r>
              <a:rPr lang="ja-JP" altLang="en-US" sz="1050" kern="100" dirty="0">
                <a:solidFill>
                  <a:srgbClr val="000000"/>
                </a:solidFill>
                <a:ea typeface="ＭＳ 明朝" panose="02020609040205080304" pitchFamily="17" charset="-128"/>
              </a:rPr>
              <a:t>・アニメ専攻科ゲーム専攻　入学</a:t>
            </a:r>
            <a:endParaRPr lang="ja-JP" altLang="ja-JP" sz="1050" kern="100" dirty="0">
              <a:solidFill>
                <a:srgbClr val="000000"/>
              </a:solidFill>
              <a:ea typeface="ＭＳ 明朝" panose="02020609040205080304" pitchFamily="17" charset="-128"/>
            </a:endParaRPr>
          </a:p>
        </p:txBody>
      </p:sp>
      <p:sp>
        <p:nvSpPr>
          <p:cNvPr id="36" name="テキスト ボックス 35"/>
          <p:cNvSpPr txBox="1"/>
          <p:nvPr/>
        </p:nvSpPr>
        <p:spPr>
          <a:xfrm>
            <a:off x="2023956" y="5728878"/>
            <a:ext cx="5300971" cy="291234"/>
          </a:xfrm>
          <a:prstGeom prst="rect">
            <a:avLst/>
          </a:prstGeom>
          <a:noFill/>
        </p:spPr>
        <p:txBody>
          <a:bodyPr wrap="square" rtlCol="0">
            <a:spAutoFit/>
          </a:bodyPr>
          <a:lstStyle/>
          <a:p>
            <a:pPr>
              <a:lnSpc>
                <a:spcPct val="137000"/>
              </a:lnSpc>
              <a:spcAft>
                <a:spcPts val="0"/>
              </a:spcAft>
            </a:pPr>
            <a:r>
              <a:rPr lang="en-US" altLang="ja-JP" sz="1050" kern="100" dirty="0">
                <a:solidFill>
                  <a:srgbClr val="000000"/>
                </a:solidFill>
                <a:latin typeface="ＭＳ 明朝" panose="02020609040205080304" pitchFamily="17" charset="-128"/>
                <a:ea typeface="ＭＳ 明朝" panose="02020609040205080304" pitchFamily="17" charset="-128"/>
              </a:rPr>
              <a:t>ASO</a:t>
            </a:r>
            <a:r>
              <a:rPr lang="ja-JP" altLang="en-US" sz="1050" kern="100" dirty="0">
                <a:solidFill>
                  <a:srgbClr val="000000"/>
                </a:solidFill>
                <a:latin typeface="ＭＳ 明朝" panose="02020609040205080304" pitchFamily="17" charset="-128"/>
                <a:ea typeface="ＭＳ 明朝" panose="02020609040205080304" pitchFamily="17" charset="-128"/>
              </a:rPr>
              <a:t>ポップカルチャー専門学校　</a:t>
            </a:r>
            <a:r>
              <a:rPr lang="ja-JP" altLang="en-US" sz="1050" kern="100" dirty="0">
                <a:solidFill>
                  <a:srgbClr val="000000"/>
                </a:solidFill>
                <a:ea typeface="ＭＳ 明朝" panose="02020609040205080304" pitchFamily="17" charset="-128"/>
              </a:rPr>
              <a:t>ゲーム・</a:t>
            </a:r>
            <a:r>
              <a:rPr lang="en-US" altLang="ja-JP" sz="1050" kern="100" dirty="0">
                <a:solidFill>
                  <a:srgbClr val="000000"/>
                </a:solidFill>
                <a:ea typeface="ＭＳ 明朝" panose="02020609040205080304" pitchFamily="17" charset="-128"/>
              </a:rPr>
              <a:t>CG</a:t>
            </a:r>
            <a:r>
              <a:rPr lang="ja-JP" altLang="en-US" sz="1050" kern="100" dirty="0">
                <a:solidFill>
                  <a:srgbClr val="000000"/>
                </a:solidFill>
                <a:ea typeface="ＭＳ 明朝" panose="02020609040205080304" pitchFamily="17" charset="-128"/>
              </a:rPr>
              <a:t>・アニメ専攻科</a:t>
            </a:r>
            <a:r>
              <a:rPr lang="ja-JP" altLang="en-US" sz="1050" kern="100">
                <a:solidFill>
                  <a:srgbClr val="000000"/>
                </a:solidFill>
                <a:ea typeface="ＭＳ 明朝" panose="02020609040205080304" pitchFamily="17" charset="-128"/>
              </a:rPr>
              <a:t>ゲーム専攻　</a:t>
            </a:r>
            <a:r>
              <a:rPr lang="ja-JP" altLang="en-US" sz="1050" kern="100">
                <a:solidFill>
                  <a:srgbClr val="000000"/>
                </a:solidFill>
                <a:latin typeface="ＭＳ 明朝" panose="02020609040205080304" pitchFamily="17" charset="-128"/>
                <a:ea typeface="ＭＳ 明朝" panose="02020609040205080304" pitchFamily="17" charset="-128"/>
              </a:rPr>
              <a:t>卒業</a:t>
            </a:r>
            <a:r>
              <a:rPr lang="ja-JP" altLang="en-US" sz="1050" kern="100" dirty="0">
                <a:solidFill>
                  <a:srgbClr val="000000"/>
                </a:solidFill>
                <a:latin typeface="ＭＳ 明朝" panose="02020609040205080304" pitchFamily="17" charset="-128"/>
                <a:ea typeface="ＭＳ 明朝" panose="02020609040205080304" pitchFamily="17" charset="-128"/>
              </a:rPr>
              <a:t>予定</a:t>
            </a:r>
            <a:endParaRPr lang="ja-JP" altLang="ja-JP" sz="1050" kern="100" dirty="0">
              <a:solidFill>
                <a:srgbClr val="000000"/>
              </a:solidFill>
              <a:latin typeface="ＭＳ 明朝" panose="02020609040205080304" pitchFamily="17" charset="-128"/>
              <a:ea typeface="ＭＳ 明朝" panose="02020609040205080304" pitchFamily="17" charset="-128"/>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58804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9030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8211353"/>
            <a:ext cx="664844" cy="357662"/>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以上</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小学生の時から続けており現在も高校の時の先輩や、友人が参加している社会体育でたまに体を動かすようにしています。週末などにはほかの社会人チームと練習試合や大会に参加するようなこともあります。</a:t>
            </a: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24131"/>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現在はエフェクトをきれいに表示するためにシェーダーの勉強を行っております。これを応用しシンプルなエフェクトのみならず、ポストエフェクトでの霧や光の表現などを勉強して</a:t>
            </a:r>
            <a:r>
              <a:rPr lang="ja-JP" altLang="en-US" sz="1200">
                <a:latin typeface="ＭＳ Ｐ明朝" panose="02020600040205080304" pitchFamily="18" charset="-128"/>
                <a:ea typeface="ＭＳ Ｐ明朝" panose="02020600040205080304" pitchFamily="18" charset="-128"/>
              </a:rPr>
              <a:t>います。その知識を使用してビュワーを制作しようと考えています。</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様々なゲームでアクションごとに表示されるエフェクトが好きで自分でもカッコよく綺麗なエフェクトをできる限りゲームの動きの邪魔にならないように表示するように心がけています。今までは個人で制作を行い主に</a:t>
            </a:r>
            <a:r>
              <a:rPr lang="en-US" altLang="ja-JP" sz="1200" dirty="0">
                <a:latin typeface="ＭＳ Ｐ明朝" panose="02020600040205080304" pitchFamily="18" charset="-128"/>
                <a:ea typeface="ＭＳ Ｐ明朝" panose="02020600040205080304" pitchFamily="18" charset="-128"/>
              </a:rPr>
              <a:t>2D</a:t>
            </a:r>
            <a:r>
              <a:rPr lang="ja-JP" altLang="en-US" sz="1200" dirty="0">
                <a:latin typeface="ＭＳ Ｐ明朝" panose="02020600040205080304" pitchFamily="18" charset="-128"/>
                <a:ea typeface="ＭＳ Ｐ明朝" panose="02020600040205080304" pitchFamily="18" charset="-128"/>
              </a:rPr>
              <a:t>ゲームを制作してきました。チームでの制作の経験もありチーム制作では</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のアクションゲームを制作しました。その際は</a:t>
            </a:r>
            <a:r>
              <a:rPr kumimoji="1" lang="en-US" altLang="ja-JP" sz="1200" dirty="0" err="1">
                <a:latin typeface="ＭＳ Ｐ明朝" panose="02020600040205080304" pitchFamily="18" charset="-128"/>
                <a:ea typeface="ＭＳ Ｐ明朝" panose="02020600040205080304" pitchFamily="18" charset="-128"/>
              </a:rPr>
              <a:t>Effekseer</a:t>
            </a:r>
            <a:r>
              <a:rPr kumimoji="1" lang="ja-JP" altLang="en-US" sz="1200" dirty="0">
                <a:latin typeface="ＭＳ Ｐ明朝" panose="02020600040205080304" pitchFamily="18" charset="-128"/>
                <a:ea typeface="ＭＳ Ｐ明朝" panose="02020600040205080304" pitchFamily="18" charset="-128"/>
              </a:rPr>
              <a:t>を使用してのエフェクト作成と</a:t>
            </a:r>
            <a:r>
              <a:rPr kumimoji="1"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ライブラリの機能を使い動作させました。その際はエフェクトの制御と動作を簡単に行えるように制作を行いました。</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339517"/>
          </a:xfrm>
          <a:prstGeom prst="rect">
            <a:avLst/>
          </a:prstGeom>
        </p:spPr>
        <p:txBody>
          <a:bodyPr wrap="square">
            <a:spAutoFit/>
          </a:bodyPr>
          <a:lstStyle/>
          <a:p>
            <a:pPr algn="just">
              <a:lnSpc>
                <a:spcPts val="2250"/>
              </a:lnSpc>
            </a:pP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965363"/>
            <a:ext cx="710510" cy="345351"/>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ＭＳ Ｐ明朝" panose="02020600040205080304" pitchFamily="18" charset="-128"/>
                <a:ea typeface="ＭＳ Ｐ明朝" panose="02020600040205080304" pitchFamily="18" charset="-128"/>
              </a:rPr>
              <a:t>免許</a:t>
            </a:r>
            <a:endParaRPr lang="ja-JP"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08098"/>
          </a:xfrm>
          <a:prstGeom prst="rect">
            <a:avLst/>
          </a:prstGeom>
          <a:noFill/>
        </p:spPr>
        <p:txBody>
          <a:bodyPr wrap="square" rtlCol="0">
            <a:spAutoFit/>
          </a:bodyPr>
          <a:lstStyle/>
          <a:p>
            <a:pPr>
              <a:lnSpc>
                <a:spcPct val="137000"/>
              </a:lnSpc>
              <a:spcAft>
                <a:spcPts val="0"/>
              </a:spcAft>
            </a:pPr>
            <a:r>
              <a:rPr lang="zh-TW" altLang="en-US" sz="1200" kern="100" dirty="0">
                <a:solidFill>
                  <a:srgbClr val="000000"/>
                </a:solidFill>
                <a:latin typeface="ＭＳ 明朝" panose="02020609040205080304" pitchFamily="17" charset="-128"/>
                <a:ea typeface="ＭＳ 明朝" panose="02020609040205080304" pitchFamily="17" charset="-128"/>
              </a:rPr>
              <a:t>文部科学省後援　情報検定　情報活用試験</a:t>
            </a:r>
            <a:r>
              <a:rPr lang="en-US" altLang="zh-TW" sz="1200" kern="100" dirty="0">
                <a:solidFill>
                  <a:srgbClr val="000000"/>
                </a:solidFill>
                <a:latin typeface="ＭＳ 明朝" panose="02020609040205080304" pitchFamily="17" charset="-128"/>
                <a:ea typeface="ＭＳ 明朝" panose="02020609040205080304" pitchFamily="17" charset="-128"/>
              </a:rPr>
              <a:t>3</a:t>
            </a:r>
            <a:r>
              <a:rPr lang="zh-TW" altLang="en-US" sz="1200" kern="100" dirty="0">
                <a:solidFill>
                  <a:srgbClr val="000000"/>
                </a:solidFill>
                <a:latin typeface="ＭＳ 明朝" panose="02020609040205080304" pitchFamily="17" charset="-128"/>
                <a:ea typeface="ＭＳ 明朝" panose="02020609040205080304" pitchFamily="17" charset="-128"/>
              </a:rPr>
              <a:t>級　合格</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63" name="テキスト ボックス 62"/>
          <p:cNvSpPr txBox="1"/>
          <p:nvPr/>
        </p:nvSpPr>
        <p:spPr>
          <a:xfrm>
            <a:off x="9751871" y="6172943"/>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4" name="正方形/長方形 3"/>
          <p:cNvSpPr/>
          <p:nvPr/>
        </p:nvSpPr>
        <p:spPr>
          <a:xfrm>
            <a:off x="1222955" y="444963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561116"/>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5" name="テキスト ボックス 4">
            <a:extLst>
              <a:ext uri="{FF2B5EF4-FFF2-40B4-BE49-F238E27FC236}">
                <a16:creationId xmlns:a16="http://schemas.microsoft.com/office/drawing/2014/main" id="{E2BAA02D-B81D-42D6-976F-23E4A070479F}"/>
              </a:ext>
            </a:extLst>
          </p:cNvPr>
          <p:cNvSpPr txBox="1"/>
          <p:nvPr/>
        </p:nvSpPr>
        <p:spPr>
          <a:xfrm>
            <a:off x="9779931" y="6243741"/>
            <a:ext cx="1485900" cy="276999"/>
          </a:xfrm>
          <a:prstGeom prst="rect">
            <a:avLst/>
          </a:prstGeom>
          <a:noFill/>
        </p:spPr>
        <p:txBody>
          <a:bodyPr wrap="square" rtlCol="0">
            <a:spAutoFit/>
          </a:bodyPr>
          <a:lstStyle/>
          <a:p>
            <a:r>
              <a:rPr kumimoji="1" lang="ja-JP" altLang="en-US" sz="1200" dirty="0"/>
              <a:t>エフェクト</a:t>
            </a:r>
          </a:p>
        </p:txBody>
      </p:sp>
      <p:sp>
        <p:nvSpPr>
          <p:cNvPr id="6" name="テキスト ボックス 5">
            <a:extLst>
              <a:ext uri="{FF2B5EF4-FFF2-40B4-BE49-F238E27FC236}">
                <a16:creationId xmlns:a16="http://schemas.microsoft.com/office/drawing/2014/main" id="{F8BA084D-7C8E-4F77-909A-44AF70F722C7}"/>
              </a:ext>
            </a:extLst>
          </p:cNvPr>
          <p:cNvSpPr txBox="1"/>
          <p:nvPr/>
        </p:nvSpPr>
        <p:spPr>
          <a:xfrm>
            <a:off x="8964930" y="7742969"/>
            <a:ext cx="1836420" cy="276999"/>
          </a:xfrm>
          <a:prstGeom prst="rect">
            <a:avLst/>
          </a:prstGeom>
          <a:noFill/>
        </p:spPr>
        <p:txBody>
          <a:bodyPr wrap="square" rtlCol="0">
            <a:spAutoFit/>
          </a:bodyPr>
          <a:lstStyle/>
          <a:p>
            <a:r>
              <a:rPr kumimoji="1" lang="ja-JP" altLang="en-US" sz="1200" dirty="0"/>
              <a:t>バレーボール</a:t>
            </a:r>
          </a:p>
        </p:txBody>
      </p:sp>
      <p:sp>
        <p:nvSpPr>
          <p:cNvPr id="42" name="テキスト ボックス 41">
            <a:extLst>
              <a:ext uri="{FF2B5EF4-FFF2-40B4-BE49-F238E27FC236}">
                <a16:creationId xmlns:a16="http://schemas.microsoft.com/office/drawing/2014/main" id="{6A13627E-35CA-74DD-CBEF-4EE0D3536AF2}"/>
              </a:ext>
            </a:extLst>
          </p:cNvPr>
          <p:cNvSpPr txBox="1"/>
          <p:nvPr/>
        </p:nvSpPr>
        <p:spPr>
          <a:xfrm>
            <a:off x="2059638" y="6659286"/>
            <a:ext cx="510497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サーティファイ主催　</a:t>
            </a:r>
            <a:r>
              <a:rPr lang="en-US" altLang="ja-JP" sz="1200" kern="100" dirty="0">
                <a:solidFill>
                  <a:srgbClr val="000000"/>
                </a:solidFill>
                <a:latin typeface="ＭＳ 明朝" panose="02020609040205080304" pitchFamily="17" charset="-128"/>
                <a:ea typeface="ＭＳ 明朝" panose="02020609040205080304" pitchFamily="17" charset="-128"/>
              </a:rPr>
              <a:t>Java</a:t>
            </a:r>
            <a:r>
              <a:rPr lang="ja-JP" altLang="en-US" sz="1200" kern="100" dirty="0">
                <a:solidFill>
                  <a:srgbClr val="000000"/>
                </a:solidFill>
                <a:latin typeface="ＭＳ 明朝" panose="02020609040205080304" pitchFamily="17" charset="-128"/>
                <a:ea typeface="ＭＳ 明朝" panose="02020609040205080304" pitchFamily="17" charset="-128"/>
              </a:rPr>
              <a:t>プログラミング能力認定試験</a:t>
            </a:r>
            <a:r>
              <a:rPr lang="en-US" altLang="ja-JP" sz="1200" kern="100" dirty="0">
                <a:solidFill>
                  <a:srgbClr val="000000"/>
                </a:solidFill>
                <a:latin typeface="ＭＳ 明朝" panose="02020609040205080304" pitchFamily="17" charset="-128"/>
                <a:ea typeface="ＭＳ 明朝" panose="02020609040205080304" pitchFamily="17" charset="-128"/>
              </a:rPr>
              <a:t>3</a:t>
            </a:r>
            <a:r>
              <a:rPr lang="ja-JP" altLang="en-US" sz="1200" kern="100" dirty="0">
                <a:solidFill>
                  <a:srgbClr val="000000"/>
                </a:solidFill>
                <a:latin typeface="ＭＳ 明朝" panose="02020609040205080304" pitchFamily="17" charset="-128"/>
                <a:ea typeface="ＭＳ 明朝" panose="02020609040205080304" pitchFamily="17" charset="-128"/>
              </a:rPr>
              <a:t>級　合格</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43" name="テキスト ボックス 42">
            <a:extLst>
              <a:ext uri="{FF2B5EF4-FFF2-40B4-BE49-F238E27FC236}">
                <a16:creationId xmlns:a16="http://schemas.microsoft.com/office/drawing/2014/main" id="{F0ED280C-F34F-F562-BB38-0385165E7D75}"/>
              </a:ext>
            </a:extLst>
          </p:cNvPr>
          <p:cNvSpPr txBox="1"/>
          <p:nvPr/>
        </p:nvSpPr>
        <p:spPr>
          <a:xfrm>
            <a:off x="2059638" y="7291746"/>
            <a:ext cx="5104973" cy="30809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ＭＳ 明朝" panose="02020609040205080304" pitchFamily="17" charset="-128"/>
                <a:ea typeface="ＭＳ 明朝" panose="02020609040205080304" pitchFamily="17" charset="-128"/>
              </a:rPr>
              <a:t>普通自動車免許</a:t>
            </a:r>
            <a:r>
              <a:rPr lang="en-US" altLang="ja-JP" sz="1200" kern="100" dirty="0">
                <a:solidFill>
                  <a:srgbClr val="000000"/>
                </a:solidFill>
                <a:latin typeface="ＭＳ 明朝" panose="02020609040205080304" pitchFamily="17" charset="-128"/>
                <a:ea typeface="ＭＳ 明朝" panose="02020609040205080304" pitchFamily="17" charset="-128"/>
              </a:rPr>
              <a:t>AT</a:t>
            </a:r>
            <a:r>
              <a:rPr lang="ja-JP" altLang="en-US" sz="1200" kern="100" dirty="0">
                <a:solidFill>
                  <a:srgbClr val="000000"/>
                </a:solidFill>
                <a:latin typeface="ＭＳ 明朝" panose="02020609040205080304" pitchFamily="17" charset="-128"/>
                <a:ea typeface="ＭＳ 明朝" panose="02020609040205080304" pitchFamily="17" charset="-128"/>
              </a:rPr>
              <a:t>限定　取得</a:t>
            </a:r>
            <a:endParaRPr lang="ja-JP" altLang="ja-JP" sz="1200" kern="100" dirty="0">
              <a:solidFill>
                <a:srgbClr val="000000"/>
              </a:solidFill>
              <a:latin typeface="ＭＳ 明朝" panose="02020609040205080304" pitchFamily="17" charset="-128"/>
              <a:ea typeface="ＭＳ 明朝" panose="02020609040205080304" pitchFamily="17" charset="-128"/>
            </a:endParaRPr>
          </a:p>
        </p:txBody>
      </p:sp>
      <p:sp>
        <p:nvSpPr>
          <p:cNvPr id="45" name="テキスト ボックス 44">
            <a:extLst>
              <a:ext uri="{FF2B5EF4-FFF2-40B4-BE49-F238E27FC236}">
                <a16:creationId xmlns:a16="http://schemas.microsoft.com/office/drawing/2014/main" id="{65BBC89B-E388-AA6A-BD7D-BA9C8668CBED}"/>
              </a:ext>
            </a:extLst>
          </p:cNvPr>
          <p:cNvSpPr txBox="1"/>
          <p:nvPr/>
        </p:nvSpPr>
        <p:spPr>
          <a:xfrm>
            <a:off x="118328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6" name="テキスト ボックス 45">
            <a:extLst>
              <a:ext uri="{FF2B5EF4-FFF2-40B4-BE49-F238E27FC236}">
                <a16:creationId xmlns:a16="http://schemas.microsoft.com/office/drawing/2014/main" id="{F42C440A-77F2-6CCD-7848-51D2571B57F8}"/>
              </a:ext>
            </a:extLst>
          </p:cNvPr>
          <p:cNvSpPr txBox="1"/>
          <p:nvPr/>
        </p:nvSpPr>
        <p:spPr>
          <a:xfrm>
            <a:off x="11756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1" name="テキスト ボックス 50">
            <a:extLst>
              <a:ext uri="{FF2B5EF4-FFF2-40B4-BE49-F238E27FC236}">
                <a16:creationId xmlns:a16="http://schemas.microsoft.com/office/drawing/2014/main" id="{2F515298-D391-D2A6-532D-5E0D525B2CA5}"/>
              </a:ext>
            </a:extLst>
          </p:cNvPr>
          <p:cNvSpPr txBox="1"/>
          <p:nvPr/>
        </p:nvSpPr>
        <p:spPr>
          <a:xfrm>
            <a:off x="1175665" y="54021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2" name="テキスト ボックス 51">
            <a:extLst>
              <a:ext uri="{FF2B5EF4-FFF2-40B4-BE49-F238E27FC236}">
                <a16:creationId xmlns:a16="http://schemas.microsoft.com/office/drawing/2014/main" id="{4C570251-01D9-5ECB-FFC8-9F0461AB3906}"/>
              </a:ext>
            </a:extLst>
          </p:cNvPr>
          <p:cNvSpPr txBox="1"/>
          <p:nvPr/>
        </p:nvSpPr>
        <p:spPr>
          <a:xfrm>
            <a:off x="161000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3" name="テキスト ボックス 52">
            <a:extLst>
              <a:ext uri="{FF2B5EF4-FFF2-40B4-BE49-F238E27FC236}">
                <a16:creationId xmlns:a16="http://schemas.microsoft.com/office/drawing/2014/main" id="{C9E2E863-33A6-550B-5D8E-FFB34E304CAE}"/>
              </a:ext>
            </a:extLst>
          </p:cNvPr>
          <p:cNvSpPr txBox="1"/>
          <p:nvPr/>
        </p:nvSpPr>
        <p:spPr>
          <a:xfrm>
            <a:off x="117566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4" name="テキスト ボックス 73">
            <a:extLst>
              <a:ext uri="{FF2B5EF4-FFF2-40B4-BE49-F238E27FC236}">
                <a16:creationId xmlns:a16="http://schemas.microsoft.com/office/drawing/2014/main" id="{2962B12B-5CCF-219A-6E86-3F66CB6D3580}"/>
              </a:ext>
            </a:extLst>
          </p:cNvPr>
          <p:cNvSpPr txBox="1"/>
          <p:nvPr/>
        </p:nvSpPr>
        <p:spPr>
          <a:xfrm>
            <a:off x="15947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5" name="テキスト ボックス 74">
            <a:extLst>
              <a:ext uri="{FF2B5EF4-FFF2-40B4-BE49-F238E27FC236}">
                <a16:creationId xmlns:a16="http://schemas.microsoft.com/office/drawing/2014/main" id="{274B70EC-075D-08EF-2220-631C38FDA7C9}"/>
              </a:ext>
            </a:extLst>
          </p:cNvPr>
          <p:cNvSpPr txBox="1"/>
          <p:nvPr/>
        </p:nvSpPr>
        <p:spPr>
          <a:xfrm>
            <a:off x="161000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6" name="テキスト ボックス 75">
            <a:extLst>
              <a:ext uri="{FF2B5EF4-FFF2-40B4-BE49-F238E27FC236}">
                <a16:creationId xmlns:a16="http://schemas.microsoft.com/office/drawing/2014/main" id="{7E20A565-780B-9690-2773-3B7C32A4011A}"/>
              </a:ext>
            </a:extLst>
          </p:cNvPr>
          <p:cNvSpPr txBox="1"/>
          <p:nvPr/>
        </p:nvSpPr>
        <p:spPr>
          <a:xfrm>
            <a:off x="1175665" y="5714556"/>
            <a:ext cx="510681" cy="319768"/>
          </a:xfrm>
          <a:prstGeom prst="rect">
            <a:avLst/>
          </a:prstGeom>
          <a:noFill/>
        </p:spPr>
        <p:txBody>
          <a:bodyPr wrap="square" rtlCol="0">
            <a:spAutoFit/>
          </a:bodyPr>
          <a:lstStyle/>
          <a:p>
            <a:pPr algn="ctr">
              <a:lnSpc>
                <a:spcPct val="137000"/>
              </a:lnSpc>
              <a:spcAft>
                <a:spcPts val="0"/>
              </a:spcAft>
            </a:pPr>
            <a:r>
              <a:rPr lang="en-US" altLang="ja-JP" sz="1200" kern="100" dirty="0">
                <a:solidFill>
                  <a:srgbClr val="000000"/>
                </a:solidFill>
                <a:latin typeface="Calibri" panose="020F0502020204030204" pitchFamily="34" charset="0"/>
                <a:ea typeface="ＭＳ Ｐ明朝" panose="02020600040205080304" pitchFamily="18" charset="-128"/>
              </a:rPr>
              <a:t>6</a:t>
            </a:r>
          </a:p>
        </p:txBody>
      </p:sp>
      <p:sp>
        <p:nvSpPr>
          <p:cNvPr id="77" name="テキスト ボックス 76">
            <a:extLst>
              <a:ext uri="{FF2B5EF4-FFF2-40B4-BE49-F238E27FC236}">
                <a16:creationId xmlns:a16="http://schemas.microsoft.com/office/drawing/2014/main" id="{9E72F57E-BB72-CDE1-3460-7B0502B818A6}"/>
              </a:ext>
            </a:extLst>
          </p:cNvPr>
          <p:cNvSpPr txBox="1"/>
          <p:nvPr/>
        </p:nvSpPr>
        <p:spPr>
          <a:xfrm>
            <a:off x="1602385" y="53945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87" name="テキスト ボックス 86">
            <a:extLst>
              <a:ext uri="{FF2B5EF4-FFF2-40B4-BE49-F238E27FC236}">
                <a16:creationId xmlns:a16="http://schemas.microsoft.com/office/drawing/2014/main" id="{BAB3C44D-57F0-9F1E-AB9B-78E31B7BAF77}"/>
              </a:ext>
            </a:extLst>
          </p:cNvPr>
          <p:cNvSpPr txBox="1"/>
          <p:nvPr/>
        </p:nvSpPr>
        <p:spPr>
          <a:xfrm>
            <a:off x="1594765" y="57145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pic>
        <p:nvPicPr>
          <p:cNvPr id="41" name="図 40">
            <a:extLst>
              <a:ext uri="{FF2B5EF4-FFF2-40B4-BE49-F238E27FC236}">
                <a16:creationId xmlns:a16="http://schemas.microsoft.com/office/drawing/2014/main" id="{CD23B25D-1A8E-41EB-B8EE-C83379A5B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3439" y="443962"/>
            <a:ext cx="1126177" cy="1501284"/>
          </a:xfrm>
          <a:prstGeom prst="rect">
            <a:avLst/>
          </a:prstGeom>
        </p:spPr>
      </p:pic>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4" ma:contentTypeDescription="新しいドキュメントを作成します。" ma:contentTypeScope="" ma:versionID="52abb6c3ef923d267c7b0e174eeb3107">
  <xsd:schema xmlns:xsd="http://www.w3.org/2001/XMLSchema" xmlns:xs="http://www.w3.org/2001/XMLSchema" xmlns:p="http://schemas.microsoft.com/office/2006/metadata/properties" xmlns:ns2="c6997f91-8249-4dce-9b86-00499df785e0" xmlns:ns3="d96a085a-c185-4699-8a52-62798b5a76fe" targetNamespace="http://schemas.microsoft.com/office/2006/metadata/properties" ma:root="true" ma:fieldsID="094b90e5a0ef51a7dda8dba6ae70d549" ns2:_="" ns3:_="">
    <xsd:import namespace="c6997f91-8249-4dce-9b86-00499df785e0"/>
    <xsd:import namespace="d96a085a-c185-4699-8a52-62798b5a76f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6a085a-c185-4699-8a52-62798b5a76fe"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29C96F-1932-4DE7-A156-7D3B458EA036}">
  <ds:schemaRefs>
    <ds:schemaRef ds:uri="http://schemas.microsoft.com/office/2006/documentManagement/types"/>
    <ds:schemaRef ds:uri="http://purl.org/dc/dcmitype/"/>
    <ds:schemaRef ds:uri="c6997f91-8249-4dce-9b86-00499df785e0"/>
    <ds:schemaRef ds:uri="http://purl.org/dc/terms/"/>
    <ds:schemaRef ds:uri="http://schemas.openxmlformats.org/package/2006/metadata/core-properties"/>
    <ds:schemaRef ds:uri="http://schemas.microsoft.com/office/infopath/2007/PartnerControls"/>
    <ds:schemaRef ds:uri="d96a085a-c185-4699-8a52-62798b5a76fe"/>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AF1657D8-46EC-4F1E-B063-1FD43170B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d96a085a-c185-4699-8a52-62798b5a7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DD97E7-7A91-4DDE-BFC9-DC3652AAA3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916</TotalTime>
  <Words>515</Words>
  <Application>Microsoft Office PowerPoint</Application>
  <PresentationFormat>ユーザー設定</PresentationFormat>
  <Paragraphs>55</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小畑 耀</cp:lastModifiedBy>
  <cp:revision>38</cp:revision>
  <dcterms:created xsi:type="dcterms:W3CDTF">2020-06-03T15:22:25Z</dcterms:created>
  <dcterms:modified xsi:type="dcterms:W3CDTF">2023-05-29T08:04:41Z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