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242" autoAdjust="0"/>
  </p:normalViewPr>
  <p:slideViewPr>
    <p:cSldViewPr snapToGrid="0">
      <p:cViewPr>
        <p:scale>
          <a:sx n="100" d="100"/>
          <a:sy n="100" d="100"/>
        </p:scale>
        <p:origin x="-1934" y="-13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2023/5/10</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0"/>
            <a:ext cx="15119350" cy="10691127"/>
          </a:xfrm>
          <a:prstGeom prst="rect">
            <a:avLst/>
          </a:prstGeom>
        </p:spPr>
      </p:pic>
      <p:sp>
        <p:nvSpPr>
          <p:cNvPr id="3" name="サブタイトル 2"/>
          <p:cNvSpPr>
            <a:spLocks noGrp="1"/>
          </p:cNvSpPr>
          <p:nvPr>
            <p:ph type="subTitle" idx="1"/>
          </p:nvPr>
        </p:nvSpPr>
        <p:spPr>
          <a:xfrm>
            <a:off x="7986168" y="6539585"/>
            <a:ext cx="6380624" cy="1184539"/>
          </a:xfrm>
        </p:spPr>
        <p:txBody>
          <a:bodyPr>
            <a:noAutofit/>
          </a:bodyPr>
          <a:lstStyle/>
          <a:p>
            <a:pPr algn="just">
              <a:lnSpc>
                <a:spcPts val="2250"/>
              </a:lnSpc>
            </a:pPr>
            <a:r>
              <a:rPr kumimoji="1"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を使用せずにシェーダーを応用したエフェクトを表示できるように現在</a:t>
            </a:r>
            <a:r>
              <a:rPr lang="en-US" altLang="ja-JP" sz="1200" dirty="0">
                <a:latin typeface="ＭＳ Ｐ明朝" panose="02020600040205080304" pitchFamily="18" charset="-128"/>
                <a:ea typeface="ＭＳ Ｐ明朝" panose="02020600040205080304" pitchFamily="18" charset="-128"/>
              </a:rPr>
              <a:t>HLSL</a:t>
            </a:r>
            <a:r>
              <a:rPr lang="ja-JP" altLang="en-US" sz="1200" dirty="0">
                <a:latin typeface="ＭＳ Ｐ明朝" panose="02020600040205080304" pitchFamily="18" charset="-128"/>
                <a:ea typeface="ＭＳ Ｐ明朝" panose="02020600040205080304" pitchFamily="18" charset="-128"/>
              </a:rPr>
              <a:t>シェーダーを勉強中です。今までの制作では</a:t>
            </a:r>
            <a:r>
              <a:rPr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を利用する、またはフリーの画像置くだけでエフェクトの代用をしていました。しかしシェーダーを応用することでさらに幅広く強いエフェクト表現を実装することができると考え現在も実装実験中です。</a:t>
            </a:r>
            <a:endParaRPr kumimoji="1"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小畑</a:t>
            </a:r>
            <a:r>
              <a:rPr lang="ja-JP" sz="3600" kern="100" dirty="0">
                <a:solidFill>
                  <a:srgbClr val="000000"/>
                </a:solidFill>
                <a:effectLst/>
                <a:latin typeface="Calibri" panose="020F0502020204030204" pitchFamily="34" charset="0"/>
                <a:ea typeface="ＭＳ Ｐ明朝" panose="02020600040205080304" pitchFamily="18" charset="-128"/>
              </a:rPr>
              <a:t>　</a:t>
            </a:r>
            <a:r>
              <a:rPr lang="ja-JP" altLang="en-US" sz="3600" kern="100" dirty="0">
                <a:solidFill>
                  <a:srgbClr val="000000"/>
                </a:solidFill>
                <a:latin typeface="Calibri" panose="020F0502020204030204" pitchFamily="34" charset="0"/>
                <a:ea typeface="ＭＳ Ｐ明朝" panose="02020600040205080304" pitchFamily="18" charset="-128"/>
              </a:rPr>
              <a:t> 耀</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spc="300" dirty="0">
                <a:solidFill>
                  <a:srgbClr val="000000"/>
                </a:solidFill>
                <a:effectLst/>
                <a:latin typeface="Calibri" panose="020F0502020204030204" pitchFamily="34" charset="0"/>
                <a:ea typeface="ＭＳ Ｐ明朝" panose="02020600040205080304" pitchFamily="18" charset="-128"/>
              </a:rPr>
              <a:t>  おばた</a:t>
            </a:r>
            <a:r>
              <a:rPr lang="ja-JP" sz="1200" kern="100" spc="300" dirty="0">
                <a:solidFill>
                  <a:srgbClr val="000000"/>
                </a:solidFill>
                <a:effectLst/>
                <a:latin typeface="Calibri" panose="020F0502020204030204" pitchFamily="34" charset="0"/>
                <a:ea typeface="ＭＳ Ｐ明朝" panose="02020600040205080304" pitchFamily="18" charset="-128"/>
              </a:rPr>
              <a:t>　　　　</a:t>
            </a:r>
            <a:r>
              <a:rPr lang="ja-JP" altLang="en-US" sz="1200" kern="100" spc="300" dirty="0">
                <a:solidFill>
                  <a:srgbClr val="000000"/>
                </a:solidFill>
                <a:latin typeface="Calibri" panose="020F0502020204030204" pitchFamily="34" charset="0"/>
                <a:ea typeface="ＭＳ Ｐ明朝" panose="02020600040205080304" pitchFamily="18" charset="-128"/>
              </a:rPr>
              <a:t>ひかる</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100" kern="100" spc="300" dirty="0">
                <a:solidFill>
                  <a:srgbClr val="000000"/>
                </a:solidFill>
                <a:ea typeface="ＭＳ 明朝" panose="02020609040205080304" pitchFamily="17" charset="-128"/>
              </a:rPr>
              <a:t>3</a:t>
            </a:r>
            <a:endParaRPr lang="ja-JP" sz="1100" kern="100" dirty="0">
              <a:solidFill>
                <a:srgbClr val="000000"/>
              </a:solidFill>
              <a:effectLst/>
              <a:ea typeface="ＭＳ 明朝" panose="02020609040205080304" pitchFamily="17" charset="-128"/>
            </a:endParaRPr>
          </a:p>
        </p:txBody>
      </p:sp>
      <p:sp>
        <p:nvSpPr>
          <p:cNvPr id="10" name="テキスト ボックス 2"/>
          <p:cNvSpPr txBox="1">
            <a:spLocks noChangeArrowheads="1"/>
          </p:cNvSpPr>
          <p:nvPr/>
        </p:nvSpPr>
        <p:spPr bwMode="auto">
          <a:xfrm>
            <a:off x="1414463" y="168194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700338" y="168889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12</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2027873" y="168889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mj-lt"/>
                <a:ea typeface="Calibri" panose="020F0502020204030204" pitchFamily="34" charset="0"/>
              </a:rPr>
              <a:t>3</a:t>
            </a:r>
            <a:endParaRPr lang="ja-JP" sz="1100" kern="100" dirty="0">
              <a:solidFill>
                <a:srgbClr val="000000"/>
              </a:solidFill>
              <a:effectLst/>
              <a:latin typeface="+mj-lt"/>
              <a:ea typeface="Calibri" panose="020F0502020204030204" pitchFamily="34" charset="0"/>
            </a:endParaRPr>
          </a:p>
        </p:txBody>
      </p:sp>
      <p:sp>
        <p:nvSpPr>
          <p:cNvPr id="13" name="テキスト ボックス 2"/>
          <p:cNvSpPr txBox="1">
            <a:spLocks noChangeArrowheads="1"/>
          </p:cNvSpPr>
          <p:nvPr/>
        </p:nvSpPr>
        <p:spPr bwMode="auto">
          <a:xfrm>
            <a:off x="3799523" y="16847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21</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latin typeface="ＭＳ Ｐ明朝" panose="02020600040205080304" pitchFamily="18" charset="-128"/>
                <a:ea typeface="Calibri" panose="020F0502020204030204" pitchFamily="34" charset="0"/>
              </a:rPr>
              <a:t>2016008</a:t>
            </a:r>
            <a:r>
              <a:rPr lang="en-US" sz="1050" kern="100" spc="300" dirty="0">
                <a:solidFill>
                  <a:srgbClr val="000000"/>
                </a:solidFill>
                <a:effectLst/>
                <a:latin typeface="ＭＳ Ｐ明朝" panose="02020600040205080304" pitchFamily="18" charset="-128"/>
                <a:ea typeface="Calibri" panose="020F0502020204030204" pitchFamily="34" charset="0"/>
              </a:rPr>
              <a:t>@</a:t>
            </a:r>
            <a:r>
              <a:rPr lang="en-US" altLang="ja-JP" sz="1050" kern="100" spc="300" dirty="0">
                <a:solidFill>
                  <a:srgbClr val="000000"/>
                </a:solidFill>
                <a:effectLst/>
                <a:latin typeface="ＭＳ Ｐ明朝" panose="02020600040205080304" pitchFamily="18" charset="-128"/>
                <a:ea typeface="Calibri" panose="020F0502020204030204" pitchFamily="34" charset="0"/>
              </a:rPr>
              <a:t>s</a:t>
            </a:r>
            <a:r>
              <a:rPr lang="en-US" sz="1050" kern="100" spc="300" dirty="0">
                <a:solidFill>
                  <a:srgbClr val="000000"/>
                </a:solidFill>
                <a:effectLst/>
                <a:latin typeface="ＭＳ Ｐ明朝" panose="02020600040205080304" pitchFamily="18" charset="-128"/>
                <a:ea typeface="Calibri" panose="020F0502020204030204" pitchFamily="34" charset="0"/>
              </a:rPr>
              <a:t>.asojuku.ac.jp</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080-8363-3703</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8260" y="230901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sz="800" kern="100" dirty="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087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a typeface="Calibri" panose="020F0502020204030204" pitchFamily="34" charset="0"/>
              </a:rPr>
              <a:t>816</a:t>
            </a:r>
            <a:endParaRPr lang="ja-JP" sz="1200" kern="100" dirty="0">
              <a:solidFill>
                <a:srgbClr val="000000"/>
              </a:solidFill>
              <a:effectLst/>
              <a:ea typeface="Calibri" panose="020F0502020204030204" pitchFamily="34" charset="0"/>
            </a:endParaRPr>
          </a:p>
        </p:txBody>
      </p:sp>
      <p:sp>
        <p:nvSpPr>
          <p:cNvPr id="18" name="テキスト ボックス 2"/>
          <p:cNvSpPr txBox="1">
            <a:spLocks noChangeArrowheads="1"/>
          </p:cNvSpPr>
          <p:nvPr/>
        </p:nvSpPr>
        <p:spPr bwMode="auto">
          <a:xfrm>
            <a:off x="20183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altLang="ja-JP" sz="8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ea typeface="Calibri" panose="020F0502020204030204" pitchFamily="34" charset="0"/>
              </a:rPr>
              <a:t>816</a:t>
            </a:r>
            <a:endParaRPr lang="ja-JP" sz="1200" kern="100" dirty="0">
              <a:solidFill>
                <a:srgbClr val="000000"/>
              </a:solidFill>
              <a:effectLst/>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en-US" altLang="ja-JP" sz="12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3099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spc="300" dirty="0">
                <a:solidFill>
                  <a:srgbClr val="000000"/>
                </a:solidFill>
                <a:effectLst/>
                <a:ea typeface="Calibri" panose="020F0502020204030204" pitchFamily="34" charset="0"/>
              </a:rPr>
              <a:t>27</a:t>
            </a:r>
          </a:p>
          <a:p>
            <a:pPr algn="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春日市立春日西中学校　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3" name="テキスト ボックス 32"/>
          <p:cNvSpPr txBox="1"/>
          <p:nvPr/>
        </p:nvSpPr>
        <p:spPr>
          <a:xfrm>
            <a:off x="2040114" y="4756709"/>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私立筑紫台高等学校　入学</a:t>
            </a:r>
            <a:endParaRPr lang="en-US" altLang="ja-JP" sz="1200" kern="100" dirty="0">
              <a:solidFill>
                <a:srgbClr val="000000"/>
              </a:solidFill>
              <a:latin typeface="Calibri" panose="020F0502020204030204" pitchFamily="34" charset="0"/>
              <a:ea typeface="Calibri" panose="020F0502020204030204" pitchFamily="34" charset="0"/>
            </a:endParaRPr>
          </a:p>
        </p:txBody>
      </p:sp>
      <p:sp>
        <p:nvSpPr>
          <p:cNvPr id="34" name="テキスト ボックス 33"/>
          <p:cNvSpPr txBox="1"/>
          <p:nvPr/>
        </p:nvSpPr>
        <p:spPr>
          <a:xfrm>
            <a:off x="2038685" y="5078984"/>
            <a:ext cx="285649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私立筑紫台高等学校　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5" name="テキスト ボックス 34"/>
          <p:cNvSpPr txBox="1"/>
          <p:nvPr/>
        </p:nvSpPr>
        <p:spPr>
          <a:xfrm>
            <a:off x="2023956" y="5407104"/>
            <a:ext cx="5300972" cy="281808"/>
          </a:xfrm>
          <a:prstGeom prst="rect">
            <a:avLst/>
          </a:prstGeom>
          <a:noFill/>
        </p:spPr>
        <p:txBody>
          <a:bodyPr wrap="square" rtlCol="0">
            <a:spAutoFit/>
          </a:bodyPr>
          <a:lstStyle/>
          <a:p>
            <a:pPr>
              <a:lnSpc>
                <a:spcPct val="137000"/>
              </a:lnSpc>
              <a:spcAft>
                <a:spcPts val="0"/>
              </a:spcAft>
            </a:pPr>
            <a:r>
              <a:rPr lang="en-US" altLang="ja-JP" sz="1000" kern="100" dirty="0">
                <a:solidFill>
                  <a:srgbClr val="000000"/>
                </a:solidFill>
                <a:ea typeface="ＭＳ 明朝" panose="02020609040205080304" pitchFamily="17" charset="-128"/>
              </a:rPr>
              <a:t>ASO</a:t>
            </a:r>
            <a:r>
              <a:rPr lang="ja-JP" altLang="en-US" sz="1000" kern="100" dirty="0">
                <a:solidFill>
                  <a:srgbClr val="000000"/>
                </a:solidFill>
                <a:ea typeface="ＭＳ 明朝" panose="02020609040205080304" pitchFamily="17" charset="-128"/>
              </a:rPr>
              <a:t>ポップカルチャー</a:t>
            </a:r>
            <a:r>
              <a:rPr lang="ja-JP" altLang="en-US" sz="1000" kern="100" dirty="0">
                <a:solidFill>
                  <a:srgbClr val="000000"/>
                </a:solidFill>
                <a:latin typeface="ＭＳ 明朝" panose="02020609040205080304" pitchFamily="17" charset="-128"/>
                <a:ea typeface="ＭＳ 明朝" panose="02020609040205080304" pitchFamily="17" charset="-128"/>
              </a:rPr>
              <a:t>専門学校　入学</a:t>
            </a:r>
            <a:endParaRPr lang="ja-JP" altLang="ja-JP" sz="1000" kern="100" dirty="0">
              <a:solidFill>
                <a:srgbClr val="000000"/>
              </a:solidFill>
              <a:latin typeface="ＭＳ 明朝" panose="02020609040205080304" pitchFamily="17" charset="-128"/>
              <a:ea typeface="ＭＳ 明朝" panose="02020609040205080304" pitchFamily="17" charset="-128"/>
            </a:endParaRPr>
          </a:p>
        </p:txBody>
      </p:sp>
      <p:sp>
        <p:nvSpPr>
          <p:cNvPr id="36" name="テキスト ボックス 35"/>
          <p:cNvSpPr txBox="1"/>
          <p:nvPr/>
        </p:nvSpPr>
        <p:spPr>
          <a:xfrm>
            <a:off x="2023956" y="5728878"/>
            <a:ext cx="5300971" cy="284309"/>
          </a:xfrm>
          <a:prstGeom prst="rect">
            <a:avLst/>
          </a:prstGeom>
          <a:noFill/>
        </p:spPr>
        <p:txBody>
          <a:bodyPr wrap="square" rtlCol="0">
            <a:spAutoFit/>
          </a:bodyPr>
          <a:lstStyle/>
          <a:p>
            <a:pPr>
              <a:lnSpc>
                <a:spcPct val="137000"/>
              </a:lnSpc>
              <a:spcAft>
                <a:spcPts val="0"/>
              </a:spcAft>
            </a:pPr>
            <a:r>
              <a:rPr lang="en-US" altLang="ja-JP" sz="1000" kern="100" dirty="0">
                <a:solidFill>
                  <a:srgbClr val="000000"/>
                </a:solidFill>
                <a:latin typeface="Calibri" panose="020F0502020204030204" pitchFamily="34" charset="0"/>
                <a:ea typeface="Calibri" panose="020F0502020204030204" pitchFamily="34" charset="0"/>
              </a:rPr>
              <a:t>ASO</a:t>
            </a:r>
            <a:r>
              <a:rPr lang="ja-JP" altLang="en-US" sz="1000" kern="100" dirty="0">
                <a:solidFill>
                  <a:srgbClr val="000000"/>
                </a:solidFill>
                <a:latin typeface="Calibri" panose="020F0502020204030204" pitchFamily="34" charset="0"/>
                <a:ea typeface="Calibri" panose="020F0502020204030204" pitchFamily="34" charset="0"/>
              </a:rPr>
              <a:t>ポップカルチャー専門学校　卒業予定</a:t>
            </a:r>
            <a:endParaRPr lang="ja-JP" altLang="ja-JP" sz="1000" kern="100" dirty="0">
              <a:solidFill>
                <a:srgbClr val="000000"/>
              </a:solidFill>
              <a:latin typeface="Calibri" panose="020F0502020204030204" pitchFamily="34" charset="0"/>
              <a:ea typeface="Calibri" panose="020F0502020204030204" pitchFamily="34" charset="0"/>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58804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9030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9466113"/>
            <a:ext cx="664844" cy="357662"/>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以上</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小学生の時から続けており現在も高校の時の先輩や、友人が参加している社会体育でたまに体を動かすようにしています。週末などにはほかの社会人チームと練習試合や大会に参加するようなこともあります。</a:t>
            </a: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24131"/>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現在はエフェクトをきれいに表示するためにシェーダーの勉強を行っております。これを応用しシンプルなエフェクトのみならず、ポストエフェクトでの霧や光の表現などを勉強して</a:t>
            </a:r>
            <a:r>
              <a:rPr lang="ja-JP" altLang="en-US" sz="1200">
                <a:latin typeface="ＭＳ Ｐ明朝" panose="02020600040205080304" pitchFamily="18" charset="-128"/>
                <a:ea typeface="ＭＳ Ｐ明朝" panose="02020600040205080304" pitchFamily="18" charset="-128"/>
              </a:rPr>
              <a:t>います。その知識を使用してビュワーを制作しようと考えています。</a:t>
            </a: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様々なゲームでアクションごとに表示されるエフェクトが好きで自分でもカッコよく綺麗なエフェクトをできる限りゲームの動きの邪魔にならないように表示するように心がけています。今までは個人で制作を行い主に</a:t>
            </a:r>
            <a:r>
              <a:rPr lang="en-US" altLang="ja-JP" sz="1200" dirty="0">
                <a:latin typeface="ＭＳ Ｐ明朝" panose="02020600040205080304" pitchFamily="18" charset="-128"/>
                <a:ea typeface="ＭＳ Ｐ明朝" panose="02020600040205080304" pitchFamily="18" charset="-128"/>
              </a:rPr>
              <a:t>2D</a:t>
            </a:r>
            <a:r>
              <a:rPr lang="ja-JP" altLang="en-US" sz="1200" dirty="0">
                <a:latin typeface="ＭＳ Ｐ明朝" panose="02020600040205080304" pitchFamily="18" charset="-128"/>
                <a:ea typeface="ＭＳ Ｐ明朝" panose="02020600040205080304" pitchFamily="18" charset="-128"/>
              </a:rPr>
              <a:t>ゲームを制作してきました。チームでの制作の経験もありチーム制作では</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のアクションゲームを制作しました。その際は</a:t>
            </a:r>
            <a:r>
              <a:rPr kumimoji="1" lang="en-US" altLang="ja-JP" sz="1200" dirty="0" err="1">
                <a:latin typeface="ＭＳ Ｐ明朝" panose="02020600040205080304" pitchFamily="18" charset="-128"/>
                <a:ea typeface="ＭＳ Ｐ明朝" panose="02020600040205080304" pitchFamily="18" charset="-128"/>
              </a:rPr>
              <a:t>Effekseer</a:t>
            </a:r>
            <a:r>
              <a:rPr kumimoji="1" lang="ja-JP" altLang="en-US" sz="1200" dirty="0">
                <a:latin typeface="ＭＳ Ｐ明朝" panose="02020600040205080304" pitchFamily="18" charset="-128"/>
                <a:ea typeface="ＭＳ Ｐ明朝" panose="02020600040205080304" pitchFamily="18" charset="-128"/>
              </a:rPr>
              <a:t>を使用してのエフェクト作成と</a:t>
            </a:r>
            <a:r>
              <a:rPr kumimoji="1" lang="en-US" altLang="ja-JP" sz="1200" dirty="0">
                <a:latin typeface="ＭＳ Ｐ明朝" panose="02020600040205080304" pitchFamily="18" charset="-128"/>
                <a:ea typeface="ＭＳ Ｐ明朝" panose="02020600040205080304" pitchFamily="18" charset="-128"/>
              </a:rPr>
              <a:t>DX</a:t>
            </a:r>
            <a:r>
              <a:rPr kumimoji="1" lang="ja-JP" altLang="en-US" sz="1200" dirty="0">
                <a:latin typeface="ＭＳ Ｐ明朝" panose="02020600040205080304" pitchFamily="18" charset="-128"/>
                <a:ea typeface="ＭＳ Ｐ明朝" panose="02020600040205080304" pitchFamily="18" charset="-128"/>
              </a:rPr>
              <a:t>ライブラリの機能を使い動作させました。その際はエフェクトの制御と動作を簡単に行えるように制作を行いました。</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1519327"/>
          </a:xfrm>
          <a:prstGeom prst="rect">
            <a:avLst/>
          </a:prstGeom>
        </p:spPr>
        <p:txBody>
          <a:bodyPr wrap="square">
            <a:sp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子供のころよりファンであったポッケットモンスターシリーズの開発に携わっていたことで貴社に興味を持ち、貴社の説明会に参加させていただいた際に一つのジャンルにこだわらず様々なジャンルに手を伸ばす貪欲さ、充実した新人研修による一人一人のスキルアップを目指す意欲の高さに目を引かれ貴社を志望いたしました。私は経験も少なく、まだまだ未熟ではありますが、貴社にて成長するためにもこれからも努力と</a:t>
            </a:r>
            <a:r>
              <a:rPr kumimoji="1" lang="ja-JP" altLang="en-US" sz="1200">
                <a:latin typeface="ＭＳ Ｐ明朝" panose="02020600040205080304" pitchFamily="18" charset="-128"/>
                <a:ea typeface="ＭＳ Ｐ明朝" panose="02020600040205080304" pitchFamily="18" charset="-128"/>
              </a:rPr>
              <a:t>挑戦を続ける所存です。</a:t>
            </a: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965363"/>
            <a:ext cx="710510" cy="345351"/>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ＭＳ Ｐ明朝" panose="02020600040205080304" pitchFamily="18" charset="-128"/>
                <a:ea typeface="ＭＳ Ｐ明朝" panose="02020600040205080304" pitchFamily="18" charset="-128"/>
              </a:rPr>
              <a:t>免許</a:t>
            </a:r>
            <a:endParaRPr lang="ja-JP"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61" name="テキスト ボックス 60"/>
          <p:cNvSpPr txBox="1"/>
          <p:nvPr/>
        </p:nvSpPr>
        <p:spPr>
          <a:xfrm>
            <a:off x="2052018" y="6331626"/>
            <a:ext cx="5104973" cy="322781"/>
          </a:xfrm>
          <a:prstGeom prst="rect">
            <a:avLst/>
          </a:prstGeom>
          <a:noFill/>
        </p:spPr>
        <p:txBody>
          <a:bodyPr wrap="square" rtlCol="0">
            <a:spAutoFit/>
          </a:bodyPr>
          <a:lstStyle/>
          <a:p>
            <a:pPr>
              <a:lnSpc>
                <a:spcPct val="137000"/>
              </a:lnSpc>
              <a:spcAft>
                <a:spcPts val="0"/>
              </a:spcAft>
            </a:pPr>
            <a:r>
              <a:rPr lang="zh-TW" altLang="en-US" sz="1200" kern="100" dirty="0">
                <a:solidFill>
                  <a:srgbClr val="000000"/>
                </a:solidFill>
                <a:latin typeface="Calibri" panose="020F0502020204030204" pitchFamily="34" charset="0"/>
                <a:ea typeface="Calibri" panose="020F0502020204030204" pitchFamily="34" charset="0"/>
              </a:rPr>
              <a:t>文部科学省後援　情報検定　情報活用試験</a:t>
            </a:r>
            <a:r>
              <a:rPr lang="en-US" altLang="zh-TW" sz="1200" kern="100" dirty="0">
                <a:solidFill>
                  <a:srgbClr val="000000"/>
                </a:solidFill>
                <a:latin typeface="Calibri" panose="020F0502020204030204" pitchFamily="34" charset="0"/>
                <a:ea typeface="Calibri" panose="020F0502020204030204" pitchFamily="34" charset="0"/>
              </a:rPr>
              <a:t>3</a:t>
            </a:r>
            <a:r>
              <a:rPr lang="zh-TW" altLang="en-US" sz="1200" kern="100" dirty="0">
                <a:solidFill>
                  <a:srgbClr val="000000"/>
                </a:solidFill>
                <a:latin typeface="Calibri" panose="020F0502020204030204" pitchFamily="34" charset="0"/>
                <a:ea typeface="Calibri" panose="020F0502020204030204" pitchFamily="34" charset="0"/>
              </a:rPr>
              <a:t>級　合格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63" name="テキスト ボックス 62"/>
          <p:cNvSpPr txBox="1"/>
          <p:nvPr/>
        </p:nvSpPr>
        <p:spPr>
          <a:xfrm>
            <a:off x="9751871" y="6172943"/>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4" name="正方形/長方形 3"/>
          <p:cNvSpPr/>
          <p:nvPr/>
        </p:nvSpPr>
        <p:spPr>
          <a:xfrm>
            <a:off x="1222955" y="444963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561116"/>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5" name="テキスト ボックス 4">
            <a:extLst>
              <a:ext uri="{FF2B5EF4-FFF2-40B4-BE49-F238E27FC236}">
                <a16:creationId xmlns:a16="http://schemas.microsoft.com/office/drawing/2014/main" id="{E2BAA02D-B81D-42D6-976F-23E4A070479F}"/>
              </a:ext>
            </a:extLst>
          </p:cNvPr>
          <p:cNvSpPr txBox="1"/>
          <p:nvPr/>
        </p:nvSpPr>
        <p:spPr>
          <a:xfrm>
            <a:off x="9779931" y="6243741"/>
            <a:ext cx="1485900" cy="276999"/>
          </a:xfrm>
          <a:prstGeom prst="rect">
            <a:avLst/>
          </a:prstGeom>
          <a:noFill/>
        </p:spPr>
        <p:txBody>
          <a:bodyPr wrap="square" rtlCol="0">
            <a:spAutoFit/>
          </a:bodyPr>
          <a:lstStyle/>
          <a:p>
            <a:r>
              <a:rPr kumimoji="1" lang="ja-JP" altLang="en-US" sz="1200" dirty="0"/>
              <a:t>エフェクト</a:t>
            </a:r>
          </a:p>
        </p:txBody>
      </p:sp>
      <p:sp>
        <p:nvSpPr>
          <p:cNvPr id="6" name="テキスト ボックス 5">
            <a:extLst>
              <a:ext uri="{FF2B5EF4-FFF2-40B4-BE49-F238E27FC236}">
                <a16:creationId xmlns:a16="http://schemas.microsoft.com/office/drawing/2014/main" id="{F8BA084D-7C8E-4F77-909A-44AF70F722C7}"/>
              </a:ext>
            </a:extLst>
          </p:cNvPr>
          <p:cNvSpPr txBox="1"/>
          <p:nvPr/>
        </p:nvSpPr>
        <p:spPr>
          <a:xfrm>
            <a:off x="8964930" y="7742969"/>
            <a:ext cx="1836420" cy="276999"/>
          </a:xfrm>
          <a:prstGeom prst="rect">
            <a:avLst/>
          </a:prstGeom>
          <a:noFill/>
        </p:spPr>
        <p:txBody>
          <a:bodyPr wrap="square" rtlCol="0">
            <a:spAutoFit/>
          </a:bodyPr>
          <a:lstStyle/>
          <a:p>
            <a:r>
              <a:rPr kumimoji="1" lang="ja-JP" altLang="en-US" sz="1200" dirty="0"/>
              <a:t>バレーボール</a:t>
            </a:r>
          </a:p>
        </p:txBody>
      </p:sp>
      <p:sp>
        <p:nvSpPr>
          <p:cNvPr id="42" name="テキスト ボックス 41">
            <a:extLst>
              <a:ext uri="{FF2B5EF4-FFF2-40B4-BE49-F238E27FC236}">
                <a16:creationId xmlns:a16="http://schemas.microsoft.com/office/drawing/2014/main" id="{6A13627E-35CA-74DD-CBEF-4EE0D3536AF2}"/>
              </a:ext>
            </a:extLst>
          </p:cNvPr>
          <p:cNvSpPr txBox="1"/>
          <p:nvPr/>
        </p:nvSpPr>
        <p:spPr>
          <a:xfrm>
            <a:off x="2059638" y="6659286"/>
            <a:ext cx="510497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サーティファイ主催　</a:t>
            </a:r>
            <a:r>
              <a:rPr lang="en-US" altLang="ja-JP" sz="1200" kern="100" dirty="0">
                <a:solidFill>
                  <a:srgbClr val="000000"/>
                </a:solidFill>
                <a:latin typeface="Calibri" panose="020F0502020204030204" pitchFamily="34" charset="0"/>
                <a:ea typeface="Calibri" panose="020F0502020204030204" pitchFamily="34" charset="0"/>
              </a:rPr>
              <a:t>Java</a:t>
            </a:r>
            <a:r>
              <a:rPr lang="ja-JP" altLang="en-US" sz="1200" kern="100" dirty="0">
                <a:solidFill>
                  <a:srgbClr val="000000"/>
                </a:solidFill>
                <a:latin typeface="Calibri" panose="020F0502020204030204" pitchFamily="34" charset="0"/>
                <a:ea typeface="Calibri" panose="020F0502020204030204" pitchFamily="34" charset="0"/>
              </a:rPr>
              <a:t>プログラミング能力認定試験</a:t>
            </a:r>
            <a:r>
              <a:rPr lang="en-US" altLang="ja-JP" sz="1200" kern="100" dirty="0">
                <a:solidFill>
                  <a:srgbClr val="000000"/>
                </a:solidFill>
                <a:latin typeface="Calibri" panose="020F0502020204030204" pitchFamily="34" charset="0"/>
                <a:ea typeface="Calibri" panose="020F0502020204030204" pitchFamily="34" charset="0"/>
              </a:rPr>
              <a:t>3</a:t>
            </a:r>
            <a:r>
              <a:rPr lang="ja-JP" altLang="en-US" sz="1200" kern="100" dirty="0">
                <a:solidFill>
                  <a:srgbClr val="000000"/>
                </a:solidFill>
                <a:latin typeface="Calibri" panose="020F0502020204030204" pitchFamily="34" charset="0"/>
                <a:ea typeface="Calibri" panose="020F0502020204030204" pitchFamily="34" charset="0"/>
              </a:rPr>
              <a:t>級　合格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3" name="テキスト ボックス 42">
            <a:extLst>
              <a:ext uri="{FF2B5EF4-FFF2-40B4-BE49-F238E27FC236}">
                <a16:creationId xmlns:a16="http://schemas.microsoft.com/office/drawing/2014/main" id="{F0ED280C-F34F-F562-BB38-0385165E7D75}"/>
              </a:ext>
            </a:extLst>
          </p:cNvPr>
          <p:cNvSpPr txBox="1"/>
          <p:nvPr/>
        </p:nvSpPr>
        <p:spPr>
          <a:xfrm>
            <a:off x="2059638" y="7291746"/>
            <a:ext cx="510497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普通自動車免許</a:t>
            </a:r>
            <a:r>
              <a:rPr lang="en-US" altLang="ja-JP" sz="1200" kern="100" dirty="0">
                <a:solidFill>
                  <a:srgbClr val="000000"/>
                </a:solidFill>
                <a:latin typeface="Calibri" panose="020F0502020204030204" pitchFamily="34" charset="0"/>
                <a:ea typeface="Calibri" panose="020F0502020204030204" pitchFamily="34" charset="0"/>
              </a:rPr>
              <a:t>AT</a:t>
            </a:r>
            <a:r>
              <a:rPr lang="ja-JP" altLang="en-US" sz="1200" kern="100" dirty="0">
                <a:solidFill>
                  <a:srgbClr val="000000"/>
                </a:solidFill>
                <a:latin typeface="Calibri" panose="020F0502020204030204" pitchFamily="34" charset="0"/>
                <a:ea typeface="Calibri" panose="020F0502020204030204" pitchFamily="34" charset="0"/>
              </a:rPr>
              <a:t>限定　取得</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5" name="テキスト ボックス 44">
            <a:extLst>
              <a:ext uri="{FF2B5EF4-FFF2-40B4-BE49-F238E27FC236}">
                <a16:creationId xmlns:a16="http://schemas.microsoft.com/office/drawing/2014/main" id="{65BBC89B-E388-AA6A-BD7D-BA9C8668CBED}"/>
              </a:ext>
            </a:extLst>
          </p:cNvPr>
          <p:cNvSpPr txBox="1"/>
          <p:nvPr/>
        </p:nvSpPr>
        <p:spPr>
          <a:xfrm>
            <a:off x="118328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6" name="テキスト ボックス 45">
            <a:extLst>
              <a:ext uri="{FF2B5EF4-FFF2-40B4-BE49-F238E27FC236}">
                <a16:creationId xmlns:a16="http://schemas.microsoft.com/office/drawing/2014/main" id="{F42C440A-77F2-6CCD-7848-51D2571B57F8}"/>
              </a:ext>
            </a:extLst>
          </p:cNvPr>
          <p:cNvSpPr txBox="1"/>
          <p:nvPr/>
        </p:nvSpPr>
        <p:spPr>
          <a:xfrm>
            <a:off x="11756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1" name="テキスト ボックス 50">
            <a:extLst>
              <a:ext uri="{FF2B5EF4-FFF2-40B4-BE49-F238E27FC236}">
                <a16:creationId xmlns:a16="http://schemas.microsoft.com/office/drawing/2014/main" id="{2F515298-D391-D2A6-532D-5E0D525B2CA5}"/>
              </a:ext>
            </a:extLst>
          </p:cNvPr>
          <p:cNvSpPr txBox="1"/>
          <p:nvPr/>
        </p:nvSpPr>
        <p:spPr>
          <a:xfrm>
            <a:off x="1175665" y="54021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2" name="テキスト ボックス 51">
            <a:extLst>
              <a:ext uri="{FF2B5EF4-FFF2-40B4-BE49-F238E27FC236}">
                <a16:creationId xmlns:a16="http://schemas.microsoft.com/office/drawing/2014/main" id="{4C570251-01D9-5ECB-FFC8-9F0461AB3906}"/>
              </a:ext>
            </a:extLst>
          </p:cNvPr>
          <p:cNvSpPr txBox="1"/>
          <p:nvPr/>
        </p:nvSpPr>
        <p:spPr>
          <a:xfrm>
            <a:off x="161000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3" name="テキスト ボックス 52">
            <a:extLst>
              <a:ext uri="{FF2B5EF4-FFF2-40B4-BE49-F238E27FC236}">
                <a16:creationId xmlns:a16="http://schemas.microsoft.com/office/drawing/2014/main" id="{C9E2E863-33A6-550B-5D8E-FFB34E304CAE}"/>
              </a:ext>
            </a:extLst>
          </p:cNvPr>
          <p:cNvSpPr txBox="1"/>
          <p:nvPr/>
        </p:nvSpPr>
        <p:spPr>
          <a:xfrm>
            <a:off x="117566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4" name="テキスト ボックス 73">
            <a:extLst>
              <a:ext uri="{FF2B5EF4-FFF2-40B4-BE49-F238E27FC236}">
                <a16:creationId xmlns:a16="http://schemas.microsoft.com/office/drawing/2014/main" id="{2962B12B-5CCF-219A-6E86-3F66CB6D3580}"/>
              </a:ext>
            </a:extLst>
          </p:cNvPr>
          <p:cNvSpPr txBox="1"/>
          <p:nvPr/>
        </p:nvSpPr>
        <p:spPr>
          <a:xfrm>
            <a:off x="15947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5" name="テキスト ボックス 74">
            <a:extLst>
              <a:ext uri="{FF2B5EF4-FFF2-40B4-BE49-F238E27FC236}">
                <a16:creationId xmlns:a16="http://schemas.microsoft.com/office/drawing/2014/main" id="{274B70EC-075D-08EF-2220-631C38FDA7C9}"/>
              </a:ext>
            </a:extLst>
          </p:cNvPr>
          <p:cNvSpPr txBox="1"/>
          <p:nvPr/>
        </p:nvSpPr>
        <p:spPr>
          <a:xfrm>
            <a:off x="161000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6" name="テキスト ボックス 75">
            <a:extLst>
              <a:ext uri="{FF2B5EF4-FFF2-40B4-BE49-F238E27FC236}">
                <a16:creationId xmlns:a16="http://schemas.microsoft.com/office/drawing/2014/main" id="{7E20A565-780B-9690-2773-3B7C32A4011A}"/>
              </a:ext>
            </a:extLst>
          </p:cNvPr>
          <p:cNvSpPr txBox="1"/>
          <p:nvPr/>
        </p:nvSpPr>
        <p:spPr>
          <a:xfrm>
            <a:off x="1175665" y="5714556"/>
            <a:ext cx="510681" cy="319768"/>
          </a:xfrm>
          <a:prstGeom prst="rect">
            <a:avLst/>
          </a:prstGeom>
          <a:noFill/>
        </p:spPr>
        <p:txBody>
          <a:bodyPr wrap="square" rtlCol="0">
            <a:spAutoFit/>
          </a:bodyPr>
          <a:lstStyle/>
          <a:p>
            <a:pPr algn="ctr">
              <a:lnSpc>
                <a:spcPct val="137000"/>
              </a:lnSpc>
              <a:spcAft>
                <a:spcPts val="0"/>
              </a:spcAft>
            </a:pPr>
            <a:r>
              <a:rPr lang="en-US" altLang="ja-JP" sz="1200" kern="100" dirty="0">
                <a:solidFill>
                  <a:srgbClr val="000000"/>
                </a:solidFill>
                <a:latin typeface="Calibri" panose="020F0502020204030204" pitchFamily="34" charset="0"/>
                <a:ea typeface="ＭＳ Ｐ明朝" panose="02020600040205080304" pitchFamily="18" charset="-128"/>
              </a:rPr>
              <a:t>6</a:t>
            </a:r>
          </a:p>
        </p:txBody>
      </p:sp>
      <p:sp>
        <p:nvSpPr>
          <p:cNvPr id="77" name="テキスト ボックス 76">
            <a:extLst>
              <a:ext uri="{FF2B5EF4-FFF2-40B4-BE49-F238E27FC236}">
                <a16:creationId xmlns:a16="http://schemas.microsoft.com/office/drawing/2014/main" id="{9E72F57E-BB72-CDE1-3460-7B0502B818A6}"/>
              </a:ext>
            </a:extLst>
          </p:cNvPr>
          <p:cNvSpPr txBox="1"/>
          <p:nvPr/>
        </p:nvSpPr>
        <p:spPr>
          <a:xfrm>
            <a:off x="1602385" y="53945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87" name="テキスト ボックス 86">
            <a:extLst>
              <a:ext uri="{FF2B5EF4-FFF2-40B4-BE49-F238E27FC236}">
                <a16:creationId xmlns:a16="http://schemas.microsoft.com/office/drawing/2014/main" id="{BAB3C44D-57F0-9F1E-AB9B-78E31B7BAF77}"/>
              </a:ext>
            </a:extLst>
          </p:cNvPr>
          <p:cNvSpPr txBox="1"/>
          <p:nvPr/>
        </p:nvSpPr>
        <p:spPr>
          <a:xfrm>
            <a:off x="1594765" y="57145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pic>
        <p:nvPicPr>
          <p:cNvPr id="41" name="図 40">
            <a:extLst>
              <a:ext uri="{FF2B5EF4-FFF2-40B4-BE49-F238E27FC236}">
                <a16:creationId xmlns:a16="http://schemas.microsoft.com/office/drawing/2014/main" id="{CD23B25D-1A8E-41EB-B8EE-C83379A5B5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439" y="443962"/>
            <a:ext cx="1126177" cy="1501284"/>
          </a:xfrm>
          <a:prstGeom prst="rect">
            <a:avLst/>
          </a:prstGeom>
        </p:spPr>
      </p:pic>
      <p:sp>
        <p:nvSpPr>
          <p:cNvPr id="88" name="テキスト ボックス 87">
            <a:extLst>
              <a:ext uri="{FF2B5EF4-FFF2-40B4-BE49-F238E27FC236}">
                <a16:creationId xmlns:a16="http://schemas.microsoft.com/office/drawing/2014/main" id="{AC2421AD-1816-4EA9-B4DB-B920515F336F}"/>
              </a:ext>
            </a:extLst>
          </p:cNvPr>
          <p:cNvSpPr txBox="1"/>
          <p:nvPr/>
        </p:nvSpPr>
        <p:spPr>
          <a:xfrm>
            <a:off x="4043363" y="8207769"/>
            <a:ext cx="807414"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希望職種</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90" name="テキスト ボックス 89">
            <a:extLst>
              <a:ext uri="{FF2B5EF4-FFF2-40B4-BE49-F238E27FC236}">
                <a16:creationId xmlns:a16="http://schemas.microsoft.com/office/drawing/2014/main" id="{02E72020-8139-47C0-8A7F-2932645A8DD6}"/>
              </a:ext>
            </a:extLst>
          </p:cNvPr>
          <p:cNvSpPr txBox="1"/>
          <p:nvPr/>
        </p:nvSpPr>
        <p:spPr>
          <a:xfrm>
            <a:off x="3997642" y="8832609"/>
            <a:ext cx="970597"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希望勤務地</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91" name="テキスト ボックス 90">
            <a:extLst>
              <a:ext uri="{FF2B5EF4-FFF2-40B4-BE49-F238E27FC236}">
                <a16:creationId xmlns:a16="http://schemas.microsoft.com/office/drawing/2014/main" id="{722FFB87-36D3-4766-B113-F8FDEE9E2091}"/>
              </a:ext>
            </a:extLst>
          </p:cNvPr>
          <p:cNvSpPr txBox="1"/>
          <p:nvPr/>
        </p:nvSpPr>
        <p:spPr>
          <a:xfrm>
            <a:off x="2095806" y="8525785"/>
            <a:ext cx="1478280"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ゲームプログラマー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92" name="テキスト ボックス 91">
            <a:extLst>
              <a:ext uri="{FF2B5EF4-FFF2-40B4-BE49-F238E27FC236}">
                <a16:creationId xmlns:a16="http://schemas.microsoft.com/office/drawing/2014/main" id="{4B46635E-D8DF-410B-BAAA-59DA50AF53E0}"/>
              </a:ext>
            </a:extLst>
          </p:cNvPr>
          <p:cNvSpPr txBox="1"/>
          <p:nvPr/>
        </p:nvSpPr>
        <p:spPr>
          <a:xfrm>
            <a:off x="2118360" y="9145029"/>
            <a:ext cx="1478280"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どこでも可</a:t>
            </a:r>
            <a:endParaRPr lang="ja-JP" altLang="ja-JP" sz="1200" kern="100"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4" ma:contentTypeDescription="新しいドキュメントを作成します。" ma:contentTypeScope="" ma:versionID="52abb6c3ef923d267c7b0e174eeb3107">
  <xsd:schema xmlns:xsd="http://www.w3.org/2001/XMLSchema" xmlns:xs="http://www.w3.org/2001/XMLSchema" xmlns:p="http://schemas.microsoft.com/office/2006/metadata/properties" xmlns:ns2="c6997f91-8249-4dce-9b86-00499df785e0" xmlns:ns3="d96a085a-c185-4699-8a52-62798b5a76fe" targetNamespace="http://schemas.microsoft.com/office/2006/metadata/properties" ma:root="true" ma:fieldsID="094b90e5a0ef51a7dda8dba6ae70d549" ns2:_="" ns3:_="">
    <xsd:import namespace="c6997f91-8249-4dce-9b86-00499df785e0"/>
    <xsd:import namespace="d96a085a-c185-4699-8a52-62798b5a76f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6a085a-c185-4699-8a52-62798b5a76fe"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DD97E7-7A91-4DDE-BFC9-DC3652AAA340}">
  <ds:schemaRefs>
    <ds:schemaRef ds:uri="http://schemas.microsoft.com/sharepoint/v3/contenttype/forms"/>
  </ds:schemaRefs>
</ds:datastoreItem>
</file>

<file path=customXml/itemProps2.xml><?xml version="1.0" encoding="utf-8"?>
<ds:datastoreItem xmlns:ds="http://schemas.openxmlformats.org/officeDocument/2006/customXml" ds:itemID="{AF1657D8-46EC-4F1E-B063-1FD43170B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d96a085a-c185-4699-8a52-62798b5a7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29C96F-1932-4DE7-A156-7D3B458EA036}">
  <ds:schemaRefs>
    <ds:schemaRef ds:uri="http://schemas.microsoft.com/office/2006/metadata/properties"/>
    <ds:schemaRef ds:uri="http://schemas.microsoft.com/office/infopath/2007/PartnerControl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d96a085a-c185-4699-8a52-62798b5a76fe"/>
    <ds:schemaRef ds:uri="c6997f91-8249-4dce-9b86-00499df785e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704</TotalTime>
  <Words>592</Words>
  <Application>Microsoft Office PowerPoint</Application>
  <PresentationFormat>ユーザー設定</PresentationFormat>
  <Paragraphs>59</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Ｐ明朝</vt:lpstr>
      <vt:lpstr>ＭＳ 明朝</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小畑 耀</cp:lastModifiedBy>
  <cp:revision>31</cp:revision>
  <dcterms:created xsi:type="dcterms:W3CDTF">2020-06-03T15:22:25Z</dcterms:created>
  <dcterms:modified xsi:type="dcterms:W3CDTF">2023-05-10T02:06:37Z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