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7" r:id="rId7"/>
    <p:sldId id="276" r:id="rId8"/>
    <p:sldId id="261" r:id="rId9"/>
    <p:sldId id="277" r:id="rId10"/>
    <p:sldId id="281" r:id="rId11"/>
    <p:sldId id="260" r:id="rId12"/>
    <p:sldId id="279" r:id="rId13"/>
    <p:sldId id="275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81" d="100"/>
          <a:sy n="81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F00964-9811-44C1-A81C-C667F3DD6F99}" type="datetime1">
              <a:rPr lang="pt-BR" smtClean="0"/>
              <a:t>17/10/2022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A98BB-A7B2-4524-A183-CCEB3669CDC2}" type="datetime1">
              <a:rPr lang="pt-BR" smtClean="0"/>
              <a:pPr/>
              <a:t>17/10/2022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20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0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33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3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6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23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6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nha do t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32444F7-598B-4910-BB28-F5EBFBE23847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</p:grp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4DA45B4-095F-41D7-B671-00B667E5CA36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</p:grp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9C0E2A7-54D9-488F-B54C-03A3336A11F7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</p:grp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2A5EFBC-485C-454D-BDFD-468C8BAF5548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91D46E6A-7AB6-42FA-9FB4-5B5C0A5DFEBB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17" name="Forma Liv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FB93632-6B7A-4A0A-A735-8D3014D14DB1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227D7EE-239B-44FB-9875-7475C9D92D30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BR" noProof="0"/>
              <a:t>“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BR" noProof="0"/>
              <a:t>”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9219B3A-C8C6-4986-A6D6-3257321F5D38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1" name="Espaço Reservado para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" name="Espaço Reservado par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8" name="Espaço Reservado para Imagem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5" name="Espaço Reservado para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9" name="Espaço Reservado para Imagem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972B85E-05B2-4334-B4CD-038D5EA45FB2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 intei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2" name="Espaço Reservado para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3" name="Espaço Reservado para Imagem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4" name="Espaço Reservado para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5" name="Espaço Reservado para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6" name="Espaço Reservado para Imagem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7" name="Espaço Reservado para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8" name="Espaço Reservado para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9" name="Espaço Reservado para Imagem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1" name="Espaço Reservado para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2" name="Espaço Reservado para Imagem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3" name="Espaço Reservado para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4" name="Espaço Reservado para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5" name="Espaço Reservado para Imagem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7" name="Espaço Reservado para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8" name="Espaço Reservado para Imagem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9" name="Espaço Reservado para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0" name="Espaço Reservado para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1" name="Espaço Reservado para Imagem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3" name="Espaço Reservado para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443E58E-D40B-4905-A767-9365A3358898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620EC1FB-014E-4551-93D1-753466E4566C}" type="datetime1">
              <a:rPr lang="pt-BR" noProof="0" smtClean="0"/>
              <a:t>17/10/2022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ikaru.yamanaka@outlook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a.me/5511948436466" TargetMode="External"/><Relationship Id="rId4" Type="http://schemas.openxmlformats.org/officeDocument/2006/relationships/hyperlink" Target="https://www.linkedin.com/in/hikaruyamanak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366" y="997528"/>
            <a:ext cx="7096933" cy="1776166"/>
          </a:xfrm>
        </p:spPr>
        <p:txBody>
          <a:bodyPr rtlCol="0"/>
          <a:lstStyle/>
          <a:p>
            <a:pPr rtl="0"/>
            <a:r>
              <a:rPr lang="pt-BR" dirty="0"/>
              <a:t>Desafio:</a:t>
            </a:r>
            <a:br>
              <a:rPr lang="pt-BR" dirty="0"/>
            </a:br>
            <a:r>
              <a:rPr lang="pt-BR" dirty="0"/>
              <a:t>Previsão de Vendas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366" y="3429000"/>
            <a:ext cx="9500507" cy="806675"/>
          </a:xfrm>
        </p:spPr>
        <p:txBody>
          <a:bodyPr rtlCol="0"/>
          <a:lstStyle/>
          <a:p>
            <a:pPr rtl="0"/>
            <a:r>
              <a:rPr lang="pt-BR" dirty="0"/>
              <a:t>Marcel Hikaru Yamanaka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241" y="765958"/>
            <a:ext cx="6220278" cy="1134898"/>
          </a:xfrm>
        </p:spPr>
        <p:txBody>
          <a:bodyPr rtlCol="0"/>
          <a:lstStyle/>
          <a:p>
            <a:pPr rtl="0"/>
            <a:r>
              <a:rPr lang="pt-BR" dirty="0"/>
              <a:t>Muito 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612" y="4500749"/>
            <a:ext cx="6220277" cy="2101932"/>
          </a:xfrm>
        </p:spPr>
        <p:txBody>
          <a:bodyPr rtlCol="0">
            <a:normAutofit/>
          </a:bodyPr>
          <a:lstStyle/>
          <a:p>
            <a:pPr marL="180000" rtl="0"/>
            <a:r>
              <a:rPr lang="pt-BR" dirty="0"/>
              <a:t>Marcel Hikaru Yamanaka</a:t>
            </a:r>
          </a:p>
          <a:p>
            <a:pPr marL="180000" rtl="0"/>
            <a:endParaRPr lang="pt-BR" sz="1600" dirty="0"/>
          </a:p>
          <a:p>
            <a:pPr marL="180000" rtl="0"/>
            <a:r>
              <a:rPr lang="pt-BR" sz="2000" dirty="0">
                <a:hlinkClick r:id="rId3"/>
              </a:rPr>
              <a:t>Email</a:t>
            </a:r>
            <a:endParaRPr lang="pt-BR" sz="2000" dirty="0">
              <a:hlinkClick r:id="rId4"/>
            </a:endParaRPr>
          </a:p>
          <a:p>
            <a:pPr marL="180000" rtl="0"/>
            <a:r>
              <a:rPr lang="pt-BR" sz="2000" dirty="0">
                <a:hlinkClick r:id="rId4"/>
              </a:rPr>
              <a:t>LinkedIn</a:t>
            </a:r>
            <a:endParaRPr lang="pt-BR" sz="2000" dirty="0"/>
          </a:p>
          <a:p>
            <a:pPr marL="180000" rtl="0"/>
            <a:r>
              <a:rPr lang="pt-BR" sz="2000" dirty="0">
                <a:hlinkClick r:id="rId5"/>
              </a:rPr>
              <a:t>WhatsApp</a:t>
            </a: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87946E-C70E-654D-58B0-FAB204092426}"/>
              </a:ext>
            </a:extLst>
          </p:cNvPr>
          <p:cNvSpPr txBox="1"/>
          <p:nvPr/>
        </p:nvSpPr>
        <p:spPr>
          <a:xfrm>
            <a:off x="1179368" y="2800447"/>
            <a:ext cx="437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Deixo meus contatos abaixo, para que possam entrar em contato comigo.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3102430"/>
            <a:ext cx="9779183" cy="230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dirty="0"/>
              <a:t>Analisamos o banco de dados “Previsão de Vendas”, para ajudar a empresa “1500fh” a encontrar uma solução e melhorar seu faturamento em alguns dos seus produtos.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831D8D1D-E835-4F55-B75B-861A1203B212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Previsão de Vendas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pt-BR" dirty="0"/>
              <a:t>Identificando os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dirty="0"/>
          </a:p>
          <a:p>
            <a:pPr rtl="0"/>
            <a:r>
              <a:rPr lang="pt-BR" dirty="0"/>
              <a:t>•      Levantamento de informações sobre os valores de contribuição dos produtos em “LT (Litros)”.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•      Busca por uma solução para aumento do faturamento.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6AA4CB19-A0FD-4DBC-A717-B7961883D09B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Previsão de Vendas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pt-BR" dirty="0"/>
              <a:t>Técnicas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pt-BR" dirty="0"/>
              <a:t>Para a nossa Análise fizemos:</a:t>
            </a:r>
          </a:p>
          <a:p>
            <a:pPr rtl="0"/>
            <a:endParaRPr lang="pt-BR" dirty="0"/>
          </a:p>
          <a:p>
            <a:pPr rtl="0"/>
            <a:r>
              <a:rPr lang="pt-BR" sz="2200" dirty="0"/>
              <a:t>•      Análise das Séries temporais</a:t>
            </a:r>
          </a:p>
          <a:p>
            <a:pPr rtl="0"/>
            <a:endParaRPr lang="pt-BR" sz="2200" dirty="0"/>
          </a:p>
          <a:p>
            <a:pPr rtl="0"/>
            <a:r>
              <a:rPr lang="pt-BR" sz="2200" dirty="0"/>
              <a:t>•      Análise descritiva</a:t>
            </a:r>
          </a:p>
          <a:p>
            <a:pPr rtl="0"/>
            <a:endParaRPr lang="pt-BR" sz="2200" dirty="0"/>
          </a:p>
          <a:p>
            <a:pPr rtl="0"/>
            <a:r>
              <a:rPr lang="pt-BR" sz="2200" dirty="0"/>
              <a:t>•      Regressão Logística</a:t>
            </a:r>
          </a:p>
          <a:p>
            <a:pPr rtl="0"/>
            <a:endParaRPr lang="pt-BR" sz="2200" dirty="0"/>
          </a:p>
          <a:p>
            <a:pPr rtl="0"/>
            <a:r>
              <a:rPr lang="pt-BR" sz="2200" dirty="0"/>
              <a:t>•      Decomposição e Autocorrelação</a:t>
            </a:r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6AA4CB19-A0FD-4DBC-A717-B7961883D09B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Previsão de Vendas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62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09" y="604826"/>
            <a:ext cx="11065947" cy="756537"/>
          </a:xfrm>
        </p:spPr>
        <p:txBody>
          <a:bodyPr rtlCol="0"/>
          <a:lstStyle/>
          <a:p>
            <a:pPr rtl="0"/>
            <a:r>
              <a:rPr lang="pt-BR" dirty="0"/>
              <a:t>Verificação das Informações 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557469A-1230-4AE4-ACA7-9E942191DA13}" type="datetime1">
              <a:rPr lang="pt-BR" smtClean="0"/>
              <a:t>17/10/2022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Previsão de Vendas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F8D5A26-AE8A-E08D-79DF-15A07212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09" y="1908443"/>
            <a:ext cx="7868748" cy="2715367"/>
          </a:xfrm>
          <a:prstGeom prst="rect">
            <a:avLst/>
          </a:prstGeom>
        </p:spPr>
      </p:pic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id="{A0D6D76C-9A63-7A48-75A3-8A404D54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06" y="4837864"/>
            <a:ext cx="8292501" cy="1304431"/>
          </a:xfrm>
        </p:spPr>
        <p:txBody>
          <a:bodyPr/>
          <a:lstStyle/>
          <a:p>
            <a:r>
              <a:rPr lang="pt-BR" sz="1800" dirty="0"/>
              <a:t>• Neste quadro, podemos ver algumas informações sobre a quantidade e o valor de contribuição, onde o produto de número “1” tinha um preço, porém sua quantidade é “0” e seu valor de contribuição é negativo.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0864932" cy="823913"/>
          </a:xfrm>
        </p:spPr>
        <p:txBody>
          <a:bodyPr rtlCol="0"/>
          <a:lstStyle/>
          <a:p>
            <a:pPr rtl="0"/>
            <a:r>
              <a:rPr lang="pt-BR" sz="4000" dirty="0"/>
              <a:t>Valor de Contribuição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6094D46-35A2-42C1-97ED-CFA5030931AC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Previsão de Vendas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9299EB-39CD-4763-FF1F-FEF8741F2B50}"/>
              </a:ext>
            </a:extLst>
          </p:cNvPr>
          <p:cNvSpPr txBox="1"/>
          <p:nvPr/>
        </p:nvSpPr>
        <p:spPr>
          <a:xfrm>
            <a:off x="8153400" y="1453995"/>
            <a:ext cx="2653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Neste gráfico, podemos ver que a nossa correlação é forte e positiva.</a:t>
            </a:r>
          </a:p>
          <a:p>
            <a:endParaRPr lang="pt-BR" sz="1600" dirty="0"/>
          </a:p>
          <a:p>
            <a:r>
              <a:rPr lang="pt-BR" sz="1600" dirty="0"/>
              <a:t>Neste gráfico possui uma probabilidade em média de  92% de assertividade.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E17908-2D70-90BA-CCBE-03FC6276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60438"/>
            <a:ext cx="7772400" cy="5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0864932" cy="823913"/>
          </a:xfrm>
        </p:spPr>
        <p:txBody>
          <a:bodyPr rtlCol="0"/>
          <a:lstStyle/>
          <a:p>
            <a:pPr rtl="0"/>
            <a:r>
              <a:rPr lang="pt-BR" sz="4000" dirty="0"/>
              <a:t>Valor de Contribuição dos Produtos em 2009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6094D46-35A2-42C1-97ED-CFA5030931AC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Previsão de Vendas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9C078C7F-FF58-EE3D-9EF9-3F47AE82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127" y="1109611"/>
            <a:ext cx="7689273" cy="5097566"/>
          </a:xfr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9299EB-39CD-4763-FF1F-FEF8741F2B50}"/>
              </a:ext>
            </a:extLst>
          </p:cNvPr>
          <p:cNvSpPr txBox="1"/>
          <p:nvPr/>
        </p:nvSpPr>
        <p:spPr>
          <a:xfrm>
            <a:off x="8153400" y="1109611"/>
            <a:ext cx="26531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Podemos ver que temos 3 produtos na nossa legenda, escolhemos os produtos que são em “LT(Litro)”.</a:t>
            </a:r>
          </a:p>
          <a:p>
            <a:endParaRPr lang="pt-BR" sz="1600" dirty="0"/>
          </a:p>
          <a:p>
            <a:r>
              <a:rPr lang="pt-BR" sz="1600" dirty="0"/>
              <a:t>E, o produto “1431.0” não aparece, pois ainda não houveram registros dele em 2009.</a:t>
            </a:r>
          </a:p>
          <a:p>
            <a:endParaRPr lang="pt-BR" sz="1600" dirty="0"/>
          </a:p>
          <a:p>
            <a:r>
              <a:rPr lang="pt-BR" sz="1600" dirty="0"/>
              <a:t>Vemos que o Produto “681.0” é o que tem o maior valor de contribuição, tendo uma queda grande de novembro a dezembro.</a:t>
            </a:r>
          </a:p>
          <a:p>
            <a:endParaRPr lang="pt-BR" sz="1600" dirty="0"/>
          </a:p>
          <a:p>
            <a:r>
              <a:rPr lang="pt-BR" sz="1600" dirty="0"/>
              <a:t>E o produto “1128.0”, tem um aumento após o mês de fevereiro e tendo uma grande queda de setembro adiante.</a:t>
            </a:r>
          </a:p>
        </p:txBody>
      </p:sp>
    </p:spTree>
    <p:extLst>
      <p:ext uri="{BB962C8B-B14F-4D97-AF65-F5344CB8AC3E}">
        <p14:creationId xmlns:p14="http://schemas.microsoft.com/office/powerpoint/2010/main" val="149136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0864932" cy="823913"/>
          </a:xfrm>
        </p:spPr>
        <p:txBody>
          <a:bodyPr rtlCol="0"/>
          <a:lstStyle/>
          <a:p>
            <a:pPr rtl="0"/>
            <a:r>
              <a:rPr lang="pt-BR" sz="4000" dirty="0"/>
              <a:t>Valor de Contribuição dos Produtos em 2010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6094D46-35A2-42C1-97ED-CFA5030931AC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Previsão de Vendas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9299EB-39CD-4763-FF1F-FEF8741F2B50}"/>
              </a:ext>
            </a:extLst>
          </p:cNvPr>
          <p:cNvSpPr txBox="1"/>
          <p:nvPr/>
        </p:nvSpPr>
        <p:spPr>
          <a:xfrm>
            <a:off x="8573984" y="1222186"/>
            <a:ext cx="21969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Vemos que o produto “681.0” é o maior em valor de contribuição.</a:t>
            </a:r>
          </a:p>
          <a:p>
            <a:endParaRPr lang="pt-BR" sz="1600" dirty="0"/>
          </a:p>
          <a:p>
            <a:r>
              <a:rPr lang="pt-BR" sz="1600" dirty="0"/>
              <a:t>O produto “1128.0” é semelhante ao produto “1431.0” que começa bem, porém tem uma queda  e  tem apenas um pico alto em “abril” e após isso vem caindo  e se mantém próximo aos “20000”.</a:t>
            </a:r>
          </a:p>
          <a:p>
            <a:endParaRPr lang="pt-BR" sz="1600" dirty="0"/>
          </a:p>
          <a:p>
            <a:r>
              <a:rPr lang="pt-BR" sz="1600" dirty="0"/>
              <a:t>Já o produto “1431.0” se inicia bem, porém sua queda é constante não agradando o público.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1543C6C-9E7C-7D2D-A579-77CC608D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" y="1222186"/>
            <a:ext cx="7991104" cy="50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04" y="41522"/>
            <a:ext cx="10864932" cy="823913"/>
          </a:xfrm>
        </p:spPr>
        <p:txBody>
          <a:bodyPr rtlCol="0"/>
          <a:lstStyle/>
          <a:p>
            <a:pPr rtl="0"/>
            <a:r>
              <a:rPr lang="pt-BR" sz="4000" dirty="0"/>
              <a:t>Decomposição dos nossos dados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6094D46-35A2-42C1-97ED-CFA5030931AC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Previsão de Vendas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9299EB-39CD-4763-FF1F-FEF8741F2B50}"/>
              </a:ext>
            </a:extLst>
          </p:cNvPr>
          <p:cNvSpPr txBox="1"/>
          <p:nvPr/>
        </p:nvSpPr>
        <p:spPr>
          <a:xfrm>
            <a:off x="8573983" y="1029713"/>
            <a:ext cx="2232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 podemos analisar a nossa tendência onde ela nos apresenta uma crescente.</a:t>
            </a:r>
          </a:p>
          <a:p>
            <a:endParaRPr lang="pt-BR" sz="1600" dirty="0"/>
          </a:p>
          <a:p>
            <a:r>
              <a:rPr lang="pt-BR" sz="1600" dirty="0"/>
              <a:t>Já a sazonalidade podemos ver que tem alguns picos mas não são constantes, então acredito que precisa de mais informações para conseguirmos ter uma conclusão mais assertiva.</a:t>
            </a:r>
          </a:p>
          <a:p>
            <a:endParaRPr lang="pt-BR" sz="1600" dirty="0"/>
          </a:p>
          <a:p>
            <a:r>
              <a:rPr lang="pt-BR" sz="1600" dirty="0"/>
              <a:t>Isso mostra, como nossos pontos estão dispersos no quadro abaixo, que significa que existem valores discrepantes.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21A6C7-6086-8FA5-9E88-F42A5311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21277"/>
            <a:ext cx="8192984" cy="5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1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6_TF45331398_Win32" id="{2C301779-7B62-49BC-BFCA-A2094F59946B}" vid="{BF381EAC-6885-4F5C-8CDC-9F21BF306A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universal</Template>
  <TotalTime>261</TotalTime>
  <Words>489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Tema do Office</vt:lpstr>
      <vt:lpstr>Desafio: Previsão de Vendas</vt:lpstr>
      <vt:lpstr>Introdução</vt:lpstr>
      <vt:lpstr>Identificando os Problemas</vt:lpstr>
      <vt:lpstr>Técnicas utilizadas</vt:lpstr>
      <vt:lpstr>Verificação das Informações </vt:lpstr>
      <vt:lpstr>Valor de Contribuição</vt:lpstr>
      <vt:lpstr>Valor de Contribuição dos Produtos em 2009</vt:lpstr>
      <vt:lpstr>Valor de Contribuição dos Produtos em 2010</vt:lpstr>
      <vt:lpstr>Decomposição dos nossos dados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Johnson Santana</dc:creator>
  <cp:lastModifiedBy>Hikaru Yamanaka</cp:lastModifiedBy>
  <cp:revision>4</cp:revision>
  <dcterms:created xsi:type="dcterms:W3CDTF">2022-10-17T13:29:00Z</dcterms:created>
  <dcterms:modified xsi:type="dcterms:W3CDTF">2022-10-17T20:17:10Z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