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1" r:id="rId4"/>
    <p:sldId id="258" r:id="rId5"/>
    <p:sldId id="266" r:id="rId6"/>
    <p:sldId id="263" r:id="rId7"/>
    <p:sldId id="265" r:id="rId8"/>
    <p:sldId id="264" r:id="rId9"/>
    <p:sldId id="267" r:id="rId10"/>
    <p:sldId id="259" r:id="rId11"/>
    <p:sldId id="260" r:id="rId12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El tiempo de carga se agiliza.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MX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MX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Mejoras en la seguridad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MX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MX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Los componentes son más fáciles de mantener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MX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MX" noProof="0" dirty="0"/>
        </a:p>
      </dgm:t>
    </dgm:pt>
    <dgm:pt modelId="{4F5DAA9B-1457-4A8A-98AE-50488DF415D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Se libera memoria del servidor</a:t>
          </a:r>
        </a:p>
      </dgm:t>
    </dgm:pt>
    <dgm:pt modelId="{96D589D9-8813-4E96-BC85-AF1EBEA02373}" type="parTrans" cxnId="{41A751CF-9917-487B-A46F-A0F46DB62C1E}">
      <dgm:prSet/>
      <dgm:spPr/>
      <dgm:t>
        <a:bodyPr/>
        <a:lstStyle/>
        <a:p>
          <a:endParaRPr lang="es-MX"/>
        </a:p>
      </dgm:t>
    </dgm:pt>
    <dgm:pt modelId="{704C68CB-9E91-4350-ADCD-AB23529D12BC}" type="sibTrans" cxnId="{41A751CF-9917-487B-A46F-A0F46DB62C1E}">
      <dgm:prSet/>
      <dgm:spPr/>
      <dgm:t>
        <a:bodyPr/>
        <a:lstStyle/>
        <a:p>
          <a:endParaRPr lang="es-MX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 custLinFactNeighborX="0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9FCC84B3-B925-4A65-B3EE-68E44DB3B55D}" type="pres">
      <dgm:prSet presAssocID="{4F5DAA9B-1457-4A8A-98AE-50488DF415D4}" presName="text_4" presStyleLbl="node1" presStyleIdx="3" presStyleCnt="4">
        <dgm:presLayoutVars>
          <dgm:bulletEnabled val="1"/>
        </dgm:presLayoutVars>
      </dgm:prSet>
      <dgm:spPr/>
    </dgm:pt>
    <dgm:pt modelId="{C8534946-0326-4951-BE1A-5E73E3C6FAC4}" type="pres">
      <dgm:prSet presAssocID="{4F5DAA9B-1457-4A8A-98AE-50488DF415D4}" presName="accent_4" presStyleCnt="0"/>
      <dgm:spPr/>
    </dgm:pt>
    <dgm:pt modelId="{C107E850-7728-49F0-9BD9-20379F2BA4CA}" type="pres">
      <dgm:prSet presAssocID="{4F5DAA9B-1457-4A8A-98AE-50488DF415D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0FAE6778-8A2B-4DDF-A881-7A2DD1D6A1AE}" type="presOf" srcId="{4F5DAA9B-1457-4A8A-98AE-50488DF415D4}" destId="{9FCC84B3-B925-4A65-B3EE-68E44DB3B55D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1A751CF-9917-487B-A46F-A0F46DB62C1E}" srcId="{7E5AA53B-3EEE-4DE4-BB81-9044890C2946}" destId="{4F5DAA9B-1457-4A8A-98AE-50488DF415D4}" srcOrd="3" destOrd="0" parTransId="{96D589D9-8813-4E96-BC85-AF1EBEA02373}" sibTransId="{704C68CB-9E91-4350-ADCD-AB23529D12BC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70CD48FD-6468-4AAD-84F6-D28835B117B6}" type="presParOf" srcId="{90561C55-3C6E-4D53-85E1-2C50BCDDA392}" destId="{9FCC84B3-B925-4A65-B3EE-68E44DB3B55D}" srcOrd="7" destOrd="0" presId="urn:microsoft.com/office/officeart/2008/layout/VerticalCurvedList"/>
    <dgm:cxn modelId="{D1D0E0B9-914D-4AF1-B00B-B93D55B569E8}" type="presParOf" srcId="{90561C55-3C6E-4D53-85E1-2C50BCDDA392}" destId="{C8534946-0326-4951-BE1A-5E73E3C6FAC4}" srcOrd="8" destOrd="0" presId="urn:microsoft.com/office/officeart/2008/layout/VerticalCurvedList"/>
    <dgm:cxn modelId="{AA673DED-04BE-4D58-8375-7F104F39FC35}" type="presParOf" srcId="{C8534946-0326-4951-BE1A-5E73E3C6FAC4}" destId="{C107E850-7728-49F0-9BD9-20379F2BA4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noProof="0" dirty="0"/>
            <a:t>El tiempo de carga se agiliza.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noProof="0" dirty="0"/>
            <a:t>Los componentes son más fáciles de mantener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noProof="0" dirty="0"/>
            <a:t>Mejoras en la seguridad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C84B3-B925-4A65-B3EE-68E44DB3B55D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8420" rIns="58420" bIns="5842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noProof="0" dirty="0"/>
            <a:t>Se libera memoria del servidor</a:t>
          </a:r>
        </a:p>
      </dsp:txBody>
      <dsp:txXfrm>
        <a:off x="404618" y="2741666"/>
        <a:ext cx="6402340" cy="548276"/>
      </dsp:txXfrm>
    </dsp:sp>
    <dsp:sp modelId="{C107E850-7728-49F0-9BD9-20379F2BA4CA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30/07/2024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0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0DEF857-DA8F-4439-98D4-119A7351E455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932E2-0636-48CC-883C-3BBC48C9B14E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EA9BAE-AB85-46D2-8596-23E804B52F3A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131E1-3BD0-460E-BA82-FC23801633FC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AD931A-E78D-42E6-B12F-6684BAA6AF27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21643-1C8A-4D2C-BA22-463B171FBC68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38924-A0A5-4959-B0C7-BF88A8B970C6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96A21-D44E-4B50-9C1A-F3021CA46749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B3CFC-2F50-4731-88BC-F499B3DDC9F1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228AB8-0EDD-44A2-BD0C-4DFA9597124E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D352A9-1247-4C43-978C-EFE731D087A6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FB8F8B-610F-451B-BF60-DC0410C03F50}" type="datetime1">
              <a:rPr lang="es-MX" noProof="0" smtClean="0"/>
              <a:t>30/07/2024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MX" sz="6000" dirty="0">
                <a:solidFill>
                  <a:schemeClr val="bg1"/>
                </a:solidFill>
              </a:rPr>
              <a:t>Sitio WEB </a:t>
            </a:r>
            <a:r>
              <a:rPr lang="es-MX" sz="6000" dirty="0" err="1">
                <a:solidFill>
                  <a:schemeClr val="bg1"/>
                </a:solidFill>
              </a:rPr>
              <a:t>aafm</a:t>
            </a:r>
            <a:endParaRPr lang="es-MX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MX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MX" dirty="0"/>
              <a:t>Ventajas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7971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MX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MX" dirty="0">
              <a:solidFill>
                <a:schemeClr val="bg2"/>
              </a:solidFill>
            </a:endParaRPr>
          </a:p>
          <a:p>
            <a:pPr rtl="0"/>
            <a:endParaRPr lang="es-MX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F81BE-57B4-3D51-5764-50B0A628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Web actual</a:t>
            </a:r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0FF18BAC-E1DE-3690-9A81-228F8A2D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981" y="2181225"/>
            <a:ext cx="7826038" cy="3678238"/>
          </a:xfrm>
        </p:spPr>
      </p:pic>
    </p:spTree>
    <p:extLst>
      <p:ext uri="{BB962C8B-B14F-4D97-AF65-F5344CB8AC3E}">
        <p14:creationId xmlns:p14="http://schemas.microsoft.com/office/powerpoint/2010/main" val="205406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FFFEFF"/>
                </a:solidFill>
              </a:rPr>
              <a:t>Arquitectura propuesta</a:t>
            </a:r>
          </a:p>
        </p:txBody>
      </p:sp>
      <p:pic>
        <p:nvPicPr>
          <p:cNvPr id="8" name="Marcador de contenido 7" descr="Icono&#10;&#10;Descripción generada automáticamente">
            <a:extLst>
              <a:ext uri="{FF2B5EF4-FFF2-40B4-BE49-F238E27FC236}">
                <a16:creationId xmlns:a16="http://schemas.microsoft.com/office/drawing/2014/main" id="{EB523DF8-6B1D-F1E5-F06E-45557DE3D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19855" y="1238250"/>
            <a:ext cx="3945940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Panorama competitivo</a:t>
            </a:r>
          </a:p>
        </p:txBody>
      </p:sp>
      <p:pic>
        <p:nvPicPr>
          <p:cNvPr id="8" name="Marcador de contenido 7" descr="Una captura de pantalla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75028969-F3D3-2755-238C-18F702C57C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50000" b="10598"/>
          <a:stretch/>
        </p:blipFill>
        <p:spPr>
          <a:xfrm>
            <a:off x="2251456" y="2029968"/>
            <a:ext cx="4430698" cy="4456278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4A055-4E8F-444F-BD44-AB7292CC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Front - </a:t>
            </a:r>
            <a:r>
              <a:rPr lang="es-MX" dirty="0" err="1"/>
              <a:t>End</a:t>
            </a:r>
            <a:r>
              <a:rPr lang="es-MX" dirty="0"/>
              <a:t>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04F1D-CB72-4703-ACBD-40BDF8FDA5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egoeUIVariable"/>
              </a:rPr>
              <a:t>Opiniones y Estructura Coherente: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Angular proporciona de serie. Esto significa que Angular te guía en la estructura de tu aplicación, lo que facilita la consistencia y el mantenimiento a largo plazo.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egoeUIVariable"/>
              </a:rPr>
              <a:t>Componentes Web Reutilizables: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Angular adopta el estándar de los componentes web. Puedes crear etiquetas HTML personalizadas, reutilizables y autocontenidas que luego se pueden utilizar en otras páginas y aplicaciones web. Esto fomenta la modularidad y la reutilización del código.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egoeUIVariable"/>
              </a:rPr>
              <a:t>Soporte de Google y Comunidad Activa: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Angular cuenta con el respaldo de Google y una comunidad activa. Esto significa que hay abundante documentación, tutoriales y soluciones disponibles en línea. Además, Google sigue invirtiendo en el desarrollo y mejora de Angular.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F7A404-9F7D-4FD5-B8DB-E0AB6CCB8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s-MX" b="1" i="0" dirty="0">
                <a:effectLst/>
                <a:latin typeface="SegoeUIVariable"/>
              </a:rPr>
              <a:t>Enlace de Datos Bidireccional: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Angular ofrece enlace de datos bidireccional, lo que significa que los cambios en la interfaz de usuario se reflejan automáticamente en los datos subyacentes y viceversa. Esto simplifica la gestión de datos y mejora la experiencia del usuario.</a:t>
            </a:r>
          </a:p>
          <a:p>
            <a:pPr algn="l">
              <a:buFont typeface="+mj-lt"/>
              <a:buAutoNum type="arabicPeriod" startAt="4"/>
            </a:pPr>
            <a:r>
              <a:rPr lang="es-MX" b="1" i="0" dirty="0">
                <a:effectLst/>
                <a:latin typeface="SegoeUIVariable"/>
              </a:rPr>
              <a:t>Desarrollo Multiplataforma: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Angular permite crear aplicaciones web que funcionan en diferentes dispositivos y tamaños de pantalla. Puedes compilar aplicaciones para la web, dispositivos.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919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16830-C2D2-CA76-D85D-4A98E49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Backend</a:t>
            </a:r>
            <a:endParaRPr lang="es-MX" dirty="0"/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071B2BD5-D4E3-F813-E178-F0FEC7EBEB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242" y="2136887"/>
            <a:ext cx="9409515" cy="3991455"/>
          </a:xfrm>
        </p:spPr>
      </p:pic>
    </p:spTree>
    <p:extLst>
      <p:ext uri="{BB962C8B-B14F-4D97-AF65-F5344CB8AC3E}">
        <p14:creationId xmlns:p14="http://schemas.microsoft.com/office/powerpoint/2010/main" val="380243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EC9B4-5BD3-42CF-8176-F171D541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Laravel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F8BB4-2C0D-49AF-AF71-574E455FA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407259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egoeUIVariable"/>
              </a:rPr>
              <a:t>Modelo MVC (Modelo-Vista-Controlador):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El Modelo representa los datos y la lógica de negocio.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El Controlador maneja las solicitudes del usuario y coordina la interacción entre el Modelo y la Vista.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egoeUIVariable"/>
              </a:rPr>
              <a:t>Consultas ORM (</a:t>
            </a:r>
            <a:r>
              <a:rPr lang="es-MX" b="1" i="0" dirty="0" err="1">
                <a:effectLst/>
                <a:latin typeface="SegoeUIVariable"/>
              </a:rPr>
              <a:t>Eloquent</a:t>
            </a:r>
            <a:r>
              <a:rPr lang="es-MX" b="1" i="0" dirty="0">
                <a:effectLst/>
                <a:latin typeface="SegoeUIVariable"/>
              </a:rPr>
              <a:t>):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 err="1">
                <a:effectLst/>
                <a:latin typeface="SegoeUIVariable"/>
              </a:rPr>
              <a:t>Eloquent</a:t>
            </a:r>
            <a:r>
              <a:rPr lang="es-MX" b="0" i="0" dirty="0">
                <a:effectLst/>
                <a:latin typeface="SegoeUIVariable"/>
              </a:rPr>
              <a:t> es el ORM (</a:t>
            </a:r>
            <a:r>
              <a:rPr lang="es-MX" b="0" i="0" dirty="0" err="1">
                <a:effectLst/>
                <a:latin typeface="SegoeUIVariable"/>
              </a:rPr>
              <a:t>Mapeador</a:t>
            </a:r>
            <a:r>
              <a:rPr lang="es-MX" b="0" i="0" dirty="0">
                <a:effectLst/>
                <a:latin typeface="SegoeUIVariable"/>
              </a:rPr>
              <a:t> Objeto-Relacional) de Laravel.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Permite interactuar con la base de datos utilizando una sintaxis orientada a objetos en lugar de escribir consultas SQL directamente.</a:t>
            </a:r>
          </a:p>
          <a:p>
            <a:pPr marL="742950" lvl="1" indent="-285750">
              <a:buFont typeface="+mj-lt"/>
              <a:buAutoNum type="arabicPeriod"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Puedes usar 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DB::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 para ejecutar un conjunto de consultas dentro de una transacción. Si ocurre una excepción, se realizará un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rollback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 automáticamente.</a:t>
            </a:r>
            <a:endParaRPr lang="es-MX" b="0" i="0" dirty="0">
              <a:effectLst/>
              <a:latin typeface="SegoeUIVariable"/>
            </a:endParaRP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4BD6E-F4F7-41B2-BF9B-F44FBBD01A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MX" b="1" i="0" dirty="0">
                <a:effectLst/>
                <a:latin typeface="SegoeUIVariable"/>
              </a:rPr>
              <a:t>Manejo de Sesiones:</a:t>
            </a:r>
            <a:endParaRPr lang="es-MX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egoeUIVariable"/>
              </a:rPr>
              <a:t>Laravel proporciona una forma fácil de gestionar sesiones de usuario.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egoeUIVariable"/>
              </a:rPr>
              <a:t>Puedes almacenar y recuperar datos de sesión utilizando la sintaxis simple de Laravel,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egoeUIVariable"/>
              </a:rPr>
              <a:t>JWT (JSON Web Tokens):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Laravel es compatible con JWT para autenticación y autorización.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Puedes generar tokens JWT para autenticar usuarios y proteger rutas o recursos en tu aplicación.</a:t>
            </a:r>
          </a:p>
        </p:txBody>
      </p:sp>
    </p:spTree>
    <p:extLst>
      <p:ext uri="{BB962C8B-B14F-4D97-AF65-F5344CB8AC3E}">
        <p14:creationId xmlns:p14="http://schemas.microsoft.com/office/powerpoint/2010/main" val="26424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26DF2-D72F-4975-B5A1-555EB5DB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SegoeUIVariable"/>
              </a:rPr>
              <a:t>JSON Web Token (JWT)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C25EF-88C9-4185-A897-84005B6F3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egoeUIVariable"/>
              </a:rPr>
              <a:t>JSON Web Token (JWT):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Un JSON Web Token (JWT) es un estándar abierto (definido en el RFC 7519) utilizado para representar afirmaciones de forma segura entre dos partes (por ejemplo, un cliente y un servidor).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Se compone de tres partes: el encabezado, el cuerpo y la firma.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Los JWT son especialmente populares en procesos de autenticación y autorización.</a:t>
            </a:r>
          </a:p>
        </p:txBody>
      </p:sp>
    </p:spTree>
    <p:extLst>
      <p:ext uri="{BB962C8B-B14F-4D97-AF65-F5344CB8AC3E}">
        <p14:creationId xmlns:p14="http://schemas.microsoft.com/office/powerpoint/2010/main" val="176824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AFD5A-84B6-43FF-A238-4997CCC0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Transacciones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94DEE-B4F2-4491-B151-BEA034CBB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egoeUIVariable"/>
              </a:rPr>
              <a:t>¿Qué es una Transacción?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Una transacción es una unidad lógica de trabajo que agrupa una o más sentencias SQL.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Se considera como una sola operación, lo que significa que todas las sentencias dentro de una transacción deben ejecutarse correctamente o ninguna de ellas debe ejecutarse.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1CA7BD-372C-4E76-99BE-B18269F57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 startAt="2"/>
            </a:pPr>
            <a:r>
              <a:rPr lang="es-MX" b="1" i="0" dirty="0">
                <a:effectLst/>
                <a:latin typeface="SegoeUIVariable"/>
              </a:rPr>
              <a:t>Propósito de las Transacciones:</a:t>
            </a:r>
            <a:endParaRPr lang="es-MX" b="0" i="0" dirty="0"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Las transacciones garantizan que una secuencia de operaciones se realice de manera completa o no se realice en absoluto.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egoeUIVariable"/>
              </a:rPr>
              <a:t>Son esenciales en situaciones donde la coherencia de los datos estaría en riesgo si fallara cualquiera de las operaciones dentro de la secuencia.</a:t>
            </a:r>
          </a:p>
        </p:txBody>
      </p:sp>
    </p:spTree>
    <p:extLst>
      <p:ext uri="{BB962C8B-B14F-4D97-AF65-F5344CB8AC3E}">
        <p14:creationId xmlns:p14="http://schemas.microsoft.com/office/powerpoint/2010/main" val="41518521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1_TF56390039_Win32" id="{6E439996-84EB-442B-81F0-3A34FA2EB35A}" vid="{07E61665-08E7-4204-B220-B3D664A24A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{0A0F18F5-FF28-4980-9ACF-AD25C3C72358}tf56390039_win32</Template>
  <TotalTime>121</TotalTime>
  <Words>582</Words>
  <Application>Microsoft Office PowerPoint</Application>
  <PresentationFormat>Panorámica</PresentationFormat>
  <Paragraphs>53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Gill Sans MT</vt:lpstr>
      <vt:lpstr>SegoeUIVariable</vt:lpstr>
      <vt:lpstr>Wingdings 2</vt:lpstr>
      <vt:lpstr>Dividendo</vt:lpstr>
      <vt:lpstr>Sitio WEB aafm</vt:lpstr>
      <vt:lpstr>Arquitectura Web actual</vt:lpstr>
      <vt:lpstr>Arquitectura propuesta</vt:lpstr>
      <vt:lpstr>Panorama competitivo</vt:lpstr>
      <vt:lpstr>Front - End angular</vt:lpstr>
      <vt:lpstr>Backend</vt:lpstr>
      <vt:lpstr>Laravel</vt:lpstr>
      <vt:lpstr>JSON Web Token (JWT)</vt:lpstr>
      <vt:lpstr>Transacciones SQL</vt:lpstr>
      <vt:lpstr>Ventajas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Sitio WEB aafm</dc:title>
  <dc:creator>Jose Manuel Martinez</dc:creator>
  <cp:lastModifiedBy>BYG DEV</cp:lastModifiedBy>
  <cp:revision>6</cp:revision>
  <dcterms:created xsi:type="dcterms:W3CDTF">2024-07-30T01:57:58Z</dcterms:created>
  <dcterms:modified xsi:type="dcterms:W3CDTF">2024-07-30T20:06:53Z</dcterms:modified>
</cp:coreProperties>
</file>