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4430399-842A-44A6-9CA5-674DCEB0D2E5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75CCDA9-9696-4AE6-B9C9-5884B6BC86D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Продукционные системы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студента 3 курса</a:t>
            </a:r>
          </a:p>
          <a:p>
            <a:r>
              <a:rPr lang="ru-RU" dirty="0" smtClean="0"/>
              <a:t>гр. </a:t>
            </a:r>
            <a:r>
              <a:rPr lang="ru-RU" dirty="0" err="1" smtClean="0"/>
              <a:t>ПИвГС</a:t>
            </a:r>
            <a:r>
              <a:rPr lang="ru-RU" dirty="0" smtClean="0"/>
              <a:t> Сидоренко Николая</a:t>
            </a:r>
            <a:endParaRPr lang="ru-RU" dirty="0"/>
          </a:p>
        </p:txBody>
      </p:sp>
      <p:pic>
        <p:nvPicPr>
          <p:cNvPr id="26626" name="Picture 2" descr="https://sun1-47.userapi.com/OCmF25H0rgqVM-OgRgsLSa0cIXWPhrrmYAoghA/0w1bxNxm_5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7494"/>
            <a:ext cx="2444279" cy="24486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Прямой вывод рекомендуется использовать в следующих случаях :</a:t>
            </a:r>
          </a:p>
          <a:p>
            <a:pPr lvl="0"/>
            <a:r>
              <a:rPr lang="ru-RU" dirty="0" smtClean="0"/>
              <a:t>все или большинство исходных данных заданы в постановке задачи (например, в экспертной системе PROSPECTOR);</a:t>
            </a:r>
          </a:p>
          <a:p>
            <a:pPr lvl="0"/>
            <a:r>
              <a:rPr lang="ru-RU" dirty="0" smtClean="0"/>
              <a:t>существует большое количество потенциальных целей, но мало способов использования фактов (например, в экспертной системе DENDRAL эффективно использовались факт, что для любого органического соединения существует чрезвычайно большое число возможных структур, однако данные масс-спектрографа позволяют оставить лишь небольшое количество таких комбинаций);</a:t>
            </a:r>
          </a:p>
          <a:p>
            <a:pPr lvl="0"/>
            <a:r>
              <a:rPr lang="ru-RU" dirty="0" smtClean="0"/>
              <a:t>сформировать цель или гипотезу очень трудно (например, в экспертной системе DENDRAL изначально мало информации о возможной структуре соединения).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Обратный вывод рекомендуется использовать в следующих случаях:</a:t>
            </a:r>
          </a:p>
          <a:p>
            <a:pPr lvl="0"/>
            <a:r>
              <a:rPr lang="ru-RU" dirty="0" smtClean="0"/>
              <a:t>цель поиска или гипотеза явно присутствует в постановке задачи или может быть легко сформулирована (например, при доказательстве математических теорем);</a:t>
            </a:r>
          </a:p>
          <a:p>
            <a:pPr lvl="0"/>
            <a:r>
              <a:rPr lang="ru-RU" dirty="0" smtClean="0"/>
              <a:t>имеется большое количество правил, которые на основе полученных фактов продуцируют всевозрастающее число заключений и целей. Своевременный отбор целей позволяет отсеять множество возможных ветвей, что делает процесс поиска более эффективным;</a:t>
            </a:r>
          </a:p>
          <a:p>
            <a:pPr lvl="0"/>
            <a:r>
              <a:rPr lang="ru-RU" dirty="0" smtClean="0"/>
              <a:t>исходные данные не приводятся в задаче, но подразумевается, что они должны быть известны решателю. Например, выбирается предварительный медицинский диагноз (гипотеза), а потом под него подбираются симптомы (факты).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Достоинства:</a:t>
            </a:r>
          </a:p>
          <a:p>
            <a:pPr lvl="0"/>
            <a:r>
              <a:rPr lang="ru-RU" dirty="0" smtClean="0"/>
              <a:t>Модульность организации знаний.</a:t>
            </a:r>
          </a:p>
          <a:p>
            <a:pPr lvl="0"/>
            <a:r>
              <a:rPr lang="ru-RU" dirty="0" smtClean="0"/>
              <a:t>Независимость правил, выражающих самостоятельные фрагменты знаний.</a:t>
            </a:r>
          </a:p>
          <a:p>
            <a:pPr lvl="0"/>
            <a:r>
              <a:rPr lang="ru-RU" dirty="0" smtClean="0"/>
              <a:t>Простота и естественность модификаций знаний в БЗ.</a:t>
            </a:r>
          </a:p>
          <a:p>
            <a:pPr lvl="0"/>
            <a:r>
              <a:rPr lang="ru-RU" dirty="0" smtClean="0"/>
              <a:t>Отделение предметных знаний от управляющих, что позволяет применять различные управляющие стратегии и создавать общие управляющие механизмы для разных приложений.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Отсутствует </a:t>
            </a:r>
            <a:r>
              <a:rPr lang="ru-RU" dirty="0" smtClean="0"/>
              <a:t>теоретическое обоснование в построении продукционных систем. В основном при их построении используются эвристические приемы.</a:t>
            </a:r>
          </a:p>
          <a:p>
            <a:r>
              <a:rPr lang="ru-RU" dirty="0" smtClean="0"/>
              <a:t>Следствие из предыдущего. </a:t>
            </a:r>
            <a:r>
              <a:rPr lang="ru-RU" dirty="0" smtClean="0"/>
              <a:t>При большом числе продукций процедура проверки непротиворечивости правил и корректности работы системы становится крайне сложной. Именно поэтому число продукций, с которыми работают реальные информационные системы, не превышает тысячи.</a:t>
            </a:r>
          </a:p>
          <a:p>
            <a:r>
              <a:rPr lang="ru-RU" dirty="0" smtClean="0"/>
              <a:t>Следствие из предыдущего. </a:t>
            </a:r>
            <a:r>
              <a:rPr lang="ru-RU" dirty="0" smtClean="0"/>
              <a:t>Возможность легкого внесения серьезных искажений в базу знаний, приводящих к неправильному функционированию системы (если в системе нет развитых средств проверки целостности базы знаний).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студента 3 курса</a:t>
            </a:r>
          </a:p>
          <a:p>
            <a:r>
              <a:rPr lang="ru-RU" dirty="0" smtClean="0"/>
              <a:t>гр. </a:t>
            </a:r>
            <a:r>
              <a:rPr lang="ru-RU" dirty="0" err="1" smtClean="0"/>
              <a:t>ПИвГС</a:t>
            </a:r>
            <a:r>
              <a:rPr lang="ru-RU" dirty="0" smtClean="0"/>
              <a:t> Сидоренко Николая</a:t>
            </a:r>
          </a:p>
          <a:p>
            <a:endParaRPr lang="ru-RU" dirty="0"/>
          </a:p>
        </p:txBody>
      </p:sp>
      <p:pic>
        <p:nvPicPr>
          <p:cNvPr id="2050" name="Picture 2" descr="https://sun9-27.userapi.com/c205620/v205620271/ac475/IgG0QNQiNs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3478"/>
            <a:ext cx="2664296" cy="2580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Продукционные системы – это довольно распространенные на текущий день системы представления знаний, где знания описываются с помощью правил «</a:t>
            </a:r>
            <a:r>
              <a:rPr lang="ru-RU" sz="2400" dirty="0" err="1" smtClean="0"/>
              <a:t>если-то</a:t>
            </a:r>
            <a:r>
              <a:rPr lang="ru-RU" sz="2400" dirty="0" smtClean="0"/>
              <a:t>» (явление → реакция) и представляются а виде:</a:t>
            </a:r>
          </a:p>
          <a:p>
            <a:r>
              <a:rPr lang="ru-RU" sz="2400" dirty="0" smtClean="0"/>
              <a:t>«ЕСЛИ условие  (антецедент) ТО действие (</a:t>
            </a:r>
            <a:r>
              <a:rPr lang="ru-RU" sz="2400" dirty="0" err="1" smtClean="0"/>
              <a:t>консеквент</a:t>
            </a:r>
            <a:r>
              <a:rPr lang="ru-RU" sz="2400" dirty="0" smtClean="0"/>
              <a:t>)»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Общим для систем продукций является то, что они состоят из трех основных элементов:</a:t>
            </a:r>
          </a:p>
          <a:p>
            <a:pPr lvl="1"/>
            <a:r>
              <a:rPr lang="ru-RU" sz="1800" dirty="0" smtClean="0">
                <a:solidFill>
                  <a:schemeClr val="tx2"/>
                </a:solidFill>
              </a:rPr>
              <a:t>Набора правил, используемых как база знаний (БЗ), который чаще всего называют базой правил.</a:t>
            </a:r>
          </a:p>
          <a:p>
            <a:pPr lvl="1"/>
            <a:r>
              <a:rPr lang="ru-RU" sz="1800" dirty="0" smtClean="0">
                <a:solidFill>
                  <a:schemeClr val="tx2"/>
                </a:solidFill>
              </a:rPr>
              <a:t>Рабочей памяти, где хранятся предпосылки, касающиеся отдельных задач, а также результаты выводов, получаемых на основе этих предпосылок (динамическая база данных - ДБД).</a:t>
            </a:r>
          </a:p>
          <a:p>
            <a:pPr lvl="1"/>
            <a:r>
              <a:rPr lang="ru-RU" sz="1800" dirty="0" smtClean="0">
                <a:solidFill>
                  <a:schemeClr val="tx2"/>
                </a:solidFill>
              </a:rPr>
              <a:t>Интерпретатора – механизма логического вывода, использующего правила в соответствии с содержимым рабочей памяти.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87068"/>
            <a:ext cx="8363272" cy="3243834"/>
          </a:xfrm>
        </p:spPr>
        <p:txBody>
          <a:bodyPr/>
          <a:lstStyle/>
          <a:p>
            <a:r>
              <a:rPr lang="ru-RU" dirty="0" smtClean="0"/>
              <a:t>Основные элементы продукционной системы: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83718"/>
            <a:ext cx="593598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87068"/>
            <a:ext cx="4834880" cy="324383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В БД системы хранятся известные факты о некоторой предметной области. Продукции содержат специфические для данной области знания о том, какие дополнительные факты могут быть допущены, если специфические данные найдены в БД.</a:t>
            </a:r>
          </a:p>
          <a:p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563638"/>
            <a:ext cx="3705216" cy="343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В классических продукционных системах БД представляют собой переменную часть системы, в то время как правила и интерпретатор чаще всего не меняются. Будучи реализованы процедурно, классические продукционные модели обладают весьма привлекательным свойством модульности. Поэтому правила могут быть добавлены или удалены без возникновения неожиданных побочных эффектов.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87068"/>
            <a:ext cx="5410944" cy="3243834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Основной механизм продукционной модели</a:t>
            </a:r>
          </a:p>
          <a:p>
            <a:pPr>
              <a:buNone/>
            </a:pPr>
            <a:r>
              <a:rPr lang="ru-RU" dirty="0" smtClean="0"/>
              <a:t>В самом общем виде продукционная </a:t>
            </a:r>
            <a:r>
              <a:rPr lang="ru-RU" dirty="0" smtClean="0"/>
              <a:t>система задается </a:t>
            </a:r>
            <a:r>
              <a:rPr lang="ru-RU" dirty="0" smtClean="0"/>
              <a:t>с помощью совокупности правил следующего вида:</a:t>
            </a:r>
          </a:p>
          <a:p>
            <a:pPr lvl="1" algn="ctr">
              <a:buNone/>
            </a:pPr>
            <a:r>
              <a:rPr lang="ru-RU" i="1" dirty="0" smtClean="0"/>
              <a:t>Если S1, то R1, иначе…</a:t>
            </a:r>
            <a:endParaRPr lang="ru-RU" dirty="0" smtClean="0"/>
          </a:p>
          <a:p>
            <a:pPr lvl="1" algn="ctr">
              <a:buNone/>
            </a:pPr>
            <a:r>
              <a:rPr lang="ru-RU" i="1" dirty="0" smtClean="0"/>
              <a:t>…</a:t>
            </a:r>
            <a:endParaRPr lang="ru-RU" dirty="0" smtClean="0"/>
          </a:p>
          <a:p>
            <a:pPr lvl="1" algn="ctr">
              <a:buNone/>
            </a:pPr>
            <a:r>
              <a:rPr lang="ru-RU" i="1" dirty="0" smtClean="0"/>
              <a:t>Если </a:t>
            </a:r>
            <a:r>
              <a:rPr lang="ru-RU" i="1" dirty="0" err="1" smtClean="0"/>
              <a:t>Sn</a:t>
            </a:r>
            <a:r>
              <a:rPr lang="ru-RU" i="1" dirty="0" smtClean="0"/>
              <a:t>, то </a:t>
            </a:r>
            <a:r>
              <a:rPr lang="ru-RU" i="1" dirty="0" err="1" smtClean="0"/>
              <a:t>Rm</a:t>
            </a:r>
            <a:r>
              <a:rPr lang="ru-RU" i="1" dirty="0" smtClean="0"/>
              <a:t>,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где:</a:t>
            </a:r>
          </a:p>
          <a:p>
            <a:pPr lvl="0">
              <a:buNone/>
            </a:pPr>
            <a:r>
              <a:rPr lang="ru-RU" dirty="0" smtClean="0"/>
              <a:t>S – описание некоторой ситуации,</a:t>
            </a:r>
          </a:p>
          <a:p>
            <a:pPr lvl="0">
              <a:buNone/>
            </a:pPr>
            <a:r>
              <a:rPr lang="ru-RU" dirty="0" smtClean="0"/>
              <a:t>R – совокупность действий, которые должны быть выполнены в этой ситуации.</a:t>
            </a:r>
          </a:p>
          <a:p>
            <a:endParaRPr lang="ru-RU" dirty="0"/>
          </a:p>
        </p:txBody>
      </p:sp>
      <p:pic>
        <p:nvPicPr>
          <p:cNvPr id="4" name="Рисунок 3" descr="Продукционная модель знаний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51670"/>
            <a:ext cx="3096344" cy="271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два типа продукционных систем – с «прямыми» и «обратными» выводами. </a:t>
            </a:r>
          </a:p>
          <a:p>
            <a:r>
              <a:rPr lang="ru-RU" dirty="0" smtClean="0"/>
              <a:t>Прямой вывод – называется также выводом, управляемым данными, или нисходящим. В таких системах поиск идет от исходных данных (фактов) к заключениям.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Обратный вывод – называется также выводом, управляемым целями, или восходящим. В таких системах выдвигается некоторая </a:t>
            </a:r>
            <a:r>
              <a:rPr lang="ru-RU" dirty="0" smtClean="0"/>
              <a:t>гипотеза, </a:t>
            </a:r>
            <a:r>
              <a:rPr lang="ru-RU" dirty="0" smtClean="0"/>
              <a:t>а затем идет поиск промежуточных </a:t>
            </a:r>
            <a:r>
              <a:rPr lang="ru-RU" dirty="0" smtClean="0"/>
              <a:t>фактов, </a:t>
            </a:r>
            <a:r>
              <a:rPr lang="ru-RU" dirty="0" smtClean="0"/>
              <a:t>подтверждающих эту гипотезу.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171</TotalTime>
  <Words>700</Words>
  <Application>Microsoft Office PowerPoint</Application>
  <PresentationFormat>Экран (16:9)</PresentationFormat>
  <Paragraphs>55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Городская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Продукционные системы</vt:lpstr>
      <vt:lpstr>Спасибо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Nikolay</dc:creator>
  <cp:lastModifiedBy>Nikolay</cp:lastModifiedBy>
  <cp:revision>24</cp:revision>
  <dcterms:created xsi:type="dcterms:W3CDTF">2020-04-08T18:25:37Z</dcterms:created>
  <dcterms:modified xsi:type="dcterms:W3CDTF">2020-04-08T21:17:10Z</dcterms:modified>
</cp:coreProperties>
</file>