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Problems:</a:t>
            </a:r>
          </a:p>
          <a:p>
            <a:pPr marL="232570" indent="-232570">
              <a:buSzPct val="100000"/>
              <a:buAutoNum type="arabicPeriod"/>
            </a:pPr>
            <a:r>
              <a:t>The “smaller” and “larger” lists elements aren’t themselves sorted</a:t>
            </a:r>
          </a:p>
          <a:p>
            <a:pPr marL="232570" indent="-232570">
              <a:buSzPct val="100000"/>
              <a:buAutoNum type="arabicPeriod"/>
            </a:pPr>
            <a:r>
              <a:t>Fails if the input list is empty</a:t>
            </a:r>
          </a:p>
          <a:p>
            <a:pPr marL="232570" indent="-232570">
              <a:buSzPct val="100000"/>
              <a:buAutoNum type="arabicPeriod"/>
            </a:pPr>
            <a:r>
              <a:t>Duplicate elements equal to the pivot are lost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Or, using what we just saw with list comprehensions etc.:</a:t>
            </a:r>
          </a:p>
          <a:p>
            <a:r>
              <a:t>def qsort(l):    return l if len(l) &lt; 2 else qsort([i for i in l[1:] if i &lt; l[0]]) + [l[0]] + qsort([i for i in l[1:] if i &gt;= l[0]])  (From Frank Qin)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600 digits = 2000 bits</a:t>
            </a:r>
          </a:p>
          <a:p>
            <a:r>
              <a:t>Raise a number with 600 digits to a power.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1CEED-C7CF-4B96-309E-361463E1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Azərbaycan Texniki Universiteti</a:t>
            </a:r>
            <a:endParaRPr lang="tr-AZ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832398-906E-3677-EE4D-68DD202A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Latn-AZ" dirty="0"/>
              <a:t>Mövzu:Alqoritm</a:t>
            </a:r>
          </a:p>
          <a:p>
            <a:r>
              <a:rPr lang="az-Latn-AZ" dirty="0"/>
              <a:t>Kafedra:Kompüter Texnologiyaları</a:t>
            </a:r>
          </a:p>
          <a:p>
            <a:r>
              <a:rPr lang="az-Latn-AZ" dirty="0"/>
              <a:t>Fənn:Verilənlərin strukturu və alqoritması</a:t>
            </a:r>
            <a:endParaRPr lang="tr-AZ" dirty="0"/>
          </a:p>
          <a:p>
            <a:r>
              <a:rPr lang="az-Latn-AZ" dirty="0"/>
              <a:t>Qrup:651A3</a:t>
            </a:r>
          </a:p>
          <a:p>
            <a:r>
              <a:rPr lang="az-Latn-AZ" dirty="0"/>
              <a:t>Müəllimə:Quluzadə Dilarə</a:t>
            </a:r>
          </a:p>
          <a:p>
            <a:r>
              <a:rPr lang="az-Latn-AZ" dirty="0"/>
              <a:t>Hazırlayan:Quliyev Hikmət</a:t>
            </a:r>
            <a:endParaRPr lang="tr-AZ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11EF5C0-7D05-8AB6-11B9-C004A04F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06" y="1116988"/>
            <a:ext cx="1890905" cy="18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72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Recursion:  base and inductive cases</a:t>
            </a:r>
          </a:p>
        </p:txBody>
      </p:sp>
      <p:sp>
        <p:nvSpPr>
          <p:cNvPr id="146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Rekursiv alqoritm həmişə aşağıdakılara malikdir: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əsas hal (rekursiv zəng yoxdur)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induktiv və ya rekursiv hal (rekursiv çağırış var)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daha kiçik bir problemi həll edir</a:t>
            </a:r>
          </a:p>
          <a:p>
            <a:r>
              <a:t>Əsas işi tərk etsəniz nə olar?</a:t>
            </a:r>
          </a:p>
          <a:p>
            <a:r>
              <a:t>İnduktiv hadisəni tərk etsəniz nə olar?</a:t>
            </a:r>
          </a:p>
        </p:txBody>
      </p:sp>
      <p:sp>
        <p:nvSpPr>
          <p:cNvPr id="14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Factorial</a:t>
            </a:r>
          </a:p>
        </p:txBody>
      </p:sp>
      <p:sp>
        <p:nvSpPr>
          <p:cNvPr id="15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fact(num):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 Assumes num is an int &gt; 0, return n!"""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num == 1: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num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num * fact(num - 1)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fact(3)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fact(1)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fact(2)</a:t>
            </a:r>
          </a:p>
        </p:txBody>
      </p:sp>
      <p:sp>
        <p:nvSpPr>
          <p:cNvPr id="15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 List</a:t>
            </a:r>
          </a:p>
        </p:txBody>
      </p:sp>
      <p:sp>
        <p:nvSpPr>
          <p:cNvPr id="15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sum_list(lst):    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"""Returns sum of numbers in list.</a:t>
            </a:r>
            <a:br/>
            <a:r>
              <a:t>    Returns zero for an empty list."""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len(lst) == 0: 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0    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        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lst[0] + sum_list(lst[1:])   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br/>
            <a:r>
              <a:t>print sum_list([1, 3, 6])</a:t>
            </a:r>
          </a:p>
        </p:txBody>
      </p:sp>
      <p:sp>
        <p:nvSpPr>
          <p:cNvPr id="15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Fibonacci</a:t>
            </a:r>
          </a:p>
        </p:txBody>
      </p:sp>
      <p:sp>
        <p:nvSpPr>
          <p:cNvPr id="15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fib(n):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"""Returns the nth Fibonacci number."""</a:t>
            </a:r>
            <a:br/>
            <a:r>
              <a:t>    if n == 0 or n == 1: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fib(n - 1) + fib(n - 2)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fib(6)</a:t>
            </a:r>
          </a:p>
        </p:txBody>
      </p:sp>
      <p:sp>
        <p:nvSpPr>
          <p:cNvPr id="1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GCD (greatest common divisor)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gcd(a, b) = a və b-ni bölən ən böyük tam ədəd</a:t>
            </a:r>
          </a:p>
          <a:p>
            <a:pPr>
              <a:spcBef>
                <a:spcPts val="600"/>
              </a:spcBef>
              <a:defRPr sz="2800"/>
            </a:pPr>
            <a:r>
              <a:t>gcd(4, 8) = 4</a:t>
            </a:r>
          </a:p>
          <a:p>
            <a:pPr>
              <a:spcBef>
                <a:spcPts val="600"/>
              </a:spcBef>
              <a:defRPr sz="2800"/>
            </a:pPr>
            <a:r>
              <a:t>gcd(15, 25) = 5</a:t>
            </a:r>
          </a:p>
          <a:p>
            <a:pPr>
              <a:spcBef>
                <a:spcPts val="600"/>
              </a:spcBef>
              <a:defRPr sz="2800"/>
            </a:pPr>
            <a:r>
              <a:t>gcd(16, 35) = 1</a:t>
            </a:r>
          </a:p>
          <a:p>
            <a:pPr>
              <a:defRPr sz="2800"/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GCD-ni necə hesablaya bilərik?</a:t>
            </a:r>
          </a:p>
        </p:txBody>
      </p:sp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Euclid’s method for computing GCD</a:t>
            </a:r>
            <a:br/>
            <a:r>
              <a:rPr sz="2700"/>
              <a:t>(circa 300 BC, still commonly used!)</a:t>
            </a:r>
          </a:p>
        </p:txBody>
      </p:sp>
      <p:sp>
        <p:nvSpPr>
          <p:cNvPr id="1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		a		 if b = 0</a:t>
            </a:r>
          </a:p>
          <a:p>
            <a:pPr marL="0" indent="0">
              <a:buSzTx/>
              <a:buNone/>
            </a:pPr>
            <a:r>
              <a:t>     gcd(a, b) = 	gcd(b, a)	 if a &lt; b</a:t>
            </a:r>
          </a:p>
          <a:p>
            <a:pPr marL="0" indent="0">
              <a:buSzTx/>
              <a:buNone/>
            </a:pPr>
            <a:r>
              <a:t>			gcd(a-b, b)	 otherwise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00" y="4048123"/>
            <a:ext cx="2362201" cy="280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eft Brace 5"/>
          <p:cNvSpPr/>
          <p:nvPr/>
        </p:nvSpPr>
        <p:spPr>
          <a:xfrm>
            <a:off x="2895600" y="1676400"/>
            <a:ext cx="228601" cy="167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90"/>
                  <a:pt x="10800" y="21355"/>
                </a:cubicBezTo>
                <a:lnTo>
                  <a:pt x="10800" y="11045"/>
                </a:lnTo>
                <a:cubicBezTo>
                  <a:pt x="10800" y="10910"/>
                  <a:pt x="5965" y="10800"/>
                  <a:pt x="0" y="10800"/>
                </a:cubicBezTo>
                <a:cubicBezTo>
                  <a:pt x="5965" y="10800"/>
                  <a:pt x="10800" y="10690"/>
                  <a:pt x="10800" y="10555"/>
                </a:cubicBezTo>
                <a:lnTo>
                  <a:pt x="10800" y="245"/>
                </a:lnTo>
                <a:cubicBezTo>
                  <a:pt x="10800" y="110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code for Euclid’s algorithm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gcd(a, b):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"""Return the greatest common divisor of a and b."""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b == 0: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elif a &lt; b: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gcd(b, a)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else: 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gcd(a - b, b)</a:t>
            </a:r>
          </a:p>
        </p:txBody>
      </p:sp>
      <p:sp>
        <p:nvSpPr>
          <p:cNvPr id="1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Exponentiation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 b="1"/>
            </a:pPr>
            <a:r>
              <a:t>Məqsəd: </a:t>
            </a:r>
            <a:r>
              <a:rPr b="0"/>
              <a:t>Yalnız toplama, çıxma, vurma və bölmədən istifadə edərək eksponentasiyanı həyata keçirin.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exp(base, exponent):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base</a:t>
            </a:r>
            <a:r>
              <a:rPr baseline="30000"/>
              <a:t>exponent</a:t>
            </a:r>
            <a:r>
              <a:t>.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Exponent is a non-negative integer."""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exponent == 0: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base * exp(base, exponent - 1)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 b="1"/>
            </a:pPr>
            <a:r>
              <a:t>Misal: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exp(3, 4)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exp(3, 3)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exp(3, 2))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exp(3, 1)))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(3 * exp(3, 0))))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(3 * 1)))</a:t>
            </a:r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Faster exponentiation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Tutaq ki, eksponent cütdür.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Sonra,  base</a:t>
            </a:r>
            <a:r>
              <a:rPr baseline="30000"/>
              <a:t>exponent</a:t>
            </a:r>
            <a:r>
              <a:t> = (base*base)</a:t>
            </a:r>
            <a:r>
              <a:rPr baseline="30000"/>
              <a:t>exponent/2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Nümunələr:  3</a:t>
            </a:r>
            <a:r>
              <a:rPr baseline="30000"/>
              <a:t>4</a:t>
            </a:r>
            <a:r>
              <a:t> = 9</a:t>
            </a:r>
            <a:r>
              <a:rPr baseline="30000"/>
              <a:t>2</a:t>
            </a:r>
            <a:r>
              <a:t>     9</a:t>
            </a:r>
            <a:r>
              <a:rPr baseline="30000"/>
              <a:t>2</a:t>
            </a:r>
            <a:r>
              <a:t> = 81</a:t>
            </a:r>
            <a:r>
              <a:rPr baseline="30000"/>
              <a:t>1</a:t>
            </a:r>
            <a:r>
              <a:t>     5</a:t>
            </a:r>
            <a:r>
              <a:rPr baseline="30000"/>
              <a:t>12</a:t>
            </a:r>
            <a:r>
              <a:t> = 25</a:t>
            </a:r>
            <a:r>
              <a:rPr baseline="30000"/>
              <a:t>6     </a:t>
            </a:r>
            <a:r>
              <a:t>25</a:t>
            </a:r>
            <a:r>
              <a:rPr baseline="30000"/>
              <a:t>6</a:t>
            </a:r>
            <a:r>
              <a:t> = 625</a:t>
            </a:r>
            <a:r>
              <a:rPr baseline="30000"/>
              <a:t>3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4000"/>
            </a:pP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Yeni tətbiq: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exp(base, exponent):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base</a:t>
            </a:r>
            <a:r>
              <a:rPr baseline="30000"/>
              <a:t>exponent</a:t>
            </a:r>
            <a:r>
              <a:t>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Exponent is a non-negative integer."""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exponent == 0: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elif exponent % 2 == 0: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exp(base * base, exponent / 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base * exp(base, exponent - 1)</a:t>
            </a:r>
          </a:p>
        </p:txBody>
      </p:sp>
      <p:sp>
        <p:nvSpPr>
          <p:cNvPr id="1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the two algorithms</a:t>
            </a:r>
          </a:p>
        </p:txBody>
      </p:sp>
      <p:sp>
        <p:nvSpPr>
          <p:cNvPr id="184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202007" y="1123949"/>
            <a:ext cx="4191001" cy="639764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</a:lstStyle>
          <a:p>
            <a:r>
              <a:t>Orijinal alqoritm: 12 vurma</a:t>
            </a:r>
          </a:p>
        </p:txBody>
      </p:sp>
      <p:sp>
        <p:nvSpPr>
          <p:cNvPr id="185" name="Content Placeholder 4"/>
          <p:cNvSpPr txBox="1"/>
          <p:nvPr/>
        </p:nvSpPr>
        <p:spPr>
          <a:xfrm>
            <a:off x="274319" y="1763711"/>
            <a:ext cx="5242562" cy="39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exp(5, 12)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exp(5, 11)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exp(5, 10)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exp(5, 9)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…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* 5 * exp(5, 0)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5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25 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125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…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244140625</a:t>
            </a:r>
          </a:p>
        </p:txBody>
      </p:sp>
      <p:sp>
        <p:nvSpPr>
          <p:cNvPr id="186" name="Text Placeholder 5"/>
          <p:cNvSpPr>
            <a:spLocks noGrp="1"/>
          </p:cNvSpPr>
          <p:nvPr>
            <p:ph type="body" idx="21"/>
          </p:nvPr>
        </p:nvSpPr>
        <p:spPr>
          <a:xfrm>
            <a:off x="4645025" y="1123949"/>
            <a:ext cx="4041775" cy="6397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/>
            </a:lvl1pPr>
          </a:lstStyle>
          <a:p>
            <a:r>
              <a:t>Sürətli alqoritm: 5 vurma</a:t>
            </a:r>
          </a:p>
        </p:txBody>
      </p:sp>
      <p:sp>
        <p:nvSpPr>
          <p:cNvPr id="187" name="Content Placeholder 6"/>
          <p:cNvSpPr txBox="1"/>
          <p:nvPr/>
        </p:nvSpPr>
        <p:spPr>
          <a:xfrm>
            <a:off x="5608319" y="1763711"/>
            <a:ext cx="3261362" cy="425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400"/>
              </a:spcBef>
              <a:defRPr sz="1900"/>
            </a:pPr>
            <a:r>
              <a:t>exp(5, 12)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(5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5)</a:t>
            </a:r>
            <a:r>
              <a:rPr baseline="30000"/>
              <a:t>6</a:t>
            </a:r>
          </a:p>
          <a:p>
            <a:pPr>
              <a:spcBef>
                <a:spcPts val="400"/>
              </a:spcBef>
              <a:defRPr sz="1900"/>
            </a:pPr>
            <a:r>
              <a:t>exp(25, 6)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(25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25)</a:t>
            </a:r>
            <a:r>
              <a:rPr baseline="30000"/>
              <a:t>3</a:t>
            </a:r>
          </a:p>
          <a:p>
            <a:pPr>
              <a:spcBef>
                <a:spcPts val="400"/>
              </a:spcBef>
              <a:defRPr sz="1900"/>
            </a:pPr>
            <a:r>
              <a:t>exp(625, 3)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* exp(625, 2)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            (625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625)</a:t>
            </a:r>
            <a:r>
              <a:rPr baseline="30000"/>
              <a:t>1</a:t>
            </a:r>
            <a:r>
              <a:t> 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* exp(390625, 1)</a:t>
            </a:r>
          </a:p>
          <a:p>
            <a:pPr>
              <a:spcBef>
                <a:spcPts val="400"/>
              </a:spcBef>
              <a:defRPr sz="1900"/>
            </a:pPr>
            <a:r>
              <a:t>625 * 390625 * exp(390625, 0)</a:t>
            </a:r>
          </a:p>
          <a:p>
            <a:pPr>
              <a:spcBef>
                <a:spcPts val="400"/>
              </a:spcBef>
              <a:defRPr sz="1900"/>
            </a:pPr>
            <a:r>
              <a:t>625 * 390625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390625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244140625</a:t>
            </a:r>
          </a:p>
        </p:txBody>
      </p:sp>
      <p:sp>
        <p:nvSpPr>
          <p:cNvPr id="188" name="TextBox 7"/>
          <p:cNvSpPr txBox="1"/>
          <p:nvPr/>
        </p:nvSpPr>
        <p:spPr>
          <a:xfrm>
            <a:off x="350518" y="6019799"/>
            <a:ext cx="6492217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Sürət vacibdir: </a:t>
            </a:r>
          </a:p>
          <a:p>
            <a:pPr>
              <a:defRPr sz="2000"/>
            </a:pPr>
            <a:r>
              <a:t>Kriptoqrafiyada eksponentasiya 600 rəqəmli ədədlərlə aparılır.</a:t>
            </a:r>
          </a:p>
        </p:txBody>
      </p:sp>
      <p:sp>
        <p:nvSpPr>
          <p:cNvPr id="18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Üç rekursiv alqoritm</a:t>
            </a:r>
          </a:p>
        </p:txBody>
      </p:sp>
      <p:sp>
        <p:nvSpPr>
          <p:cNvPr id="1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Çeşidləmə</a:t>
            </a:r>
          </a:p>
          <a:p>
            <a:r>
              <a:t>GCD (ən böyük ümumi bölən)</a:t>
            </a:r>
          </a:p>
          <a:p>
            <a:r>
              <a:t>Eksponentasiya</a:t>
            </a:r>
          </a:p>
        </p:txBody>
      </p:sp>
      <p:sp>
        <p:nvSpPr>
          <p:cNvPr id="109" name="Right Brace 3"/>
          <p:cNvSpPr/>
          <p:nvPr/>
        </p:nvSpPr>
        <p:spPr>
          <a:xfrm>
            <a:off x="6096000" y="2286000"/>
            <a:ext cx="22860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15635" y="10800"/>
                  <a:pt x="21600" y="10800"/>
                </a:cubicBezTo>
                <a:cubicBezTo>
                  <a:pt x="1563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0" name="TextBox 4"/>
          <p:cNvSpPr txBox="1"/>
          <p:nvPr/>
        </p:nvSpPr>
        <p:spPr>
          <a:xfrm>
            <a:off x="6446519" y="2286000"/>
            <a:ext cx="2651762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İnformasiya və rabitəni qoruyan kriptoqrafiyada istifadə olunur</a:t>
            </a:r>
          </a:p>
        </p:txBody>
      </p:sp>
      <p:sp>
        <p:nvSpPr>
          <p:cNvPr id="11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vs. iteration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İstənilən rekursiv alqoritm yerinə döngə kimi yenidən həyata keçirilə bilər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Bu, alqoritmin “iterativ” ifadəsidir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İstənilən döngə yerinə rekursiya kimi həyata keçirilə bilər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Bəzən rekursiya daha aydın və sadə olur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Əsasən rekursiv strukturu olan məlumat strukturları üçün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Bəzən təkrarlama daha aydın və sadə olur</a:t>
            </a:r>
          </a:p>
        </p:txBody>
      </p:sp>
      <p:sp>
        <p:nvSpPr>
          <p:cNvPr id="1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Sorting a list</a:t>
            </a:r>
          </a:p>
        </p:txBody>
      </p:sp>
      <p:sp>
        <p:nvSpPr>
          <p:cNvPr id="11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90000"/>
              </a:lnSpc>
              <a:defRPr sz="3072"/>
            </a:pPr>
            <a:r>
              <a:t>Python-un çeşidlənmiş funksiyası siyahının çeşidlənmiş versiyasını qaytarır.</a:t>
            </a:r>
          </a:p>
          <a:p>
            <a:pPr marL="0" lvl="1" indent="438911" defTabSz="877823">
              <a:lnSpc>
                <a:spcPct val="90000"/>
              </a:lnSpc>
              <a:spcBef>
                <a:spcPts val="600"/>
              </a:spcBef>
              <a:buSzTx/>
              <a:buNone/>
              <a:defRPr sz="268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sorted([3, 1, 4, 1, 5, 9])</a:t>
            </a:r>
          </a:p>
          <a:p>
            <a:pPr marL="0" lvl="1" indent="438911" defTabSz="877823">
              <a:lnSpc>
                <a:spcPct val="90000"/>
              </a:lnSpc>
              <a:spcBef>
                <a:spcPts val="600"/>
              </a:spcBef>
              <a:buSzTx/>
              <a:buNone/>
              <a:defRPr sz="2688"/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[1, 1, 3, 4, 5, 9]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t>Sıralanmış şəkildə necə həyata keçirə bilərdiniz?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t>İdeya ("sürətli", 1960-cı ildə icad edilmişdir):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İxtiyari element seçin ("pivot")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Kiçik əşyaları toplayın və onları sol tərəfə qoyun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Daha böyük əşyaları toplayın və onları sağ tərəfə qoyun</a:t>
            </a:r>
          </a:p>
        </p:txBody>
      </p:sp>
      <p:sp>
        <p:nvSpPr>
          <p:cNvPr id="11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version of quicksort (broken)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quicksort(lst):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a sorted version of lst."""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pivot = lst[0]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smaller = [elt for elt in lst if elt &lt; pivot]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larger = [elt for elt in lst if elt &gt; pivot]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smaller + [pivot] + larger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quicksort([3, 1, 4, 1, 5, 9])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[1, 1, 3, 4, 5, 9]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Bu təriflə bağlı üç problem var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Hər bir problem üçün test işi yazın</a:t>
            </a:r>
          </a:p>
        </p:txBody>
      </p:sp>
      <p:sp>
        <p:nvSpPr>
          <p:cNvPr id="1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Problems with first version of quicksort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"Daha kiçik" və "böyük" siyahılar sıralanmır</a:t>
            </a:r>
          </a:p>
          <a:p>
            <a:pPr marL="514350" indent="-514350">
              <a:buFontTx/>
              <a:buAutoNum type="arabicPeriod"/>
            </a:pPr>
            <a:r>
              <a:t>Daxiletmə siyahısı boş olduqda uğursuz olur</a:t>
            </a:r>
          </a:p>
          <a:p>
            <a:pPr marL="514350" indent="-514350">
              <a:buFontTx/>
              <a:buAutoNum type="arabicPeriod"/>
            </a:pPr>
            <a:r>
              <a:t>Pivota bərabər olan dublikat elementlər itirilir</a:t>
            </a:r>
          </a:p>
        </p:txBody>
      </p:sp>
      <p:sp>
        <p:nvSpPr>
          <p:cNvPr id="1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 version of quicksort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90678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quicksort(lst):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"""Return a sorted version of lst."""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FF0000"/>
                </a:solidFill>
              </a:rPr>
              <a:t>if len(lst) &lt; 2: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lst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pivot = lst[0]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smaller = [elt for elt in lst if elt &lt; pivot]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FF0000"/>
                </a:solidFill>
              </a:rPr>
              <a:t>pivots = [elt for elt in lst if elt == pivot]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larger = [elt for elt in lst if elt &gt; pivot]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</a:t>
            </a:r>
            <a:r>
              <a:rPr>
                <a:solidFill>
                  <a:srgbClr val="FF0000"/>
                </a:solidFill>
              </a:rPr>
              <a:t>quicksort</a:t>
            </a:r>
            <a:r>
              <a:t>(smaller) + </a:t>
            </a:r>
            <a:r>
              <a:rPr>
                <a:solidFill>
                  <a:srgbClr val="FF0000"/>
                </a:solidFill>
              </a:rPr>
              <a:t>pivots</a:t>
            </a:r>
            <a:r>
              <a:t> + </a:t>
            </a:r>
            <a:r>
              <a:rPr>
                <a:solidFill>
                  <a:srgbClr val="FF0000"/>
                </a:solidFill>
              </a:rPr>
              <a:t>quicksort</a:t>
            </a:r>
            <a:r>
              <a:t>(larger)</a:t>
            </a:r>
          </a:p>
        </p:txBody>
      </p:sp>
      <p:sp>
        <p:nvSpPr>
          <p:cNvPr id="1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General form of a recursive algorithm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Problemin kiçik və ya böyük olduğunu müəyyənləşdirin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 kiçikdirsə:		</a:t>
            </a:r>
            <a:r>
              <a:rPr sz="2646"/>
              <a:t>(“</a:t>
            </a:r>
            <a:r>
              <a:rPr sz="2646">
                <a:solidFill>
                  <a:srgbClr val="FF0000"/>
                </a:solidFill>
              </a:rPr>
              <a:t>base case</a:t>
            </a:r>
            <a:r>
              <a:rPr sz="2646"/>
              <a:t>”)</a:t>
            </a:r>
            <a:endParaRPr sz="2940"/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Hər şeyi həll edin 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 böyükdürsə:		</a:t>
            </a:r>
            <a:r>
              <a:rPr sz="2646"/>
              <a:t>(“</a:t>
            </a:r>
            <a:r>
              <a:rPr sz="2646">
                <a:solidFill>
                  <a:srgbClr val="FF0000"/>
                </a:solidFill>
              </a:rPr>
              <a:t>recursive case</a:t>
            </a:r>
            <a:r>
              <a:rPr sz="2646"/>
              <a:t>”)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Problemi bölün, bir və ya bir neçə kiçik problem yaradın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Başqasından daha kiçik problemləri həll etməsini xahiş edin</a:t>
            </a:r>
          </a:p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İşin çoxunu yerinə yetirmək üçün rekursiv çağırış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(Bəlkə) Rekursiv zəng(lər)in nəticəsi(lər)i üzərində az miqdarda postprocessing edin</a:t>
            </a:r>
          </a:p>
        </p:txBody>
      </p:sp>
      <p:sp>
        <p:nvSpPr>
          <p:cNvPr id="13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design philosophy</a:t>
            </a:r>
          </a:p>
        </p:txBody>
      </p:sp>
      <p:sp>
        <p:nvSpPr>
          <p:cNvPr id="1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Rekursiya bölün və qalib gəlin mahiyyətini ifadə edir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Daha kiçik alt problem(lər)i həll edin, sonra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Orijinal problemi həll etmək üçün cavab(lar)dan istifadə edin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Pul ötürmək: Mən işin çoxunu başqasına yükləyə bildiyim müddətcə az miqdarda iş görməyə hazıram.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Arzu ilə düşünmək: Problemin çoxunu başqası həll edərsə, qalanını mən edəcəm.</a:t>
            </a:r>
          </a:p>
        </p:txBody>
      </p:sp>
      <p:sp>
        <p:nvSpPr>
          <p:cNvPr id="13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Decomposition for recursion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Siyahı alqoritmləri: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qısa (və ya boş) siyahı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proses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siyahının birinci elementi istisna olmaqla, hamısı və ya</a:t>
            </a:r>
          </a:p>
          <a:p>
            <a:pPr marL="1120140" lvl="2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Kiçik alt problem yalnız bir qədər kiçikdir</a:t>
            </a:r>
          </a:p>
          <a:p>
            <a:pPr marL="1120140" lvl="2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Postprocessing siyahının birinci elementini rekursiv nəticə ilə birləşdirir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siyahının yarısı</a:t>
            </a:r>
          </a:p>
          <a:p>
            <a:pPr marL="1120140" lvl="2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Çox vaxt hər iki yarını rekursiv şəkildə emal edir</a:t>
            </a:r>
          </a:p>
          <a:p>
            <a:pPr marL="1120140" lvl="2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Postprocessing iki rekursiv nəticəni birləşdirir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Rəqəmsal alqoritmlər: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kiçik rəqəm (çox vaxt 1 və ya 0)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daha kiçik bir dəyəri emal edin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Orijinal dəyərdən 1 azdır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orijinal dəyərin yarısı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…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Fayl sistemi: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tək fayl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alt kataloqu emal edin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Coğrafi alqoritmlər: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vəziyyət: kiçik sahə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xəritənin kiçik hissəsi (və ya digər məkan təsviri)</a:t>
            </a:r>
          </a:p>
        </p:txBody>
      </p:sp>
      <p:sp>
        <p:nvSpPr>
          <p:cNvPr id="1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Ekran Gösterisi (4:3)</PresentationFormat>
  <Slides>20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Office Theme</vt:lpstr>
      <vt:lpstr>Azərbaycan Texniki Universiteti</vt:lpstr>
      <vt:lpstr>Üç rekursiv alqoritm</vt:lpstr>
      <vt:lpstr>Sorting a list</vt:lpstr>
      <vt:lpstr>First version of quicksort (broken)</vt:lpstr>
      <vt:lpstr>Problems with first version of quicksort</vt:lpstr>
      <vt:lpstr>Final version of quicksort</vt:lpstr>
      <vt:lpstr>General form of a recursive algorithm</vt:lpstr>
      <vt:lpstr>Recursion design philosophy</vt:lpstr>
      <vt:lpstr>Decomposition for recursion</vt:lpstr>
      <vt:lpstr>Recursion:  base and inductive cases</vt:lpstr>
      <vt:lpstr>Factorial</vt:lpstr>
      <vt:lpstr>Sum List</vt:lpstr>
      <vt:lpstr>Fibonacci</vt:lpstr>
      <vt:lpstr>GCD (greatest common divisor)</vt:lpstr>
      <vt:lpstr>Euclid’s method for computing GCD (circa 300 BC, still commonly used!)</vt:lpstr>
      <vt:lpstr>Python code for Euclid’s algorithm</vt:lpstr>
      <vt:lpstr>Exponentiation</vt:lpstr>
      <vt:lpstr>Faster exponentiation</vt:lpstr>
      <vt:lpstr>Comparing the two algorithms</vt:lpstr>
      <vt:lpstr>Recursion vs.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Texniki Universiteti</dc:title>
  <cp:lastModifiedBy>Cavid Süleymanlı</cp:lastModifiedBy>
  <cp:revision>1</cp:revision>
  <dcterms:modified xsi:type="dcterms:W3CDTF">2023-12-19T07:05:17Z</dcterms:modified>
</cp:coreProperties>
</file>