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62" r:id="rId4"/>
    <p:sldId id="259" r:id="rId5"/>
    <p:sldId id="261" r:id="rId6"/>
    <p:sldId id="284" r:id="rId7"/>
    <p:sldId id="285" r:id="rId8"/>
    <p:sldId id="292" r:id="rId9"/>
    <p:sldId id="265" r:id="rId10"/>
    <p:sldId id="286" r:id="rId11"/>
    <p:sldId id="287" r:id="rId12"/>
    <p:sldId id="288" r:id="rId13"/>
    <p:sldId id="289" r:id="rId14"/>
    <p:sldId id="290" r:id="rId15"/>
    <p:sldId id="291" r:id="rId16"/>
    <p:sldId id="279" r:id="rId17"/>
    <p:sldId id="280" r:id="rId18"/>
  </p:sldIdLst>
  <p:sldSz cx="9144000" cy="5143500" type="screen16x9"/>
  <p:notesSz cx="6858000" cy="9144000"/>
  <p:embeddedFontLst>
    <p:embeddedFont>
      <p:font typeface="Dosis Light" panose="020B0604020202020204" charset="0"/>
      <p:regular r:id="rId20"/>
      <p:bold r:id="rId21"/>
    </p:embeddedFont>
    <p:embeddedFont>
      <p:font typeface="Titillium Web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7266B0-3DD8-4171-B329-19AB06D9CE8B}">
  <a:tblStyle styleId="{297266B0-3DD8-4171-B329-19AB06D9CE8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79" autoAdjust="0"/>
  </p:normalViewPr>
  <p:slideViewPr>
    <p:cSldViewPr snapToGrid="0">
      <p:cViewPr varScale="1">
        <p:scale>
          <a:sx n="89" d="100"/>
          <a:sy n="89" d="100"/>
        </p:scale>
        <p:origin x="8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9290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2000" y="696425"/>
            <a:ext cx="6029218" cy="1594712"/>
          </a:xfrm>
          <a:prstGeom prst="rect">
            <a:avLst/>
          </a:prstGeom>
        </p:spPr>
        <p:txBody>
          <a:bodyPr spcFirstLastPara="1" wrap="square" lIns="91425" tIns="91425" rIns="91425" bIns="91425" anchor="t" anchorCtr="0">
            <a:noAutofit/>
          </a:bodyPr>
          <a:lstStyle/>
          <a:p>
            <a:pPr lvl="0"/>
            <a:r>
              <a:rPr lang="en-US" sz="4400" dirty="0"/>
              <a:t>Effect of Digital Divide in India and Government initiatives to mitigate it.</a:t>
            </a:r>
            <a:endParaRPr sz="4400" dirty="0"/>
          </a:p>
        </p:txBody>
      </p:sp>
      <p:sp>
        <p:nvSpPr>
          <p:cNvPr id="2" name="Rectangle 1"/>
          <p:cNvSpPr/>
          <p:nvPr/>
        </p:nvSpPr>
        <p:spPr>
          <a:xfrm>
            <a:off x="590764" y="3579155"/>
            <a:ext cx="4572000" cy="1200329"/>
          </a:xfrm>
          <a:prstGeom prst="rect">
            <a:avLst/>
          </a:prstGeom>
        </p:spPr>
        <p:txBody>
          <a:bodyPr>
            <a:spAutoFit/>
          </a:bodyPr>
          <a:lstStyle/>
          <a:p>
            <a:r>
              <a:rPr lang="en-US" sz="2400" i="1" dirty="0" smtClean="0">
                <a:solidFill>
                  <a:srgbClr val="FFFFFF"/>
                </a:solidFill>
                <a:latin typeface="Titillium Web Light"/>
                <a:ea typeface="Titillium Web Light"/>
                <a:cs typeface="Titillium Web Light"/>
                <a:sym typeface="Titillium Web Light"/>
              </a:rPr>
              <a:t>By:</a:t>
            </a:r>
          </a:p>
          <a:p>
            <a:r>
              <a:rPr lang="en-US" sz="2400" i="1" dirty="0" smtClean="0">
                <a:solidFill>
                  <a:srgbClr val="FFFFFF"/>
                </a:solidFill>
                <a:latin typeface="Titillium Web Light"/>
                <a:ea typeface="Titillium Web Light"/>
                <a:cs typeface="Titillium Web Light"/>
                <a:sym typeface="Titillium Web Light"/>
              </a:rPr>
              <a:t>Hikmatullah Nasiri 11816103</a:t>
            </a:r>
          </a:p>
          <a:p>
            <a:r>
              <a:rPr lang="en-US" sz="2400" i="1" dirty="0" smtClean="0">
                <a:solidFill>
                  <a:srgbClr val="FFFFFF"/>
                </a:solidFill>
                <a:latin typeface="Titillium Web Light"/>
                <a:ea typeface="Titillium Web Light"/>
                <a:cs typeface="Titillium Web Light"/>
                <a:sym typeface="Titillium Web Light"/>
              </a:rPr>
              <a:t>Mohammad Sabir </a:t>
            </a:r>
            <a:r>
              <a:rPr lang="en-US" sz="2400" i="1" dirty="0" smtClean="0">
                <a:solidFill>
                  <a:srgbClr val="FFFFFF"/>
                </a:solidFill>
                <a:latin typeface="Titillium Web Light"/>
                <a:ea typeface="Titillium Web Light"/>
                <a:cs typeface="Titillium Web Light"/>
                <a:sym typeface="Titillium Web Light"/>
              </a:rPr>
              <a:t>11815937</a:t>
            </a:r>
            <a:endParaRPr lang="en-US" sz="2400" i="1" dirty="0" smtClean="0">
              <a:solidFill>
                <a:srgbClr val="FFFFFF"/>
              </a:solidFill>
              <a:latin typeface="Titillium Web Light"/>
              <a:ea typeface="Titillium Web Light"/>
              <a:cs typeface="Titillium Web Light"/>
              <a:sym typeface="Titillium Web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Challenges and Barriers to Bridging the Digital Divide</a:t>
            </a:r>
            <a:r>
              <a:rPr lang="en-US" dirty="0"/>
              <a:t/>
            </a:r>
            <a:br>
              <a:rPr lang="en-US" dirty="0"/>
            </a:br>
            <a:endParaRPr lang="en-US" dirty="0"/>
          </a:p>
        </p:txBody>
      </p:sp>
    </p:spTree>
    <p:extLst>
      <p:ext uri="{BB962C8B-B14F-4D97-AF65-F5344CB8AC3E}">
        <p14:creationId xmlns:p14="http://schemas.microsoft.com/office/powerpoint/2010/main" val="3638896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8300" y="106325"/>
            <a:ext cx="6761100" cy="4827181"/>
          </a:xfrm>
        </p:spPr>
        <p:txBody>
          <a:bodyPr/>
          <a:lstStyle/>
          <a:p>
            <a:pPr lvl="0"/>
            <a:r>
              <a:rPr lang="en-US" b="1" dirty="0"/>
              <a:t>Infrastructural barriers:</a:t>
            </a:r>
            <a:r>
              <a:rPr lang="en-US" dirty="0"/>
              <a:t> India still lacks a robust telecommunication infrastructure with sufficient reliable bandwidth for Internet connection</a:t>
            </a:r>
            <a:r>
              <a:rPr lang="en-US" dirty="0" smtClean="0"/>
              <a:t>.</a:t>
            </a:r>
          </a:p>
          <a:p>
            <a:r>
              <a:rPr lang="en-US" b="1" dirty="0"/>
              <a:t>Literacy and skill barriers:</a:t>
            </a:r>
            <a:r>
              <a:rPr lang="en-US" dirty="0"/>
              <a:t> Education in information literacy will play an important role in keeping the society from fragmenting into a population of information haves and have-nots. The lack of skill in using computer and communication technology also prevents people from accessing digital information</a:t>
            </a:r>
            <a:r>
              <a:rPr lang="en-US" sz="2200" dirty="0"/>
              <a:t>.</a:t>
            </a:r>
          </a:p>
          <a:p>
            <a:pPr lvl="0"/>
            <a:endParaRPr lang="en-US" dirty="0"/>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20843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231" y="85503"/>
            <a:ext cx="6761100" cy="5028298"/>
          </a:xfrm>
        </p:spPr>
        <p:txBody>
          <a:bodyPr/>
          <a:lstStyle/>
          <a:p>
            <a:pPr lvl="0"/>
            <a:r>
              <a:rPr lang="en-US" sz="2100" b="1" dirty="0"/>
              <a:t>Economic barriers:</a:t>
            </a:r>
            <a:r>
              <a:rPr lang="en-US" sz="2100" dirty="0"/>
              <a:t> Poor access to computer and communication technology also causes a digital divide. In India, the ability to purchase or rent the tool for access to digital information is less among the masses.</a:t>
            </a:r>
          </a:p>
          <a:p>
            <a:pPr lvl="0"/>
            <a:r>
              <a:rPr lang="en-US" sz="2100" b="1" dirty="0"/>
              <a:t>Content barriers:</a:t>
            </a:r>
            <a:r>
              <a:rPr lang="en-US" sz="2100" dirty="0"/>
              <a:t> To solve the digital divide, steps should be taken by the government to ensure that all citizens are able to receive diverse content relevant to their lives as well as to produce their own content for their communities and for the Internet.</a:t>
            </a:r>
          </a:p>
          <a:p>
            <a:pPr lvl="0"/>
            <a:r>
              <a:rPr lang="en-US" sz="2100" b="1" dirty="0"/>
              <a:t>Language barriers:</a:t>
            </a:r>
            <a:r>
              <a:rPr lang="en-US" sz="2100" dirty="0"/>
              <a:t> Having a multicultural and multilingual population, today a large percentage of information content on the Internet is in English, which is a barrier for the people whose primary language is not English.</a:t>
            </a:r>
          </a:p>
          <a:p>
            <a:r>
              <a:rPr lang="en-US" dirty="0"/>
              <a:t> </a:t>
            </a:r>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5800083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300" y="409766"/>
            <a:ext cx="6761100" cy="857400"/>
          </a:xfrm>
        </p:spPr>
        <p:txBody>
          <a:bodyPr/>
          <a:lstStyle/>
          <a:p>
            <a:r>
              <a:rPr lang="en-US" b="1" dirty="0"/>
              <a:t>Suggestions</a:t>
            </a:r>
            <a:r>
              <a:rPr lang="en-US" dirty="0"/>
              <a:t/>
            </a:r>
            <a:br>
              <a:rPr lang="en-US" dirty="0"/>
            </a:br>
            <a:endParaRPr lang="en-US" dirty="0"/>
          </a:p>
        </p:txBody>
      </p:sp>
      <p:sp>
        <p:nvSpPr>
          <p:cNvPr id="3" name="Text Placeholder 2"/>
          <p:cNvSpPr>
            <a:spLocks noGrp="1"/>
          </p:cNvSpPr>
          <p:nvPr>
            <p:ph type="body" idx="1"/>
          </p:nvPr>
        </p:nvSpPr>
        <p:spPr>
          <a:xfrm>
            <a:off x="718300" y="818707"/>
            <a:ext cx="6761100" cy="3895343"/>
          </a:xfrm>
        </p:spPr>
        <p:txBody>
          <a:bodyPr/>
          <a:lstStyle/>
          <a:p>
            <a:pPr lvl="0"/>
            <a:r>
              <a:rPr lang="en-US" dirty="0"/>
              <a:t>Literacy – Steps should be taken towards making people digitally literate. Example – ‘One library per village’ program.</a:t>
            </a:r>
          </a:p>
          <a:p>
            <a:pPr lvl="0"/>
            <a:r>
              <a:rPr lang="en-US" dirty="0"/>
              <a:t>Training – Making rural population familiar with the use of computer and basic functions. Example – National Science Digital Library: provides cheaper access to science and technology books.</a:t>
            </a:r>
          </a:p>
          <a:p>
            <a:pPr lvl="0"/>
            <a:r>
              <a:rPr lang="en-US" dirty="0" smtClean="0"/>
              <a:t>Accessibility– </a:t>
            </a:r>
            <a:r>
              <a:rPr lang="en-US" dirty="0"/>
              <a:t>Making the internet accessible to all. </a:t>
            </a:r>
            <a:r>
              <a:rPr lang="en-US" dirty="0" smtClean="0"/>
              <a:t>Example: </a:t>
            </a:r>
            <a:r>
              <a:rPr lang="en-US" dirty="0"/>
              <a:t>National Optical Fiber Network: to ensure broadband connectivity.</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887222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231" y="457200"/>
            <a:ext cx="6761100" cy="3236124"/>
          </a:xfrm>
        </p:spPr>
        <p:txBody>
          <a:bodyPr/>
          <a:lstStyle/>
          <a:p>
            <a:pPr lvl="0"/>
            <a:r>
              <a:rPr lang="en-US" dirty="0"/>
              <a:t>Affordability – Reducing phone prices and internet service prices.</a:t>
            </a:r>
          </a:p>
          <a:p>
            <a:pPr lvl="0"/>
            <a:r>
              <a:rPr lang="en-US" dirty="0"/>
              <a:t>Push and motivate citizenry to make use of information and communication technology (ICT) mechanisms.</a:t>
            </a:r>
          </a:p>
          <a:p>
            <a:pPr lvl="0"/>
            <a:r>
              <a:rPr lang="en-US" dirty="0"/>
              <a:t>Reducing the trust deficit that people have with respect to IT enabled services – One come across individuals who would not use ATM but rather visit a bank branch and withdraw money.</a:t>
            </a:r>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569694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231" y="718110"/>
            <a:ext cx="6761100" cy="857400"/>
          </a:xfrm>
        </p:spPr>
        <p:txBody>
          <a:bodyPr/>
          <a:lstStyle/>
          <a:p>
            <a:r>
              <a:rPr lang="en-US" b="1" dirty="0"/>
              <a:t>CONCLUSION</a:t>
            </a:r>
            <a:r>
              <a:rPr lang="en-US" dirty="0"/>
              <a:t> </a:t>
            </a:r>
            <a:br>
              <a:rPr lang="en-US" dirty="0"/>
            </a:br>
            <a:endParaRPr lang="en-US" dirty="0"/>
          </a:p>
        </p:txBody>
      </p:sp>
      <p:sp>
        <p:nvSpPr>
          <p:cNvPr id="3" name="Text Placeholder 2"/>
          <p:cNvSpPr>
            <a:spLocks noGrp="1"/>
          </p:cNvSpPr>
          <p:nvPr>
            <p:ph type="body" idx="1"/>
          </p:nvPr>
        </p:nvSpPr>
        <p:spPr>
          <a:xfrm>
            <a:off x="718300" y="967563"/>
            <a:ext cx="6761100" cy="3746487"/>
          </a:xfrm>
        </p:spPr>
        <p:txBody>
          <a:bodyPr/>
          <a:lstStyle/>
          <a:p>
            <a:pPr marL="76200" indent="0">
              <a:buNone/>
            </a:pPr>
            <a:r>
              <a:rPr lang="en-US" dirty="0" smtClean="0"/>
              <a:t>In conclusion</a:t>
            </a:r>
            <a:r>
              <a:rPr lang="en-US" dirty="0"/>
              <a:t>, in order for the citizens living in the rural part of India to be able to keep up with the latest technology, technological workshops are organized to help the Indian workers and their families to make their lives easier. Electricity too plays the most vital role. In addition, wireless mesh networks are also being implemented for tribal children to obtain education. The internet is becoming a necessity throughout the world, and no longer a privilege. </a:t>
            </a:r>
          </a:p>
          <a:p>
            <a:endParaRPr lang="en-US"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180456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D3EBD5"/>
                </a:solidFill>
                <a:highlight>
                  <a:srgbClr val="01597F"/>
                </a:highlight>
              </a:rPr>
              <a:t>Any questions?</a:t>
            </a:r>
            <a:endParaRPr sz="3600" dirty="0">
              <a:solidFill>
                <a:srgbClr val="D3EBD5"/>
              </a:solidFill>
              <a:highlight>
                <a:srgbClr val="01597F"/>
              </a:highligh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6" name="Google Shape;4046;p37"/>
          <p:cNvSpPr txBox="1">
            <a:spLocks noGrp="1"/>
          </p:cNvSpPr>
          <p:nvPr>
            <p:ph type="title"/>
          </p:nvPr>
        </p:nvSpPr>
        <p:spPr>
          <a:xfrm>
            <a:off x="91531" y="61680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CREDITS</a:t>
            </a:r>
            <a:endParaRPr dirty="0"/>
          </a:p>
        </p:txBody>
      </p:sp>
      <p:sp>
        <p:nvSpPr>
          <p:cNvPr id="4047" name="Google Shape;4047;p37"/>
          <p:cNvSpPr txBox="1">
            <a:spLocks noGrp="1"/>
          </p:cNvSpPr>
          <p:nvPr>
            <p:ph type="body" idx="1"/>
          </p:nvPr>
        </p:nvSpPr>
        <p:spPr>
          <a:xfrm>
            <a:off x="365881" y="1739701"/>
            <a:ext cx="7853086"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dirty="0"/>
              <a:t>Special </a:t>
            </a:r>
            <a:r>
              <a:rPr lang="en" sz="2800"/>
              <a:t>thanks </a:t>
            </a:r>
            <a:r>
              <a:rPr lang="en" sz="2800" smtClean="0"/>
              <a:t>to Miss </a:t>
            </a:r>
            <a:r>
              <a:rPr lang="en" sz="2800" dirty="0" smtClean="0"/>
              <a:t>Bhanu Sharma Professor </a:t>
            </a:r>
            <a:r>
              <a:rPr lang="en" dirty="0" smtClean="0"/>
              <a:t>Assistant</a:t>
            </a:r>
          </a:p>
          <a:p>
            <a:pPr marL="0" lvl="0" indent="0" algn="l" rtl="0">
              <a:spcBef>
                <a:spcPts val="600"/>
              </a:spcBef>
              <a:spcAft>
                <a:spcPts val="0"/>
              </a:spcAft>
              <a:buNone/>
            </a:pPr>
            <a:endParaRPr lang="en" sz="2800" dirty="0"/>
          </a:p>
          <a:p>
            <a:pPr marL="0" lvl="0" indent="0" algn="l" rtl="0">
              <a:spcBef>
                <a:spcPts val="600"/>
              </a:spcBef>
              <a:spcAft>
                <a:spcPts val="0"/>
              </a:spcAft>
              <a:buNone/>
            </a:pPr>
            <a:endParaRPr lang="en" sz="2800" dirty="0"/>
          </a:p>
          <a:p>
            <a:pPr marL="0" lvl="0" indent="0" algn="l" rtl="0">
              <a:spcBef>
                <a:spcPts val="600"/>
              </a:spcBef>
              <a:spcAft>
                <a:spcPts val="0"/>
              </a:spcAft>
              <a:buNone/>
            </a:pPr>
            <a:r>
              <a:rPr lang="en" sz="2800" dirty="0" smtClean="0"/>
              <a:t>	Presentation </a:t>
            </a:r>
            <a:r>
              <a:rPr lang="en" sz="2800" dirty="0"/>
              <a:t>template by </a:t>
            </a:r>
            <a:r>
              <a:rPr lang="en" sz="2800" u="sng" dirty="0" smtClean="0">
                <a:solidFill>
                  <a:srgbClr val="0B87A1"/>
                </a:solidFill>
                <a:hlinkClick r:id="rId3"/>
              </a:rPr>
              <a:t>SlidesCarnival</a:t>
            </a:r>
            <a:endParaRPr sz="2800" dirty="0">
              <a:solidFill>
                <a:srgbClr val="0B87A1"/>
              </a:solidFill>
            </a:endParaRPr>
          </a:p>
        </p:txBody>
      </p:sp>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40231" y="0"/>
            <a:ext cx="6761100" cy="857400"/>
          </a:xfrm>
          <a:prstGeom prst="rect">
            <a:avLst/>
          </a:prstGeom>
        </p:spPr>
        <p:txBody>
          <a:bodyPr spcFirstLastPara="1" wrap="square" lIns="91425" tIns="91425" rIns="91425" bIns="91425" anchor="b" anchorCtr="0">
            <a:noAutofit/>
          </a:bodyPr>
          <a:lstStyle/>
          <a:p>
            <a:r>
              <a:rPr lang="en-US" b="1" dirty="0"/>
              <a:t>Introduction</a:t>
            </a:r>
            <a:endParaRPr lang="en-US"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Text Placeholder 1"/>
          <p:cNvSpPr>
            <a:spLocks noGrp="1"/>
          </p:cNvSpPr>
          <p:nvPr>
            <p:ph type="body" idx="1"/>
          </p:nvPr>
        </p:nvSpPr>
        <p:spPr>
          <a:xfrm>
            <a:off x="776951" y="857400"/>
            <a:ext cx="3242400" cy="3087000"/>
          </a:xfrm>
        </p:spPr>
        <p:txBody>
          <a:bodyPr/>
          <a:lstStyle/>
          <a:p>
            <a:r>
              <a:rPr lang="en-US" dirty="0"/>
              <a:t>The term digital divide refers to the difference in terms of access to and usage of information and communication technology. </a:t>
            </a:r>
          </a:p>
          <a:p>
            <a:endParaRPr lang="en-US" dirty="0"/>
          </a:p>
        </p:txBody>
      </p:sp>
      <p:sp>
        <p:nvSpPr>
          <p:cNvPr id="4" name="Text Placeholder 3"/>
          <p:cNvSpPr>
            <a:spLocks noGrp="1"/>
          </p:cNvSpPr>
          <p:nvPr>
            <p:ph type="body" idx="2"/>
          </p:nvPr>
        </p:nvSpPr>
        <p:spPr>
          <a:xfrm>
            <a:off x="3616529" y="857400"/>
            <a:ext cx="3242400" cy="3087000"/>
          </a:xfrm>
        </p:spPr>
        <p:txBody>
          <a:bodyPr/>
          <a:lstStyle/>
          <a:p>
            <a:r>
              <a:rPr lang="en-US" dirty="0"/>
              <a:t>Digital divide creates a knowledge gap when one group of people have more access to digital resources like the internet, computers, smartphones so on, better informed and more educated about new developments and inventions compare to another group of people who have neither access to these things or have limited access.</a:t>
            </a:r>
          </a:p>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32" y="2943671"/>
            <a:ext cx="2736497" cy="197333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8498">
            <a:off x="1580042" y="401022"/>
            <a:ext cx="5048250" cy="4191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a:p>
            <a:r>
              <a:rPr lang="en-US" b="1" dirty="0"/>
              <a:t>Digital Divide in </a:t>
            </a:r>
            <a:r>
              <a:rPr lang="en-US" b="1" dirty="0" smtClean="0"/>
              <a:t>India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1" name="Google Shape;3871;p18"/>
          <p:cNvSpPr txBox="1">
            <a:spLocks noGrp="1"/>
          </p:cNvSpPr>
          <p:nvPr>
            <p:ph type="body" idx="1"/>
          </p:nvPr>
        </p:nvSpPr>
        <p:spPr>
          <a:xfrm>
            <a:off x="640231" y="191386"/>
            <a:ext cx="6761100" cy="5188229"/>
          </a:xfrm>
          <a:prstGeom prst="rect">
            <a:avLst/>
          </a:prstGeom>
        </p:spPr>
        <p:txBody>
          <a:bodyPr spcFirstLastPara="1" wrap="square" lIns="91425" tIns="91425" rIns="91425" bIns="91425" anchor="t" anchorCtr="0">
            <a:noAutofit/>
          </a:bodyPr>
          <a:lstStyle/>
          <a:p>
            <a:pPr lvl="0"/>
            <a:r>
              <a:rPr lang="en-US" sz="2300" dirty="0"/>
              <a:t>new media technology like the computer, television, radio and especially the Internet have been advancing rapidly. Society has benefited due to Information and Communication Technology (ICT) resulting in people’s lives being made more convenient. </a:t>
            </a:r>
            <a:endParaRPr lang="en-US" sz="2300" dirty="0" smtClean="0"/>
          </a:p>
          <a:p>
            <a:pPr lvl="0"/>
            <a:endParaRPr lang="en-US" sz="2300" dirty="0"/>
          </a:p>
          <a:p>
            <a:pPr lvl="0"/>
            <a:r>
              <a:rPr lang="en-US" sz="2300" dirty="0" smtClean="0"/>
              <a:t>The </a:t>
            </a:r>
            <a:r>
              <a:rPr lang="en-US" sz="2300" dirty="0"/>
              <a:t>life of a typical citizen residing in the rural parts of India consists of farming and doing handicraft jobs. The people there often do not have any access to any form of technology. While most people in the world have Internet access privileges, some do not even have computers </a:t>
            </a:r>
            <a:endParaRPr lang="en-US" sz="2300" dirty="0" smtClean="0"/>
          </a:p>
          <a:p>
            <a:pPr lvl="0"/>
            <a:endParaRPr sz="2300" dirty="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231" y="191829"/>
            <a:ext cx="6761100" cy="4921972"/>
          </a:xfrm>
        </p:spPr>
        <p:txBody>
          <a:bodyPr/>
          <a:lstStyle/>
          <a:p>
            <a:r>
              <a:rPr lang="en-US" dirty="0" smtClean="0"/>
              <a:t>Though </a:t>
            </a:r>
            <a:r>
              <a:rPr lang="en-US" dirty="0"/>
              <a:t>India is the country which has the second highest number of Facebook users in the </a:t>
            </a:r>
            <a:r>
              <a:rPr lang="en-US" dirty="0" smtClean="0"/>
              <a:t>world</a:t>
            </a:r>
          </a:p>
          <a:p>
            <a:r>
              <a:rPr lang="en-US" dirty="0"/>
              <a:t>Internet penetration across the entire population is still below 10 percent according to the Internet and Mobile Association of India (IAMAI). </a:t>
            </a:r>
            <a:endParaRPr lang="en-US" dirty="0" smtClean="0"/>
          </a:p>
          <a:p>
            <a:r>
              <a:rPr lang="en-US" dirty="0"/>
              <a:t>about 70 percent of Indians live in rural areas, where 65 percent of the working population are farmers. </a:t>
            </a:r>
            <a:endParaRPr lang="en-US" dirty="0" smtClean="0"/>
          </a:p>
          <a:p>
            <a:endParaRPr lang="en-US" dirty="0" smtClean="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331293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8812" y="968006"/>
            <a:ext cx="6761100" cy="2980500"/>
          </a:xfrm>
        </p:spPr>
        <p:txBody>
          <a:bodyPr/>
          <a:lstStyle/>
          <a:p>
            <a:r>
              <a:rPr lang="en-US" dirty="0"/>
              <a:t>The main problem is that these 70 </a:t>
            </a:r>
            <a:r>
              <a:rPr lang="en-US" dirty="0" smtClean="0"/>
              <a:t>percent </a:t>
            </a:r>
            <a:r>
              <a:rPr lang="en-US" dirty="0"/>
              <a:t>have an extremely difficult time obtaining electricity in villages. Without electricity, there is no internet</a:t>
            </a:r>
            <a:r>
              <a:rPr lang="en-US" dirty="0" smtClean="0"/>
              <a:t>.</a:t>
            </a:r>
          </a:p>
          <a:p>
            <a:r>
              <a:rPr lang="en-US" dirty="0"/>
              <a:t>T</a:t>
            </a:r>
            <a:r>
              <a:rPr lang="en-US" dirty="0" smtClean="0"/>
              <a:t>echnology </a:t>
            </a:r>
            <a:r>
              <a:rPr lang="en-US" dirty="0"/>
              <a:t>and other electronic gadgets will not be able to function without electricity</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996706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27281">
            <a:off x="4522326" y="395135"/>
            <a:ext cx="4285278" cy="38701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95009">
            <a:off x="467953" y="969032"/>
            <a:ext cx="3621914" cy="3398770"/>
          </a:xfrm>
          <a:prstGeom prst="rect">
            <a:avLst/>
          </a:prstGeom>
        </p:spPr>
      </p:pic>
    </p:spTree>
    <p:extLst>
      <p:ext uri="{BB962C8B-B14F-4D97-AF65-F5344CB8AC3E}">
        <p14:creationId xmlns:p14="http://schemas.microsoft.com/office/powerpoint/2010/main" val="733892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528625" y="1653775"/>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PICTURE IS WORTH A THOUSAND WORDS</a:t>
            </a:r>
            <a:endParaRPr dirty="0"/>
          </a:p>
        </p:txBody>
      </p:sp>
      <p:pic>
        <p:nvPicPr>
          <p:cNvPr id="3916" name="Google Shape;3916;p22"/>
          <p:cNvPicPr preferRelativeResize="0"/>
          <p:nvPr/>
        </p:nvPicPr>
        <p:blipFill>
          <a:blip r:embed="rId3">
            <a:extLst>
              <a:ext uri="{28A0092B-C50C-407E-A947-70E740481C1C}">
                <a14:useLocalDpi xmlns:a14="http://schemas.microsoft.com/office/drawing/2010/main" val="0"/>
              </a:ext>
            </a:extLst>
          </a:blip>
          <a:stretch>
            <a:fillRect/>
          </a:stretch>
        </p:blipFill>
        <p:spPr>
          <a:xfrm>
            <a:off x="-1" y="0"/>
            <a:ext cx="3528625" cy="5113802"/>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746</Words>
  <Application>Microsoft Office PowerPoint</Application>
  <PresentationFormat>On-screen Show (16:9)</PresentationFormat>
  <Paragraphs>55</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Dosis Light</vt:lpstr>
      <vt:lpstr>Titillium Web Light</vt:lpstr>
      <vt:lpstr>Mowbray template</vt:lpstr>
      <vt:lpstr>Effect of Digital Divide in India and Government initiatives to mitigate it.</vt:lpstr>
      <vt:lpstr>Introduction</vt:lpstr>
      <vt:lpstr>PowerPoint Presentation</vt:lpstr>
      <vt:lpstr> Digital Divide in India</vt:lpstr>
      <vt:lpstr>PowerPoint Presentation</vt:lpstr>
      <vt:lpstr>PowerPoint Presentation</vt:lpstr>
      <vt:lpstr>PowerPoint Presentation</vt:lpstr>
      <vt:lpstr>PowerPoint Presentation</vt:lpstr>
      <vt:lpstr>A PICTURE IS WORTH A THOUSAND WORDS</vt:lpstr>
      <vt:lpstr>Challenges and Barriers to Bridging the Digital Divide </vt:lpstr>
      <vt:lpstr>PowerPoint Presentation</vt:lpstr>
      <vt:lpstr>PowerPoint Presentation</vt:lpstr>
      <vt:lpstr>Suggestions </vt:lpstr>
      <vt:lpstr>PowerPoint Presentation</vt:lpstr>
      <vt:lpstr>CONCLUSION  </vt:lpstr>
      <vt:lpstr>THANKS!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Digital Divide in India and Government initiatives to mitigate it.</dc:title>
  <dc:creator>Nasiri</dc:creator>
  <cp:lastModifiedBy>Microsoft</cp:lastModifiedBy>
  <cp:revision>12</cp:revision>
  <dcterms:modified xsi:type="dcterms:W3CDTF">2018-11-09T19:04:57Z</dcterms:modified>
</cp:coreProperties>
</file>