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1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EB98-648C-4722-9D5A-67900514B9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736-227C-480C-9285-AD1EF471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nfoundry.com/" TargetMode="External"/><Relationship Id="rId13" Type="http://schemas.openxmlformats.org/officeDocument/2006/relationships/hyperlink" Target="http://www.gkseries.com/" TargetMode="External"/><Relationship Id="rId3" Type="http://schemas.openxmlformats.org/officeDocument/2006/relationships/hyperlink" Target="https://www.indiabix.com/database/questions-and-answers/" TargetMode="External"/><Relationship Id="rId7" Type="http://schemas.openxmlformats.org/officeDocument/2006/relationships/hyperlink" Target="http://www.sanfoundry.com/database-mcqs-query-processing/" TargetMode="External"/><Relationship Id="rId12" Type="http://schemas.openxmlformats.org/officeDocument/2006/relationships/hyperlink" Target="http://in.mcqslearn.com/" TargetMode="External"/><Relationship Id="rId2" Type="http://schemas.openxmlformats.org/officeDocument/2006/relationships/hyperlink" Target="http://compscibits.com/mcq-questions/DBMS/Relational-Algebra/1" TargetMode="External"/><Relationship Id="rId16" Type="http://schemas.openxmlformats.org/officeDocument/2006/relationships/hyperlink" Target="http://www.mcqtutorial.com/MCQ/Data%20Base/Data%20Base%20Basics/116_168_2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cqquestions.com/multiple-choice-questions-of-dbms-set-4" TargetMode="External"/><Relationship Id="rId11" Type="http://schemas.openxmlformats.org/officeDocument/2006/relationships/hyperlink" Target="http://www.c4learn.com/mcq/" TargetMode="External"/><Relationship Id="rId5" Type="http://schemas.openxmlformats.org/officeDocument/2006/relationships/hyperlink" Target="http://www.avatto.com/computer-science/test/mcqs/questions-answers/database/71/1.html" TargetMode="External"/><Relationship Id="rId15" Type="http://schemas.openxmlformats.org/officeDocument/2006/relationships/hyperlink" Target="http://www.brightways.org/" TargetMode="External"/><Relationship Id="rId10" Type="http://schemas.openxmlformats.org/officeDocument/2006/relationships/hyperlink" Target="http://www.examveda.com/mcq-question-on-database/" TargetMode="External"/><Relationship Id="rId4" Type="http://schemas.openxmlformats.org/officeDocument/2006/relationships/hyperlink" Target="http://www.siteforinfotech.com/p/dbms-mcq-sets.html" TargetMode="External"/><Relationship Id="rId9" Type="http://schemas.openxmlformats.org/officeDocument/2006/relationships/hyperlink" Target="http://www.studytonight.com/dbms/tests/12" TargetMode="External"/><Relationship Id="rId14" Type="http://schemas.openxmlformats.org/officeDocument/2006/relationships/hyperlink" Target="http://internetnotes.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MCQs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Anomalies are avoided by splitting the offending relation into multiple relations, is also known as ....................</a:t>
            </a:r>
          </a:p>
          <a:p>
            <a:r>
              <a:rPr lang="en-US" dirty="0"/>
              <a:t>A) </a:t>
            </a:r>
            <a:r>
              <a:rPr lang="en-US" dirty="0" err="1"/>
              <a:t>Accupressure</a:t>
            </a:r>
            <a:endParaRPr lang="en-US" dirty="0"/>
          </a:p>
          <a:p>
            <a:r>
              <a:rPr lang="en-US" dirty="0"/>
              <a:t>B) Decomposition</a:t>
            </a:r>
          </a:p>
          <a:p>
            <a:r>
              <a:rPr lang="en-US" dirty="0"/>
              <a:t>C) </a:t>
            </a:r>
            <a:r>
              <a:rPr lang="en-US" dirty="0" err="1"/>
              <a:t>Precomposition</a:t>
            </a:r>
            <a:endParaRPr lang="en-US" dirty="0"/>
          </a:p>
          <a:p>
            <a:r>
              <a:rPr lang="en-US" dirty="0"/>
              <a:t>D) Both b &amp; c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38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the __________ normal form, a composite attribute is converted to individual attributes.</a:t>
            </a:r>
          </a:p>
          <a:p>
            <a:r>
              <a:rPr lang="en-US" dirty="0"/>
              <a:t>A) First</a:t>
            </a:r>
          </a:p>
          <a:p>
            <a:r>
              <a:rPr lang="en-US" dirty="0"/>
              <a:t>B) Second</a:t>
            </a:r>
          </a:p>
          <a:p>
            <a:r>
              <a:rPr lang="en-US" dirty="0"/>
              <a:t>C) Third	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) Fourth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Functional Dependencies are the types of constraints that are based on______</a:t>
            </a:r>
          </a:p>
          <a:p>
            <a:r>
              <a:rPr lang="en-US" dirty="0"/>
              <a:t>a) Key</a:t>
            </a:r>
          </a:p>
          <a:p>
            <a:r>
              <a:rPr lang="en-US" dirty="0"/>
              <a:t>b) Key revisited</a:t>
            </a:r>
          </a:p>
          <a:p>
            <a:r>
              <a:rPr lang="en-US" dirty="0"/>
              <a:t>c) Superset key</a:t>
            </a:r>
          </a:p>
          <a:p>
            <a:r>
              <a:rPr lang="en-US" dirty="0"/>
              <a:t>d) None of these </a:t>
            </a:r>
          </a:p>
        </p:txBody>
      </p:sp>
    </p:spTree>
    <p:extLst>
      <p:ext uri="{BB962C8B-B14F-4D97-AF65-F5344CB8AC3E}">
        <p14:creationId xmlns:p14="http://schemas.microsoft.com/office/powerpoint/2010/main" val="3062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Whenever two independent one-to-many relationships are mixed in the same relation, a    _______ arises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a.	Functional </a:t>
            </a:r>
            <a:r>
              <a:rPr lang="en-US" dirty="0"/>
              <a:t>dependency                 </a:t>
            </a:r>
          </a:p>
          <a:p>
            <a:pPr marL="914400" lvl="2" indent="0">
              <a:buNone/>
            </a:pPr>
            <a:r>
              <a:rPr lang="en-US" dirty="0" smtClean="0"/>
              <a:t>b.	Multi-valued </a:t>
            </a:r>
            <a:r>
              <a:rPr lang="en-US" dirty="0"/>
              <a:t>dependency</a:t>
            </a:r>
          </a:p>
          <a:p>
            <a:pPr marL="914400" lvl="2" indent="0">
              <a:buNone/>
            </a:pPr>
            <a:r>
              <a:rPr lang="en-US" dirty="0" smtClean="0"/>
              <a:t>c.	Transitive </a:t>
            </a:r>
            <a:r>
              <a:rPr lang="en-US" dirty="0"/>
              <a:t>dependency                   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d.	Partial </a:t>
            </a:r>
            <a:r>
              <a:rPr lang="en-US" dirty="0"/>
              <a:t>dependency </a:t>
            </a:r>
          </a:p>
        </p:txBody>
      </p:sp>
    </p:spTree>
    <p:extLst>
      <p:ext uri="{BB962C8B-B14F-4D97-AF65-F5344CB8AC3E}">
        <p14:creationId xmlns:p14="http://schemas.microsoft.com/office/powerpoint/2010/main" val="22166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of the following is TRUE?</a:t>
            </a:r>
          </a:p>
          <a:p>
            <a:pPr lvl="0"/>
            <a:r>
              <a:rPr lang="en-US" dirty="0"/>
              <a:t>Every relation in 2NF is also in BCNF</a:t>
            </a:r>
          </a:p>
          <a:p>
            <a:pPr lvl="0"/>
            <a:r>
              <a:rPr lang="en-US" dirty="0"/>
              <a:t>A relation R is in 3NF if every non-prime attribute of R is fully functionally dependent on every key of R</a:t>
            </a:r>
          </a:p>
          <a:p>
            <a:pPr lvl="0"/>
            <a:r>
              <a:rPr lang="en-US" dirty="0"/>
              <a:t>Every relation in BCNF is also in 3NF</a:t>
            </a:r>
          </a:p>
          <a:p>
            <a:pPr lvl="0"/>
            <a:r>
              <a:rPr lang="en-US" dirty="0"/>
              <a:t>No relation can be in both BCNF and 3NF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relation that has no partial dependencies is in form of: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are _________ number of Normal forms that has been defined </a:t>
            </a:r>
          </a:p>
          <a:p>
            <a:pPr lvl="0"/>
            <a:r>
              <a:rPr lang="en-US" dirty="0"/>
              <a:t>5</a:t>
            </a:r>
          </a:p>
          <a:p>
            <a:pPr lvl="0"/>
            <a:r>
              <a:rPr lang="en-US" dirty="0"/>
              <a:t>6</a:t>
            </a:r>
          </a:p>
          <a:p>
            <a:pPr lvl="0"/>
            <a:r>
              <a:rPr lang="en-US" dirty="0"/>
              <a:t>4</a:t>
            </a:r>
          </a:p>
          <a:p>
            <a:pPr lvl="0"/>
            <a:r>
              <a:rPr lang="en-US" dirty="0"/>
              <a:t>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Select the TRUE statement concerning normalization.</a:t>
            </a:r>
          </a:p>
          <a:p>
            <a:r>
              <a:rPr lang="en-US" dirty="0"/>
              <a:t>a. Performance is increased. </a:t>
            </a:r>
          </a:p>
          <a:p>
            <a:r>
              <a:rPr lang="en-US" dirty="0"/>
              <a:t>b. Data consistency is improved.</a:t>
            </a:r>
          </a:p>
          <a:p>
            <a:r>
              <a:rPr lang="en-US" dirty="0"/>
              <a:t>c. Redundancy is increased. </a:t>
            </a:r>
          </a:p>
          <a:p>
            <a:r>
              <a:rPr lang="en-US" dirty="0"/>
              <a:t>e. Functional dependencies increase.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different classes of relations created by the technique for preventing modification anomalies are called:</a:t>
            </a:r>
          </a:p>
          <a:p>
            <a:pPr lvl="0"/>
            <a:r>
              <a:rPr lang="en-US" dirty="0"/>
              <a:t>normal forms.</a:t>
            </a:r>
          </a:p>
          <a:p>
            <a:pPr lvl="0"/>
            <a:r>
              <a:rPr lang="en-US" dirty="0"/>
              <a:t>referential integrity constraints.</a:t>
            </a:r>
          </a:p>
          <a:p>
            <a:pPr lvl="0"/>
            <a:r>
              <a:rPr lang="en-US" dirty="0"/>
              <a:t>functional dependencies.</a:t>
            </a:r>
          </a:p>
          <a:p>
            <a:pPr lvl="0"/>
            <a:r>
              <a:rPr lang="en-US" dirty="0"/>
              <a:t>None of the above is 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command to eliminate a table from a database is:</a:t>
            </a:r>
          </a:p>
          <a:p>
            <a:pPr lvl="0"/>
            <a:r>
              <a:rPr lang="en-US" dirty="0"/>
              <a:t>REMOVE TABLE CUSTOMER;</a:t>
            </a:r>
          </a:p>
          <a:p>
            <a:pPr lvl="0"/>
            <a:r>
              <a:rPr lang="en-US" dirty="0"/>
              <a:t>DROP TABLE CUSTOMER;</a:t>
            </a:r>
          </a:p>
          <a:p>
            <a:pPr lvl="0"/>
            <a:r>
              <a:rPr lang="en-US" dirty="0"/>
              <a:t>DELETE TABLE CUSTOMER;</a:t>
            </a:r>
          </a:p>
          <a:p>
            <a:pPr lvl="0"/>
            <a:r>
              <a:rPr lang="en-US" dirty="0"/>
              <a:t>UPDATE TABLE CUSTOMER;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Normalization is used</a:t>
            </a:r>
          </a:p>
          <a:p>
            <a:pPr lvl="1"/>
            <a:r>
              <a:rPr lang="en-US" dirty="0"/>
              <a:t>To remove the insertion and deletion anomalies.</a:t>
            </a:r>
          </a:p>
          <a:p>
            <a:pPr lvl="1"/>
            <a:r>
              <a:rPr lang="en-US" dirty="0"/>
              <a:t>To change the data</a:t>
            </a:r>
          </a:p>
          <a:p>
            <a:pPr lvl="1"/>
            <a:r>
              <a:rPr lang="en-US" dirty="0"/>
              <a:t>To add the new data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Which of the following SQL query is correct for selecting the name of staffs from '</a:t>
            </a:r>
            <a:r>
              <a:rPr lang="en-US" dirty="0" err="1"/>
              <a:t>tblstaff</a:t>
            </a:r>
            <a:r>
              <a:rPr lang="en-US" dirty="0"/>
              <a:t>' table where salary is 15,000 or 25,000?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SELECT </a:t>
            </a:r>
            <a:r>
              <a:rPr lang="en-US" dirty="0" err="1"/>
              <a:t>sname</a:t>
            </a:r>
            <a:r>
              <a:rPr lang="en-US" dirty="0"/>
              <a:t> from </a:t>
            </a:r>
            <a:r>
              <a:rPr lang="en-US" dirty="0" err="1"/>
              <a:t>tblstaff</a:t>
            </a:r>
            <a:r>
              <a:rPr lang="en-US" dirty="0"/>
              <a:t> WHERE salary IN (15000, 25000);</a:t>
            </a:r>
          </a:p>
          <a:p>
            <a:pPr lvl="0"/>
            <a:r>
              <a:rPr lang="en-US" dirty="0"/>
              <a:t>SELECT </a:t>
            </a:r>
            <a:r>
              <a:rPr lang="en-US" dirty="0" err="1"/>
              <a:t>sname</a:t>
            </a:r>
            <a:r>
              <a:rPr lang="en-US" dirty="0"/>
              <a:t> from </a:t>
            </a:r>
            <a:r>
              <a:rPr lang="en-US" dirty="0" err="1"/>
              <a:t>tblstaff</a:t>
            </a:r>
            <a:r>
              <a:rPr lang="en-US" dirty="0"/>
              <a:t> WHERE salary BETWEEN 15000 AND 25000;</a:t>
            </a:r>
          </a:p>
          <a:p>
            <a:pPr lvl="0"/>
            <a:r>
              <a:rPr lang="en-US" dirty="0"/>
              <a:t>Both A and B</a:t>
            </a:r>
          </a:p>
          <a:p>
            <a:pPr lvl="0"/>
            <a:r>
              <a:rPr lang="en-US" dirty="0"/>
              <a:t>None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How can you change “Hansen” into “</a:t>
            </a:r>
            <a:r>
              <a:rPr lang="en-US" dirty="0" err="1"/>
              <a:t>Nilsen</a:t>
            </a:r>
            <a:r>
              <a:rPr lang="en-US" dirty="0"/>
              <a:t>” in the “</a:t>
            </a:r>
            <a:r>
              <a:rPr lang="en-US" dirty="0" err="1"/>
              <a:t>LastName</a:t>
            </a:r>
            <a:r>
              <a:rPr lang="en-US" dirty="0"/>
              <a:t>” column in the Persons table</a:t>
            </a:r>
            <a:r>
              <a:rPr lang="en-US" dirty="0" smtClean="0"/>
              <a:t>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UPDATE Persons SET </a:t>
            </a:r>
            <a:r>
              <a:rPr lang="en-US" dirty="0" err="1"/>
              <a:t>LastName</a:t>
            </a:r>
            <a:r>
              <a:rPr lang="en-US" dirty="0"/>
              <a:t>=’Hansen’ INTO </a:t>
            </a:r>
            <a:r>
              <a:rPr lang="en-US" dirty="0" err="1"/>
              <a:t>LastName</a:t>
            </a:r>
            <a:r>
              <a:rPr lang="en-US" dirty="0"/>
              <a:t>=’</a:t>
            </a:r>
            <a:r>
              <a:rPr lang="en-US" dirty="0" err="1"/>
              <a:t>Nilsen</a:t>
            </a:r>
            <a:r>
              <a:rPr lang="en-US" dirty="0"/>
              <a:t>’</a:t>
            </a:r>
          </a:p>
          <a:p>
            <a:pPr lvl="0"/>
            <a:r>
              <a:rPr lang="en-US" dirty="0"/>
              <a:t>MODIFY Persons SET </a:t>
            </a:r>
            <a:r>
              <a:rPr lang="en-US" dirty="0" err="1"/>
              <a:t>LastName</a:t>
            </a:r>
            <a:r>
              <a:rPr lang="en-US" dirty="0"/>
              <a:t>=’</a:t>
            </a:r>
            <a:r>
              <a:rPr lang="en-US" dirty="0" err="1"/>
              <a:t>Nilsen</a:t>
            </a:r>
            <a:r>
              <a:rPr lang="en-US" dirty="0"/>
              <a:t>’ WHERE </a:t>
            </a:r>
            <a:r>
              <a:rPr lang="en-US" dirty="0" err="1"/>
              <a:t>LastName</a:t>
            </a:r>
            <a:r>
              <a:rPr lang="en-US" dirty="0"/>
              <a:t>=’Hansen’</a:t>
            </a:r>
          </a:p>
          <a:p>
            <a:pPr lvl="0"/>
            <a:r>
              <a:rPr lang="en-US" dirty="0"/>
              <a:t>MODIFY Persons SET </a:t>
            </a:r>
            <a:r>
              <a:rPr lang="en-US" dirty="0" err="1"/>
              <a:t>LastName</a:t>
            </a:r>
            <a:r>
              <a:rPr lang="en-US" dirty="0"/>
              <a:t>=’Hansen’ INTO </a:t>
            </a:r>
            <a:r>
              <a:rPr lang="en-US" dirty="0" err="1"/>
              <a:t>LastName</a:t>
            </a:r>
            <a:r>
              <a:rPr lang="en-US" dirty="0"/>
              <a:t>=’</a:t>
            </a:r>
            <a:r>
              <a:rPr lang="en-US" dirty="0" err="1"/>
              <a:t>Nilsen</a:t>
            </a:r>
            <a:r>
              <a:rPr lang="en-US" dirty="0"/>
              <a:t>’</a:t>
            </a:r>
          </a:p>
          <a:p>
            <a:pPr lvl="0"/>
            <a:r>
              <a:rPr lang="en-US" dirty="0"/>
              <a:t>UPDATE Persons SET </a:t>
            </a:r>
            <a:r>
              <a:rPr lang="en-US" dirty="0" err="1"/>
              <a:t>LastName</a:t>
            </a:r>
            <a:r>
              <a:rPr lang="en-US" dirty="0"/>
              <a:t>=’</a:t>
            </a:r>
            <a:r>
              <a:rPr lang="en-US" dirty="0" err="1"/>
              <a:t>Nilsen</a:t>
            </a:r>
            <a:r>
              <a:rPr lang="en-US" dirty="0"/>
              <a:t>’ WHERE </a:t>
            </a:r>
            <a:r>
              <a:rPr lang="en-US" dirty="0" err="1"/>
              <a:t>LastName</a:t>
            </a:r>
            <a:r>
              <a:rPr lang="en-US" dirty="0"/>
              <a:t>=’Hansen’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Choosing the rows from table is known as </a:t>
            </a:r>
            <a:r>
              <a:rPr lang="en-US" dirty="0" smtClean="0"/>
              <a:t>_____________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Reflection</a:t>
            </a:r>
          </a:p>
          <a:p>
            <a:pPr lvl="0"/>
            <a:r>
              <a:rPr lang="en-US" dirty="0"/>
              <a:t>Projection</a:t>
            </a:r>
          </a:p>
          <a:p>
            <a:pPr lvl="0"/>
            <a:r>
              <a:rPr lang="en-US" dirty="0"/>
              <a:t>Selection</a:t>
            </a:r>
          </a:p>
          <a:p>
            <a:pPr lvl="0"/>
            <a:r>
              <a:rPr lang="en-US" dirty="0"/>
              <a:t>Joining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among the following belongs to an “aggregate function”?</a:t>
            </a:r>
          </a:p>
          <a:p>
            <a:pPr lvl="0"/>
            <a:r>
              <a:rPr lang="en-US" dirty="0"/>
              <a:t>COUNT</a:t>
            </a:r>
          </a:p>
          <a:p>
            <a:pPr lvl="0"/>
            <a:r>
              <a:rPr lang="en-US" dirty="0"/>
              <a:t>UPPER</a:t>
            </a:r>
          </a:p>
          <a:p>
            <a:pPr lvl="0"/>
            <a:r>
              <a:rPr lang="en-US" dirty="0"/>
              <a:t>LOWER</a:t>
            </a:r>
          </a:p>
          <a:p>
            <a:pPr lvl="0"/>
            <a:r>
              <a:rPr lang="en-US" dirty="0"/>
              <a:t>All of the mentioned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Consider the following schema −</a:t>
            </a:r>
          </a:p>
          <a:p>
            <a:r>
              <a:rPr lang="en-US" dirty="0"/>
              <a:t>STUDENTS(</a:t>
            </a:r>
            <a:r>
              <a:rPr lang="en-US" dirty="0" err="1"/>
              <a:t>student_code,first_name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email,phone_no</a:t>
            </a:r>
            <a:r>
              <a:rPr lang="en-US" dirty="0"/>
              <a:t>, </a:t>
            </a:r>
            <a:r>
              <a:rPr lang="en-US" dirty="0" err="1"/>
              <a:t>date_of_birth</a:t>
            </a:r>
            <a:r>
              <a:rPr lang="en-US" dirty="0"/>
              <a:t>, </a:t>
            </a:r>
            <a:r>
              <a:rPr lang="en-US" dirty="0" err="1"/>
              <a:t>honours_subject</a:t>
            </a:r>
            <a:r>
              <a:rPr lang="en-US" dirty="0"/>
              <a:t>, </a:t>
            </a:r>
            <a:r>
              <a:rPr lang="en-US" dirty="0" err="1"/>
              <a:t>percentage_of_marks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Which of the following query would display names of all students in descending order of percentage of marks?</a:t>
            </a:r>
          </a:p>
          <a:p>
            <a:pPr lvl="0"/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last name, </a:t>
            </a:r>
            <a:r>
              <a:rPr lang="en-US" dirty="0" err="1"/>
              <a:t>percentage_of_marks</a:t>
            </a:r>
            <a:r>
              <a:rPr lang="en-US" dirty="0"/>
              <a:t> from students order by </a:t>
            </a:r>
            <a:r>
              <a:rPr lang="en-US" dirty="0" err="1"/>
              <a:t>percentage_of_marks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last name, </a:t>
            </a:r>
            <a:r>
              <a:rPr lang="en-US" dirty="0" err="1"/>
              <a:t>percentage_of_marks</a:t>
            </a:r>
            <a:r>
              <a:rPr lang="en-US" dirty="0"/>
              <a:t> order by </a:t>
            </a:r>
            <a:r>
              <a:rPr lang="en-US" dirty="0" err="1"/>
              <a:t>percentage_of_marksdesc</a:t>
            </a:r>
            <a:r>
              <a:rPr lang="en-US" dirty="0"/>
              <a:t> from students;</a:t>
            </a:r>
          </a:p>
          <a:p>
            <a:pPr lvl="0"/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last name, </a:t>
            </a:r>
            <a:r>
              <a:rPr lang="en-US" dirty="0" err="1"/>
              <a:t>percentage_of_marks</a:t>
            </a:r>
            <a:r>
              <a:rPr lang="en-US" dirty="0"/>
              <a:t> from students order by </a:t>
            </a:r>
            <a:r>
              <a:rPr lang="en-US" dirty="0" err="1"/>
              <a:t>percentage_of_marksdesc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None of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symbol is used for projection?</a:t>
            </a:r>
          </a:p>
          <a:p>
            <a:pPr lvl="1"/>
            <a:r>
              <a:rPr lang="en-US" dirty="0"/>
              <a:t>∏</a:t>
            </a:r>
          </a:p>
          <a:p>
            <a:pPr lvl="1"/>
            <a:r>
              <a:rPr lang="en-US" dirty="0"/>
              <a:t>∪</a:t>
            </a:r>
          </a:p>
          <a:p>
            <a:pPr lvl="1"/>
            <a:r>
              <a:rPr lang="en-US" dirty="0"/>
              <a:t>−</a:t>
            </a:r>
          </a:p>
          <a:p>
            <a:pPr lvl="1"/>
            <a:r>
              <a:rPr lang="en-US" dirty="0"/>
              <a:t>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Relational Algebra operators can be?</a:t>
            </a:r>
          </a:p>
          <a:p>
            <a:pPr lvl="0"/>
            <a:r>
              <a:rPr lang="en-US" dirty="0"/>
              <a:t>Unary</a:t>
            </a:r>
          </a:p>
          <a:p>
            <a:pPr lvl="0"/>
            <a:r>
              <a:rPr lang="en-US" dirty="0"/>
              <a:t>Binary</a:t>
            </a:r>
          </a:p>
          <a:p>
            <a:pPr lvl="0"/>
            <a:r>
              <a:rPr lang="en-US" dirty="0"/>
              <a:t>Both 1 and 2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3347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Intersection of two sets contains the elements that are:</a:t>
            </a:r>
          </a:p>
          <a:p>
            <a:pPr lvl="1"/>
            <a:r>
              <a:rPr lang="en-US" dirty="0"/>
              <a:t>Common to both sets</a:t>
            </a:r>
          </a:p>
          <a:p>
            <a:pPr lvl="1"/>
            <a:r>
              <a:rPr lang="en-US" dirty="0"/>
              <a:t>Number of one but </a:t>
            </a:r>
            <a:r>
              <a:rPr lang="en-US" dirty="0" smtClean="0"/>
              <a:t>not of other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records of both sets</a:t>
            </a:r>
          </a:p>
          <a:p>
            <a:pPr lvl="1"/>
            <a:r>
              <a:rPr lang="en-US" dirty="0"/>
              <a:t>None.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SQL WHERE clause:</a:t>
            </a:r>
          </a:p>
          <a:p>
            <a:pPr lvl="0"/>
            <a:r>
              <a:rPr lang="en-US" dirty="0"/>
              <a:t>limits the column data that are returned.</a:t>
            </a:r>
          </a:p>
          <a:p>
            <a:pPr lvl="0"/>
            <a:r>
              <a:rPr lang="en-US" dirty="0"/>
              <a:t>limits the row data are returned.,,,   </a:t>
            </a:r>
          </a:p>
          <a:p>
            <a:pPr lvl="0"/>
            <a:r>
              <a:rPr lang="en-US" dirty="0"/>
              <a:t>Both A and B are correct.</a:t>
            </a:r>
          </a:p>
          <a:p>
            <a:pPr lvl="0"/>
            <a:r>
              <a:rPr lang="en-US" dirty="0"/>
              <a:t>Neither A nor B are 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SQL statement is used to return only different values ?</a:t>
            </a:r>
          </a:p>
          <a:p>
            <a:r>
              <a:rPr lang="en-US" dirty="0"/>
              <a:t>a) SELECT DIFFERENT</a:t>
            </a:r>
          </a:p>
          <a:p>
            <a:r>
              <a:rPr lang="en-US" dirty="0"/>
              <a:t>b) SELECT UNIQUE</a:t>
            </a:r>
          </a:p>
          <a:p>
            <a:r>
              <a:rPr lang="en-US" dirty="0"/>
              <a:t>c) SELECT DISTINCT</a:t>
            </a:r>
          </a:p>
          <a:p>
            <a:r>
              <a:rPr lang="en-US" dirty="0"/>
              <a:t>d) SELECT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relation is said to be in 2NF if</a:t>
            </a:r>
          </a:p>
          <a:p>
            <a:pPr lvl="1"/>
            <a:r>
              <a:rPr lang="en-US" dirty="0"/>
              <a:t>It is in 1NF.</a:t>
            </a:r>
          </a:p>
          <a:p>
            <a:pPr lvl="1"/>
            <a:r>
              <a:rPr lang="en-US" dirty="0"/>
              <a:t>Non key attributes fully dependent on primary key.</a:t>
            </a:r>
          </a:p>
          <a:p>
            <a:pPr lvl="1"/>
            <a:r>
              <a:rPr lang="en-US" dirty="0"/>
              <a:t>Both a and b.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With SQL, how do you select all the records from a table named “Persons” where the value of the column “</a:t>
            </a:r>
            <a:r>
              <a:rPr lang="en-US" dirty="0" err="1"/>
              <a:t>FirstName</a:t>
            </a:r>
            <a:r>
              <a:rPr lang="en-US" dirty="0"/>
              <a:t>” ends with an “a” </a:t>
            </a:r>
            <a:r>
              <a:rPr lang="en-US" dirty="0" smtClean="0"/>
              <a:t>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SELECT * FROM Persons WHERE </a:t>
            </a:r>
            <a:r>
              <a:rPr lang="en-US" dirty="0" err="1"/>
              <a:t>FirstName</a:t>
            </a:r>
            <a:r>
              <a:rPr lang="en-US" dirty="0"/>
              <a:t>=’a’</a:t>
            </a:r>
          </a:p>
          <a:p>
            <a:pPr lvl="0"/>
            <a:r>
              <a:rPr lang="en-US" dirty="0"/>
              <a:t>SELECT * FROM Persons WHERE </a:t>
            </a:r>
            <a:r>
              <a:rPr lang="en-US" dirty="0" err="1"/>
              <a:t>FirstName</a:t>
            </a:r>
            <a:r>
              <a:rPr lang="en-US" dirty="0"/>
              <a:t> LIKE ‘a%’</a:t>
            </a:r>
          </a:p>
          <a:p>
            <a:pPr lvl="0"/>
            <a:r>
              <a:rPr lang="en-US" dirty="0"/>
              <a:t>SELECT * FROM Persons WHERE </a:t>
            </a:r>
            <a:r>
              <a:rPr lang="en-US" dirty="0" err="1"/>
              <a:t>FirstName</a:t>
            </a:r>
            <a:r>
              <a:rPr lang="en-US" dirty="0"/>
              <a:t> LIKE ‘%a’</a:t>
            </a:r>
          </a:p>
          <a:p>
            <a:pPr lvl="0"/>
            <a:r>
              <a:rPr lang="en-US" dirty="0"/>
              <a:t>SELECT * FROM Persons WHERE </a:t>
            </a:r>
            <a:r>
              <a:rPr lang="en-US" dirty="0" err="1"/>
              <a:t>FirstName</a:t>
            </a:r>
            <a:r>
              <a:rPr lang="en-US" dirty="0"/>
              <a:t>=’%a%’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	The statement in SQL which allows to change the definition of a table is</a:t>
            </a:r>
          </a:p>
          <a:p>
            <a:r>
              <a:rPr lang="en-US" dirty="0" smtClean="0"/>
              <a:t>A.	Alter.</a:t>
            </a:r>
          </a:p>
          <a:p>
            <a:r>
              <a:rPr lang="en-US" dirty="0" smtClean="0"/>
              <a:t>B.	Update.</a:t>
            </a:r>
          </a:p>
          <a:p>
            <a:r>
              <a:rPr lang="en-US" dirty="0" smtClean="0"/>
              <a:t>C.	Create.</a:t>
            </a:r>
          </a:p>
          <a:p>
            <a:r>
              <a:rPr lang="en-US" dirty="0" smtClean="0"/>
              <a:t>D.	Select.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of the following operation is used if we are interested in only certain columns of a</a:t>
            </a:r>
          </a:p>
          <a:p>
            <a:r>
              <a:rPr lang="en-US" dirty="0"/>
              <a:t>table?</a:t>
            </a:r>
          </a:p>
          <a:p>
            <a:pPr lvl="0"/>
            <a:r>
              <a:rPr lang="en-US" dirty="0"/>
              <a:t>PROJECTION </a:t>
            </a:r>
          </a:p>
          <a:p>
            <a:pPr lvl="0"/>
            <a:r>
              <a:rPr lang="en-US" dirty="0"/>
              <a:t>SELECTION</a:t>
            </a:r>
          </a:p>
          <a:p>
            <a:pPr lvl="0"/>
            <a:r>
              <a:rPr lang="en-US" dirty="0"/>
              <a:t>UNION </a:t>
            </a:r>
          </a:p>
          <a:p>
            <a:pPr lvl="0"/>
            <a:r>
              <a:rPr lang="en-US" dirty="0"/>
              <a:t>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Disadvantages of File systems are:</a:t>
            </a:r>
          </a:p>
          <a:p>
            <a:pPr lvl="0"/>
            <a:r>
              <a:rPr lang="en-US" dirty="0"/>
              <a:t>Data isolation</a:t>
            </a:r>
          </a:p>
          <a:p>
            <a:pPr lvl="0"/>
            <a:r>
              <a:rPr lang="en-US" dirty="0"/>
              <a:t>Data Redundancy and inconsistency</a:t>
            </a:r>
          </a:p>
          <a:p>
            <a:pPr lvl="0"/>
            <a:r>
              <a:rPr lang="en-US" dirty="0"/>
              <a:t>Difficulty in accessing Data</a:t>
            </a:r>
          </a:p>
          <a:p>
            <a:pPr lvl="0"/>
            <a:r>
              <a:rPr lang="en-US" dirty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of the following is not a level of Data Abstraction?</a:t>
            </a:r>
          </a:p>
          <a:p>
            <a:pPr lvl="0"/>
            <a:r>
              <a:rPr lang="en-US" dirty="0"/>
              <a:t>View Level</a:t>
            </a:r>
          </a:p>
          <a:p>
            <a:pPr lvl="0"/>
            <a:r>
              <a:rPr lang="en-US" dirty="0"/>
              <a:t>Physical Level</a:t>
            </a:r>
          </a:p>
          <a:p>
            <a:pPr lvl="0"/>
            <a:r>
              <a:rPr lang="en-US" dirty="0"/>
              <a:t>Logical Level</a:t>
            </a:r>
          </a:p>
          <a:p>
            <a:pPr lvl="0"/>
            <a:r>
              <a:rPr lang="en-US" dirty="0"/>
              <a:t>Critical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an E-R diagram attributes are represented by</a:t>
            </a:r>
          </a:p>
          <a:p>
            <a:r>
              <a:rPr lang="en-US" dirty="0"/>
              <a:t>(A) rectangle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(B) square.</a:t>
            </a:r>
          </a:p>
          <a:p>
            <a:r>
              <a:rPr lang="en-US" dirty="0"/>
              <a:t>(C)ellipse.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D)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Create table Manager(ID numeric, Name </a:t>
            </a:r>
            <a:r>
              <a:rPr lang="en-US" dirty="0" err="1"/>
              <a:t>varchar</a:t>
            </a:r>
            <a:r>
              <a:rPr lang="en-US" dirty="0"/>
              <a:t>(20),budget numeric, Details  </a:t>
            </a:r>
            <a:r>
              <a:rPr lang="en-US" dirty="0" err="1"/>
              <a:t>varchar</a:t>
            </a:r>
            <a:r>
              <a:rPr lang="en-US" dirty="0"/>
              <a:t>(30));</a:t>
            </a:r>
          </a:p>
          <a:p>
            <a:r>
              <a:rPr lang="en-US" dirty="0"/>
              <a:t>         </a:t>
            </a:r>
            <a:r>
              <a:rPr lang="en-US" dirty="0" err="1"/>
              <a:t>Inorder</a:t>
            </a:r>
            <a:r>
              <a:rPr lang="en-US" dirty="0"/>
              <a:t> to ensure that the value of budget is non-negative which of the following should be used?</a:t>
            </a:r>
          </a:p>
          <a:p>
            <a:pPr lvl="0"/>
            <a:r>
              <a:rPr lang="en-US" dirty="0"/>
              <a:t>Check(budget&gt;0)</a:t>
            </a:r>
          </a:p>
          <a:p>
            <a:pPr lvl="0"/>
            <a:r>
              <a:rPr lang="en-US" dirty="0"/>
              <a:t>Check(budget&lt;0)</a:t>
            </a:r>
          </a:p>
          <a:p>
            <a:pPr lvl="0"/>
            <a:r>
              <a:rPr lang="en-US" dirty="0"/>
              <a:t>Alter(budget&gt;0)</a:t>
            </a:r>
          </a:p>
          <a:p>
            <a:pPr lvl="0"/>
            <a:r>
              <a:rPr lang="en-US" dirty="0"/>
              <a:t>Alter(budget&lt;0)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web links for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 </a:t>
            </a:r>
            <a:r>
              <a:rPr lang="en-US" u="sng" dirty="0" smtClean="0">
                <a:hlinkClick r:id="rId2"/>
              </a:rPr>
              <a:t>http://compscibits.com/mcq-questions/DBMS/Relational-Algebra/1</a:t>
            </a:r>
            <a:endParaRPr lang="en-US" dirty="0" smtClean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://www.indiabix.com/database/questions-and-answers/</a:t>
            </a:r>
            <a:endParaRPr lang="en-US" dirty="0"/>
          </a:p>
          <a:p>
            <a:r>
              <a:rPr lang="en-US" u="sng" dirty="0">
                <a:hlinkClick r:id="rId4"/>
              </a:rPr>
              <a:t>http://www.siteforinfotech.com/p/dbms-mcq-sets.html</a:t>
            </a:r>
            <a:endParaRPr lang="en-US" dirty="0"/>
          </a:p>
          <a:p>
            <a:r>
              <a:rPr lang="en-US" u="sng" dirty="0">
                <a:hlinkClick r:id="rId5"/>
              </a:rPr>
              <a:t>http://www.avatto.com/computer-science/test/mcqs/questions-answers/database/71/1.html</a:t>
            </a:r>
            <a:endParaRPr lang="en-US" dirty="0"/>
          </a:p>
          <a:p>
            <a:r>
              <a:rPr lang="en-US" u="sng" dirty="0">
                <a:hlinkClick r:id="rId6"/>
              </a:rPr>
              <a:t>http://mcqquestions.com/multiple-choice-questions-of-dbms-set-4</a:t>
            </a:r>
            <a:endParaRPr lang="en-US" dirty="0"/>
          </a:p>
          <a:p>
            <a:r>
              <a:rPr lang="en-US" u="sng" dirty="0">
                <a:hlinkClick r:id="rId7"/>
              </a:rPr>
              <a:t>http://www.sanfoundry.com/database-mcqs-query-processing/</a:t>
            </a:r>
            <a:endParaRPr lang="en-US" dirty="0"/>
          </a:p>
          <a:p>
            <a:r>
              <a:rPr lang="en-US" u="sng" dirty="0">
                <a:hlinkClick r:id="rId8"/>
              </a:rPr>
              <a:t>http://www.sanfoundry.com</a:t>
            </a:r>
            <a:endParaRPr lang="en-US" dirty="0"/>
          </a:p>
          <a:p>
            <a:r>
              <a:rPr lang="en-US" u="sng" dirty="0">
                <a:hlinkClick r:id="rId9"/>
              </a:rPr>
              <a:t>http://www.studytonight.com/dbms/tests/12#</a:t>
            </a:r>
            <a:endParaRPr lang="en-US" dirty="0"/>
          </a:p>
          <a:p>
            <a:r>
              <a:rPr lang="en-US" u="sng" dirty="0">
                <a:hlinkClick r:id="rId10"/>
              </a:rPr>
              <a:t>http://www.examveda.com/mcq-question-on-database/</a:t>
            </a:r>
            <a:endParaRPr lang="en-US" dirty="0"/>
          </a:p>
          <a:p>
            <a:r>
              <a:rPr lang="en-US" u="sng" dirty="0">
                <a:hlinkClick r:id="rId11"/>
              </a:rPr>
              <a:t>http://www.c4learn.com/mcq/</a:t>
            </a:r>
            <a:endParaRPr lang="en-US" dirty="0"/>
          </a:p>
          <a:p>
            <a:r>
              <a:rPr lang="en-US" u="sng" dirty="0">
                <a:hlinkClick r:id="rId12"/>
              </a:rPr>
              <a:t>http://in.mcqslearn.com</a:t>
            </a:r>
            <a:endParaRPr lang="en-US" dirty="0"/>
          </a:p>
          <a:p>
            <a:r>
              <a:rPr lang="en-US" u="sng" dirty="0">
                <a:hlinkClick r:id="rId13"/>
              </a:rPr>
              <a:t>www.gkseries.com</a:t>
            </a:r>
            <a:endParaRPr lang="en-US" dirty="0"/>
          </a:p>
          <a:p>
            <a:r>
              <a:rPr lang="en-US" u="sng" dirty="0">
                <a:hlinkClick r:id="rId14"/>
              </a:rPr>
              <a:t>http://internetnotes.in</a:t>
            </a:r>
            <a:endParaRPr lang="en-US" dirty="0"/>
          </a:p>
          <a:p>
            <a:r>
              <a:rPr lang="en-US" u="sng" dirty="0">
                <a:hlinkClick r:id="rId15"/>
              </a:rPr>
              <a:t>http://www.brightways.org</a:t>
            </a:r>
            <a:endParaRPr lang="en-US" dirty="0"/>
          </a:p>
          <a:p>
            <a:r>
              <a:rPr lang="en-US" u="sng" dirty="0">
                <a:hlinkClick r:id="rId16"/>
              </a:rPr>
              <a:t>http://www.mcqtutorial.com/MCQ/Data%20Base/Data%20Base%20Basics/116_168_2.php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://compscibits.com/mcq-questions/DBMS/Relational-Algebra/1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BCNF refers to 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Overlapping candidate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 smtClean="0"/>
              <a:t>Non 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rules that specifies that there should be no repeating fields and also that field should be atomic: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                                                                     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4NF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time attribute A appears, it is matched with the same value of attribute B, but not the same value of attribute C. Therefore, it is true that:</a:t>
            </a:r>
          </a:p>
          <a:p>
            <a:pPr lvl="0"/>
            <a:r>
              <a:rPr lang="en-US" dirty="0"/>
              <a:t>A → B.</a:t>
            </a:r>
          </a:p>
          <a:p>
            <a:pPr lvl="0"/>
            <a:r>
              <a:rPr lang="en-US" dirty="0"/>
              <a:t>A → C.</a:t>
            </a:r>
          </a:p>
          <a:p>
            <a:pPr lvl="0"/>
            <a:r>
              <a:rPr lang="en-US" dirty="0"/>
              <a:t>A → (B,C).</a:t>
            </a:r>
          </a:p>
          <a:p>
            <a:r>
              <a:rPr lang="en-US" dirty="0"/>
              <a:t>(B,C) → A. </a:t>
            </a:r>
          </a:p>
        </p:txBody>
      </p:sp>
    </p:spTree>
    <p:extLst>
      <p:ext uri="{BB962C8B-B14F-4D97-AF65-F5344CB8AC3E}">
        <p14:creationId xmlns:p14="http://schemas.microsoft.com/office/powerpoint/2010/main" val="42273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relation is in this form if it is in BCNF and has no multivalued dependencies:</a:t>
            </a:r>
          </a:p>
          <a:p>
            <a:pPr lvl="0"/>
            <a:r>
              <a:rPr lang="en-US" dirty="0"/>
              <a:t>second normal form.</a:t>
            </a:r>
          </a:p>
          <a:p>
            <a:pPr lvl="0"/>
            <a:r>
              <a:rPr lang="en-US" dirty="0"/>
              <a:t>third normal form.</a:t>
            </a:r>
          </a:p>
          <a:p>
            <a:pPr lvl="0"/>
            <a:r>
              <a:rPr lang="en-US" dirty="0"/>
              <a:t>fourth normal form.</a:t>
            </a:r>
          </a:p>
          <a:p>
            <a:r>
              <a:rPr lang="en-US" dirty="0"/>
              <a:t>domain/key normal form.</a:t>
            </a:r>
          </a:p>
        </p:txBody>
      </p:sp>
    </p:spTree>
    <p:extLst>
      <p:ext uri="{BB962C8B-B14F-4D97-AF65-F5344CB8AC3E}">
        <p14:creationId xmlns:p14="http://schemas.microsoft.com/office/powerpoint/2010/main" val="41085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functional dependency is a relationship between or among:</a:t>
            </a:r>
          </a:p>
          <a:p>
            <a:pPr lvl="0"/>
            <a:r>
              <a:rPr lang="en-US" dirty="0"/>
              <a:t>Tables.</a:t>
            </a:r>
          </a:p>
          <a:p>
            <a:pPr lvl="0"/>
            <a:r>
              <a:rPr lang="en-US" dirty="0"/>
              <a:t>Rows.</a:t>
            </a:r>
          </a:p>
          <a:p>
            <a:pPr lvl="0"/>
            <a:r>
              <a:rPr lang="en-US" dirty="0"/>
              <a:t>Relations.</a:t>
            </a:r>
          </a:p>
          <a:p>
            <a:pPr lvl="0"/>
            <a:r>
              <a:rPr lang="en-US" dirty="0"/>
              <a:t>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.................is an indirect functional dependency, one in which X→Z only by virtue of X→Y and Y→Z. </a:t>
            </a:r>
          </a:p>
          <a:p>
            <a:r>
              <a:rPr lang="en-US" dirty="0"/>
              <a:t>A) multivalued dependencies</a:t>
            </a:r>
          </a:p>
          <a:p>
            <a:r>
              <a:rPr lang="en-US" dirty="0"/>
              <a:t>B) join dependency</a:t>
            </a:r>
          </a:p>
          <a:p>
            <a:r>
              <a:rPr lang="en-US" dirty="0"/>
              <a:t>C) trivial functional </a:t>
            </a:r>
            <a:r>
              <a:rPr lang="en-US" dirty="0" smtClean="0"/>
              <a:t>dependency</a:t>
            </a:r>
            <a:endParaRPr lang="en-US" dirty="0"/>
          </a:p>
          <a:p>
            <a:r>
              <a:rPr lang="en-US" dirty="0"/>
              <a:t>D) transitive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1039</Words>
  <Application>Microsoft Office PowerPoint</Application>
  <PresentationFormat>On-screen Show (4:3)</PresentationFormat>
  <Paragraphs>203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DBMS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web links for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2018-09-13T04:05:59Z</dcterms:created>
  <dcterms:modified xsi:type="dcterms:W3CDTF">2018-09-13T05:28:58Z</dcterms:modified>
</cp:coreProperties>
</file>