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291439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240454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322175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123981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248348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212216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100778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346462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33399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140976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C36D68-DEC2-467E-A21C-36D31E31220D}" type="datetimeFigureOut">
              <a:rPr lang="en-US" smtClean="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8A12A2-2F12-4A61-BBCC-E4F0A4ECD5A5}" type="slidenum">
              <a:rPr lang="en-US" smtClean="0"/>
              <a:t>‹#›</a:t>
            </a:fld>
            <a:endParaRPr lang="en-US" dirty="0"/>
          </a:p>
        </p:txBody>
      </p:sp>
    </p:spTree>
    <p:extLst>
      <p:ext uri="{BB962C8B-B14F-4D97-AF65-F5344CB8AC3E}">
        <p14:creationId xmlns:p14="http://schemas.microsoft.com/office/powerpoint/2010/main" val="120234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36D68-DEC2-467E-A21C-36D31E31220D}" type="datetimeFigureOut">
              <a:rPr lang="en-US" smtClean="0"/>
              <a:t>8/28/2018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A12A2-2F12-4A61-BBCC-E4F0A4ECD5A5}" type="slidenum">
              <a:rPr lang="en-US" smtClean="0"/>
              <a:t>‹#›</a:t>
            </a:fld>
            <a:endParaRPr lang="en-US" dirty="0"/>
          </a:p>
        </p:txBody>
      </p:sp>
    </p:spTree>
    <p:extLst>
      <p:ext uri="{BB962C8B-B14F-4D97-AF65-F5344CB8AC3E}">
        <p14:creationId xmlns:p14="http://schemas.microsoft.com/office/powerpoint/2010/main" val="247544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7692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729201" y="1447512"/>
          <a:ext cx="7685598" cy="4831340"/>
        </p:xfrm>
        <a:graphic>
          <a:graphicData uri="http://schemas.openxmlformats.org/drawingml/2006/table">
            <a:tbl>
              <a:tblPr/>
              <a:tblGrid>
                <a:gridCol w="3842799"/>
                <a:gridCol w="3842799"/>
              </a:tblGrid>
              <a:tr h="3159634">
                <a:tc>
                  <a:txBody>
                    <a:bodyPr/>
                    <a:lstStyle/>
                    <a:p>
                      <a:r>
                        <a:rPr lang="en-US" sz="1700">
                          <a:effectLst/>
                        </a:rPr>
                        <a:t>Consider the following two commands C1 and C2 on the relation R from an SQL database: </a:t>
                      </a:r>
                      <a:br>
                        <a:rPr lang="en-US" sz="1700">
                          <a:effectLst/>
                        </a:rPr>
                      </a:br>
                      <a:r>
                        <a:rPr lang="en-US" sz="1700">
                          <a:effectLst/>
                        </a:rPr>
                        <a:t>C1: drop table R; </a:t>
                      </a:r>
                      <a:br>
                        <a:rPr lang="en-US" sz="1700">
                          <a:effectLst/>
                        </a:rPr>
                      </a:br>
                      <a:r>
                        <a:rPr lang="en-US" sz="1700">
                          <a:effectLst/>
                        </a:rPr>
                        <a:t>C2: delete from R; </a:t>
                      </a:r>
                      <a:br>
                        <a:rPr lang="en-US" sz="1700">
                          <a:effectLst/>
                        </a:rPr>
                      </a:br>
                      <a:r>
                        <a:rPr lang="en-US" sz="1700">
                          <a:effectLst/>
                        </a:rPr>
                        <a:t>Which of the following statements is TRUE? </a:t>
                      </a:r>
                      <a:br>
                        <a:rPr lang="en-US" sz="1700">
                          <a:effectLst/>
                        </a:rPr>
                      </a:br>
                      <a:r>
                        <a:rPr lang="en-US" sz="1700">
                          <a:effectLst/>
                        </a:rPr>
                        <a:t>I. Both C1 and C2 delete the schema for R. </a:t>
                      </a:r>
                      <a:br>
                        <a:rPr lang="en-US" sz="1700">
                          <a:effectLst/>
                        </a:rPr>
                      </a:br>
                      <a:r>
                        <a:rPr lang="en-US" sz="1700">
                          <a:effectLst/>
                        </a:rPr>
                        <a:t>II. C2 retains relation R, but deletes all tuples in R. </a:t>
                      </a:r>
                      <a:br>
                        <a:rPr lang="en-US" sz="1700">
                          <a:effectLst/>
                        </a:rPr>
                      </a:br>
                      <a:r>
                        <a:rPr lang="en-US" sz="1700">
                          <a:effectLst/>
                        </a:rPr>
                        <a:t>III. C1 deletes not only all tuples of R, but also the schema for R. </a:t>
                      </a:r>
                    </a:p>
                  </a:txBody>
                  <a:tcPr marL="85396" marR="85396" marT="42698" marB="42698" anchor="ctr">
                    <a:lnL>
                      <a:noFill/>
                    </a:lnL>
                    <a:lnR>
                      <a:noFill/>
                    </a:lnR>
                    <a:lnT>
                      <a:noFill/>
                    </a:lnT>
                    <a:lnB>
                      <a:noFill/>
                    </a:lnB>
                    <a:solidFill>
                      <a:srgbClr val="E0EBEB"/>
                    </a:solidFill>
                  </a:tcPr>
                </a:tc>
                <a:tc>
                  <a:txBody>
                    <a:bodyPr/>
                    <a:lstStyle/>
                    <a:p>
                      <a:endParaRPr lang="en-US" sz="1700"/>
                    </a:p>
                  </a:txBody>
                  <a:tcPr marL="85396" marR="85396" marT="42698" marB="42698">
                    <a:lnL>
                      <a:noFill/>
                    </a:lnL>
                  </a:tcPr>
                </a:tc>
              </a:tr>
              <a:tr h="341582">
                <a:tc>
                  <a:txBody>
                    <a:bodyPr/>
                    <a:lstStyle/>
                    <a:p>
                      <a:r>
                        <a:rPr lang="en-US" sz="1700" b="1">
                          <a:effectLst/>
                        </a:rPr>
                        <a:t>a.</a:t>
                      </a:r>
                      <a:endParaRPr lang="en-US" sz="1700"/>
                    </a:p>
                  </a:txBody>
                  <a:tcPr marL="85396" marR="85396" marT="42698" marB="42698" anchor="ctr">
                    <a:lnL>
                      <a:noFill/>
                    </a:lnL>
                    <a:lnR>
                      <a:noFill/>
                    </a:lnR>
                    <a:lnT>
                      <a:noFill/>
                    </a:lnT>
                    <a:lnB>
                      <a:noFill/>
                    </a:lnB>
                  </a:tcPr>
                </a:tc>
                <a:tc>
                  <a:txBody>
                    <a:bodyPr/>
                    <a:lstStyle/>
                    <a:p>
                      <a:r>
                        <a:rPr lang="en-US" sz="1700"/>
                        <a:t>I only</a:t>
                      </a:r>
                    </a:p>
                  </a:txBody>
                  <a:tcPr marL="85396" marR="85396" marT="42698" marB="42698" anchor="ctr">
                    <a:lnL>
                      <a:noFill/>
                    </a:lnL>
                    <a:lnR>
                      <a:noFill/>
                    </a:lnR>
                    <a:lnB>
                      <a:noFill/>
                    </a:lnB>
                  </a:tcPr>
                </a:tc>
              </a:tr>
              <a:tr h="341582">
                <a:tc>
                  <a:txBody>
                    <a:bodyPr/>
                    <a:lstStyle/>
                    <a:p>
                      <a:r>
                        <a:rPr lang="en-US" sz="1700" b="1">
                          <a:effectLst/>
                        </a:rPr>
                        <a:t>b.</a:t>
                      </a:r>
                      <a:endParaRPr lang="en-US" sz="1700"/>
                    </a:p>
                  </a:txBody>
                  <a:tcPr marL="85396" marR="85396" marT="42698" marB="42698" anchor="ctr">
                    <a:lnL>
                      <a:noFill/>
                    </a:lnL>
                    <a:lnR>
                      <a:noFill/>
                    </a:lnR>
                    <a:lnT>
                      <a:noFill/>
                    </a:lnT>
                    <a:lnB>
                      <a:noFill/>
                    </a:lnB>
                  </a:tcPr>
                </a:tc>
                <a:tc>
                  <a:txBody>
                    <a:bodyPr/>
                    <a:lstStyle/>
                    <a:p>
                      <a:r>
                        <a:rPr lang="en-US" sz="1700"/>
                        <a:t>I and II only</a:t>
                      </a:r>
                    </a:p>
                  </a:txBody>
                  <a:tcPr marL="85396" marR="85396" marT="42698" marB="42698" anchor="ctr">
                    <a:lnL>
                      <a:noFill/>
                    </a:lnL>
                    <a:lnR>
                      <a:noFill/>
                    </a:lnR>
                    <a:lnT>
                      <a:noFill/>
                    </a:lnT>
                    <a:lnB>
                      <a:noFill/>
                    </a:lnB>
                  </a:tcPr>
                </a:tc>
              </a:tr>
              <a:tr h="341582">
                <a:tc>
                  <a:txBody>
                    <a:bodyPr/>
                    <a:lstStyle/>
                    <a:p>
                      <a:r>
                        <a:rPr lang="en-US" sz="1700" b="1">
                          <a:effectLst/>
                        </a:rPr>
                        <a:t>c.</a:t>
                      </a:r>
                      <a:endParaRPr lang="en-US" sz="1700"/>
                    </a:p>
                  </a:txBody>
                  <a:tcPr marL="85396" marR="85396" marT="42698" marB="42698" anchor="ctr">
                    <a:lnL>
                      <a:noFill/>
                    </a:lnL>
                    <a:lnR>
                      <a:noFill/>
                    </a:lnR>
                    <a:lnT>
                      <a:noFill/>
                    </a:lnT>
                    <a:lnB>
                      <a:noFill/>
                    </a:lnB>
                  </a:tcPr>
                </a:tc>
                <a:tc>
                  <a:txBody>
                    <a:bodyPr/>
                    <a:lstStyle/>
                    <a:p>
                      <a:r>
                        <a:rPr lang="en-US" sz="1700"/>
                        <a:t>II and III only</a:t>
                      </a:r>
                    </a:p>
                  </a:txBody>
                  <a:tcPr marL="85396" marR="85396" marT="42698" marB="42698" anchor="ctr">
                    <a:lnL>
                      <a:noFill/>
                    </a:lnL>
                    <a:lnR>
                      <a:noFill/>
                    </a:lnR>
                    <a:lnT>
                      <a:noFill/>
                    </a:lnT>
                    <a:lnB>
                      <a:noFill/>
                    </a:lnB>
                  </a:tcPr>
                </a:tc>
              </a:tr>
              <a:tr h="341582">
                <a:tc>
                  <a:txBody>
                    <a:bodyPr/>
                    <a:lstStyle/>
                    <a:p>
                      <a:r>
                        <a:rPr lang="en-US" sz="1700" b="1">
                          <a:effectLst/>
                        </a:rPr>
                        <a:t>d.</a:t>
                      </a:r>
                      <a:endParaRPr lang="en-US" sz="1700"/>
                    </a:p>
                  </a:txBody>
                  <a:tcPr marL="85396" marR="85396" marT="42698" marB="42698" anchor="ctr">
                    <a:lnL>
                      <a:noFill/>
                    </a:lnL>
                    <a:lnR>
                      <a:noFill/>
                    </a:lnR>
                    <a:lnT>
                      <a:noFill/>
                    </a:lnT>
                    <a:lnB>
                      <a:noFill/>
                    </a:lnB>
                  </a:tcPr>
                </a:tc>
                <a:tc>
                  <a:txBody>
                    <a:bodyPr/>
                    <a:lstStyle/>
                    <a:p>
                      <a:r>
                        <a:rPr lang="en-US" sz="1700" dirty="0"/>
                        <a:t>I, II and III</a:t>
                      </a:r>
                    </a:p>
                  </a:txBody>
                  <a:tcPr marL="85396" marR="85396" marT="42698" marB="42698" anchor="ctr">
                    <a:lnL>
                      <a:noFill/>
                    </a:lnL>
                    <a:lnR>
                      <a:noFill/>
                    </a:lnR>
                    <a:lnT>
                      <a:noFill/>
                    </a:lnT>
                    <a:lnB>
                      <a:noFill/>
                    </a:lnB>
                  </a:tcPr>
                </a:tc>
              </a:tr>
            </a:tbl>
          </a:graphicData>
        </a:graphic>
      </p:graphicFrame>
    </p:spTree>
    <p:extLst>
      <p:ext uri="{BB962C8B-B14F-4D97-AF65-F5344CB8AC3E}">
        <p14:creationId xmlns:p14="http://schemas.microsoft.com/office/powerpoint/2010/main" val="1175271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2596091"/>
              </p:ext>
            </p:extLst>
          </p:nvPr>
        </p:nvGraphicFramePr>
        <p:xfrm>
          <a:off x="457200" y="1752598"/>
          <a:ext cx="8229600" cy="4267200"/>
        </p:xfrm>
        <a:graphic>
          <a:graphicData uri="http://schemas.openxmlformats.org/drawingml/2006/table">
            <a:tbl>
              <a:tblPr/>
              <a:tblGrid>
                <a:gridCol w="4114800"/>
                <a:gridCol w="4114800"/>
              </a:tblGrid>
              <a:tr h="2133600">
                <a:tc>
                  <a:txBody>
                    <a:bodyPr/>
                    <a:lstStyle/>
                    <a:p>
                      <a:r>
                        <a:rPr lang="en-US">
                          <a:effectLst/>
                        </a:rPr>
                        <a:t>An attribute A of datatype varchar(20) has value 'Ram' and the attribute B of datatype char(20) has value 'Sita' in oracle. The attribute A has .......... memory spaces and B has .......... memory spaces. </a:t>
                      </a:r>
                    </a:p>
                  </a:txBody>
                  <a:tcPr anchor="ctr">
                    <a:lnL>
                      <a:noFill/>
                    </a:lnL>
                    <a:lnR>
                      <a:noFill/>
                    </a:lnR>
                    <a:lnT>
                      <a:noFill/>
                    </a:lnT>
                    <a:lnB>
                      <a:noFill/>
                    </a:lnB>
                    <a:solidFill>
                      <a:srgbClr val="E0EBEB"/>
                    </a:solidFill>
                  </a:tcPr>
                </a:tc>
                <a:tc>
                  <a:txBody>
                    <a:bodyPr/>
                    <a:lstStyle/>
                    <a:p>
                      <a:endParaRPr lang="en-US"/>
                    </a:p>
                  </a:txBody>
                  <a:tcPr>
                    <a:lnL>
                      <a:noFill/>
                    </a:lnL>
                  </a:tcPr>
                </a:tc>
              </a:tr>
              <a:tr h="533400">
                <a:tc>
                  <a:txBody>
                    <a:bodyPr/>
                    <a:lstStyle/>
                    <a:p>
                      <a:r>
                        <a:rPr lang="en-US" b="1">
                          <a:effectLst/>
                        </a:rPr>
                        <a:t>a.</a:t>
                      </a:r>
                      <a:endParaRPr lang="en-US"/>
                    </a:p>
                  </a:txBody>
                  <a:tcPr anchor="ctr">
                    <a:lnL>
                      <a:noFill/>
                    </a:lnL>
                    <a:lnR>
                      <a:noFill/>
                    </a:lnR>
                    <a:lnT>
                      <a:noFill/>
                    </a:lnT>
                    <a:lnB>
                      <a:noFill/>
                    </a:lnB>
                  </a:tcPr>
                </a:tc>
                <a:tc>
                  <a:txBody>
                    <a:bodyPr/>
                    <a:lstStyle/>
                    <a:p>
                      <a:r>
                        <a:rPr lang="en-US"/>
                        <a:t>20, 20</a:t>
                      </a:r>
                    </a:p>
                  </a:txBody>
                  <a:tcPr anchor="ctr">
                    <a:lnL>
                      <a:noFill/>
                    </a:lnL>
                    <a:lnR>
                      <a:noFill/>
                    </a:lnR>
                    <a:lnB>
                      <a:noFill/>
                    </a:lnB>
                  </a:tcPr>
                </a:tc>
              </a:tr>
              <a:tr h="533400">
                <a:tc>
                  <a:txBody>
                    <a:bodyPr/>
                    <a:lstStyle/>
                    <a:p>
                      <a:r>
                        <a:rPr lang="en-US" b="1">
                          <a:effectLst/>
                        </a:rPr>
                        <a:t>b.</a:t>
                      </a:r>
                      <a:endParaRPr lang="en-US"/>
                    </a:p>
                  </a:txBody>
                  <a:tcPr anchor="ctr">
                    <a:lnL>
                      <a:noFill/>
                    </a:lnL>
                    <a:lnR>
                      <a:noFill/>
                    </a:lnR>
                    <a:lnT>
                      <a:noFill/>
                    </a:lnT>
                    <a:lnB>
                      <a:noFill/>
                    </a:lnB>
                  </a:tcPr>
                </a:tc>
                <a:tc>
                  <a:txBody>
                    <a:bodyPr/>
                    <a:lstStyle/>
                    <a:p>
                      <a:r>
                        <a:rPr lang="en-US"/>
                        <a:t>3, 20</a:t>
                      </a:r>
                    </a:p>
                  </a:txBody>
                  <a:tcPr anchor="ctr">
                    <a:lnL>
                      <a:noFill/>
                    </a:lnL>
                    <a:lnR>
                      <a:noFill/>
                    </a:lnR>
                    <a:lnT>
                      <a:noFill/>
                    </a:lnT>
                    <a:lnB>
                      <a:noFill/>
                    </a:lnB>
                  </a:tcPr>
                </a:tc>
              </a:tr>
              <a:tr h="533400">
                <a:tc>
                  <a:txBody>
                    <a:bodyPr/>
                    <a:lstStyle/>
                    <a:p>
                      <a:r>
                        <a:rPr lang="en-US" b="1">
                          <a:effectLst/>
                        </a:rPr>
                        <a:t>c.</a:t>
                      </a:r>
                      <a:endParaRPr lang="en-US"/>
                    </a:p>
                  </a:txBody>
                  <a:tcPr anchor="ctr">
                    <a:lnL>
                      <a:noFill/>
                    </a:lnL>
                    <a:lnR>
                      <a:noFill/>
                    </a:lnR>
                    <a:lnT>
                      <a:noFill/>
                    </a:lnT>
                    <a:lnB>
                      <a:noFill/>
                    </a:lnB>
                  </a:tcPr>
                </a:tc>
                <a:tc>
                  <a:txBody>
                    <a:bodyPr/>
                    <a:lstStyle/>
                    <a:p>
                      <a:r>
                        <a:rPr lang="en-US"/>
                        <a:t>3, 4</a:t>
                      </a:r>
                    </a:p>
                  </a:txBody>
                  <a:tcPr anchor="ctr">
                    <a:lnL>
                      <a:noFill/>
                    </a:lnL>
                    <a:lnR>
                      <a:noFill/>
                    </a:lnR>
                    <a:lnT>
                      <a:noFill/>
                    </a:lnT>
                    <a:lnB>
                      <a:noFill/>
                    </a:lnB>
                  </a:tcPr>
                </a:tc>
              </a:tr>
              <a:tr h="533400">
                <a:tc>
                  <a:txBody>
                    <a:bodyPr/>
                    <a:lstStyle/>
                    <a:p>
                      <a:r>
                        <a:rPr lang="en-US" b="1">
                          <a:effectLst/>
                        </a:rPr>
                        <a:t>d.</a:t>
                      </a:r>
                      <a:endParaRPr lang="en-US"/>
                    </a:p>
                  </a:txBody>
                  <a:tcPr anchor="ctr">
                    <a:lnL>
                      <a:noFill/>
                    </a:lnL>
                    <a:lnR>
                      <a:noFill/>
                    </a:lnR>
                    <a:lnT>
                      <a:noFill/>
                    </a:lnT>
                    <a:lnB>
                      <a:noFill/>
                    </a:lnB>
                  </a:tcPr>
                </a:tc>
                <a:tc>
                  <a:txBody>
                    <a:bodyPr/>
                    <a:lstStyle/>
                    <a:p>
                      <a:r>
                        <a:rPr lang="en-US" dirty="0"/>
                        <a:t>20, 4</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014519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729201" y="1577052"/>
          <a:ext cx="7685598" cy="4572260"/>
        </p:xfrm>
        <a:graphic>
          <a:graphicData uri="http://schemas.openxmlformats.org/drawingml/2006/table">
            <a:tbl>
              <a:tblPr/>
              <a:tblGrid>
                <a:gridCol w="3842799"/>
                <a:gridCol w="3842799"/>
              </a:tblGrid>
              <a:tr h="3159634">
                <a:tc>
                  <a:txBody>
                    <a:bodyPr/>
                    <a:lstStyle/>
                    <a:p>
                      <a:r>
                        <a:rPr lang="en-US" sz="1700">
                          <a:effectLst/>
                        </a:rPr>
                        <a:t>Integrity constraints ensure that changes made to the database by authorized users do not result into loss of data consistency. Which of the following statement(s) is (are) true w.r.t. the examples of integrity constraints? </a:t>
                      </a:r>
                      <a:br>
                        <a:rPr lang="en-US" sz="1700">
                          <a:effectLst/>
                        </a:rPr>
                      </a:br>
                      <a:r>
                        <a:rPr lang="en-US" sz="1700">
                          <a:effectLst/>
                        </a:rPr>
                        <a:t/>
                      </a:r>
                      <a:br>
                        <a:rPr lang="en-US" sz="1700">
                          <a:effectLst/>
                        </a:rPr>
                      </a:br>
                      <a:r>
                        <a:rPr lang="en-US" sz="1700">
                          <a:effectLst/>
                        </a:rPr>
                        <a:t>(A) An instructor Id. No. cannot be null, provided Instructor Id. No. being primary key. </a:t>
                      </a:r>
                      <a:br>
                        <a:rPr lang="en-US" sz="1700">
                          <a:effectLst/>
                        </a:rPr>
                      </a:br>
                      <a:r>
                        <a:rPr lang="en-US" sz="1700">
                          <a:effectLst/>
                        </a:rPr>
                        <a:t>(B) No two citizens have same Adhar-Id. </a:t>
                      </a:r>
                      <a:br>
                        <a:rPr lang="en-US" sz="1700">
                          <a:effectLst/>
                        </a:rPr>
                      </a:br>
                      <a:r>
                        <a:rPr lang="en-US" sz="1700">
                          <a:effectLst/>
                        </a:rPr>
                        <a:t>(C) Budget of a company must be zero. </a:t>
                      </a:r>
                    </a:p>
                  </a:txBody>
                  <a:tcPr marL="85396" marR="85396" marT="42698" marB="42698" anchor="ctr">
                    <a:lnL>
                      <a:noFill/>
                    </a:lnL>
                    <a:lnR>
                      <a:noFill/>
                    </a:lnR>
                    <a:lnT>
                      <a:noFill/>
                    </a:lnT>
                    <a:lnB>
                      <a:noFill/>
                    </a:lnB>
                    <a:solidFill>
                      <a:srgbClr val="E0EBEB"/>
                    </a:solidFill>
                  </a:tcPr>
                </a:tc>
                <a:tc>
                  <a:txBody>
                    <a:bodyPr/>
                    <a:lstStyle/>
                    <a:p>
                      <a:endParaRPr lang="en-US" sz="1700"/>
                    </a:p>
                  </a:txBody>
                  <a:tcPr marL="85396" marR="85396" marT="42698" marB="42698">
                    <a:lnL>
                      <a:noFill/>
                    </a:lnL>
                  </a:tcPr>
                </a:tc>
              </a:tr>
              <a:tr h="341582">
                <a:tc>
                  <a:txBody>
                    <a:bodyPr/>
                    <a:lstStyle/>
                    <a:p>
                      <a:r>
                        <a:rPr lang="en-US" sz="1700" b="1">
                          <a:effectLst/>
                        </a:rPr>
                        <a:t>a.</a:t>
                      </a:r>
                      <a:endParaRPr lang="en-US" sz="1700"/>
                    </a:p>
                  </a:txBody>
                  <a:tcPr marL="85396" marR="85396" marT="42698" marB="42698" anchor="ctr">
                    <a:lnL>
                      <a:noFill/>
                    </a:lnL>
                    <a:lnR>
                      <a:noFill/>
                    </a:lnR>
                    <a:lnT>
                      <a:noFill/>
                    </a:lnT>
                    <a:lnB>
                      <a:noFill/>
                    </a:lnB>
                  </a:tcPr>
                </a:tc>
                <a:tc>
                  <a:txBody>
                    <a:bodyPr/>
                    <a:lstStyle/>
                    <a:p>
                      <a:r>
                        <a:rPr lang="en-US" sz="1700"/>
                        <a:t>(A), (B) and (C) are true</a:t>
                      </a:r>
                    </a:p>
                  </a:txBody>
                  <a:tcPr marL="85396" marR="85396" marT="42698" marB="42698" anchor="ctr">
                    <a:lnL>
                      <a:noFill/>
                    </a:lnL>
                    <a:lnR>
                      <a:noFill/>
                    </a:lnR>
                    <a:lnB>
                      <a:noFill/>
                    </a:lnB>
                  </a:tcPr>
                </a:tc>
              </a:tr>
              <a:tr h="341582">
                <a:tc>
                  <a:txBody>
                    <a:bodyPr/>
                    <a:lstStyle/>
                    <a:p>
                      <a:r>
                        <a:rPr lang="en-US" sz="1700" b="1">
                          <a:effectLst/>
                        </a:rPr>
                        <a:t>b.</a:t>
                      </a:r>
                      <a:endParaRPr lang="en-US" sz="1700"/>
                    </a:p>
                  </a:txBody>
                  <a:tcPr marL="85396" marR="85396" marT="42698" marB="42698" anchor="ctr">
                    <a:lnL>
                      <a:noFill/>
                    </a:lnL>
                    <a:lnR>
                      <a:noFill/>
                    </a:lnR>
                    <a:lnT>
                      <a:noFill/>
                    </a:lnT>
                    <a:lnB>
                      <a:noFill/>
                    </a:lnB>
                  </a:tcPr>
                </a:tc>
                <a:tc>
                  <a:txBody>
                    <a:bodyPr/>
                    <a:lstStyle/>
                    <a:p>
                      <a:r>
                        <a:rPr lang="en-US" sz="1700"/>
                        <a:t>(A) false, (B) and (C) are true</a:t>
                      </a:r>
                    </a:p>
                  </a:txBody>
                  <a:tcPr marL="85396" marR="85396" marT="42698" marB="42698" anchor="ctr">
                    <a:lnL>
                      <a:noFill/>
                    </a:lnL>
                    <a:lnR>
                      <a:noFill/>
                    </a:lnR>
                    <a:lnT>
                      <a:noFill/>
                    </a:lnT>
                    <a:lnB>
                      <a:noFill/>
                    </a:lnB>
                  </a:tcPr>
                </a:tc>
              </a:tr>
              <a:tr h="341582">
                <a:tc>
                  <a:txBody>
                    <a:bodyPr/>
                    <a:lstStyle/>
                    <a:p>
                      <a:r>
                        <a:rPr lang="en-US" sz="1700" b="1">
                          <a:effectLst/>
                        </a:rPr>
                        <a:t>c.</a:t>
                      </a:r>
                      <a:endParaRPr lang="en-US" sz="1700"/>
                    </a:p>
                  </a:txBody>
                  <a:tcPr marL="85396" marR="85396" marT="42698" marB="42698" anchor="ctr">
                    <a:lnL>
                      <a:noFill/>
                    </a:lnL>
                    <a:lnR>
                      <a:noFill/>
                    </a:lnR>
                    <a:lnT>
                      <a:noFill/>
                    </a:lnT>
                    <a:lnB>
                      <a:noFill/>
                    </a:lnB>
                  </a:tcPr>
                </a:tc>
                <a:tc>
                  <a:txBody>
                    <a:bodyPr/>
                    <a:lstStyle/>
                    <a:p>
                      <a:r>
                        <a:rPr lang="en-US" sz="1700"/>
                        <a:t>(A) and (B) are true; (C) false</a:t>
                      </a:r>
                    </a:p>
                  </a:txBody>
                  <a:tcPr marL="85396" marR="85396" marT="42698" marB="42698" anchor="ctr">
                    <a:lnL>
                      <a:noFill/>
                    </a:lnL>
                    <a:lnR>
                      <a:noFill/>
                    </a:lnR>
                    <a:lnT>
                      <a:noFill/>
                    </a:lnT>
                    <a:lnB>
                      <a:noFill/>
                    </a:lnB>
                  </a:tcPr>
                </a:tc>
              </a:tr>
              <a:tr h="341582">
                <a:tc>
                  <a:txBody>
                    <a:bodyPr/>
                    <a:lstStyle/>
                    <a:p>
                      <a:r>
                        <a:rPr lang="en-US" sz="1700" b="1">
                          <a:effectLst/>
                        </a:rPr>
                        <a:t>d.</a:t>
                      </a:r>
                      <a:endParaRPr lang="en-US" sz="1700"/>
                    </a:p>
                  </a:txBody>
                  <a:tcPr marL="85396" marR="85396" marT="42698" marB="42698" anchor="ctr">
                    <a:lnL>
                      <a:noFill/>
                    </a:lnL>
                    <a:lnR>
                      <a:noFill/>
                    </a:lnR>
                    <a:lnT>
                      <a:noFill/>
                    </a:lnT>
                    <a:lnB>
                      <a:noFill/>
                    </a:lnB>
                  </a:tcPr>
                </a:tc>
                <a:tc>
                  <a:txBody>
                    <a:bodyPr/>
                    <a:lstStyle/>
                    <a:p>
                      <a:r>
                        <a:rPr lang="en-US" sz="1700" dirty="0"/>
                        <a:t>(A), (B) and (C) are false</a:t>
                      </a:r>
                    </a:p>
                  </a:txBody>
                  <a:tcPr marL="85396" marR="85396" marT="42698" marB="42698" anchor="ctr">
                    <a:lnL>
                      <a:noFill/>
                    </a:lnL>
                    <a:lnR>
                      <a:noFill/>
                    </a:lnR>
                    <a:lnT>
                      <a:noFill/>
                    </a:lnT>
                    <a:lnB>
                      <a:noFill/>
                    </a:lnB>
                  </a:tcPr>
                </a:tc>
              </a:tr>
            </a:tbl>
          </a:graphicData>
        </a:graphic>
      </p:graphicFrame>
    </p:spTree>
    <p:extLst>
      <p:ext uri="{BB962C8B-B14F-4D97-AF65-F5344CB8AC3E}">
        <p14:creationId xmlns:p14="http://schemas.microsoft.com/office/powerpoint/2010/main" val="1887028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6590399"/>
              </p:ext>
            </p:extLst>
          </p:nvPr>
        </p:nvGraphicFramePr>
        <p:xfrm>
          <a:off x="457200" y="1676399"/>
          <a:ext cx="8229600" cy="4114800"/>
        </p:xfrm>
        <a:graphic>
          <a:graphicData uri="http://schemas.openxmlformats.org/drawingml/2006/table">
            <a:tbl>
              <a:tblPr/>
              <a:tblGrid>
                <a:gridCol w="4114800"/>
                <a:gridCol w="4114800"/>
              </a:tblGrid>
              <a:tr h="822960">
                <a:tc>
                  <a:txBody>
                    <a:bodyPr/>
                    <a:lstStyle/>
                    <a:p>
                      <a:r>
                        <a:rPr lang="en-US">
                          <a:effectLst/>
                        </a:rPr>
                        <a:t>Which one is correct w.r.t. RDBMS? </a:t>
                      </a:r>
                    </a:p>
                  </a:txBody>
                  <a:tcPr anchor="ctr">
                    <a:lnL>
                      <a:noFill/>
                    </a:lnL>
                    <a:lnR>
                      <a:noFill/>
                    </a:lnR>
                    <a:lnT>
                      <a:noFill/>
                    </a:lnT>
                    <a:lnB>
                      <a:noFill/>
                    </a:lnB>
                    <a:solidFill>
                      <a:srgbClr val="E0EBEB"/>
                    </a:solidFill>
                  </a:tcPr>
                </a:tc>
                <a:tc>
                  <a:txBody>
                    <a:bodyPr/>
                    <a:lstStyle/>
                    <a:p>
                      <a:endParaRPr lang="en-US"/>
                    </a:p>
                  </a:txBody>
                  <a:tcPr>
                    <a:lnL>
                      <a:noFill/>
                    </a:lnL>
                  </a:tcPr>
                </a:tc>
              </a:tr>
              <a:tr h="822960">
                <a:tc>
                  <a:txBody>
                    <a:bodyPr/>
                    <a:lstStyle/>
                    <a:p>
                      <a:r>
                        <a:rPr lang="en-US" b="1">
                          <a:effectLst/>
                        </a:rPr>
                        <a:t>a.</a:t>
                      </a:r>
                      <a:endParaRPr lang="en-US"/>
                    </a:p>
                  </a:txBody>
                  <a:tcPr anchor="ctr">
                    <a:lnL>
                      <a:noFill/>
                    </a:lnL>
                    <a:lnR>
                      <a:noFill/>
                    </a:lnR>
                    <a:lnT>
                      <a:noFill/>
                    </a:lnT>
                    <a:lnB>
                      <a:noFill/>
                    </a:lnB>
                  </a:tcPr>
                </a:tc>
                <a:tc>
                  <a:txBody>
                    <a:bodyPr/>
                    <a:lstStyle/>
                    <a:p>
                      <a:r>
                        <a:rPr lang="en-US"/>
                        <a:t>primary key ⊆ super key ⊆ candidate key</a:t>
                      </a:r>
                    </a:p>
                  </a:txBody>
                  <a:tcPr anchor="ctr">
                    <a:lnL>
                      <a:noFill/>
                    </a:lnL>
                    <a:lnR>
                      <a:noFill/>
                    </a:lnR>
                    <a:lnB>
                      <a:noFill/>
                    </a:lnB>
                  </a:tcPr>
                </a:tc>
              </a:tr>
              <a:tr h="822960">
                <a:tc>
                  <a:txBody>
                    <a:bodyPr/>
                    <a:lstStyle/>
                    <a:p>
                      <a:r>
                        <a:rPr lang="en-US" b="1">
                          <a:effectLst/>
                        </a:rPr>
                        <a:t>b.</a:t>
                      </a:r>
                      <a:endParaRPr lang="en-US"/>
                    </a:p>
                  </a:txBody>
                  <a:tcPr anchor="ctr">
                    <a:lnL>
                      <a:noFill/>
                    </a:lnL>
                    <a:lnR>
                      <a:noFill/>
                    </a:lnR>
                    <a:lnT>
                      <a:noFill/>
                    </a:lnT>
                    <a:lnB>
                      <a:noFill/>
                    </a:lnB>
                  </a:tcPr>
                </a:tc>
                <a:tc>
                  <a:txBody>
                    <a:bodyPr/>
                    <a:lstStyle/>
                    <a:p>
                      <a:r>
                        <a:rPr lang="en-US"/>
                        <a:t>primary key ⊆ candidate key ⊆ super key</a:t>
                      </a:r>
                    </a:p>
                  </a:txBody>
                  <a:tcPr anchor="ctr">
                    <a:lnL>
                      <a:noFill/>
                    </a:lnL>
                    <a:lnR>
                      <a:noFill/>
                    </a:lnR>
                    <a:lnT>
                      <a:noFill/>
                    </a:lnT>
                    <a:lnB>
                      <a:noFill/>
                    </a:lnB>
                  </a:tcPr>
                </a:tc>
              </a:tr>
              <a:tr h="822960">
                <a:tc>
                  <a:txBody>
                    <a:bodyPr/>
                    <a:lstStyle/>
                    <a:p>
                      <a:r>
                        <a:rPr lang="en-US" b="1">
                          <a:effectLst/>
                        </a:rPr>
                        <a:t>c.</a:t>
                      </a:r>
                      <a:endParaRPr lang="en-US"/>
                    </a:p>
                  </a:txBody>
                  <a:tcPr anchor="ctr">
                    <a:lnL>
                      <a:noFill/>
                    </a:lnL>
                    <a:lnR>
                      <a:noFill/>
                    </a:lnR>
                    <a:lnT>
                      <a:noFill/>
                    </a:lnT>
                    <a:lnB>
                      <a:noFill/>
                    </a:lnB>
                  </a:tcPr>
                </a:tc>
                <a:tc>
                  <a:txBody>
                    <a:bodyPr/>
                    <a:lstStyle/>
                    <a:p>
                      <a:r>
                        <a:rPr lang="en-US"/>
                        <a:t>super key ⊆ candidate key ⊆ primary key</a:t>
                      </a:r>
                    </a:p>
                  </a:txBody>
                  <a:tcPr anchor="ctr">
                    <a:lnL>
                      <a:noFill/>
                    </a:lnL>
                    <a:lnR>
                      <a:noFill/>
                    </a:lnR>
                    <a:lnT>
                      <a:noFill/>
                    </a:lnT>
                    <a:lnB>
                      <a:noFill/>
                    </a:lnB>
                  </a:tcPr>
                </a:tc>
              </a:tr>
              <a:tr h="822960">
                <a:tc>
                  <a:txBody>
                    <a:bodyPr/>
                    <a:lstStyle/>
                    <a:p>
                      <a:r>
                        <a:rPr lang="en-US" b="1">
                          <a:effectLst/>
                        </a:rPr>
                        <a:t>d.</a:t>
                      </a:r>
                      <a:endParaRPr lang="en-US"/>
                    </a:p>
                  </a:txBody>
                  <a:tcPr anchor="ctr">
                    <a:lnL>
                      <a:noFill/>
                    </a:lnL>
                    <a:lnR>
                      <a:noFill/>
                    </a:lnR>
                    <a:lnT>
                      <a:noFill/>
                    </a:lnT>
                    <a:lnB>
                      <a:noFill/>
                    </a:lnB>
                  </a:tcPr>
                </a:tc>
                <a:tc>
                  <a:txBody>
                    <a:bodyPr/>
                    <a:lstStyle/>
                    <a:p>
                      <a:r>
                        <a:rPr lang="en-US" dirty="0"/>
                        <a:t>super key ⊆ primary key ⊆ candidate key</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012218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8025458"/>
              </p:ext>
            </p:extLst>
          </p:nvPr>
        </p:nvGraphicFramePr>
        <p:xfrm>
          <a:off x="381000" y="1676399"/>
          <a:ext cx="8229600" cy="4838543"/>
        </p:xfrm>
        <a:graphic>
          <a:graphicData uri="http://schemas.openxmlformats.org/drawingml/2006/table">
            <a:tbl>
              <a:tblPr/>
              <a:tblGrid>
                <a:gridCol w="4114800"/>
                <a:gridCol w="4114800"/>
              </a:tblGrid>
              <a:tr h="1472599">
                <a:tc>
                  <a:txBody>
                    <a:bodyPr/>
                    <a:lstStyle/>
                    <a:p>
                      <a:r>
                        <a:rPr lang="en-US">
                          <a:effectLst/>
                        </a:rPr>
                        <a:t>DBMS provides the facility of accessing data from a database through </a:t>
                      </a:r>
                    </a:p>
                  </a:txBody>
                  <a:tcPr anchor="ctr">
                    <a:lnL>
                      <a:noFill/>
                    </a:lnL>
                    <a:lnR>
                      <a:noFill/>
                    </a:lnR>
                    <a:lnT>
                      <a:noFill/>
                    </a:lnT>
                    <a:lnB>
                      <a:noFill/>
                    </a:lnB>
                    <a:solidFill>
                      <a:srgbClr val="E0EBEB"/>
                    </a:solidFill>
                  </a:tcPr>
                </a:tc>
                <a:tc>
                  <a:txBody>
                    <a:bodyPr/>
                    <a:lstStyle/>
                    <a:p>
                      <a:endParaRPr lang="en-US"/>
                    </a:p>
                  </a:txBody>
                  <a:tcPr>
                    <a:lnL>
                      <a:noFill/>
                    </a:lnL>
                  </a:tcPr>
                </a:tc>
              </a:tr>
              <a:tr h="841486">
                <a:tc>
                  <a:txBody>
                    <a:bodyPr/>
                    <a:lstStyle/>
                    <a:p>
                      <a:r>
                        <a:rPr lang="en-US" b="1">
                          <a:effectLst/>
                        </a:rPr>
                        <a:t>a.</a:t>
                      </a:r>
                      <a:endParaRPr lang="en-US"/>
                    </a:p>
                  </a:txBody>
                  <a:tcPr anchor="ctr">
                    <a:lnL>
                      <a:noFill/>
                    </a:lnL>
                    <a:lnR>
                      <a:noFill/>
                    </a:lnR>
                    <a:lnT>
                      <a:noFill/>
                    </a:lnT>
                    <a:lnB>
                      <a:noFill/>
                    </a:lnB>
                  </a:tcPr>
                </a:tc>
                <a:tc>
                  <a:txBody>
                    <a:bodyPr/>
                    <a:lstStyle/>
                    <a:p>
                      <a:r>
                        <a:rPr lang="en-US"/>
                        <a:t>DDL</a:t>
                      </a:r>
                    </a:p>
                  </a:txBody>
                  <a:tcPr anchor="ctr">
                    <a:lnL>
                      <a:noFill/>
                    </a:lnL>
                    <a:lnR>
                      <a:noFill/>
                    </a:lnR>
                    <a:lnB>
                      <a:noFill/>
                    </a:lnB>
                  </a:tcPr>
                </a:tc>
              </a:tr>
              <a:tr h="841486">
                <a:tc>
                  <a:txBody>
                    <a:bodyPr/>
                    <a:lstStyle/>
                    <a:p>
                      <a:r>
                        <a:rPr lang="en-US" b="1">
                          <a:effectLst/>
                        </a:rPr>
                        <a:t>b.</a:t>
                      </a:r>
                      <a:endParaRPr lang="en-US"/>
                    </a:p>
                  </a:txBody>
                  <a:tcPr anchor="ctr">
                    <a:lnL>
                      <a:noFill/>
                    </a:lnL>
                    <a:lnR>
                      <a:noFill/>
                    </a:lnR>
                    <a:lnT>
                      <a:noFill/>
                    </a:lnT>
                    <a:lnB>
                      <a:noFill/>
                    </a:lnB>
                  </a:tcPr>
                </a:tc>
                <a:tc>
                  <a:txBody>
                    <a:bodyPr/>
                    <a:lstStyle/>
                    <a:p>
                      <a:r>
                        <a:rPr lang="en-US"/>
                        <a:t>DML</a:t>
                      </a:r>
                    </a:p>
                  </a:txBody>
                  <a:tcPr anchor="ctr">
                    <a:lnL>
                      <a:noFill/>
                    </a:lnL>
                    <a:lnR>
                      <a:noFill/>
                    </a:lnR>
                    <a:lnT>
                      <a:noFill/>
                    </a:lnT>
                    <a:lnB>
                      <a:noFill/>
                    </a:lnB>
                  </a:tcPr>
                </a:tc>
              </a:tr>
              <a:tr h="841486">
                <a:tc>
                  <a:txBody>
                    <a:bodyPr/>
                    <a:lstStyle/>
                    <a:p>
                      <a:r>
                        <a:rPr lang="en-US" b="1">
                          <a:effectLst/>
                        </a:rPr>
                        <a:t>c.</a:t>
                      </a:r>
                      <a:endParaRPr lang="en-US"/>
                    </a:p>
                  </a:txBody>
                  <a:tcPr anchor="ctr">
                    <a:lnL>
                      <a:noFill/>
                    </a:lnL>
                    <a:lnR>
                      <a:noFill/>
                    </a:lnR>
                    <a:lnT>
                      <a:noFill/>
                    </a:lnT>
                    <a:lnB>
                      <a:noFill/>
                    </a:lnB>
                  </a:tcPr>
                </a:tc>
                <a:tc>
                  <a:txBody>
                    <a:bodyPr/>
                    <a:lstStyle/>
                    <a:p>
                      <a:r>
                        <a:rPr lang="en-US"/>
                        <a:t>DBA</a:t>
                      </a:r>
                    </a:p>
                  </a:txBody>
                  <a:tcPr anchor="ctr">
                    <a:lnL>
                      <a:noFill/>
                    </a:lnL>
                    <a:lnR>
                      <a:noFill/>
                    </a:lnR>
                    <a:lnT>
                      <a:noFill/>
                    </a:lnT>
                    <a:lnB>
                      <a:noFill/>
                    </a:lnB>
                  </a:tcPr>
                </a:tc>
              </a:tr>
              <a:tr h="841486">
                <a:tc>
                  <a:txBody>
                    <a:bodyPr/>
                    <a:lstStyle/>
                    <a:p>
                      <a:r>
                        <a:rPr lang="en-US" b="1">
                          <a:effectLst/>
                        </a:rPr>
                        <a:t>d.</a:t>
                      </a:r>
                      <a:endParaRPr lang="en-US"/>
                    </a:p>
                  </a:txBody>
                  <a:tcPr anchor="ctr">
                    <a:lnL>
                      <a:noFill/>
                    </a:lnL>
                    <a:lnR>
                      <a:noFill/>
                    </a:lnR>
                    <a:lnT>
                      <a:noFill/>
                    </a:lnT>
                    <a:lnB>
                      <a:noFill/>
                    </a:lnB>
                  </a:tcPr>
                </a:tc>
                <a:tc>
                  <a:txBody>
                    <a:bodyPr/>
                    <a:lstStyle/>
                    <a:p>
                      <a:r>
                        <a:rPr lang="en-US" dirty="0"/>
                        <a:t>Schema</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052898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98633" y="1579482"/>
          <a:ext cx="8146734" cy="4567400"/>
        </p:xfrm>
        <a:graphic>
          <a:graphicData uri="http://schemas.openxmlformats.org/drawingml/2006/table">
            <a:tbl>
              <a:tblPr/>
              <a:tblGrid>
                <a:gridCol w="4073367"/>
                <a:gridCol w="4073367"/>
              </a:tblGrid>
              <a:tr h="905193">
                <a:tc>
                  <a:txBody>
                    <a:bodyPr/>
                    <a:lstStyle/>
                    <a:p>
                      <a:r>
                        <a:rPr lang="en-US" sz="1800">
                          <a:effectLst/>
                        </a:rPr>
                        <a:t>Which of the following statements concerning Object-Oriented databases is FALSE? </a:t>
                      </a:r>
                    </a:p>
                  </a:txBody>
                  <a:tcPr marL="90519" marR="90519" marT="45260" marB="45260" anchor="ctr">
                    <a:lnL>
                      <a:noFill/>
                    </a:lnL>
                    <a:lnR>
                      <a:noFill/>
                    </a:lnR>
                    <a:lnT>
                      <a:noFill/>
                    </a:lnT>
                    <a:lnB>
                      <a:noFill/>
                    </a:lnB>
                    <a:solidFill>
                      <a:srgbClr val="E0EBEB"/>
                    </a:solidFill>
                  </a:tcPr>
                </a:tc>
                <a:tc>
                  <a:txBody>
                    <a:bodyPr/>
                    <a:lstStyle/>
                    <a:p>
                      <a:endParaRPr lang="en-US" sz="1800"/>
                    </a:p>
                  </a:txBody>
                  <a:tcPr marL="90519" marR="90519" marT="45260" marB="45260">
                    <a:lnL>
                      <a:noFill/>
                    </a:lnL>
                  </a:tcPr>
                </a:tc>
              </a:tr>
              <a:tr h="905193">
                <a:tc>
                  <a:txBody>
                    <a:bodyPr/>
                    <a:lstStyle/>
                    <a:p>
                      <a:r>
                        <a:rPr lang="en-US" sz="1800" b="1">
                          <a:effectLst/>
                        </a:rPr>
                        <a:t>a.</a:t>
                      </a:r>
                      <a:endParaRPr lang="en-US" sz="1800"/>
                    </a:p>
                  </a:txBody>
                  <a:tcPr marL="90519" marR="90519" marT="45260" marB="45260" anchor="ctr">
                    <a:lnL>
                      <a:noFill/>
                    </a:lnL>
                    <a:lnR>
                      <a:noFill/>
                    </a:lnR>
                    <a:lnT>
                      <a:noFill/>
                    </a:lnT>
                    <a:lnB>
                      <a:noFill/>
                    </a:lnB>
                  </a:tcPr>
                </a:tc>
                <a:tc>
                  <a:txBody>
                    <a:bodyPr/>
                    <a:lstStyle/>
                    <a:p>
                      <a:r>
                        <a:rPr lang="en-US" sz="1800"/>
                        <a:t>Objects in an object-oriented database contain not only data but also methods for processing the data.</a:t>
                      </a:r>
                    </a:p>
                  </a:txBody>
                  <a:tcPr marL="90519" marR="90519" marT="45260" marB="45260" anchor="ctr">
                    <a:lnL>
                      <a:noFill/>
                    </a:lnL>
                    <a:lnR>
                      <a:noFill/>
                    </a:lnR>
                    <a:lnB>
                      <a:noFill/>
                    </a:lnB>
                  </a:tcPr>
                </a:tc>
              </a:tr>
              <a:tr h="905193">
                <a:tc>
                  <a:txBody>
                    <a:bodyPr/>
                    <a:lstStyle/>
                    <a:p>
                      <a:r>
                        <a:rPr lang="en-US" sz="1800" b="1">
                          <a:effectLst/>
                        </a:rPr>
                        <a:t>b.</a:t>
                      </a:r>
                      <a:endParaRPr lang="en-US" sz="1800"/>
                    </a:p>
                  </a:txBody>
                  <a:tcPr marL="90519" marR="90519" marT="45260" marB="45260" anchor="ctr">
                    <a:lnL>
                      <a:noFill/>
                    </a:lnL>
                    <a:lnR>
                      <a:noFill/>
                    </a:lnR>
                    <a:lnT>
                      <a:noFill/>
                    </a:lnT>
                    <a:lnB>
                      <a:noFill/>
                    </a:lnB>
                  </a:tcPr>
                </a:tc>
                <a:tc>
                  <a:txBody>
                    <a:bodyPr/>
                    <a:lstStyle/>
                    <a:p>
                      <a:r>
                        <a:rPr lang="en-US" sz="1800"/>
                        <a:t>Object-oriented databases store computational instructions in the same place as the data.</a:t>
                      </a:r>
                    </a:p>
                  </a:txBody>
                  <a:tcPr marL="90519" marR="90519" marT="45260" marB="45260" anchor="ctr">
                    <a:lnL>
                      <a:noFill/>
                    </a:lnL>
                    <a:lnR>
                      <a:noFill/>
                    </a:lnR>
                    <a:lnT>
                      <a:noFill/>
                    </a:lnT>
                    <a:lnB>
                      <a:noFill/>
                    </a:lnB>
                  </a:tcPr>
                </a:tc>
              </a:tr>
              <a:tr h="905193">
                <a:tc>
                  <a:txBody>
                    <a:bodyPr/>
                    <a:lstStyle/>
                    <a:p>
                      <a:r>
                        <a:rPr lang="en-US" sz="1800" b="1">
                          <a:effectLst/>
                        </a:rPr>
                        <a:t>c.</a:t>
                      </a:r>
                      <a:endParaRPr lang="en-US" sz="1800"/>
                    </a:p>
                  </a:txBody>
                  <a:tcPr marL="90519" marR="90519" marT="45260" marB="45260" anchor="ctr">
                    <a:lnL>
                      <a:noFill/>
                    </a:lnL>
                    <a:lnR>
                      <a:noFill/>
                    </a:lnR>
                    <a:lnT>
                      <a:noFill/>
                    </a:lnT>
                    <a:lnB>
                      <a:noFill/>
                    </a:lnB>
                  </a:tcPr>
                </a:tc>
                <a:tc>
                  <a:txBody>
                    <a:bodyPr/>
                    <a:lstStyle/>
                    <a:p>
                      <a:r>
                        <a:rPr lang="en-US" sz="1800"/>
                        <a:t>Object-oriented databases are more adapt at handling structures (analytical) data than relational databases.</a:t>
                      </a:r>
                    </a:p>
                  </a:txBody>
                  <a:tcPr marL="90519" marR="90519" marT="45260" marB="45260" anchor="ctr">
                    <a:lnL>
                      <a:noFill/>
                    </a:lnL>
                    <a:lnR>
                      <a:noFill/>
                    </a:lnR>
                    <a:lnT>
                      <a:noFill/>
                    </a:lnT>
                    <a:lnB>
                      <a:noFill/>
                    </a:lnB>
                  </a:tcPr>
                </a:tc>
              </a:tr>
              <a:tr h="905193">
                <a:tc>
                  <a:txBody>
                    <a:bodyPr/>
                    <a:lstStyle/>
                    <a:p>
                      <a:r>
                        <a:rPr lang="en-US" sz="1800" b="1">
                          <a:effectLst/>
                        </a:rPr>
                        <a:t>d.</a:t>
                      </a:r>
                      <a:endParaRPr lang="en-US" sz="1800"/>
                    </a:p>
                  </a:txBody>
                  <a:tcPr marL="90519" marR="90519" marT="45260" marB="45260" anchor="ctr">
                    <a:lnL>
                      <a:noFill/>
                    </a:lnL>
                    <a:lnR>
                      <a:noFill/>
                    </a:lnR>
                    <a:lnT>
                      <a:noFill/>
                    </a:lnT>
                    <a:lnB>
                      <a:noFill/>
                    </a:lnB>
                  </a:tcPr>
                </a:tc>
                <a:tc>
                  <a:txBody>
                    <a:bodyPr/>
                    <a:lstStyle/>
                    <a:p>
                      <a:r>
                        <a:rPr lang="en-US" sz="1800" dirty="0"/>
                        <a:t>Object-oriented databases store more types of data than relational databases and access that data faster.</a:t>
                      </a:r>
                    </a:p>
                  </a:txBody>
                  <a:tcPr marL="90519" marR="90519" marT="45260" marB="45260" anchor="ctr">
                    <a:lnL>
                      <a:noFill/>
                    </a:lnL>
                    <a:lnR>
                      <a:noFill/>
                    </a:lnR>
                    <a:lnT>
                      <a:noFill/>
                    </a:lnT>
                    <a:lnB>
                      <a:noFill/>
                    </a:lnB>
                  </a:tcPr>
                </a:tc>
              </a:tr>
            </a:tbl>
          </a:graphicData>
        </a:graphic>
      </p:graphicFrame>
    </p:spTree>
    <p:extLst>
      <p:ext uri="{BB962C8B-B14F-4D97-AF65-F5344CB8AC3E}">
        <p14:creationId xmlns:p14="http://schemas.microsoft.com/office/powerpoint/2010/main" val="3230005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851501"/>
          <a:ext cx="8229600" cy="4023360"/>
        </p:xfrm>
        <a:graphic>
          <a:graphicData uri="http://schemas.openxmlformats.org/drawingml/2006/table">
            <a:tbl>
              <a:tblPr/>
              <a:tblGrid>
                <a:gridCol w="4114800"/>
                <a:gridCol w="4114800"/>
              </a:tblGrid>
              <a:tr h="0">
                <a:tc>
                  <a:txBody>
                    <a:bodyPr/>
                    <a:lstStyle/>
                    <a:p>
                      <a:r>
                        <a:rPr lang="en-US">
                          <a:effectLst/>
                        </a:rPr>
                        <a:t>Consider a “CUSTOMERS” database table having a column “CITY” filled with all the names of Indian cities (in capital letters). The SQL statement that finds all cities that have “GAR” somewhere in its name, is: </a:t>
                      </a:r>
                    </a:p>
                  </a:txBody>
                  <a:tcPr anchor="ctr">
                    <a:lnL>
                      <a:noFill/>
                    </a:lnL>
                    <a:lnR>
                      <a:noFill/>
                    </a:lnR>
                    <a:lnT>
                      <a:noFill/>
                    </a:lnT>
                    <a:lnB>
                      <a:noFill/>
                    </a:lnB>
                    <a:solidFill>
                      <a:srgbClr val="E0EBEB"/>
                    </a:solidFill>
                  </a:tcPr>
                </a:tc>
                <a:tc>
                  <a:txBody>
                    <a:bodyPr/>
                    <a:lstStyle/>
                    <a:p>
                      <a:endParaRPr lang="en-US"/>
                    </a:p>
                  </a:txBody>
                  <a:tcPr>
                    <a:lnL>
                      <a:noFill/>
                    </a:lnL>
                  </a:tcPr>
                </a:tc>
              </a:tr>
              <a:tr h="0">
                <a:tc>
                  <a:txBody>
                    <a:bodyPr/>
                    <a:lstStyle/>
                    <a:p>
                      <a:r>
                        <a:rPr lang="en-US" b="1">
                          <a:effectLst/>
                        </a:rPr>
                        <a:t>a.</a:t>
                      </a:r>
                      <a:endParaRPr lang="en-US"/>
                    </a:p>
                  </a:txBody>
                  <a:tcPr anchor="ctr">
                    <a:lnL>
                      <a:noFill/>
                    </a:lnL>
                    <a:lnR>
                      <a:noFill/>
                    </a:lnR>
                    <a:lnT>
                      <a:noFill/>
                    </a:lnT>
                    <a:lnB>
                      <a:noFill/>
                    </a:lnB>
                  </a:tcPr>
                </a:tc>
                <a:tc>
                  <a:txBody>
                    <a:bodyPr/>
                    <a:lstStyle/>
                    <a:p>
                      <a:r>
                        <a:rPr lang="en-US"/>
                        <a:t>Select *from customers where city=’%GAR%’;</a:t>
                      </a:r>
                    </a:p>
                  </a:txBody>
                  <a:tcPr anchor="ctr">
                    <a:lnL>
                      <a:noFill/>
                    </a:lnL>
                    <a:lnR>
                      <a:noFill/>
                    </a:lnR>
                    <a:lnB>
                      <a:noFill/>
                    </a:lnB>
                  </a:tcPr>
                </a:tc>
              </a:tr>
              <a:tr h="0">
                <a:tc>
                  <a:txBody>
                    <a:bodyPr/>
                    <a:lstStyle/>
                    <a:p>
                      <a:r>
                        <a:rPr lang="en-US" b="1">
                          <a:effectLst/>
                        </a:rPr>
                        <a:t>b.</a:t>
                      </a:r>
                      <a:endParaRPr lang="en-US"/>
                    </a:p>
                  </a:txBody>
                  <a:tcPr anchor="ctr">
                    <a:lnL>
                      <a:noFill/>
                    </a:lnL>
                    <a:lnR>
                      <a:noFill/>
                    </a:lnR>
                    <a:lnT>
                      <a:noFill/>
                    </a:lnT>
                    <a:lnB>
                      <a:noFill/>
                    </a:lnB>
                  </a:tcPr>
                </a:tc>
                <a:tc>
                  <a:txBody>
                    <a:bodyPr/>
                    <a:lstStyle/>
                    <a:p>
                      <a:r>
                        <a:rPr lang="en-US"/>
                        <a:t>Select *from customers where city=’$GAR$’;</a:t>
                      </a:r>
                    </a:p>
                  </a:txBody>
                  <a:tcPr anchor="ctr">
                    <a:lnL>
                      <a:noFill/>
                    </a:lnL>
                    <a:lnR>
                      <a:noFill/>
                    </a:lnR>
                    <a:lnT>
                      <a:noFill/>
                    </a:lnT>
                    <a:lnB>
                      <a:noFill/>
                    </a:lnB>
                  </a:tcPr>
                </a:tc>
              </a:tr>
              <a:tr h="0">
                <a:tc>
                  <a:txBody>
                    <a:bodyPr/>
                    <a:lstStyle/>
                    <a:p>
                      <a:r>
                        <a:rPr lang="en-US" b="1">
                          <a:effectLst/>
                        </a:rPr>
                        <a:t>c.</a:t>
                      </a:r>
                      <a:endParaRPr lang="en-US"/>
                    </a:p>
                  </a:txBody>
                  <a:tcPr anchor="ctr">
                    <a:lnL>
                      <a:noFill/>
                    </a:lnL>
                    <a:lnR>
                      <a:noFill/>
                    </a:lnR>
                    <a:lnT>
                      <a:noFill/>
                    </a:lnT>
                    <a:lnB>
                      <a:noFill/>
                    </a:lnB>
                  </a:tcPr>
                </a:tc>
                <a:tc>
                  <a:txBody>
                    <a:bodyPr/>
                    <a:lstStyle/>
                    <a:p>
                      <a:r>
                        <a:rPr lang="en-US"/>
                        <a:t>Select *from customers where city like ‘%GAR%’;</a:t>
                      </a:r>
                    </a:p>
                  </a:txBody>
                  <a:tcPr anchor="ctr">
                    <a:lnL>
                      <a:noFill/>
                    </a:lnL>
                    <a:lnR>
                      <a:noFill/>
                    </a:lnR>
                    <a:lnT>
                      <a:noFill/>
                    </a:lnT>
                    <a:lnB>
                      <a:noFill/>
                    </a:lnB>
                  </a:tcPr>
                </a:tc>
              </a:tr>
              <a:tr h="0">
                <a:tc>
                  <a:txBody>
                    <a:bodyPr/>
                    <a:lstStyle/>
                    <a:p>
                      <a:r>
                        <a:rPr lang="en-US" b="1">
                          <a:effectLst/>
                        </a:rPr>
                        <a:t>d.</a:t>
                      </a:r>
                      <a:endParaRPr lang="en-US"/>
                    </a:p>
                  </a:txBody>
                  <a:tcPr anchor="ctr">
                    <a:lnL>
                      <a:noFill/>
                    </a:lnL>
                    <a:lnR>
                      <a:noFill/>
                    </a:lnR>
                    <a:lnT>
                      <a:noFill/>
                    </a:lnT>
                    <a:lnB>
                      <a:noFill/>
                    </a:lnB>
                  </a:tcPr>
                </a:tc>
                <a:tc>
                  <a:txBody>
                    <a:bodyPr/>
                    <a:lstStyle/>
                    <a:p>
                      <a:r>
                        <a:rPr lang="en-US" dirty="0"/>
                        <a:t>Select *from customers where city as ’%GAR’;</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30255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729201" y="1577052"/>
          <a:ext cx="7685598" cy="4572260"/>
        </p:xfrm>
        <a:graphic>
          <a:graphicData uri="http://schemas.openxmlformats.org/drawingml/2006/table">
            <a:tbl>
              <a:tblPr/>
              <a:tblGrid>
                <a:gridCol w="3842799"/>
                <a:gridCol w="3842799"/>
              </a:tblGrid>
              <a:tr h="3159634">
                <a:tc>
                  <a:txBody>
                    <a:bodyPr/>
                    <a:lstStyle/>
                    <a:p>
                      <a:r>
                        <a:rPr lang="en-US" sz="1700">
                          <a:effectLst/>
                        </a:rPr>
                        <a:t>Consider the following database table : </a:t>
                      </a:r>
                      <a:br>
                        <a:rPr lang="en-US" sz="1700">
                          <a:effectLst/>
                        </a:rPr>
                      </a:br>
                      <a:r>
                        <a:rPr lang="en-US" sz="1700">
                          <a:effectLst/>
                        </a:rPr>
                        <a:t/>
                      </a:r>
                      <a:br>
                        <a:rPr lang="en-US" sz="1700">
                          <a:effectLst/>
                        </a:rPr>
                      </a:br>
                      <a:r>
                        <a:rPr lang="en-US" sz="1700">
                          <a:effectLst/>
                        </a:rPr>
                        <a:t>Create table test( </a:t>
                      </a:r>
                      <a:br>
                        <a:rPr lang="en-US" sz="1700">
                          <a:effectLst/>
                        </a:rPr>
                      </a:br>
                      <a:r>
                        <a:rPr lang="en-US" sz="1700">
                          <a:effectLst/>
                        </a:rPr>
                        <a:t>one integer, </a:t>
                      </a:r>
                      <a:br>
                        <a:rPr lang="en-US" sz="1700">
                          <a:effectLst/>
                        </a:rPr>
                      </a:br>
                      <a:r>
                        <a:rPr lang="en-US" sz="1700">
                          <a:effectLst/>
                        </a:rPr>
                        <a:t>two integer, </a:t>
                      </a:r>
                      <a:br>
                        <a:rPr lang="en-US" sz="1700">
                          <a:effectLst/>
                        </a:rPr>
                      </a:br>
                      <a:r>
                        <a:rPr lang="en-US" sz="1700">
                          <a:effectLst/>
                        </a:rPr>
                        <a:t>primary key(one), </a:t>
                      </a:r>
                      <a:br>
                        <a:rPr lang="en-US" sz="1700">
                          <a:effectLst/>
                        </a:rPr>
                      </a:br>
                      <a:r>
                        <a:rPr lang="en-US" sz="1700">
                          <a:effectLst/>
                        </a:rPr>
                        <a:t>unique(two), </a:t>
                      </a:r>
                      <a:br>
                        <a:rPr lang="en-US" sz="1700">
                          <a:effectLst/>
                        </a:rPr>
                      </a:br>
                      <a:r>
                        <a:rPr lang="en-US" sz="1700">
                          <a:effectLst/>
                        </a:rPr>
                        <a:t>check(one≥1 and ≤10), </a:t>
                      </a:r>
                      <a:br>
                        <a:rPr lang="en-US" sz="1700">
                          <a:effectLst/>
                        </a:rPr>
                      </a:br>
                      <a:r>
                        <a:rPr lang="en-US" sz="1700">
                          <a:effectLst/>
                        </a:rPr>
                        <a:t>check(two≥1 and ≤5) ); </a:t>
                      </a:r>
                      <a:br>
                        <a:rPr lang="en-US" sz="1700">
                          <a:effectLst/>
                        </a:rPr>
                      </a:br>
                      <a:r>
                        <a:rPr lang="en-US" sz="1700">
                          <a:effectLst/>
                        </a:rPr>
                        <a:t/>
                      </a:r>
                      <a:br>
                        <a:rPr lang="en-US" sz="1700">
                          <a:effectLst/>
                        </a:rPr>
                      </a:br>
                      <a:r>
                        <a:rPr lang="en-US" sz="1700">
                          <a:effectLst/>
                        </a:rPr>
                        <a:t>How many data records/tuples atmost can this table contain ? </a:t>
                      </a:r>
                    </a:p>
                  </a:txBody>
                  <a:tcPr marL="85396" marR="85396" marT="42698" marB="42698" anchor="ctr">
                    <a:lnL>
                      <a:noFill/>
                    </a:lnL>
                    <a:lnR>
                      <a:noFill/>
                    </a:lnR>
                    <a:lnT>
                      <a:noFill/>
                    </a:lnT>
                    <a:lnB>
                      <a:noFill/>
                    </a:lnB>
                    <a:solidFill>
                      <a:srgbClr val="E0EBEB"/>
                    </a:solidFill>
                  </a:tcPr>
                </a:tc>
                <a:tc>
                  <a:txBody>
                    <a:bodyPr/>
                    <a:lstStyle/>
                    <a:p>
                      <a:endParaRPr lang="en-US" sz="1700"/>
                    </a:p>
                  </a:txBody>
                  <a:tcPr marL="85396" marR="85396" marT="42698" marB="42698">
                    <a:lnL>
                      <a:noFill/>
                    </a:lnL>
                  </a:tcPr>
                </a:tc>
              </a:tr>
              <a:tr h="341582">
                <a:tc>
                  <a:txBody>
                    <a:bodyPr/>
                    <a:lstStyle/>
                    <a:p>
                      <a:r>
                        <a:rPr lang="en-US" sz="1700" b="1">
                          <a:effectLst/>
                        </a:rPr>
                        <a:t>a.</a:t>
                      </a:r>
                      <a:endParaRPr lang="en-US" sz="1700"/>
                    </a:p>
                  </a:txBody>
                  <a:tcPr marL="85396" marR="85396" marT="42698" marB="42698" anchor="ctr">
                    <a:lnL>
                      <a:noFill/>
                    </a:lnL>
                    <a:lnR>
                      <a:noFill/>
                    </a:lnR>
                    <a:lnT>
                      <a:noFill/>
                    </a:lnT>
                    <a:lnB>
                      <a:noFill/>
                    </a:lnB>
                  </a:tcPr>
                </a:tc>
                <a:tc>
                  <a:txBody>
                    <a:bodyPr/>
                    <a:lstStyle/>
                    <a:p>
                      <a:r>
                        <a:rPr lang="en-US" sz="1700"/>
                        <a:t>5</a:t>
                      </a:r>
                    </a:p>
                  </a:txBody>
                  <a:tcPr marL="85396" marR="85396" marT="42698" marB="42698" anchor="ctr">
                    <a:lnL>
                      <a:noFill/>
                    </a:lnL>
                    <a:lnR>
                      <a:noFill/>
                    </a:lnR>
                    <a:lnB>
                      <a:noFill/>
                    </a:lnB>
                  </a:tcPr>
                </a:tc>
              </a:tr>
              <a:tr h="341582">
                <a:tc>
                  <a:txBody>
                    <a:bodyPr/>
                    <a:lstStyle/>
                    <a:p>
                      <a:r>
                        <a:rPr lang="en-US" sz="1700" b="1">
                          <a:effectLst/>
                        </a:rPr>
                        <a:t>b.</a:t>
                      </a:r>
                      <a:endParaRPr lang="en-US" sz="1700"/>
                    </a:p>
                  </a:txBody>
                  <a:tcPr marL="85396" marR="85396" marT="42698" marB="42698" anchor="ctr">
                    <a:lnL>
                      <a:noFill/>
                    </a:lnL>
                    <a:lnR>
                      <a:noFill/>
                    </a:lnR>
                    <a:lnT>
                      <a:noFill/>
                    </a:lnT>
                    <a:lnB>
                      <a:noFill/>
                    </a:lnB>
                  </a:tcPr>
                </a:tc>
                <a:tc>
                  <a:txBody>
                    <a:bodyPr/>
                    <a:lstStyle/>
                    <a:p>
                      <a:r>
                        <a:rPr lang="en-US" sz="1700"/>
                        <a:t>10</a:t>
                      </a:r>
                    </a:p>
                  </a:txBody>
                  <a:tcPr marL="85396" marR="85396" marT="42698" marB="42698" anchor="ctr">
                    <a:lnL>
                      <a:noFill/>
                    </a:lnL>
                    <a:lnR>
                      <a:noFill/>
                    </a:lnR>
                    <a:lnT>
                      <a:noFill/>
                    </a:lnT>
                    <a:lnB>
                      <a:noFill/>
                    </a:lnB>
                  </a:tcPr>
                </a:tc>
              </a:tr>
              <a:tr h="341582">
                <a:tc>
                  <a:txBody>
                    <a:bodyPr/>
                    <a:lstStyle/>
                    <a:p>
                      <a:r>
                        <a:rPr lang="en-US" sz="1700" b="1">
                          <a:effectLst/>
                        </a:rPr>
                        <a:t>c.</a:t>
                      </a:r>
                      <a:endParaRPr lang="en-US" sz="1700"/>
                    </a:p>
                  </a:txBody>
                  <a:tcPr marL="85396" marR="85396" marT="42698" marB="42698" anchor="ctr">
                    <a:lnL>
                      <a:noFill/>
                    </a:lnL>
                    <a:lnR>
                      <a:noFill/>
                    </a:lnR>
                    <a:lnT>
                      <a:noFill/>
                    </a:lnT>
                    <a:lnB>
                      <a:noFill/>
                    </a:lnB>
                  </a:tcPr>
                </a:tc>
                <a:tc>
                  <a:txBody>
                    <a:bodyPr/>
                    <a:lstStyle/>
                    <a:p>
                      <a:r>
                        <a:rPr lang="en-US" sz="1700"/>
                        <a:t>15</a:t>
                      </a:r>
                    </a:p>
                  </a:txBody>
                  <a:tcPr marL="85396" marR="85396" marT="42698" marB="42698" anchor="ctr">
                    <a:lnL>
                      <a:noFill/>
                    </a:lnL>
                    <a:lnR>
                      <a:noFill/>
                    </a:lnR>
                    <a:lnT>
                      <a:noFill/>
                    </a:lnT>
                    <a:lnB>
                      <a:noFill/>
                    </a:lnB>
                  </a:tcPr>
                </a:tc>
              </a:tr>
              <a:tr h="341582">
                <a:tc>
                  <a:txBody>
                    <a:bodyPr/>
                    <a:lstStyle/>
                    <a:p>
                      <a:r>
                        <a:rPr lang="en-US" sz="1700" b="1">
                          <a:effectLst/>
                        </a:rPr>
                        <a:t>d.</a:t>
                      </a:r>
                      <a:endParaRPr lang="en-US" sz="1700"/>
                    </a:p>
                  </a:txBody>
                  <a:tcPr marL="85396" marR="85396" marT="42698" marB="42698" anchor="ctr">
                    <a:lnL>
                      <a:noFill/>
                    </a:lnL>
                    <a:lnR>
                      <a:noFill/>
                    </a:lnR>
                    <a:lnT>
                      <a:noFill/>
                    </a:lnT>
                    <a:lnB>
                      <a:noFill/>
                    </a:lnB>
                  </a:tcPr>
                </a:tc>
                <a:tc>
                  <a:txBody>
                    <a:bodyPr/>
                    <a:lstStyle/>
                    <a:p>
                      <a:r>
                        <a:rPr lang="en-US" sz="1700" dirty="0"/>
                        <a:t>50</a:t>
                      </a:r>
                    </a:p>
                  </a:txBody>
                  <a:tcPr marL="85396" marR="85396" marT="42698" marB="42698" anchor="ctr">
                    <a:lnL>
                      <a:noFill/>
                    </a:lnL>
                    <a:lnR>
                      <a:noFill/>
                    </a:lnR>
                    <a:lnT>
                      <a:noFill/>
                    </a:lnT>
                    <a:lnB>
                      <a:noFill/>
                    </a:lnB>
                  </a:tcPr>
                </a:tc>
              </a:tr>
            </a:tbl>
          </a:graphicData>
        </a:graphic>
      </p:graphicFrame>
    </p:spTree>
    <p:extLst>
      <p:ext uri="{BB962C8B-B14F-4D97-AF65-F5344CB8AC3E}">
        <p14:creationId xmlns:p14="http://schemas.microsoft.com/office/powerpoint/2010/main" val="378984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2882791"/>
              </p:ext>
            </p:extLst>
          </p:nvPr>
        </p:nvGraphicFramePr>
        <p:xfrm>
          <a:off x="609599" y="1600200"/>
          <a:ext cx="7247374" cy="4525964"/>
        </p:xfrm>
        <a:graphic>
          <a:graphicData uri="http://schemas.openxmlformats.org/drawingml/2006/table">
            <a:tbl>
              <a:tblPr/>
              <a:tblGrid>
                <a:gridCol w="3623687"/>
                <a:gridCol w="3623687"/>
              </a:tblGrid>
              <a:tr h="3357972">
                <a:tc>
                  <a:txBody>
                    <a:bodyPr/>
                    <a:lstStyle/>
                    <a:p>
                      <a:r>
                        <a:rPr lang="en-US" sz="1400">
                          <a:effectLst/>
                        </a:rPr>
                        <a:t>Consider the following three SQL queries (Assume the data in the people table) : </a:t>
                      </a:r>
                      <a:br>
                        <a:rPr lang="en-US" sz="1400">
                          <a:effectLst/>
                        </a:rPr>
                      </a:br>
                      <a:r>
                        <a:rPr lang="en-US" sz="1400">
                          <a:effectLst/>
                        </a:rPr>
                        <a:t/>
                      </a:r>
                      <a:br>
                        <a:rPr lang="en-US" sz="1400">
                          <a:effectLst/>
                        </a:rPr>
                      </a:br>
                      <a:r>
                        <a:rPr lang="en-US" sz="1400">
                          <a:effectLst/>
                        </a:rPr>
                        <a:t>(a) Select Name from people where Age&gt;21; </a:t>
                      </a:r>
                      <a:br>
                        <a:rPr lang="en-US" sz="1400">
                          <a:effectLst/>
                        </a:rPr>
                      </a:br>
                      <a:r>
                        <a:rPr lang="en-US" sz="1400">
                          <a:effectLst/>
                        </a:rPr>
                        <a:t>(b) Select Name from people where Height&gt;180; </a:t>
                      </a:r>
                      <a:br>
                        <a:rPr lang="en-US" sz="1400">
                          <a:effectLst/>
                        </a:rPr>
                      </a:br>
                      <a:r>
                        <a:rPr lang="en-US" sz="1400">
                          <a:effectLst/>
                        </a:rPr>
                        <a:t>(c) Select Name from people where (Age&gt;21) or (Height&gt;180); </a:t>
                      </a:r>
                      <a:br>
                        <a:rPr lang="en-US" sz="1400">
                          <a:effectLst/>
                        </a:rPr>
                      </a:br>
                      <a:r>
                        <a:rPr lang="en-US" sz="1400">
                          <a:effectLst/>
                        </a:rPr>
                        <a:t/>
                      </a:r>
                      <a:br>
                        <a:rPr lang="en-US" sz="1400">
                          <a:effectLst/>
                        </a:rPr>
                      </a:br>
                      <a:r>
                        <a:rPr lang="en-US" sz="1400">
                          <a:effectLst/>
                        </a:rPr>
                        <a:t>If the SQL queries (a) and (b) above, return 10 rows and 7 rows in the result set respectively, then what is one possible number of rows returned by the SQL query (c) ? </a:t>
                      </a:r>
                    </a:p>
                  </a:txBody>
                  <a:tcPr marL="72999" marR="72999" marT="36500" marB="36500" anchor="ctr">
                    <a:lnL>
                      <a:noFill/>
                    </a:lnL>
                    <a:lnR>
                      <a:noFill/>
                    </a:lnR>
                    <a:lnT>
                      <a:noFill/>
                    </a:lnT>
                    <a:lnB>
                      <a:noFill/>
                    </a:lnB>
                    <a:solidFill>
                      <a:srgbClr val="E0EBEB"/>
                    </a:solidFill>
                  </a:tcPr>
                </a:tc>
                <a:tc>
                  <a:txBody>
                    <a:bodyPr/>
                    <a:lstStyle/>
                    <a:p>
                      <a:endParaRPr lang="en-US" sz="1400"/>
                    </a:p>
                  </a:txBody>
                  <a:tcPr marL="72999" marR="72999" marT="36500" marB="36500">
                    <a:lnL>
                      <a:noFill/>
                    </a:lnL>
                  </a:tcPr>
                </a:tc>
              </a:tr>
              <a:tr h="291998">
                <a:tc>
                  <a:txBody>
                    <a:bodyPr/>
                    <a:lstStyle/>
                    <a:p>
                      <a:r>
                        <a:rPr lang="en-US" sz="1400" b="1">
                          <a:effectLst/>
                        </a:rPr>
                        <a:t>a.</a:t>
                      </a:r>
                      <a:endParaRPr lang="en-US" sz="1400"/>
                    </a:p>
                  </a:txBody>
                  <a:tcPr marL="72999" marR="72999" marT="36500" marB="36500" anchor="ctr">
                    <a:lnL>
                      <a:noFill/>
                    </a:lnL>
                    <a:lnR>
                      <a:noFill/>
                    </a:lnR>
                    <a:lnT>
                      <a:noFill/>
                    </a:lnT>
                    <a:lnB>
                      <a:noFill/>
                    </a:lnB>
                  </a:tcPr>
                </a:tc>
                <a:tc>
                  <a:txBody>
                    <a:bodyPr/>
                    <a:lstStyle/>
                    <a:p>
                      <a:r>
                        <a:rPr lang="en-US" sz="1400"/>
                        <a:t>3</a:t>
                      </a:r>
                    </a:p>
                  </a:txBody>
                  <a:tcPr marL="72999" marR="72999" marT="36500" marB="36500" anchor="ctr">
                    <a:lnL>
                      <a:noFill/>
                    </a:lnL>
                    <a:lnR>
                      <a:noFill/>
                    </a:lnR>
                    <a:lnB>
                      <a:noFill/>
                    </a:lnB>
                  </a:tcPr>
                </a:tc>
              </a:tr>
              <a:tr h="291998">
                <a:tc>
                  <a:txBody>
                    <a:bodyPr/>
                    <a:lstStyle/>
                    <a:p>
                      <a:r>
                        <a:rPr lang="en-US" sz="1400" b="1">
                          <a:effectLst/>
                        </a:rPr>
                        <a:t>b.</a:t>
                      </a:r>
                      <a:endParaRPr lang="en-US" sz="1400"/>
                    </a:p>
                  </a:txBody>
                  <a:tcPr marL="72999" marR="72999" marT="36500" marB="36500" anchor="ctr">
                    <a:lnL>
                      <a:noFill/>
                    </a:lnL>
                    <a:lnR>
                      <a:noFill/>
                    </a:lnR>
                    <a:lnT>
                      <a:noFill/>
                    </a:lnT>
                    <a:lnB>
                      <a:noFill/>
                    </a:lnB>
                  </a:tcPr>
                </a:tc>
                <a:tc>
                  <a:txBody>
                    <a:bodyPr/>
                    <a:lstStyle/>
                    <a:p>
                      <a:r>
                        <a:rPr lang="en-US" sz="1400"/>
                        <a:t>7</a:t>
                      </a:r>
                    </a:p>
                  </a:txBody>
                  <a:tcPr marL="72999" marR="72999" marT="36500" marB="36500" anchor="ctr">
                    <a:lnL>
                      <a:noFill/>
                    </a:lnL>
                    <a:lnR>
                      <a:noFill/>
                    </a:lnR>
                    <a:lnT>
                      <a:noFill/>
                    </a:lnT>
                    <a:lnB>
                      <a:noFill/>
                    </a:lnB>
                  </a:tcPr>
                </a:tc>
              </a:tr>
              <a:tr h="291998">
                <a:tc>
                  <a:txBody>
                    <a:bodyPr/>
                    <a:lstStyle/>
                    <a:p>
                      <a:r>
                        <a:rPr lang="en-US" sz="1400" b="1">
                          <a:effectLst/>
                        </a:rPr>
                        <a:t>c.</a:t>
                      </a:r>
                      <a:endParaRPr lang="en-US" sz="1400"/>
                    </a:p>
                  </a:txBody>
                  <a:tcPr marL="72999" marR="72999" marT="36500" marB="36500" anchor="ctr">
                    <a:lnL>
                      <a:noFill/>
                    </a:lnL>
                    <a:lnR>
                      <a:noFill/>
                    </a:lnR>
                    <a:lnT>
                      <a:noFill/>
                    </a:lnT>
                    <a:lnB>
                      <a:noFill/>
                    </a:lnB>
                  </a:tcPr>
                </a:tc>
                <a:tc>
                  <a:txBody>
                    <a:bodyPr/>
                    <a:lstStyle/>
                    <a:p>
                      <a:r>
                        <a:rPr lang="en-US" sz="1400"/>
                        <a:t>10</a:t>
                      </a:r>
                    </a:p>
                  </a:txBody>
                  <a:tcPr marL="72999" marR="72999" marT="36500" marB="36500" anchor="ctr">
                    <a:lnL>
                      <a:noFill/>
                    </a:lnL>
                    <a:lnR>
                      <a:noFill/>
                    </a:lnR>
                    <a:lnT>
                      <a:noFill/>
                    </a:lnT>
                    <a:lnB>
                      <a:noFill/>
                    </a:lnB>
                  </a:tcPr>
                </a:tc>
              </a:tr>
              <a:tr h="291998">
                <a:tc>
                  <a:txBody>
                    <a:bodyPr/>
                    <a:lstStyle/>
                    <a:p>
                      <a:r>
                        <a:rPr lang="en-US" sz="1400" b="1">
                          <a:effectLst/>
                        </a:rPr>
                        <a:t>d.</a:t>
                      </a:r>
                      <a:endParaRPr lang="en-US" sz="1400"/>
                    </a:p>
                  </a:txBody>
                  <a:tcPr marL="72999" marR="72999" marT="36500" marB="36500" anchor="ctr">
                    <a:lnL>
                      <a:noFill/>
                    </a:lnL>
                    <a:lnR>
                      <a:noFill/>
                    </a:lnR>
                    <a:lnT>
                      <a:noFill/>
                    </a:lnT>
                    <a:lnB>
                      <a:noFill/>
                    </a:lnB>
                  </a:tcPr>
                </a:tc>
                <a:tc>
                  <a:txBody>
                    <a:bodyPr/>
                    <a:lstStyle/>
                    <a:p>
                      <a:r>
                        <a:rPr lang="en-US" sz="1400" dirty="0"/>
                        <a:t>21</a:t>
                      </a:r>
                    </a:p>
                  </a:txBody>
                  <a:tcPr marL="72999" marR="72999" marT="36500" marB="36500" anchor="ctr">
                    <a:lnL>
                      <a:noFill/>
                    </a:lnL>
                    <a:lnR>
                      <a:noFill/>
                    </a:lnR>
                    <a:lnT>
                      <a:noFill/>
                    </a:lnT>
                    <a:lnB>
                      <a:noFill/>
                    </a:lnB>
                  </a:tcPr>
                </a:tc>
              </a:tr>
            </a:tbl>
          </a:graphicData>
        </a:graphic>
      </p:graphicFrame>
    </p:spTree>
    <p:extLst>
      <p:ext uri="{BB962C8B-B14F-4D97-AF65-F5344CB8AC3E}">
        <p14:creationId xmlns:p14="http://schemas.microsoft.com/office/powerpoint/2010/main" val="177941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2400889"/>
              </p:ext>
            </p:extLst>
          </p:nvPr>
        </p:nvGraphicFramePr>
        <p:xfrm>
          <a:off x="457200" y="1828802"/>
          <a:ext cx="8229600" cy="4571998"/>
        </p:xfrm>
        <a:graphic>
          <a:graphicData uri="http://schemas.openxmlformats.org/drawingml/2006/table">
            <a:tbl>
              <a:tblPr/>
              <a:tblGrid>
                <a:gridCol w="4114800"/>
                <a:gridCol w="4114800"/>
              </a:tblGrid>
              <a:tr h="1391478">
                <a:tc>
                  <a:txBody>
                    <a:bodyPr/>
                    <a:lstStyle/>
                    <a:p>
                      <a:r>
                        <a:rPr lang="en-US">
                          <a:effectLst/>
                        </a:rPr>
                        <a:t>The student marks should not be greater than 100. This is </a:t>
                      </a:r>
                    </a:p>
                  </a:txBody>
                  <a:tcPr anchor="ctr">
                    <a:lnL>
                      <a:noFill/>
                    </a:lnL>
                    <a:lnR>
                      <a:noFill/>
                    </a:lnR>
                    <a:lnT>
                      <a:noFill/>
                    </a:lnT>
                    <a:lnB>
                      <a:noFill/>
                    </a:lnB>
                    <a:solidFill>
                      <a:srgbClr val="E0EBEB"/>
                    </a:solidFill>
                  </a:tcPr>
                </a:tc>
                <a:tc>
                  <a:txBody>
                    <a:bodyPr/>
                    <a:lstStyle/>
                    <a:p>
                      <a:endParaRPr lang="en-US"/>
                    </a:p>
                  </a:txBody>
                  <a:tcPr>
                    <a:lnL>
                      <a:noFill/>
                    </a:lnL>
                  </a:tcPr>
                </a:tc>
              </a:tr>
              <a:tr h="795130">
                <a:tc>
                  <a:txBody>
                    <a:bodyPr/>
                    <a:lstStyle/>
                    <a:p>
                      <a:r>
                        <a:rPr lang="en-US" b="1">
                          <a:effectLst/>
                        </a:rPr>
                        <a:t>a.</a:t>
                      </a:r>
                      <a:endParaRPr lang="en-US"/>
                    </a:p>
                  </a:txBody>
                  <a:tcPr anchor="ctr">
                    <a:lnL>
                      <a:noFill/>
                    </a:lnL>
                    <a:lnR>
                      <a:noFill/>
                    </a:lnR>
                    <a:lnT>
                      <a:noFill/>
                    </a:lnT>
                    <a:lnB>
                      <a:noFill/>
                    </a:lnB>
                  </a:tcPr>
                </a:tc>
                <a:tc>
                  <a:txBody>
                    <a:bodyPr/>
                    <a:lstStyle/>
                    <a:p>
                      <a:r>
                        <a:rPr lang="en-US"/>
                        <a:t>Integrity constraint</a:t>
                      </a:r>
                    </a:p>
                  </a:txBody>
                  <a:tcPr anchor="ctr">
                    <a:lnL>
                      <a:noFill/>
                    </a:lnL>
                    <a:lnR>
                      <a:noFill/>
                    </a:lnR>
                    <a:lnB>
                      <a:noFill/>
                    </a:lnB>
                  </a:tcPr>
                </a:tc>
              </a:tr>
              <a:tr h="795130">
                <a:tc>
                  <a:txBody>
                    <a:bodyPr/>
                    <a:lstStyle/>
                    <a:p>
                      <a:r>
                        <a:rPr lang="en-US" b="1">
                          <a:effectLst/>
                        </a:rPr>
                        <a:t>b.</a:t>
                      </a:r>
                      <a:endParaRPr lang="en-US"/>
                    </a:p>
                  </a:txBody>
                  <a:tcPr anchor="ctr">
                    <a:lnL>
                      <a:noFill/>
                    </a:lnL>
                    <a:lnR>
                      <a:noFill/>
                    </a:lnR>
                    <a:lnT>
                      <a:noFill/>
                    </a:lnT>
                    <a:lnB>
                      <a:noFill/>
                    </a:lnB>
                  </a:tcPr>
                </a:tc>
                <a:tc>
                  <a:txBody>
                    <a:bodyPr/>
                    <a:lstStyle/>
                    <a:p>
                      <a:r>
                        <a:rPr lang="en-US"/>
                        <a:t>Referential constraint</a:t>
                      </a:r>
                    </a:p>
                  </a:txBody>
                  <a:tcPr anchor="ctr">
                    <a:lnL>
                      <a:noFill/>
                    </a:lnL>
                    <a:lnR>
                      <a:noFill/>
                    </a:lnR>
                    <a:lnT>
                      <a:noFill/>
                    </a:lnT>
                    <a:lnB>
                      <a:noFill/>
                    </a:lnB>
                  </a:tcPr>
                </a:tc>
              </a:tr>
              <a:tr h="795130">
                <a:tc>
                  <a:txBody>
                    <a:bodyPr/>
                    <a:lstStyle/>
                    <a:p>
                      <a:r>
                        <a:rPr lang="en-US" b="1">
                          <a:effectLst/>
                        </a:rPr>
                        <a:t>c.</a:t>
                      </a:r>
                      <a:endParaRPr lang="en-US"/>
                    </a:p>
                  </a:txBody>
                  <a:tcPr anchor="ctr">
                    <a:lnL>
                      <a:noFill/>
                    </a:lnL>
                    <a:lnR>
                      <a:noFill/>
                    </a:lnR>
                    <a:lnT>
                      <a:noFill/>
                    </a:lnT>
                    <a:lnB>
                      <a:noFill/>
                    </a:lnB>
                  </a:tcPr>
                </a:tc>
                <a:tc>
                  <a:txBody>
                    <a:bodyPr/>
                    <a:lstStyle/>
                    <a:p>
                      <a:r>
                        <a:rPr lang="en-US"/>
                        <a:t>Over-defined constraint</a:t>
                      </a:r>
                    </a:p>
                  </a:txBody>
                  <a:tcPr anchor="ctr">
                    <a:lnL>
                      <a:noFill/>
                    </a:lnL>
                    <a:lnR>
                      <a:noFill/>
                    </a:lnR>
                    <a:lnT>
                      <a:noFill/>
                    </a:lnT>
                    <a:lnB>
                      <a:noFill/>
                    </a:lnB>
                  </a:tcPr>
                </a:tc>
              </a:tr>
              <a:tr h="795130">
                <a:tc>
                  <a:txBody>
                    <a:bodyPr/>
                    <a:lstStyle/>
                    <a:p>
                      <a:r>
                        <a:rPr lang="en-US" b="1">
                          <a:effectLst/>
                        </a:rPr>
                        <a:t>d.</a:t>
                      </a:r>
                      <a:endParaRPr lang="en-US"/>
                    </a:p>
                  </a:txBody>
                  <a:tcPr anchor="ctr">
                    <a:lnL>
                      <a:noFill/>
                    </a:lnL>
                    <a:lnR>
                      <a:noFill/>
                    </a:lnR>
                    <a:lnT>
                      <a:noFill/>
                    </a:lnT>
                    <a:lnB>
                      <a:noFill/>
                    </a:lnB>
                  </a:tcPr>
                </a:tc>
                <a:tc>
                  <a:txBody>
                    <a:bodyPr/>
                    <a:lstStyle/>
                    <a:p>
                      <a:r>
                        <a:rPr lang="en-US" dirty="0"/>
                        <a:t>Feasible constraint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54297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562413"/>
              </p:ext>
            </p:extLst>
          </p:nvPr>
        </p:nvGraphicFramePr>
        <p:xfrm>
          <a:off x="457200" y="1600200"/>
          <a:ext cx="8229600" cy="3314541"/>
        </p:xfrm>
        <a:graphic>
          <a:graphicData uri="http://schemas.openxmlformats.org/drawingml/2006/table">
            <a:tbl>
              <a:tblPr/>
              <a:tblGrid>
                <a:gridCol w="4114800"/>
                <a:gridCol w="4114800"/>
              </a:tblGrid>
              <a:tr h="1008773">
                <a:tc>
                  <a:txBody>
                    <a:bodyPr/>
                    <a:lstStyle/>
                    <a:p>
                      <a:r>
                        <a:rPr lang="en-US" dirty="0">
                          <a:effectLst/>
                        </a:rPr>
                        <a:t>Which level of Abstraction describes how data are stored in the data base ?  </a:t>
                      </a:r>
                    </a:p>
                  </a:txBody>
                  <a:tcPr anchor="ctr">
                    <a:lnL>
                      <a:noFill/>
                    </a:lnL>
                    <a:lnR>
                      <a:noFill/>
                    </a:lnR>
                    <a:lnT>
                      <a:noFill/>
                    </a:lnT>
                    <a:lnB>
                      <a:noFill/>
                    </a:lnB>
                    <a:solidFill>
                      <a:srgbClr val="E0EBEB"/>
                    </a:solidFill>
                  </a:tcPr>
                </a:tc>
                <a:tc>
                  <a:txBody>
                    <a:bodyPr/>
                    <a:lstStyle/>
                    <a:p>
                      <a:endParaRPr lang="en-US" dirty="0"/>
                    </a:p>
                  </a:txBody>
                  <a:tcPr>
                    <a:lnL>
                      <a:noFill/>
                    </a:lnL>
                  </a:tcPr>
                </a:tc>
              </a:tr>
              <a:tr h="576442">
                <a:tc>
                  <a:txBody>
                    <a:bodyPr/>
                    <a:lstStyle/>
                    <a:p>
                      <a:r>
                        <a:rPr lang="en-US" b="1" dirty="0">
                          <a:effectLst/>
                        </a:rPr>
                        <a:t>a.</a:t>
                      </a:r>
                      <a:endParaRPr lang="en-US" dirty="0"/>
                    </a:p>
                  </a:txBody>
                  <a:tcPr anchor="ctr">
                    <a:lnL>
                      <a:noFill/>
                    </a:lnL>
                    <a:lnR>
                      <a:noFill/>
                    </a:lnR>
                    <a:lnT>
                      <a:noFill/>
                    </a:lnT>
                    <a:lnB>
                      <a:noFill/>
                    </a:lnB>
                  </a:tcPr>
                </a:tc>
                <a:tc>
                  <a:txBody>
                    <a:bodyPr/>
                    <a:lstStyle/>
                    <a:p>
                      <a:r>
                        <a:rPr lang="en-US" dirty="0"/>
                        <a:t>Physical level</a:t>
                      </a:r>
                    </a:p>
                  </a:txBody>
                  <a:tcPr anchor="ctr">
                    <a:lnL>
                      <a:noFill/>
                    </a:lnL>
                    <a:lnR>
                      <a:noFill/>
                    </a:lnR>
                    <a:lnB>
                      <a:noFill/>
                    </a:lnB>
                  </a:tcPr>
                </a:tc>
              </a:tr>
              <a:tr h="576442">
                <a:tc>
                  <a:txBody>
                    <a:bodyPr/>
                    <a:lstStyle/>
                    <a:p>
                      <a:r>
                        <a:rPr lang="en-US" b="1" dirty="0">
                          <a:effectLst/>
                        </a:rPr>
                        <a:t>b.</a:t>
                      </a:r>
                      <a:endParaRPr lang="en-US" dirty="0"/>
                    </a:p>
                  </a:txBody>
                  <a:tcPr anchor="ctr">
                    <a:lnL>
                      <a:noFill/>
                    </a:lnL>
                    <a:lnR>
                      <a:noFill/>
                    </a:lnR>
                    <a:lnT>
                      <a:noFill/>
                    </a:lnT>
                    <a:lnB>
                      <a:noFill/>
                    </a:lnB>
                  </a:tcPr>
                </a:tc>
                <a:tc>
                  <a:txBody>
                    <a:bodyPr/>
                    <a:lstStyle/>
                    <a:p>
                      <a:r>
                        <a:rPr lang="en-US" dirty="0"/>
                        <a:t>View level</a:t>
                      </a:r>
                    </a:p>
                  </a:txBody>
                  <a:tcPr anchor="ctr">
                    <a:lnL>
                      <a:noFill/>
                    </a:lnL>
                    <a:lnR>
                      <a:noFill/>
                    </a:lnR>
                    <a:lnT>
                      <a:noFill/>
                    </a:lnT>
                    <a:lnB>
                      <a:noFill/>
                    </a:lnB>
                  </a:tcPr>
                </a:tc>
              </a:tr>
              <a:tr h="576442">
                <a:tc>
                  <a:txBody>
                    <a:bodyPr/>
                    <a:lstStyle/>
                    <a:p>
                      <a:r>
                        <a:rPr lang="en-US" b="1" dirty="0">
                          <a:effectLst/>
                        </a:rPr>
                        <a:t>c.</a:t>
                      </a:r>
                      <a:endParaRPr lang="en-US" dirty="0"/>
                    </a:p>
                  </a:txBody>
                  <a:tcPr anchor="ctr">
                    <a:lnL>
                      <a:noFill/>
                    </a:lnL>
                    <a:lnR>
                      <a:noFill/>
                    </a:lnR>
                    <a:lnT>
                      <a:noFill/>
                    </a:lnT>
                    <a:lnB>
                      <a:noFill/>
                    </a:lnB>
                  </a:tcPr>
                </a:tc>
                <a:tc>
                  <a:txBody>
                    <a:bodyPr/>
                    <a:lstStyle/>
                    <a:p>
                      <a:r>
                        <a:rPr lang="en-US" dirty="0"/>
                        <a:t>Abstraction level</a:t>
                      </a:r>
                    </a:p>
                  </a:txBody>
                  <a:tcPr anchor="ctr">
                    <a:lnL>
                      <a:noFill/>
                    </a:lnL>
                    <a:lnR>
                      <a:noFill/>
                    </a:lnR>
                    <a:lnT>
                      <a:noFill/>
                    </a:lnT>
                    <a:lnB>
                      <a:noFill/>
                    </a:lnB>
                  </a:tcPr>
                </a:tc>
              </a:tr>
              <a:tr h="576442">
                <a:tc>
                  <a:txBody>
                    <a:bodyPr/>
                    <a:lstStyle/>
                    <a:p>
                      <a:r>
                        <a:rPr lang="en-US" b="1" dirty="0">
                          <a:effectLst/>
                        </a:rPr>
                        <a:t>d.</a:t>
                      </a:r>
                      <a:endParaRPr lang="en-US" dirty="0"/>
                    </a:p>
                  </a:txBody>
                  <a:tcPr anchor="ctr">
                    <a:lnL>
                      <a:noFill/>
                    </a:lnL>
                    <a:lnR>
                      <a:noFill/>
                    </a:lnR>
                    <a:lnT>
                      <a:noFill/>
                    </a:lnT>
                    <a:lnB>
                      <a:noFill/>
                    </a:lnB>
                  </a:tcPr>
                </a:tc>
                <a:tc>
                  <a:txBody>
                    <a:bodyPr/>
                    <a:lstStyle/>
                    <a:p>
                      <a:r>
                        <a:rPr lang="en-US" dirty="0"/>
                        <a:t>Logical level</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778745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2295107"/>
              </p:ext>
            </p:extLst>
          </p:nvPr>
        </p:nvGraphicFramePr>
        <p:xfrm>
          <a:off x="457200" y="1828801"/>
          <a:ext cx="8229600" cy="3360260"/>
        </p:xfrm>
        <a:graphic>
          <a:graphicData uri="http://schemas.openxmlformats.org/drawingml/2006/table">
            <a:tbl>
              <a:tblPr/>
              <a:tblGrid>
                <a:gridCol w="4114800"/>
                <a:gridCol w="4114800"/>
              </a:tblGrid>
              <a:tr h="1506324">
                <a:tc>
                  <a:txBody>
                    <a:bodyPr/>
                    <a:lstStyle/>
                    <a:p>
                      <a:r>
                        <a:rPr lang="en-US">
                          <a:effectLst/>
                        </a:rPr>
                        <a:t>Views are useful for ................. unwanted information, and for collecting together information from more than one relation into a single view. </a:t>
                      </a:r>
                    </a:p>
                  </a:txBody>
                  <a:tcPr anchor="ctr">
                    <a:lnL>
                      <a:noFill/>
                    </a:lnL>
                    <a:lnR>
                      <a:noFill/>
                    </a:lnR>
                    <a:lnT>
                      <a:noFill/>
                    </a:lnT>
                    <a:lnB>
                      <a:noFill/>
                    </a:lnB>
                    <a:solidFill>
                      <a:srgbClr val="E0EBEB"/>
                    </a:solidFill>
                  </a:tcPr>
                </a:tc>
                <a:tc>
                  <a:txBody>
                    <a:bodyPr/>
                    <a:lstStyle/>
                    <a:p>
                      <a:endParaRPr lang="en-US"/>
                    </a:p>
                  </a:txBody>
                  <a:tcPr>
                    <a:lnL>
                      <a:noFill/>
                    </a:lnL>
                  </a:tcPr>
                </a:tc>
              </a:tr>
              <a:tr h="463484">
                <a:tc>
                  <a:txBody>
                    <a:bodyPr/>
                    <a:lstStyle/>
                    <a:p>
                      <a:r>
                        <a:rPr lang="en-US" b="1">
                          <a:effectLst/>
                        </a:rPr>
                        <a:t>a.</a:t>
                      </a:r>
                      <a:endParaRPr lang="en-US"/>
                    </a:p>
                  </a:txBody>
                  <a:tcPr anchor="ctr">
                    <a:lnL>
                      <a:noFill/>
                    </a:lnL>
                    <a:lnR>
                      <a:noFill/>
                    </a:lnR>
                    <a:lnT>
                      <a:noFill/>
                    </a:lnT>
                    <a:lnB>
                      <a:noFill/>
                    </a:lnB>
                  </a:tcPr>
                </a:tc>
                <a:tc>
                  <a:txBody>
                    <a:bodyPr/>
                    <a:lstStyle/>
                    <a:p>
                      <a:r>
                        <a:rPr lang="en-US"/>
                        <a:t>Hiding</a:t>
                      </a:r>
                    </a:p>
                  </a:txBody>
                  <a:tcPr anchor="ctr">
                    <a:lnL>
                      <a:noFill/>
                    </a:lnL>
                    <a:lnR>
                      <a:noFill/>
                    </a:lnR>
                    <a:lnB>
                      <a:noFill/>
                    </a:lnB>
                  </a:tcPr>
                </a:tc>
              </a:tr>
              <a:tr h="463484">
                <a:tc>
                  <a:txBody>
                    <a:bodyPr/>
                    <a:lstStyle/>
                    <a:p>
                      <a:r>
                        <a:rPr lang="en-US" b="1">
                          <a:effectLst/>
                        </a:rPr>
                        <a:t>b.</a:t>
                      </a:r>
                      <a:endParaRPr lang="en-US"/>
                    </a:p>
                  </a:txBody>
                  <a:tcPr anchor="ctr">
                    <a:lnL>
                      <a:noFill/>
                    </a:lnL>
                    <a:lnR>
                      <a:noFill/>
                    </a:lnR>
                    <a:lnT>
                      <a:noFill/>
                    </a:lnT>
                    <a:lnB>
                      <a:noFill/>
                    </a:lnB>
                  </a:tcPr>
                </a:tc>
                <a:tc>
                  <a:txBody>
                    <a:bodyPr/>
                    <a:lstStyle/>
                    <a:p>
                      <a:r>
                        <a:rPr lang="en-US"/>
                        <a:t>Deleting</a:t>
                      </a:r>
                    </a:p>
                  </a:txBody>
                  <a:tcPr anchor="ctr">
                    <a:lnL>
                      <a:noFill/>
                    </a:lnL>
                    <a:lnR>
                      <a:noFill/>
                    </a:lnR>
                    <a:lnT>
                      <a:noFill/>
                    </a:lnT>
                    <a:lnB>
                      <a:noFill/>
                    </a:lnB>
                  </a:tcPr>
                </a:tc>
              </a:tr>
              <a:tr h="463484">
                <a:tc>
                  <a:txBody>
                    <a:bodyPr/>
                    <a:lstStyle/>
                    <a:p>
                      <a:r>
                        <a:rPr lang="en-US" b="1">
                          <a:effectLst/>
                        </a:rPr>
                        <a:t>c.</a:t>
                      </a:r>
                      <a:endParaRPr lang="en-US"/>
                    </a:p>
                  </a:txBody>
                  <a:tcPr anchor="ctr">
                    <a:lnL>
                      <a:noFill/>
                    </a:lnL>
                    <a:lnR>
                      <a:noFill/>
                    </a:lnR>
                    <a:lnT>
                      <a:noFill/>
                    </a:lnT>
                    <a:lnB>
                      <a:noFill/>
                    </a:lnB>
                  </a:tcPr>
                </a:tc>
                <a:tc>
                  <a:txBody>
                    <a:bodyPr/>
                    <a:lstStyle/>
                    <a:p>
                      <a:r>
                        <a:rPr lang="en-US"/>
                        <a:t>Highlighting</a:t>
                      </a:r>
                    </a:p>
                  </a:txBody>
                  <a:tcPr anchor="ctr">
                    <a:lnL>
                      <a:noFill/>
                    </a:lnL>
                    <a:lnR>
                      <a:noFill/>
                    </a:lnR>
                    <a:lnT>
                      <a:noFill/>
                    </a:lnT>
                    <a:lnB>
                      <a:noFill/>
                    </a:lnB>
                  </a:tcPr>
                </a:tc>
              </a:tr>
              <a:tr h="463484">
                <a:tc>
                  <a:txBody>
                    <a:bodyPr/>
                    <a:lstStyle/>
                    <a:p>
                      <a:r>
                        <a:rPr lang="en-US" b="1">
                          <a:effectLst/>
                        </a:rPr>
                        <a:t>d.</a:t>
                      </a:r>
                      <a:endParaRPr lang="en-US"/>
                    </a:p>
                  </a:txBody>
                  <a:tcPr anchor="ctr">
                    <a:lnL>
                      <a:noFill/>
                    </a:lnL>
                    <a:lnR>
                      <a:noFill/>
                    </a:lnR>
                    <a:lnT>
                      <a:noFill/>
                    </a:lnT>
                    <a:lnB>
                      <a:noFill/>
                    </a:lnB>
                  </a:tcPr>
                </a:tc>
                <a:tc>
                  <a:txBody>
                    <a:bodyPr/>
                    <a:lstStyle/>
                    <a:p>
                      <a:r>
                        <a:rPr lang="en-US" dirty="0"/>
                        <a:t>All of the above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7303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449226"/>
              </p:ext>
            </p:extLst>
          </p:nvPr>
        </p:nvGraphicFramePr>
        <p:xfrm>
          <a:off x="457200" y="1828798"/>
          <a:ext cx="8229600" cy="3497423"/>
        </p:xfrm>
        <a:graphic>
          <a:graphicData uri="http://schemas.openxmlformats.org/drawingml/2006/table">
            <a:tbl>
              <a:tblPr/>
              <a:tblGrid>
                <a:gridCol w="4114800"/>
                <a:gridCol w="4114800"/>
              </a:tblGrid>
              <a:tr h="1748711">
                <a:tc>
                  <a:txBody>
                    <a:bodyPr/>
                    <a:lstStyle/>
                    <a:p>
                      <a:r>
                        <a:rPr lang="en-US">
                          <a:effectLst/>
                        </a:rPr>
                        <a:t>.................. constraints ensure that a value that appears in one relation for a given set of attributes also appears for a certain set of attributes in another relation. </a:t>
                      </a:r>
                    </a:p>
                  </a:txBody>
                  <a:tcPr anchor="ctr">
                    <a:lnL>
                      <a:noFill/>
                    </a:lnL>
                    <a:lnR>
                      <a:noFill/>
                    </a:lnR>
                    <a:lnT>
                      <a:noFill/>
                    </a:lnT>
                    <a:lnB>
                      <a:noFill/>
                    </a:lnB>
                    <a:solidFill>
                      <a:srgbClr val="E0EBEB"/>
                    </a:solidFill>
                  </a:tcPr>
                </a:tc>
                <a:tc>
                  <a:txBody>
                    <a:bodyPr/>
                    <a:lstStyle/>
                    <a:p>
                      <a:endParaRPr lang="en-US"/>
                    </a:p>
                  </a:txBody>
                  <a:tcPr>
                    <a:lnL>
                      <a:noFill/>
                    </a:lnL>
                  </a:tcPr>
                </a:tc>
              </a:tr>
              <a:tr h="437178">
                <a:tc>
                  <a:txBody>
                    <a:bodyPr/>
                    <a:lstStyle/>
                    <a:p>
                      <a:r>
                        <a:rPr lang="en-US" b="1">
                          <a:effectLst/>
                        </a:rPr>
                        <a:t>a.</a:t>
                      </a:r>
                      <a:endParaRPr lang="en-US"/>
                    </a:p>
                  </a:txBody>
                  <a:tcPr anchor="ctr">
                    <a:lnL>
                      <a:noFill/>
                    </a:lnL>
                    <a:lnR>
                      <a:noFill/>
                    </a:lnR>
                    <a:lnT>
                      <a:noFill/>
                    </a:lnT>
                    <a:lnB>
                      <a:noFill/>
                    </a:lnB>
                  </a:tcPr>
                </a:tc>
                <a:tc>
                  <a:txBody>
                    <a:bodyPr/>
                    <a:lstStyle/>
                    <a:p>
                      <a:r>
                        <a:rPr lang="en-US"/>
                        <a:t>Logical Integrity</a:t>
                      </a:r>
                    </a:p>
                  </a:txBody>
                  <a:tcPr anchor="ctr">
                    <a:lnL>
                      <a:noFill/>
                    </a:lnL>
                    <a:lnR>
                      <a:noFill/>
                    </a:lnR>
                    <a:lnB>
                      <a:noFill/>
                    </a:lnB>
                  </a:tcPr>
                </a:tc>
              </a:tr>
              <a:tr h="437178">
                <a:tc>
                  <a:txBody>
                    <a:bodyPr/>
                    <a:lstStyle/>
                    <a:p>
                      <a:r>
                        <a:rPr lang="en-US" b="1">
                          <a:effectLst/>
                        </a:rPr>
                        <a:t>b.</a:t>
                      </a:r>
                      <a:endParaRPr lang="en-US"/>
                    </a:p>
                  </a:txBody>
                  <a:tcPr anchor="ctr">
                    <a:lnL>
                      <a:noFill/>
                    </a:lnL>
                    <a:lnR>
                      <a:noFill/>
                    </a:lnR>
                    <a:lnT>
                      <a:noFill/>
                    </a:lnT>
                    <a:lnB>
                      <a:noFill/>
                    </a:lnB>
                  </a:tcPr>
                </a:tc>
                <a:tc>
                  <a:txBody>
                    <a:bodyPr/>
                    <a:lstStyle/>
                    <a:p>
                      <a:r>
                        <a:rPr lang="en-US"/>
                        <a:t>Referential Integrity</a:t>
                      </a:r>
                    </a:p>
                  </a:txBody>
                  <a:tcPr anchor="ctr">
                    <a:lnL>
                      <a:noFill/>
                    </a:lnL>
                    <a:lnR>
                      <a:noFill/>
                    </a:lnR>
                    <a:lnT>
                      <a:noFill/>
                    </a:lnT>
                    <a:lnB>
                      <a:noFill/>
                    </a:lnB>
                  </a:tcPr>
                </a:tc>
              </a:tr>
              <a:tr h="437178">
                <a:tc>
                  <a:txBody>
                    <a:bodyPr/>
                    <a:lstStyle/>
                    <a:p>
                      <a:r>
                        <a:rPr lang="en-US" b="1">
                          <a:effectLst/>
                        </a:rPr>
                        <a:t>c.</a:t>
                      </a:r>
                      <a:endParaRPr lang="en-US"/>
                    </a:p>
                  </a:txBody>
                  <a:tcPr anchor="ctr">
                    <a:lnL>
                      <a:noFill/>
                    </a:lnL>
                    <a:lnR>
                      <a:noFill/>
                    </a:lnR>
                    <a:lnT>
                      <a:noFill/>
                    </a:lnT>
                    <a:lnB>
                      <a:noFill/>
                    </a:lnB>
                  </a:tcPr>
                </a:tc>
                <a:tc>
                  <a:txBody>
                    <a:bodyPr/>
                    <a:lstStyle/>
                    <a:p>
                      <a:r>
                        <a:rPr lang="en-US"/>
                        <a:t>Domain Integrity</a:t>
                      </a:r>
                    </a:p>
                  </a:txBody>
                  <a:tcPr anchor="ctr">
                    <a:lnL>
                      <a:noFill/>
                    </a:lnL>
                    <a:lnR>
                      <a:noFill/>
                    </a:lnR>
                    <a:lnT>
                      <a:noFill/>
                    </a:lnT>
                    <a:lnB>
                      <a:noFill/>
                    </a:lnB>
                  </a:tcPr>
                </a:tc>
              </a:tr>
              <a:tr h="437178">
                <a:tc>
                  <a:txBody>
                    <a:bodyPr/>
                    <a:lstStyle/>
                    <a:p>
                      <a:r>
                        <a:rPr lang="en-US" b="1">
                          <a:effectLst/>
                        </a:rPr>
                        <a:t>d.</a:t>
                      </a:r>
                      <a:endParaRPr lang="en-US"/>
                    </a:p>
                  </a:txBody>
                  <a:tcPr anchor="ctr">
                    <a:lnL>
                      <a:noFill/>
                    </a:lnL>
                    <a:lnR>
                      <a:noFill/>
                    </a:lnR>
                    <a:lnT>
                      <a:noFill/>
                    </a:lnT>
                    <a:lnB>
                      <a:noFill/>
                    </a:lnB>
                  </a:tcPr>
                </a:tc>
                <a:tc>
                  <a:txBody>
                    <a:bodyPr/>
                    <a:lstStyle/>
                    <a:p>
                      <a:r>
                        <a:rPr lang="en-US" dirty="0"/>
                        <a:t>Data Integrity</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134166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851501"/>
          <a:ext cx="8229600" cy="4023360"/>
        </p:xfrm>
        <a:graphic>
          <a:graphicData uri="http://schemas.openxmlformats.org/drawingml/2006/table">
            <a:tbl>
              <a:tblPr/>
              <a:tblGrid>
                <a:gridCol w="4114800"/>
                <a:gridCol w="4114800"/>
              </a:tblGrid>
              <a:tr h="0">
                <a:tc>
                  <a:txBody>
                    <a:bodyPr/>
                    <a:lstStyle/>
                    <a:p>
                      <a:r>
                        <a:rPr lang="en-US">
                          <a:effectLst/>
                        </a:rPr>
                        <a:t>Match the following : </a:t>
                      </a:r>
                      <a:br>
                        <a:rPr lang="en-US">
                          <a:effectLst/>
                        </a:rPr>
                      </a:br>
                      <a:r>
                        <a:rPr lang="en-US">
                          <a:effectLst/>
                        </a:rPr>
                        <a:t/>
                      </a:r>
                      <a:br>
                        <a:rPr lang="en-US">
                          <a:effectLst/>
                        </a:rPr>
                      </a:br>
                      <a:r>
                        <a:rPr lang="en-US">
                          <a:effectLst/>
                        </a:rPr>
                        <a:t>(a) Create          (i) The E-R Model </a:t>
                      </a:r>
                      <a:br>
                        <a:rPr lang="en-US">
                          <a:effectLst/>
                        </a:rPr>
                      </a:br>
                      <a:r>
                        <a:rPr lang="en-US">
                          <a:effectLst/>
                        </a:rPr>
                        <a:t>(b) Select           (ii) Relationship Model </a:t>
                      </a:r>
                      <a:br>
                        <a:rPr lang="en-US">
                          <a:effectLst/>
                        </a:rPr>
                      </a:br>
                      <a:r>
                        <a:rPr lang="en-US">
                          <a:effectLst/>
                        </a:rPr>
                        <a:t>(c) Rectangle    (iii) DDL </a:t>
                      </a:r>
                      <a:br>
                        <a:rPr lang="en-US">
                          <a:effectLst/>
                        </a:rPr>
                      </a:br>
                      <a:r>
                        <a:rPr lang="en-US">
                          <a:effectLst/>
                        </a:rPr>
                        <a:t>(d) Record         (iv) DML </a:t>
                      </a:r>
                      <a:br>
                        <a:rPr lang="en-US">
                          <a:effectLst/>
                        </a:rPr>
                      </a:br>
                      <a:r>
                        <a:rPr lang="en-US">
                          <a:effectLst/>
                        </a:rPr>
                        <a:t/>
                      </a:r>
                      <a:br>
                        <a:rPr lang="en-US">
                          <a:effectLst/>
                        </a:rPr>
                      </a:br>
                      <a:r>
                        <a:rPr lang="en-US">
                          <a:effectLst/>
                        </a:rPr>
                        <a:t>Codes : </a:t>
                      </a:r>
                      <a:br>
                        <a:rPr lang="en-US">
                          <a:effectLst/>
                        </a:rPr>
                      </a:br>
                      <a:r>
                        <a:rPr lang="en-US">
                          <a:effectLst/>
                        </a:rPr>
                        <a:t>      (a)   (b)  (c)  (d) </a:t>
                      </a:r>
                    </a:p>
                  </a:txBody>
                  <a:tcPr anchor="ctr">
                    <a:lnL>
                      <a:noFill/>
                    </a:lnL>
                    <a:lnR>
                      <a:noFill/>
                    </a:lnR>
                    <a:lnT>
                      <a:noFill/>
                    </a:lnT>
                    <a:lnB>
                      <a:noFill/>
                    </a:lnB>
                    <a:solidFill>
                      <a:srgbClr val="E0EBEB"/>
                    </a:solidFill>
                  </a:tcPr>
                </a:tc>
                <a:tc>
                  <a:txBody>
                    <a:bodyPr/>
                    <a:lstStyle/>
                    <a:p>
                      <a:endParaRPr lang="en-US"/>
                    </a:p>
                  </a:txBody>
                  <a:tcPr>
                    <a:lnL>
                      <a:noFill/>
                    </a:lnL>
                  </a:tcPr>
                </a:tc>
              </a:tr>
              <a:tr h="0">
                <a:tc>
                  <a:txBody>
                    <a:bodyPr/>
                    <a:lstStyle/>
                    <a:p>
                      <a:r>
                        <a:rPr lang="en-US" b="1">
                          <a:effectLst/>
                        </a:rPr>
                        <a:t>a.</a:t>
                      </a:r>
                      <a:endParaRPr lang="en-US"/>
                    </a:p>
                  </a:txBody>
                  <a:tcPr anchor="ctr">
                    <a:lnL>
                      <a:noFill/>
                    </a:lnL>
                    <a:lnR>
                      <a:noFill/>
                    </a:lnR>
                    <a:lnT>
                      <a:noFill/>
                    </a:lnT>
                    <a:lnB>
                      <a:noFill/>
                    </a:lnB>
                  </a:tcPr>
                </a:tc>
                <a:tc>
                  <a:txBody>
                    <a:bodyPr/>
                    <a:lstStyle/>
                    <a:p>
                      <a:r>
                        <a:rPr lang="en-US"/>
                        <a:t>(iii)  (iv)  (i)   (ii)</a:t>
                      </a:r>
                    </a:p>
                  </a:txBody>
                  <a:tcPr anchor="ctr">
                    <a:lnL>
                      <a:noFill/>
                    </a:lnL>
                    <a:lnR>
                      <a:noFill/>
                    </a:lnR>
                    <a:lnB>
                      <a:noFill/>
                    </a:lnB>
                  </a:tcPr>
                </a:tc>
              </a:tr>
              <a:tr h="0">
                <a:tc>
                  <a:txBody>
                    <a:bodyPr/>
                    <a:lstStyle/>
                    <a:p>
                      <a:r>
                        <a:rPr lang="en-US" b="1">
                          <a:effectLst/>
                        </a:rPr>
                        <a:t>b.</a:t>
                      </a:r>
                      <a:endParaRPr lang="en-US"/>
                    </a:p>
                  </a:txBody>
                  <a:tcPr anchor="ctr">
                    <a:lnL>
                      <a:noFill/>
                    </a:lnL>
                    <a:lnR>
                      <a:noFill/>
                    </a:lnR>
                    <a:lnT>
                      <a:noFill/>
                    </a:lnT>
                    <a:lnB>
                      <a:noFill/>
                    </a:lnB>
                  </a:tcPr>
                </a:tc>
                <a:tc>
                  <a:txBody>
                    <a:bodyPr/>
                    <a:lstStyle/>
                    <a:p>
                      <a:r>
                        <a:rPr lang="en-US"/>
                        <a:t>(iv)  (iii)  (ii)  (i)</a:t>
                      </a:r>
                    </a:p>
                  </a:txBody>
                  <a:tcPr anchor="ctr">
                    <a:lnL>
                      <a:noFill/>
                    </a:lnL>
                    <a:lnR>
                      <a:noFill/>
                    </a:lnR>
                    <a:lnT>
                      <a:noFill/>
                    </a:lnT>
                    <a:lnB>
                      <a:noFill/>
                    </a:lnB>
                  </a:tcPr>
                </a:tc>
              </a:tr>
              <a:tr h="0">
                <a:tc>
                  <a:txBody>
                    <a:bodyPr/>
                    <a:lstStyle/>
                    <a:p>
                      <a:r>
                        <a:rPr lang="en-US" b="1">
                          <a:effectLst/>
                        </a:rPr>
                        <a:t>c.</a:t>
                      </a:r>
                      <a:endParaRPr lang="en-US"/>
                    </a:p>
                  </a:txBody>
                  <a:tcPr anchor="ctr">
                    <a:lnL>
                      <a:noFill/>
                    </a:lnL>
                    <a:lnR>
                      <a:noFill/>
                    </a:lnR>
                    <a:lnT>
                      <a:noFill/>
                    </a:lnT>
                    <a:lnB>
                      <a:noFill/>
                    </a:lnB>
                  </a:tcPr>
                </a:tc>
                <a:tc>
                  <a:txBody>
                    <a:bodyPr/>
                    <a:lstStyle/>
                    <a:p>
                      <a:r>
                        <a:rPr lang="en-US"/>
                        <a:t>(iv)  (iii)  (i)  (ii)</a:t>
                      </a:r>
                    </a:p>
                  </a:txBody>
                  <a:tcPr anchor="ctr">
                    <a:lnL>
                      <a:noFill/>
                    </a:lnL>
                    <a:lnR>
                      <a:noFill/>
                    </a:lnR>
                    <a:lnT>
                      <a:noFill/>
                    </a:lnT>
                    <a:lnB>
                      <a:noFill/>
                    </a:lnB>
                  </a:tcPr>
                </a:tc>
              </a:tr>
              <a:tr h="0">
                <a:tc>
                  <a:txBody>
                    <a:bodyPr/>
                    <a:lstStyle/>
                    <a:p>
                      <a:r>
                        <a:rPr lang="en-US" b="1">
                          <a:effectLst/>
                        </a:rPr>
                        <a:t>d.</a:t>
                      </a:r>
                      <a:endParaRPr lang="en-US"/>
                    </a:p>
                  </a:txBody>
                  <a:tcPr anchor="ctr">
                    <a:lnL>
                      <a:noFill/>
                    </a:lnL>
                    <a:lnR>
                      <a:noFill/>
                    </a:lnR>
                    <a:lnT>
                      <a:noFill/>
                    </a:lnT>
                    <a:lnB>
                      <a:noFill/>
                    </a:lnB>
                  </a:tcPr>
                </a:tc>
                <a:tc>
                  <a:txBody>
                    <a:bodyPr/>
                    <a:lstStyle/>
                    <a:p>
                      <a:r>
                        <a:rPr lang="en-US" dirty="0"/>
                        <a:t>(iii)  (iv)  (ii)  (i)</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530656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2536811"/>
              </p:ext>
            </p:extLst>
          </p:nvPr>
        </p:nvGraphicFramePr>
        <p:xfrm>
          <a:off x="457200" y="1524000"/>
          <a:ext cx="8229600" cy="5029199"/>
        </p:xfrm>
        <a:graphic>
          <a:graphicData uri="http://schemas.openxmlformats.org/drawingml/2006/table">
            <a:tbl>
              <a:tblPr/>
              <a:tblGrid>
                <a:gridCol w="4114800"/>
                <a:gridCol w="4114800"/>
              </a:tblGrid>
              <a:tr h="2254467">
                <a:tc>
                  <a:txBody>
                    <a:bodyPr/>
                    <a:lstStyle/>
                    <a:p>
                      <a:r>
                        <a:rPr lang="en-US">
                          <a:effectLst/>
                        </a:rPr>
                        <a:t>Match the following : </a:t>
                      </a:r>
                      <a:br>
                        <a:rPr lang="en-US">
                          <a:effectLst/>
                        </a:rPr>
                      </a:br>
                      <a:r>
                        <a:rPr lang="en-US">
                          <a:effectLst/>
                        </a:rPr>
                        <a:t/>
                      </a:r>
                      <a:br>
                        <a:rPr lang="en-US">
                          <a:effectLst/>
                        </a:rPr>
                      </a:br>
                      <a:r>
                        <a:rPr lang="en-US">
                          <a:effectLst/>
                        </a:rPr>
                        <a:t>Codes : </a:t>
                      </a:r>
                      <a:br>
                        <a:rPr lang="en-US">
                          <a:effectLst/>
                        </a:rPr>
                      </a:br>
                      <a:r>
                        <a:rPr lang="en-US">
                          <a:effectLst/>
                        </a:rPr>
                        <a:t>      (a)   (b)  (c)  (d) </a:t>
                      </a:r>
                    </a:p>
                  </a:txBody>
                  <a:tcPr anchor="ctr">
                    <a:lnL>
                      <a:noFill/>
                    </a:lnL>
                    <a:lnR>
                      <a:noFill/>
                    </a:lnR>
                    <a:lnT>
                      <a:noFill/>
                    </a:lnT>
                    <a:lnB>
                      <a:noFill/>
                    </a:lnB>
                    <a:solidFill>
                      <a:srgbClr val="E0EBEB"/>
                    </a:solidFill>
                  </a:tcPr>
                </a:tc>
                <a:tc>
                  <a:txBody>
                    <a:bodyPr/>
                    <a:lstStyle/>
                    <a:p>
                      <a:endParaRPr lang="en-US"/>
                    </a:p>
                  </a:txBody>
                  <a:tcPr>
                    <a:lnL>
                      <a:noFill/>
                    </a:lnL>
                  </a:tcPr>
                </a:tc>
              </a:tr>
              <a:tr h="693683">
                <a:tc>
                  <a:txBody>
                    <a:bodyPr/>
                    <a:lstStyle/>
                    <a:p>
                      <a:r>
                        <a:rPr lang="en-US" b="1">
                          <a:effectLst/>
                        </a:rPr>
                        <a:t>a.</a:t>
                      </a:r>
                      <a:endParaRPr lang="en-US"/>
                    </a:p>
                  </a:txBody>
                  <a:tcPr anchor="ctr">
                    <a:lnL>
                      <a:noFill/>
                    </a:lnL>
                    <a:lnR>
                      <a:noFill/>
                    </a:lnR>
                    <a:lnT>
                      <a:noFill/>
                    </a:lnT>
                    <a:lnB>
                      <a:noFill/>
                    </a:lnB>
                  </a:tcPr>
                </a:tc>
                <a:tc>
                  <a:txBody>
                    <a:bodyPr/>
                    <a:lstStyle/>
                    <a:p>
                      <a:r>
                        <a:rPr lang="en-US" dirty="0"/>
                        <a:t>(iii)  (iv)  (ii)   (i)</a:t>
                      </a:r>
                    </a:p>
                  </a:txBody>
                  <a:tcPr anchor="ctr">
                    <a:lnL>
                      <a:noFill/>
                    </a:lnL>
                    <a:lnR>
                      <a:noFill/>
                    </a:lnR>
                    <a:lnB>
                      <a:noFill/>
                    </a:lnB>
                  </a:tcPr>
                </a:tc>
              </a:tr>
              <a:tr h="693683">
                <a:tc>
                  <a:txBody>
                    <a:bodyPr/>
                    <a:lstStyle/>
                    <a:p>
                      <a:r>
                        <a:rPr lang="en-US" b="1">
                          <a:effectLst/>
                        </a:rPr>
                        <a:t>b.</a:t>
                      </a:r>
                      <a:endParaRPr lang="en-US"/>
                    </a:p>
                  </a:txBody>
                  <a:tcPr anchor="ctr">
                    <a:lnL>
                      <a:noFill/>
                    </a:lnL>
                    <a:lnR>
                      <a:noFill/>
                    </a:lnR>
                    <a:lnT>
                      <a:noFill/>
                    </a:lnT>
                    <a:lnB>
                      <a:noFill/>
                    </a:lnB>
                  </a:tcPr>
                </a:tc>
                <a:tc>
                  <a:txBody>
                    <a:bodyPr/>
                    <a:lstStyle/>
                    <a:p>
                      <a:r>
                        <a:rPr lang="en-US"/>
                        <a:t>(iv)  (iii)  (ii)   (i)</a:t>
                      </a:r>
                    </a:p>
                  </a:txBody>
                  <a:tcPr anchor="ctr">
                    <a:lnL>
                      <a:noFill/>
                    </a:lnL>
                    <a:lnR>
                      <a:noFill/>
                    </a:lnR>
                    <a:lnT>
                      <a:noFill/>
                    </a:lnT>
                    <a:lnB>
                      <a:noFill/>
                    </a:lnB>
                  </a:tcPr>
                </a:tc>
              </a:tr>
              <a:tr h="693683">
                <a:tc>
                  <a:txBody>
                    <a:bodyPr/>
                    <a:lstStyle/>
                    <a:p>
                      <a:r>
                        <a:rPr lang="en-US" b="1">
                          <a:effectLst/>
                        </a:rPr>
                        <a:t>c.</a:t>
                      </a:r>
                      <a:endParaRPr lang="en-US"/>
                    </a:p>
                  </a:txBody>
                  <a:tcPr anchor="ctr">
                    <a:lnL>
                      <a:noFill/>
                    </a:lnL>
                    <a:lnR>
                      <a:noFill/>
                    </a:lnR>
                    <a:lnT>
                      <a:noFill/>
                    </a:lnT>
                    <a:lnB>
                      <a:noFill/>
                    </a:lnB>
                  </a:tcPr>
                </a:tc>
                <a:tc>
                  <a:txBody>
                    <a:bodyPr/>
                    <a:lstStyle/>
                    <a:p>
                      <a:r>
                        <a:rPr lang="en-US"/>
                        <a:t>(ii)  (iii)  (iv)   (i)</a:t>
                      </a:r>
                    </a:p>
                  </a:txBody>
                  <a:tcPr anchor="ctr">
                    <a:lnL>
                      <a:noFill/>
                    </a:lnL>
                    <a:lnR>
                      <a:noFill/>
                    </a:lnR>
                    <a:lnT>
                      <a:noFill/>
                    </a:lnT>
                    <a:lnB>
                      <a:noFill/>
                    </a:lnB>
                  </a:tcPr>
                </a:tc>
              </a:tr>
              <a:tr h="693683">
                <a:tc>
                  <a:txBody>
                    <a:bodyPr/>
                    <a:lstStyle/>
                    <a:p>
                      <a:endParaRPr lang="en-US" dirty="0"/>
                    </a:p>
                  </a:txBody>
                  <a:tcPr anchor="ctr">
                    <a:lnL>
                      <a:noFill/>
                    </a:lnL>
                    <a:lnR>
                      <a:noFill/>
                    </a:lnR>
                    <a:lnT>
                      <a:noFill/>
                    </a:lnT>
                    <a:lnB>
                      <a:noFill/>
                    </a:lnB>
                  </a:tcPr>
                </a:tc>
                <a:tc>
                  <a:txBody>
                    <a:bodyPr/>
                    <a:lstStyle/>
                    <a:p>
                      <a:r>
                        <a:rPr lang="en-US" dirty="0"/>
                        <a:t>(iii)  (iv)  (i)   (ii)</a:t>
                      </a:r>
                    </a:p>
                  </a:txBody>
                  <a:tcPr anchor="ctr">
                    <a:lnL>
                      <a:noFill/>
                    </a:lnL>
                    <a:lnR>
                      <a:noFill/>
                    </a:lnR>
                    <a:lnT>
                      <a:noFill/>
                    </a:lnT>
                    <a:lnB>
                      <a:noFill/>
                    </a:lnB>
                  </a:tcPr>
                </a:tc>
              </a:tr>
            </a:tbl>
          </a:graphicData>
        </a:graphic>
      </p:graphicFrame>
      <p:pic>
        <p:nvPicPr>
          <p:cNvPr id="22529" name="Picture 1" descr="Entity realtionship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36825"/>
            <a:ext cx="374332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8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4049812"/>
              </p:ext>
            </p:extLst>
          </p:nvPr>
        </p:nvGraphicFramePr>
        <p:xfrm>
          <a:off x="304800" y="1828802"/>
          <a:ext cx="8229600" cy="4571998"/>
        </p:xfrm>
        <a:graphic>
          <a:graphicData uri="http://schemas.openxmlformats.org/drawingml/2006/table">
            <a:tbl>
              <a:tblPr/>
              <a:tblGrid>
                <a:gridCol w="4114800"/>
                <a:gridCol w="4114800"/>
              </a:tblGrid>
              <a:tr h="1391478">
                <a:tc>
                  <a:txBody>
                    <a:bodyPr/>
                    <a:lstStyle/>
                    <a:p>
                      <a:r>
                        <a:rPr lang="en-US">
                          <a:effectLst/>
                        </a:rPr>
                        <a:t>Which of the following is not a type of Database Management System? </a:t>
                      </a:r>
                    </a:p>
                  </a:txBody>
                  <a:tcPr anchor="ctr">
                    <a:lnL>
                      <a:noFill/>
                    </a:lnL>
                    <a:lnR>
                      <a:noFill/>
                    </a:lnR>
                    <a:lnT>
                      <a:noFill/>
                    </a:lnT>
                    <a:lnB>
                      <a:noFill/>
                    </a:lnB>
                    <a:solidFill>
                      <a:srgbClr val="E0EBEB"/>
                    </a:solidFill>
                  </a:tcPr>
                </a:tc>
                <a:tc>
                  <a:txBody>
                    <a:bodyPr/>
                    <a:lstStyle/>
                    <a:p>
                      <a:endParaRPr lang="en-US"/>
                    </a:p>
                  </a:txBody>
                  <a:tcPr>
                    <a:lnL>
                      <a:noFill/>
                    </a:lnL>
                  </a:tcPr>
                </a:tc>
              </a:tr>
              <a:tr h="795130">
                <a:tc>
                  <a:txBody>
                    <a:bodyPr/>
                    <a:lstStyle/>
                    <a:p>
                      <a:r>
                        <a:rPr lang="en-US" b="1">
                          <a:effectLst/>
                        </a:rPr>
                        <a:t>a.</a:t>
                      </a:r>
                      <a:endParaRPr lang="en-US"/>
                    </a:p>
                  </a:txBody>
                  <a:tcPr anchor="ctr">
                    <a:lnL>
                      <a:noFill/>
                    </a:lnL>
                    <a:lnR>
                      <a:noFill/>
                    </a:lnR>
                    <a:lnT>
                      <a:noFill/>
                    </a:lnT>
                    <a:lnB>
                      <a:noFill/>
                    </a:lnB>
                  </a:tcPr>
                </a:tc>
                <a:tc>
                  <a:txBody>
                    <a:bodyPr/>
                    <a:lstStyle/>
                    <a:p>
                      <a:r>
                        <a:rPr lang="en-US"/>
                        <a:t>Hierarchical</a:t>
                      </a:r>
                    </a:p>
                  </a:txBody>
                  <a:tcPr anchor="ctr">
                    <a:lnL>
                      <a:noFill/>
                    </a:lnL>
                    <a:lnR>
                      <a:noFill/>
                    </a:lnR>
                    <a:lnB>
                      <a:noFill/>
                    </a:lnB>
                  </a:tcPr>
                </a:tc>
              </a:tr>
              <a:tr h="795130">
                <a:tc>
                  <a:txBody>
                    <a:bodyPr/>
                    <a:lstStyle/>
                    <a:p>
                      <a:r>
                        <a:rPr lang="en-US" b="1">
                          <a:effectLst/>
                        </a:rPr>
                        <a:t>b.</a:t>
                      </a:r>
                      <a:endParaRPr lang="en-US"/>
                    </a:p>
                  </a:txBody>
                  <a:tcPr anchor="ctr">
                    <a:lnL>
                      <a:noFill/>
                    </a:lnL>
                    <a:lnR>
                      <a:noFill/>
                    </a:lnR>
                    <a:lnT>
                      <a:noFill/>
                    </a:lnT>
                    <a:lnB>
                      <a:noFill/>
                    </a:lnB>
                  </a:tcPr>
                </a:tc>
                <a:tc>
                  <a:txBody>
                    <a:bodyPr/>
                    <a:lstStyle/>
                    <a:p>
                      <a:r>
                        <a:rPr lang="en-US"/>
                        <a:t>Network</a:t>
                      </a:r>
                    </a:p>
                  </a:txBody>
                  <a:tcPr anchor="ctr">
                    <a:lnL>
                      <a:noFill/>
                    </a:lnL>
                    <a:lnR>
                      <a:noFill/>
                    </a:lnR>
                    <a:lnT>
                      <a:noFill/>
                    </a:lnT>
                    <a:lnB>
                      <a:noFill/>
                    </a:lnB>
                  </a:tcPr>
                </a:tc>
              </a:tr>
              <a:tr h="795130">
                <a:tc>
                  <a:txBody>
                    <a:bodyPr/>
                    <a:lstStyle/>
                    <a:p>
                      <a:r>
                        <a:rPr lang="en-US" b="1">
                          <a:effectLst/>
                        </a:rPr>
                        <a:t>c.</a:t>
                      </a:r>
                      <a:endParaRPr lang="en-US"/>
                    </a:p>
                  </a:txBody>
                  <a:tcPr anchor="ctr">
                    <a:lnL>
                      <a:noFill/>
                    </a:lnL>
                    <a:lnR>
                      <a:noFill/>
                    </a:lnR>
                    <a:lnT>
                      <a:noFill/>
                    </a:lnT>
                    <a:lnB>
                      <a:noFill/>
                    </a:lnB>
                  </a:tcPr>
                </a:tc>
                <a:tc>
                  <a:txBody>
                    <a:bodyPr/>
                    <a:lstStyle/>
                    <a:p>
                      <a:r>
                        <a:rPr lang="en-US"/>
                        <a:t>Relational</a:t>
                      </a:r>
                    </a:p>
                  </a:txBody>
                  <a:tcPr anchor="ctr">
                    <a:lnL>
                      <a:noFill/>
                    </a:lnL>
                    <a:lnR>
                      <a:noFill/>
                    </a:lnR>
                    <a:lnT>
                      <a:noFill/>
                    </a:lnT>
                    <a:lnB>
                      <a:noFill/>
                    </a:lnB>
                  </a:tcPr>
                </a:tc>
              </a:tr>
              <a:tr h="795130">
                <a:tc>
                  <a:txBody>
                    <a:bodyPr/>
                    <a:lstStyle/>
                    <a:p>
                      <a:r>
                        <a:rPr lang="en-US" b="1">
                          <a:effectLst/>
                        </a:rPr>
                        <a:t>d.</a:t>
                      </a:r>
                      <a:endParaRPr lang="en-US"/>
                    </a:p>
                  </a:txBody>
                  <a:tcPr anchor="ctr">
                    <a:lnL>
                      <a:noFill/>
                    </a:lnL>
                    <a:lnR>
                      <a:noFill/>
                    </a:lnR>
                    <a:lnT>
                      <a:noFill/>
                    </a:lnT>
                    <a:lnB>
                      <a:noFill/>
                    </a:lnB>
                  </a:tcPr>
                </a:tc>
                <a:tc>
                  <a:txBody>
                    <a:bodyPr/>
                    <a:lstStyle/>
                    <a:p>
                      <a:r>
                        <a:rPr lang="en-US" dirty="0"/>
                        <a:t>Sequential</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231410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9019922"/>
              </p:ext>
            </p:extLst>
          </p:nvPr>
        </p:nvGraphicFramePr>
        <p:xfrm>
          <a:off x="457200" y="1676400"/>
          <a:ext cx="8229600" cy="4091780"/>
        </p:xfrm>
        <a:graphic>
          <a:graphicData uri="http://schemas.openxmlformats.org/drawingml/2006/table">
            <a:tbl>
              <a:tblPr/>
              <a:tblGrid>
                <a:gridCol w="4114800"/>
                <a:gridCol w="4114800"/>
              </a:tblGrid>
              <a:tr h="818356">
                <a:tc>
                  <a:txBody>
                    <a:bodyPr/>
                    <a:lstStyle/>
                    <a:p>
                      <a:r>
                        <a:rPr lang="en-US">
                          <a:effectLst/>
                        </a:rPr>
                        <a:t>A Network Schema </a:t>
                      </a:r>
                    </a:p>
                  </a:txBody>
                  <a:tcPr anchor="ctr">
                    <a:lnL>
                      <a:noFill/>
                    </a:lnL>
                    <a:lnR>
                      <a:noFill/>
                    </a:lnR>
                    <a:lnT>
                      <a:noFill/>
                    </a:lnT>
                    <a:lnB>
                      <a:noFill/>
                    </a:lnB>
                    <a:solidFill>
                      <a:srgbClr val="E0EBEB"/>
                    </a:solidFill>
                  </a:tcPr>
                </a:tc>
                <a:tc>
                  <a:txBody>
                    <a:bodyPr/>
                    <a:lstStyle/>
                    <a:p>
                      <a:endParaRPr lang="en-US"/>
                    </a:p>
                  </a:txBody>
                  <a:tcPr>
                    <a:lnL>
                      <a:noFill/>
                    </a:lnL>
                  </a:tcPr>
                </a:tc>
              </a:tr>
              <a:tr h="818356">
                <a:tc>
                  <a:txBody>
                    <a:bodyPr/>
                    <a:lstStyle/>
                    <a:p>
                      <a:r>
                        <a:rPr lang="en-US" b="1">
                          <a:effectLst/>
                        </a:rPr>
                        <a:t>a.</a:t>
                      </a:r>
                      <a:endParaRPr lang="en-US"/>
                    </a:p>
                  </a:txBody>
                  <a:tcPr anchor="ctr">
                    <a:lnL>
                      <a:noFill/>
                    </a:lnL>
                    <a:lnR>
                      <a:noFill/>
                    </a:lnR>
                    <a:lnT>
                      <a:noFill/>
                    </a:lnT>
                    <a:lnB>
                      <a:noFill/>
                    </a:lnB>
                  </a:tcPr>
                </a:tc>
                <a:tc>
                  <a:txBody>
                    <a:bodyPr/>
                    <a:lstStyle/>
                    <a:p>
                      <a:r>
                        <a:rPr lang="en-US"/>
                        <a:t>restricts to one to many relationship</a:t>
                      </a:r>
                    </a:p>
                  </a:txBody>
                  <a:tcPr anchor="ctr">
                    <a:lnL>
                      <a:noFill/>
                    </a:lnL>
                    <a:lnR>
                      <a:noFill/>
                    </a:lnR>
                    <a:lnB>
                      <a:noFill/>
                    </a:lnB>
                  </a:tcPr>
                </a:tc>
              </a:tr>
              <a:tr h="818356">
                <a:tc>
                  <a:txBody>
                    <a:bodyPr/>
                    <a:lstStyle/>
                    <a:p>
                      <a:r>
                        <a:rPr lang="en-US" b="1">
                          <a:effectLst/>
                        </a:rPr>
                        <a:t>b.</a:t>
                      </a:r>
                      <a:endParaRPr lang="en-US"/>
                    </a:p>
                  </a:txBody>
                  <a:tcPr anchor="ctr">
                    <a:lnL>
                      <a:noFill/>
                    </a:lnL>
                    <a:lnR>
                      <a:noFill/>
                    </a:lnR>
                    <a:lnT>
                      <a:noFill/>
                    </a:lnT>
                    <a:lnB>
                      <a:noFill/>
                    </a:lnB>
                  </a:tcPr>
                </a:tc>
                <a:tc>
                  <a:txBody>
                    <a:bodyPr/>
                    <a:lstStyle/>
                    <a:p>
                      <a:r>
                        <a:rPr lang="en-US"/>
                        <a:t>permits many to many relationship</a:t>
                      </a:r>
                    </a:p>
                  </a:txBody>
                  <a:tcPr anchor="ctr">
                    <a:lnL>
                      <a:noFill/>
                    </a:lnL>
                    <a:lnR>
                      <a:noFill/>
                    </a:lnR>
                    <a:lnT>
                      <a:noFill/>
                    </a:lnT>
                    <a:lnB>
                      <a:noFill/>
                    </a:lnB>
                  </a:tcPr>
                </a:tc>
              </a:tr>
              <a:tr h="818356">
                <a:tc>
                  <a:txBody>
                    <a:bodyPr/>
                    <a:lstStyle/>
                    <a:p>
                      <a:r>
                        <a:rPr lang="en-US" b="1">
                          <a:effectLst/>
                        </a:rPr>
                        <a:t>c.</a:t>
                      </a:r>
                      <a:endParaRPr lang="en-US"/>
                    </a:p>
                  </a:txBody>
                  <a:tcPr anchor="ctr">
                    <a:lnL>
                      <a:noFill/>
                    </a:lnL>
                    <a:lnR>
                      <a:noFill/>
                    </a:lnR>
                    <a:lnT>
                      <a:noFill/>
                    </a:lnT>
                    <a:lnB>
                      <a:noFill/>
                    </a:lnB>
                  </a:tcPr>
                </a:tc>
                <a:tc>
                  <a:txBody>
                    <a:bodyPr/>
                    <a:lstStyle/>
                    <a:p>
                      <a:r>
                        <a:rPr lang="it-IT"/>
                        <a:t>stores Data in a Database</a:t>
                      </a:r>
                    </a:p>
                  </a:txBody>
                  <a:tcPr anchor="ctr">
                    <a:lnL>
                      <a:noFill/>
                    </a:lnL>
                    <a:lnR>
                      <a:noFill/>
                    </a:lnR>
                    <a:lnT>
                      <a:noFill/>
                    </a:lnT>
                    <a:lnB>
                      <a:noFill/>
                    </a:lnB>
                  </a:tcPr>
                </a:tc>
              </a:tr>
              <a:tr h="818356">
                <a:tc>
                  <a:txBody>
                    <a:bodyPr/>
                    <a:lstStyle/>
                    <a:p>
                      <a:r>
                        <a:rPr lang="en-US" b="1">
                          <a:effectLst/>
                        </a:rPr>
                        <a:t>d.</a:t>
                      </a:r>
                      <a:endParaRPr lang="en-US"/>
                    </a:p>
                  </a:txBody>
                  <a:tcPr anchor="ctr">
                    <a:lnL>
                      <a:noFill/>
                    </a:lnL>
                    <a:lnR>
                      <a:noFill/>
                    </a:lnR>
                    <a:lnT>
                      <a:noFill/>
                    </a:lnT>
                    <a:lnB>
                      <a:noFill/>
                    </a:lnB>
                  </a:tcPr>
                </a:tc>
                <a:tc>
                  <a:txBody>
                    <a:bodyPr/>
                    <a:lstStyle/>
                    <a:p>
                      <a:r>
                        <a:rPr lang="en-US" dirty="0"/>
                        <a:t>stores Data in a Relation</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072722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9184816"/>
              </p:ext>
            </p:extLst>
          </p:nvPr>
        </p:nvGraphicFramePr>
        <p:xfrm>
          <a:off x="457200" y="1752598"/>
          <a:ext cx="8229600" cy="4572001"/>
        </p:xfrm>
        <a:graphic>
          <a:graphicData uri="http://schemas.openxmlformats.org/drawingml/2006/table">
            <a:tbl>
              <a:tblPr/>
              <a:tblGrid>
                <a:gridCol w="4114800"/>
                <a:gridCol w="4114800"/>
              </a:tblGrid>
              <a:tr h="1758461">
                <a:tc>
                  <a:txBody>
                    <a:bodyPr/>
                    <a:lstStyle/>
                    <a:p>
                      <a:r>
                        <a:rPr lang="en-US">
                          <a:effectLst/>
                        </a:rPr>
                        <a:t>If D1, D2,…. Dn are domains in a relational model, then the relation is a table, which is a subset of </a:t>
                      </a:r>
                    </a:p>
                  </a:txBody>
                  <a:tcPr anchor="ctr">
                    <a:lnL>
                      <a:noFill/>
                    </a:lnL>
                    <a:lnR>
                      <a:noFill/>
                    </a:lnR>
                    <a:lnT>
                      <a:noFill/>
                    </a:lnT>
                    <a:lnB>
                      <a:noFill/>
                    </a:lnB>
                    <a:solidFill>
                      <a:srgbClr val="E0EBEB"/>
                    </a:solidFill>
                  </a:tcPr>
                </a:tc>
                <a:tc>
                  <a:txBody>
                    <a:bodyPr/>
                    <a:lstStyle/>
                    <a:p>
                      <a:endParaRPr lang="en-US"/>
                    </a:p>
                  </a:txBody>
                  <a:tcPr>
                    <a:lnL>
                      <a:noFill/>
                    </a:lnL>
                  </a:tcPr>
                </a:tc>
              </a:tr>
              <a:tr h="703385">
                <a:tc>
                  <a:txBody>
                    <a:bodyPr/>
                    <a:lstStyle/>
                    <a:p>
                      <a:r>
                        <a:rPr lang="en-US" b="1">
                          <a:effectLst/>
                        </a:rPr>
                        <a:t>a.</a:t>
                      </a:r>
                      <a:endParaRPr lang="en-US"/>
                    </a:p>
                  </a:txBody>
                  <a:tcPr anchor="ctr">
                    <a:lnL>
                      <a:noFill/>
                    </a:lnL>
                    <a:lnR>
                      <a:noFill/>
                    </a:lnR>
                    <a:lnT>
                      <a:noFill/>
                    </a:lnT>
                    <a:lnB>
                      <a:noFill/>
                    </a:lnB>
                  </a:tcPr>
                </a:tc>
                <a:tc>
                  <a:txBody>
                    <a:bodyPr/>
                    <a:lstStyle/>
                    <a:p>
                      <a:r>
                        <a:rPr lang="en-US"/>
                        <a:t>D1+D2+…. +Dn</a:t>
                      </a:r>
                    </a:p>
                  </a:txBody>
                  <a:tcPr anchor="ctr">
                    <a:lnL>
                      <a:noFill/>
                    </a:lnL>
                    <a:lnR>
                      <a:noFill/>
                    </a:lnR>
                    <a:lnB>
                      <a:noFill/>
                    </a:lnB>
                  </a:tcPr>
                </a:tc>
              </a:tr>
              <a:tr h="703385">
                <a:tc>
                  <a:txBody>
                    <a:bodyPr/>
                    <a:lstStyle/>
                    <a:p>
                      <a:r>
                        <a:rPr lang="en-US" b="1">
                          <a:effectLst/>
                        </a:rPr>
                        <a:t>b.</a:t>
                      </a:r>
                      <a:endParaRPr lang="en-US"/>
                    </a:p>
                  </a:txBody>
                  <a:tcPr anchor="ctr">
                    <a:lnL>
                      <a:noFill/>
                    </a:lnL>
                    <a:lnR>
                      <a:noFill/>
                    </a:lnR>
                    <a:lnT>
                      <a:noFill/>
                    </a:lnT>
                    <a:lnB>
                      <a:noFill/>
                    </a:lnB>
                  </a:tcPr>
                </a:tc>
                <a:tc>
                  <a:txBody>
                    <a:bodyPr/>
                    <a:lstStyle/>
                    <a:p>
                      <a:r>
                        <a:rPr lang="en-US"/>
                        <a:t>D1x D2x… xDn</a:t>
                      </a:r>
                    </a:p>
                  </a:txBody>
                  <a:tcPr anchor="ctr">
                    <a:lnL>
                      <a:noFill/>
                    </a:lnL>
                    <a:lnR>
                      <a:noFill/>
                    </a:lnR>
                    <a:lnT>
                      <a:noFill/>
                    </a:lnT>
                    <a:lnB>
                      <a:noFill/>
                    </a:lnB>
                  </a:tcPr>
                </a:tc>
              </a:tr>
              <a:tr h="703385">
                <a:tc>
                  <a:txBody>
                    <a:bodyPr/>
                    <a:lstStyle/>
                    <a:p>
                      <a:r>
                        <a:rPr lang="en-US" b="1">
                          <a:effectLst/>
                        </a:rPr>
                        <a:t>c.</a:t>
                      </a:r>
                      <a:endParaRPr lang="en-US"/>
                    </a:p>
                  </a:txBody>
                  <a:tcPr anchor="ctr">
                    <a:lnL>
                      <a:noFill/>
                    </a:lnL>
                    <a:lnR>
                      <a:noFill/>
                    </a:lnR>
                    <a:lnT>
                      <a:noFill/>
                    </a:lnT>
                    <a:lnB>
                      <a:noFill/>
                    </a:lnB>
                  </a:tcPr>
                </a:tc>
                <a:tc>
                  <a:txBody>
                    <a:bodyPr/>
                    <a:lstStyle/>
                    <a:p>
                      <a:r>
                        <a:rPr lang="en-US"/>
                        <a:t>D1U D2U….UDn</a:t>
                      </a:r>
                    </a:p>
                  </a:txBody>
                  <a:tcPr anchor="ctr">
                    <a:lnL>
                      <a:noFill/>
                    </a:lnL>
                    <a:lnR>
                      <a:noFill/>
                    </a:lnR>
                    <a:lnT>
                      <a:noFill/>
                    </a:lnT>
                    <a:lnB>
                      <a:noFill/>
                    </a:lnB>
                  </a:tcPr>
                </a:tc>
              </a:tr>
              <a:tr h="703385">
                <a:tc>
                  <a:txBody>
                    <a:bodyPr/>
                    <a:lstStyle/>
                    <a:p>
                      <a:r>
                        <a:rPr lang="en-US" b="1">
                          <a:effectLst/>
                        </a:rPr>
                        <a:t>d.</a:t>
                      </a:r>
                      <a:endParaRPr lang="en-US"/>
                    </a:p>
                  </a:txBody>
                  <a:tcPr anchor="ctr">
                    <a:lnL>
                      <a:noFill/>
                    </a:lnL>
                    <a:lnR>
                      <a:noFill/>
                    </a:lnR>
                    <a:lnT>
                      <a:noFill/>
                    </a:lnT>
                    <a:lnB>
                      <a:noFill/>
                    </a:lnB>
                  </a:tcPr>
                </a:tc>
                <a:tc>
                  <a:txBody>
                    <a:bodyPr/>
                    <a:lstStyle/>
                    <a:p>
                      <a:r>
                        <a:rPr lang="en-US" dirty="0"/>
                        <a:t>D1- D2-….-</a:t>
                      </a:r>
                      <a:r>
                        <a:rPr lang="en-US" dirty="0" err="1"/>
                        <a:t>Dn</a:t>
                      </a: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032841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6098333"/>
              </p:ext>
            </p:extLst>
          </p:nvPr>
        </p:nvGraphicFramePr>
        <p:xfrm>
          <a:off x="457200" y="1752602"/>
          <a:ext cx="8229600" cy="4495797"/>
        </p:xfrm>
        <a:graphic>
          <a:graphicData uri="http://schemas.openxmlformats.org/drawingml/2006/table">
            <a:tbl>
              <a:tblPr/>
              <a:tblGrid>
                <a:gridCol w="4114800"/>
                <a:gridCol w="4114800"/>
              </a:tblGrid>
              <a:tr h="2440577">
                <a:tc>
                  <a:txBody>
                    <a:bodyPr/>
                    <a:lstStyle/>
                    <a:p>
                      <a:r>
                        <a:rPr lang="en-US">
                          <a:effectLst/>
                        </a:rPr>
                        <a:t>The E-R model is expressed in term of </a:t>
                      </a:r>
                      <a:br>
                        <a:rPr lang="en-US">
                          <a:effectLst/>
                        </a:rPr>
                      </a:br>
                      <a:r>
                        <a:rPr lang="en-US">
                          <a:effectLst/>
                        </a:rPr>
                        <a:t/>
                      </a:r>
                      <a:br>
                        <a:rPr lang="en-US">
                          <a:effectLst/>
                        </a:rPr>
                      </a:br>
                      <a:r>
                        <a:rPr lang="en-US">
                          <a:effectLst/>
                        </a:rPr>
                        <a:t>I. Entities </a:t>
                      </a:r>
                      <a:br>
                        <a:rPr lang="en-US">
                          <a:effectLst/>
                        </a:rPr>
                      </a:br>
                      <a:r>
                        <a:rPr lang="en-US">
                          <a:effectLst/>
                        </a:rPr>
                        <a:t>II. The relationship among entities. </a:t>
                      </a:r>
                      <a:br>
                        <a:rPr lang="en-US">
                          <a:effectLst/>
                        </a:rPr>
                      </a:br>
                      <a:r>
                        <a:rPr lang="en-US">
                          <a:effectLst/>
                        </a:rPr>
                        <a:t>III. The attributes of the entities. </a:t>
                      </a:r>
                      <a:br>
                        <a:rPr lang="en-US">
                          <a:effectLst/>
                        </a:rPr>
                      </a:br>
                      <a:r>
                        <a:rPr lang="en-US">
                          <a:effectLst/>
                        </a:rPr>
                        <a:t>IV. Functional relationship. </a:t>
                      </a:r>
                    </a:p>
                  </a:txBody>
                  <a:tcPr anchor="ctr">
                    <a:lnL>
                      <a:noFill/>
                    </a:lnL>
                    <a:lnR>
                      <a:noFill/>
                    </a:lnR>
                    <a:lnT>
                      <a:noFill/>
                    </a:lnT>
                    <a:lnB>
                      <a:noFill/>
                    </a:lnB>
                    <a:solidFill>
                      <a:srgbClr val="E0EBEB"/>
                    </a:solidFill>
                  </a:tcPr>
                </a:tc>
                <a:tc>
                  <a:txBody>
                    <a:bodyPr/>
                    <a:lstStyle/>
                    <a:p>
                      <a:endParaRPr lang="en-US"/>
                    </a:p>
                  </a:txBody>
                  <a:tcPr>
                    <a:lnL>
                      <a:noFill/>
                    </a:lnL>
                  </a:tcPr>
                </a:tc>
              </a:tr>
              <a:tr h="513805">
                <a:tc>
                  <a:txBody>
                    <a:bodyPr/>
                    <a:lstStyle/>
                    <a:p>
                      <a:r>
                        <a:rPr lang="en-US" b="1">
                          <a:effectLst/>
                        </a:rPr>
                        <a:t>a.</a:t>
                      </a:r>
                      <a:endParaRPr lang="en-US"/>
                    </a:p>
                  </a:txBody>
                  <a:tcPr anchor="ctr">
                    <a:lnL>
                      <a:noFill/>
                    </a:lnL>
                    <a:lnR>
                      <a:noFill/>
                    </a:lnR>
                    <a:lnT>
                      <a:noFill/>
                    </a:lnT>
                    <a:lnB>
                      <a:noFill/>
                    </a:lnB>
                  </a:tcPr>
                </a:tc>
                <a:tc>
                  <a:txBody>
                    <a:bodyPr/>
                    <a:lstStyle/>
                    <a:p>
                      <a:r>
                        <a:rPr lang="en-US"/>
                        <a:t>I, II</a:t>
                      </a:r>
                    </a:p>
                  </a:txBody>
                  <a:tcPr anchor="ctr">
                    <a:lnL>
                      <a:noFill/>
                    </a:lnL>
                    <a:lnR>
                      <a:noFill/>
                    </a:lnR>
                    <a:lnB>
                      <a:noFill/>
                    </a:lnB>
                  </a:tcPr>
                </a:tc>
              </a:tr>
              <a:tr h="513805">
                <a:tc>
                  <a:txBody>
                    <a:bodyPr/>
                    <a:lstStyle/>
                    <a:p>
                      <a:r>
                        <a:rPr lang="en-US" b="1">
                          <a:effectLst/>
                        </a:rPr>
                        <a:t>b.</a:t>
                      </a:r>
                      <a:endParaRPr lang="en-US"/>
                    </a:p>
                  </a:txBody>
                  <a:tcPr anchor="ctr">
                    <a:lnL>
                      <a:noFill/>
                    </a:lnL>
                    <a:lnR>
                      <a:noFill/>
                    </a:lnR>
                    <a:lnT>
                      <a:noFill/>
                    </a:lnT>
                    <a:lnB>
                      <a:noFill/>
                    </a:lnB>
                  </a:tcPr>
                </a:tc>
                <a:tc>
                  <a:txBody>
                    <a:bodyPr/>
                    <a:lstStyle/>
                    <a:p>
                      <a:r>
                        <a:rPr lang="en-US"/>
                        <a:t>I, II, IV</a:t>
                      </a:r>
                    </a:p>
                  </a:txBody>
                  <a:tcPr anchor="ctr">
                    <a:lnL>
                      <a:noFill/>
                    </a:lnL>
                    <a:lnR>
                      <a:noFill/>
                    </a:lnR>
                    <a:lnT>
                      <a:noFill/>
                    </a:lnT>
                    <a:lnB>
                      <a:noFill/>
                    </a:lnB>
                  </a:tcPr>
                </a:tc>
              </a:tr>
              <a:tr h="513805">
                <a:tc>
                  <a:txBody>
                    <a:bodyPr/>
                    <a:lstStyle/>
                    <a:p>
                      <a:r>
                        <a:rPr lang="en-US" b="1">
                          <a:effectLst/>
                        </a:rPr>
                        <a:t>c.</a:t>
                      </a:r>
                      <a:endParaRPr lang="en-US"/>
                    </a:p>
                  </a:txBody>
                  <a:tcPr anchor="ctr">
                    <a:lnL>
                      <a:noFill/>
                    </a:lnL>
                    <a:lnR>
                      <a:noFill/>
                    </a:lnR>
                    <a:lnT>
                      <a:noFill/>
                    </a:lnT>
                    <a:lnB>
                      <a:noFill/>
                    </a:lnB>
                  </a:tcPr>
                </a:tc>
                <a:tc>
                  <a:txBody>
                    <a:bodyPr/>
                    <a:lstStyle/>
                    <a:p>
                      <a:r>
                        <a:rPr lang="en-US"/>
                        <a:t>II, II, IV</a:t>
                      </a:r>
                    </a:p>
                  </a:txBody>
                  <a:tcPr anchor="ctr">
                    <a:lnL>
                      <a:noFill/>
                    </a:lnL>
                    <a:lnR>
                      <a:noFill/>
                    </a:lnR>
                    <a:lnT>
                      <a:noFill/>
                    </a:lnT>
                    <a:lnB>
                      <a:noFill/>
                    </a:lnB>
                  </a:tcPr>
                </a:tc>
              </a:tr>
              <a:tr h="513805">
                <a:tc>
                  <a:txBody>
                    <a:bodyPr/>
                    <a:lstStyle/>
                    <a:p>
                      <a:r>
                        <a:rPr lang="en-US" b="1">
                          <a:effectLst/>
                        </a:rPr>
                        <a:t>d.</a:t>
                      </a:r>
                      <a:endParaRPr lang="en-US"/>
                    </a:p>
                  </a:txBody>
                  <a:tcPr anchor="ctr">
                    <a:lnL>
                      <a:noFill/>
                    </a:lnL>
                    <a:lnR>
                      <a:noFill/>
                    </a:lnR>
                    <a:lnT>
                      <a:noFill/>
                    </a:lnT>
                    <a:lnB>
                      <a:noFill/>
                    </a:lnB>
                  </a:tcPr>
                </a:tc>
                <a:tc>
                  <a:txBody>
                    <a:bodyPr/>
                    <a:lstStyle/>
                    <a:p>
                      <a:r>
                        <a:rPr lang="en-US" dirty="0"/>
                        <a:t>I, II, III</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681848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6540359"/>
              </p:ext>
            </p:extLst>
          </p:nvPr>
        </p:nvGraphicFramePr>
        <p:xfrm>
          <a:off x="457200" y="1219199"/>
          <a:ext cx="8229600" cy="4038600"/>
        </p:xfrm>
        <a:graphic>
          <a:graphicData uri="http://schemas.openxmlformats.org/drawingml/2006/table">
            <a:tbl>
              <a:tblPr/>
              <a:tblGrid>
                <a:gridCol w="4114800"/>
                <a:gridCol w="4114800"/>
              </a:tblGrid>
              <a:tr h="807720">
                <a:tc>
                  <a:txBody>
                    <a:bodyPr/>
                    <a:lstStyle/>
                    <a:p>
                      <a:r>
                        <a:rPr lang="en-US">
                          <a:effectLst/>
                        </a:rPr>
                        <a:t>A superkey for an entity consists of: </a:t>
                      </a:r>
                    </a:p>
                  </a:txBody>
                  <a:tcPr anchor="ctr">
                    <a:lnL>
                      <a:noFill/>
                    </a:lnL>
                    <a:lnR>
                      <a:noFill/>
                    </a:lnR>
                    <a:lnT>
                      <a:noFill/>
                    </a:lnT>
                    <a:lnB>
                      <a:noFill/>
                    </a:lnB>
                    <a:solidFill>
                      <a:srgbClr val="E0EBEB"/>
                    </a:solidFill>
                  </a:tcPr>
                </a:tc>
                <a:tc>
                  <a:txBody>
                    <a:bodyPr/>
                    <a:lstStyle/>
                    <a:p>
                      <a:endParaRPr lang="en-US"/>
                    </a:p>
                  </a:txBody>
                  <a:tcPr>
                    <a:lnL>
                      <a:noFill/>
                    </a:lnL>
                  </a:tcPr>
                </a:tc>
              </a:tr>
              <a:tr h="807720">
                <a:tc>
                  <a:txBody>
                    <a:bodyPr/>
                    <a:lstStyle/>
                    <a:p>
                      <a:r>
                        <a:rPr lang="en-US" b="1">
                          <a:effectLst/>
                        </a:rPr>
                        <a:t>a.</a:t>
                      </a:r>
                      <a:endParaRPr lang="en-US"/>
                    </a:p>
                  </a:txBody>
                  <a:tcPr anchor="ctr">
                    <a:lnL>
                      <a:noFill/>
                    </a:lnL>
                    <a:lnR>
                      <a:noFill/>
                    </a:lnR>
                    <a:lnT>
                      <a:noFill/>
                    </a:lnT>
                    <a:lnB>
                      <a:noFill/>
                    </a:lnB>
                  </a:tcPr>
                </a:tc>
                <a:tc>
                  <a:txBody>
                    <a:bodyPr/>
                    <a:lstStyle/>
                    <a:p>
                      <a:r>
                        <a:rPr lang="en-US"/>
                        <a:t>one attribute only</a:t>
                      </a:r>
                    </a:p>
                  </a:txBody>
                  <a:tcPr anchor="ctr">
                    <a:lnL>
                      <a:noFill/>
                    </a:lnL>
                    <a:lnR>
                      <a:noFill/>
                    </a:lnR>
                    <a:lnB>
                      <a:noFill/>
                    </a:lnB>
                  </a:tcPr>
                </a:tc>
              </a:tr>
              <a:tr h="807720">
                <a:tc>
                  <a:txBody>
                    <a:bodyPr/>
                    <a:lstStyle/>
                    <a:p>
                      <a:r>
                        <a:rPr lang="en-US" b="1">
                          <a:effectLst/>
                        </a:rPr>
                        <a:t>b.</a:t>
                      </a:r>
                      <a:endParaRPr lang="en-US"/>
                    </a:p>
                  </a:txBody>
                  <a:tcPr anchor="ctr">
                    <a:lnL>
                      <a:noFill/>
                    </a:lnL>
                    <a:lnR>
                      <a:noFill/>
                    </a:lnR>
                    <a:lnT>
                      <a:noFill/>
                    </a:lnT>
                    <a:lnB>
                      <a:noFill/>
                    </a:lnB>
                  </a:tcPr>
                </a:tc>
                <a:tc>
                  <a:txBody>
                    <a:bodyPr/>
                    <a:lstStyle/>
                    <a:p>
                      <a:r>
                        <a:rPr lang="en-US"/>
                        <a:t>at least two attributes</a:t>
                      </a:r>
                    </a:p>
                  </a:txBody>
                  <a:tcPr anchor="ctr">
                    <a:lnL>
                      <a:noFill/>
                    </a:lnL>
                    <a:lnR>
                      <a:noFill/>
                    </a:lnR>
                    <a:lnT>
                      <a:noFill/>
                    </a:lnT>
                    <a:lnB>
                      <a:noFill/>
                    </a:lnB>
                  </a:tcPr>
                </a:tc>
              </a:tr>
              <a:tr h="807720">
                <a:tc>
                  <a:txBody>
                    <a:bodyPr/>
                    <a:lstStyle/>
                    <a:p>
                      <a:r>
                        <a:rPr lang="en-US" b="1">
                          <a:effectLst/>
                        </a:rPr>
                        <a:t>c.</a:t>
                      </a:r>
                      <a:endParaRPr lang="en-US"/>
                    </a:p>
                  </a:txBody>
                  <a:tcPr anchor="ctr">
                    <a:lnL>
                      <a:noFill/>
                    </a:lnL>
                    <a:lnR>
                      <a:noFill/>
                    </a:lnR>
                    <a:lnT>
                      <a:noFill/>
                    </a:lnT>
                    <a:lnB>
                      <a:noFill/>
                    </a:lnB>
                  </a:tcPr>
                </a:tc>
                <a:tc>
                  <a:txBody>
                    <a:bodyPr/>
                    <a:lstStyle/>
                    <a:p>
                      <a:r>
                        <a:rPr lang="en-US"/>
                        <a:t>at most two attributes</a:t>
                      </a:r>
                    </a:p>
                  </a:txBody>
                  <a:tcPr anchor="ctr">
                    <a:lnL>
                      <a:noFill/>
                    </a:lnL>
                    <a:lnR>
                      <a:noFill/>
                    </a:lnR>
                    <a:lnT>
                      <a:noFill/>
                    </a:lnT>
                    <a:lnB>
                      <a:noFill/>
                    </a:lnB>
                  </a:tcPr>
                </a:tc>
              </a:tr>
              <a:tr h="807720">
                <a:tc>
                  <a:txBody>
                    <a:bodyPr/>
                    <a:lstStyle/>
                    <a:p>
                      <a:r>
                        <a:rPr lang="en-US" b="1">
                          <a:effectLst/>
                        </a:rPr>
                        <a:t>d.</a:t>
                      </a:r>
                      <a:endParaRPr lang="en-US"/>
                    </a:p>
                  </a:txBody>
                  <a:tcPr anchor="ctr">
                    <a:lnL>
                      <a:noFill/>
                    </a:lnL>
                    <a:lnR>
                      <a:noFill/>
                    </a:lnR>
                    <a:lnT>
                      <a:noFill/>
                    </a:lnT>
                    <a:lnB>
                      <a:noFill/>
                    </a:lnB>
                  </a:tcPr>
                </a:tc>
                <a:tc>
                  <a:txBody>
                    <a:bodyPr/>
                    <a:lstStyle/>
                    <a:p>
                      <a:r>
                        <a:rPr lang="en-US" dirty="0"/>
                        <a:t>one or more attributes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50876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0915884"/>
              </p:ext>
            </p:extLst>
          </p:nvPr>
        </p:nvGraphicFramePr>
        <p:xfrm>
          <a:off x="457200" y="1600200"/>
          <a:ext cx="8229600" cy="3314541"/>
        </p:xfrm>
        <a:graphic>
          <a:graphicData uri="http://schemas.openxmlformats.org/drawingml/2006/table">
            <a:tbl>
              <a:tblPr/>
              <a:tblGrid>
                <a:gridCol w="4114800"/>
                <a:gridCol w="4114800"/>
              </a:tblGrid>
              <a:tr h="1008773">
                <a:tc>
                  <a:txBody>
                    <a:bodyPr/>
                    <a:lstStyle/>
                    <a:p>
                      <a:r>
                        <a:rPr lang="en-US">
                          <a:effectLst/>
                        </a:rPr>
                        <a:t>Which of the following set of keywords constitutes a mapping in SQL? </a:t>
                      </a:r>
                    </a:p>
                  </a:txBody>
                  <a:tcPr anchor="ctr">
                    <a:lnL>
                      <a:noFill/>
                    </a:lnL>
                    <a:lnR>
                      <a:noFill/>
                    </a:lnR>
                    <a:lnT>
                      <a:noFill/>
                    </a:lnT>
                    <a:lnB>
                      <a:noFill/>
                    </a:lnB>
                    <a:solidFill>
                      <a:srgbClr val="E0EBEB"/>
                    </a:solidFill>
                  </a:tcPr>
                </a:tc>
                <a:tc>
                  <a:txBody>
                    <a:bodyPr/>
                    <a:lstStyle/>
                    <a:p>
                      <a:endParaRPr lang="en-US"/>
                    </a:p>
                  </a:txBody>
                  <a:tcPr>
                    <a:lnL>
                      <a:noFill/>
                    </a:lnL>
                  </a:tcPr>
                </a:tc>
              </a:tr>
              <a:tr h="576442">
                <a:tc>
                  <a:txBody>
                    <a:bodyPr/>
                    <a:lstStyle/>
                    <a:p>
                      <a:r>
                        <a:rPr lang="en-US" b="1">
                          <a:effectLst/>
                        </a:rPr>
                        <a:t>a.</a:t>
                      </a:r>
                      <a:endParaRPr lang="en-US"/>
                    </a:p>
                  </a:txBody>
                  <a:tcPr anchor="ctr">
                    <a:lnL>
                      <a:noFill/>
                    </a:lnL>
                    <a:lnR>
                      <a:noFill/>
                    </a:lnR>
                    <a:lnT>
                      <a:noFill/>
                    </a:lnT>
                    <a:lnB>
                      <a:noFill/>
                    </a:lnB>
                  </a:tcPr>
                </a:tc>
                <a:tc>
                  <a:txBody>
                    <a:bodyPr/>
                    <a:lstStyle/>
                    <a:p>
                      <a:r>
                        <a:rPr lang="en-US"/>
                        <a:t>SELECT, FROM, TABLE</a:t>
                      </a:r>
                    </a:p>
                  </a:txBody>
                  <a:tcPr anchor="ctr">
                    <a:lnL>
                      <a:noFill/>
                    </a:lnL>
                    <a:lnR>
                      <a:noFill/>
                    </a:lnR>
                    <a:lnB>
                      <a:noFill/>
                    </a:lnB>
                  </a:tcPr>
                </a:tc>
              </a:tr>
              <a:tr h="576442">
                <a:tc>
                  <a:txBody>
                    <a:bodyPr/>
                    <a:lstStyle/>
                    <a:p>
                      <a:r>
                        <a:rPr lang="en-US" b="1">
                          <a:effectLst/>
                        </a:rPr>
                        <a:t>b.</a:t>
                      </a:r>
                      <a:endParaRPr lang="en-US"/>
                    </a:p>
                  </a:txBody>
                  <a:tcPr anchor="ctr">
                    <a:lnL>
                      <a:noFill/>
                    </a:lnL>
                    <a:lnR>
                      <a:noFill/>
                    </a:lnR>
                    <a:lnT>
                      <a:noFill/>
                    </a:lnT>
                    <a:lnB>
                      <a:noFill/>
                    </a:lnB>
                  </a:tcPr>
                </a:tc>
                <a:tc>
                  <a:txBody>
                    <a:bodyPr/>
                    <a:lstStyle/>
                    <a:p>
                      <a:r>
                        <a:rPr lang="en-US"/>
                        <a:t>SELECT, FROM, WHERE</a:t>
                      </a:r>
                    </a:p>
                  </a:txBody>
                  <a:tcPr anchor="ctr">
                    <a:lnL>
                      <a:noFill/>
                    </a:lnL>
                    <a:lnR>
                      <a:noFill/>
                    </a:lnR>
                    <a:lnT>
                      <a:noFill/>
                    </a:lnT>
                    <a:lnB>
                      <a:noFill/>
                    </a:lnB>
                  </a:tcPr>
                </a:tc>
              </a:tr>
              <a:tr h="576442">
                <a:tc>
                  <a:txBody>
                    <a:bodyPr/>
                    <a:lstStyle/>
                    <a:p>
                      <a:r>
                        <a:rPr lang="en-US" b="1">
                          <a:effectLst/>
                        </a:rPr>
                        <a:t>c.</a:t>
                      </a:r>
                      <a:endParaRPr lang="en-US"/>
                    </a:p>
                  </a:txBody>
                  <a:tcPr anchor="ctr">
                    <a:lnL>
                      <a:noFill/>
                    </a:lnL>
                    <a:lnR>
                      <a:noFill/>
                    </a:lnR>
                    <a:lnT>
                      <a:noFill/>
                    </a:lnT>
                    <a:lnB>
                      <a:noFill/>
                    </a:lnB>
                  </a:tcPr>
                </a:tc>
                <a:tc>
                  <a:txBody>
                    <a:bodyPr/>
                    <a:lstStyle/>
                    <a:p>
                      <a:r>
                        <a:rPr lang="en-US"/>
                        <a:t>CONNECT, TABLE, CREATE</a:t>
                      </a:r>
                    </a:p>
                  </a:txBody>
                  <a:tcPr anchor="ctr">
                    <a:lnL>
                      <a:noFill/>
                    </a:lnL>
                    <a:lnR>
                      <a:noFill/>
                    </a:lnR>
                    <a:lnT>
                      <a:noFill/>
                    </a:lnT>
                    <a:lnB>
                      <a:noFill/>
                    </a:lnB>
                  </a:tcPr>
                </a:tc>
              </a:tr>
              <a:tr h="576442">
                <a:tc>
                  <a:txBody>
                    <a:bodyPr/>
                    <a:lstStyle/>
                    <a:p>
                      <a:r>
                        <a:rPr lang="en-US" b="1">
                          <a:effectLst/>
                        </a:rPr>
                        <a:t>d.</a:t>
                      </a:r>
                      <a:endParaRPr lang="en-US"/>
                    </a:p>
                  </a:txBody>
                  <a:tcPr anchor="ctr">
                    <a:lnL>
                      <a:noFill/>
                    </a:lnL>
                    <a:lnR>
                      <a:noFill/>
                    </a:lnR>
                    <a:lnT>
                      <a:noFill/>
                    </a:lnT>
                    <a:lnB>
                      <a:noFill/>
                    </a:lnB>
                  </a:tcPr>
                </a:tc>
                <a:tc>
                  <a:txBody>
                    <a:bodyPr/>
                    <a:lstStyle/>
                    <a:p>
                      <a:r>
                        <a:rPr lang="en-US" dirty="0"/>
                        <a:t>SELECT, TABLE, INSERT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095941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202793"/>
              </p:ext>
            </p:extLst>
          </p:nvPr>
        </p:nvGraphicFramePr>
        <p:xfrm>
          <a:off x="457200" y="1905000"/>
          <a:ext cx="8229600" cy="3581399"/>
        </p:xfrm>
        <a:graphic>
          <a:graphicData uri="http://schemas.openxmlformats.org/drawingml/2006/table">
            <a:tbl>
              <a:tblPr/>
              <a:tblGrid>
                <a:gridCol w="4114800"/>
                <a:gridCol w="4114800"/>
              </a:tblGrid>
              <a:tr h="1089991">
                <a:tc>
                  <a:txBody>
                    <a:bodyPr/>
                    <a:lstStyle/>
                    <a:p>
                      <a:r>
                        <a:rPr lang="en-US" dirty="0">
                          <a:effectLst/>
                        </a:rPr>
                        <a:t>The student. marks should not be greater than 100. This  is </a:t>
                      </a:r>
                    </a:p>
                  </a:txBody>
                  <a:tcPr anchor="ctr">
                    <a:lnL>
                      <a:noFill/>
                    </a:lnL>
                    <a:lnR>
                      <a:noFill/>
                    </a:lnR>
                    <a:lnT>
                      <a:noFill/>
                    </a:lnT>
                    <a:lnB>
                      <a:noFill/>
                    </a:lnB>
                    <a:solidFill>
                      <a:srgbClr val="E0EBEB"/>
                    </a:solidFill>
                  </a:tcPr>
                </a:tc>
                <a:tc>
                  <a:txBody>
                    <a:bodyPr/>
                    <a:lstStyle/>
                    <a:p>
                      <a:endParaRPr lang="en-US" dirty="0"/>
                    </a:p>
                  </a:txBody>
                  <a:tcPr>
                    <a:lnL>
                      <a:noFill/>
                    </a:lnL>
                  </a:tcPr>
                </a:tc>
              </a:tr>
              <a:tr h="622852">
                <a:tc>
                  <a:txBody>
                    <a:bodyPr/>
                    <a:lstStyle/>
                    <a:p>
                      <a:r>
                        <a:rPr lang="en-US" b="1" dirty="0">
                          <a:effectLst/>
                        </a:rPr>
                        <a:t>a.</a:t>
                      </a:r>
                      <a:endParaRPr lang="en-US" dirty="0"/>
                    </a:p>
                  </a:txBody>
                  <a:tcPr anchor="ctr">
                    <a:lnL>
                      <a:noFill/>
                    </a:lnL>
                    <a:lnR>
                      <a:noFill/>
                    </a:lnR>
                    <a:lnT>
                      <a:noFill/>
                    </a:lnT>
                    <a:lnB>
                      <a:noFill/>
                    </a:lnB>
                  </a:tcPr>
                </a:tc>
                <a:tc>
                  <a:txBody>
                    <a:bodyPr/>
                    <a:lstStyle/>
                    <a:p>
                      <a:r>
                        <a:rPr lang="en-US" dirty="0"/>
                        <a:t>Integrity constraint</a:t>
                      </a:r>
                    </a:p>
                  </a:txBody>
                  <a:tcPr anchor="ctr">
                    <a:lnL>
                      <a:noFill/>
                    </a:lnL>
                    <a:lnR>
                      <a:noFill/>
                    </a:lnR>
                    <a:lnB>
                      <a:noFill/>
                    </a:lnB>
                  </a:tcPr>
                </a:tc>
              </a:tr>
              <a:tr h="622852">
                <a:tc>
                  <a:txBody>
                    <a:bodyPr/>
                    <a:lstStyle/>
                    <a:p>
                      <a:r>
                        <a:rPr lang="en-US" b="1" dirty="0">
                          <a:effectLst/>
                        </a:rPr>
                        <a:t>b.</a:t>
                      </a:r>
                      <a:endParaRPr lang="en-US" dirty="0"/>
                    </a:p>
                  </a:txBody>
                  <a:tcPr anchor="ctr">
                    <a:lnL>
                      <a:noFill/>
                    </a:lnL>
                    <a:lnR>
                      <a:noFill/>
                    </a:lnR>
                    <a:lnT>
                      <a:noFill/>
                    </a:lnT>
                    <a:lnB>
                      <a:noFill/>
                    </a:lnB>
                  </a:tcPr>
                </a:tc>
                <a:tc>
                  <a:txBody>
                    <a:bodyPr/>
                    <a:lstStyle/>
                    <a:p>
                      <a:r>
                        <a:rPr lang="en-US" dirty="0"/>
                        <a:t>Referential constraint</a:t>
                      </a:r>
                    </a:p>
                  </a:txBody>
                  <a:tcPr anchor="ctr">
                    <a:lnL>
                      <a:noFill/>
                    </a:lnL>
                    <a:lnR>
                      <a:noFill/>
                    </a:lnR>
                    <a:lnT>
                      <a:noFill/>
                    </a:lnT>
                    <a:lnB>
                      <a:noFill/>
                    </a:lnB>
                  </a:tcPr>
                </a:tc>
              </a:tr>
              <a:tr h="622852">
                <a:tc>
                  <a:txBody>
                    <a:bodyPr/>
                    <a:lstStyle/>
                    <a:p>
                      <a:r>
                        <a:rPr lang="en-US" b="1" dirty="0">
                          <a:effectLst/>
                        </a:rPr>
                        <a:t>c.</a:t>
                      </a:r>
                      <a:endParaRPr lang="en-US" dirty="0"/>
                    </a:p>
                  </a:txBody>
                  <a:tcPr anchor="ctr">
                    <a:lnL>
                      <a:noFill/>
                    </a:lnL>
                    <a:lnR>
                      <a:noFill/>
                    </a:lnR>
                    <a:lnT>
                      <a:noFill/>
                    </a:lnT>
                    <a:lnB>
                      <a:noFill/>
                    </a:lnB>
                  </a:tcPr>
                </a:tc>
                <a:tc>
                  <a:txBody>
                    <a:bodyPr/>
                    <a:lstStyle/>
                    <a:p>
                      <a:r>
                        <a:rPr lang="en-US" dirty="0" err="1"/>
                        <a:t>Overdefined</a:t>
                      </a:r>
                      <a:r>
                        <a:rPr lang="en-US" dirty="0"/>
                        <a:t> constraint</a:t>
                      </a:r>
                    </a:p>
                  </a:txBody>
                  <a:tcPr anchor="ctr">
                    <a:lnL>
                      <a:noFill/>
                    </a:lnL>
                    <a:lnR>
                      <a:noFill/>
                    </a:lnR>
                    <a:lnT>
                      <a:noFill/>
                    </a:lnT>
                    <a:lnB>
                      <a:noFill/>
                    </a:lnB>
                  </a:tcPr>
                </a:tc>
              </a:tr>
              <a:tr h="622852">
                <a:tc>
                  <a:txBody>
                    <a:bodyPr/>
                    <a:lstStyle/>
                    <a:p>
                      <a:r>
                        <a:rPr lang="en-US" b="1">
                          <a:effectLst/>
                        </a:rPr>
                        <a:t>d.</a:t>
                      </a:r>
                      <a:endParaRPr lang="en-US"/>
                    </a:p>
                  </a:txBody>
                  <a:tcPr anchor="ctr">
                    <a:lnL>
                      <a:noFill/>
                    </a:lnL>
                    <a:lnR>
                      <a:noFill/>
                    </a:lnR>
                    <a:lnT>
                      <a:noFill/>
                    </a:lnT>
                    <a:lnB>
                      <a:noFill/>
                    </a:lnB>
                  </a:tcPr>
                </a:tc>
                <a:tc>
                  <a:txBody>
                    <a:bodyPr/>
                    <a:lstStyle/>
                    <a:p>
                      <a:r>
                        <a:rPr lang="en-US" dirty="0"/>
                        <a:t>Feasible constraint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730443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0748684"/>
              </p:ext>
            </p:extLst>
          </p:nvPr>
        </p:nvGraphicFramePr>
        <p:xfrm>
          <a:off x="457200" y="1524001"/>
          <a:ext cx="8229600" cy="3253580"/>
        </p:xfrm>
        <a:graphic>
          <a:graphicData uri="http://schemas.openxmlformats.org/drawingml/2006/table">
            <a:tbl>
              <a:tblPr/>
              <a:tblGrid>
                <a:gridCol w="4114800"/>
                <a:gridCol w="4114800"/>
              </a:tblGrid>
              <a:tr h="650716">
                <a:tc>
                  <a:txBody>
                    <a:bodyPr/>
                    <a:lstStyle/>
                    <a:p>
                      <a:r>
                        <a:rPr lang="en-US">
                          <a:effectLst/>
                        </a:rPr>
                        <a:t>A primary key for an entity is: </a:t>
                      </a:r>
                    </a:p>
                  </a:txBody>
                  <a:tcPr anchor="ctr">
                    <a:lnL>
                      <a:noFill/>
                    </a:lnL>
                    <a:lnR>
                      <a:noFill/>
                    </a:lnR>
                    <a:lnT>
                      <a:noFill/>
                    </a:lnT>
                    <a:lnB>
                      <a:noFill/>
                    </a:lnB>
                    <a:solidFill>
                      <a:srgbClr val="E0EBEB"/>
                    </a:solidFill>
                  </a:tcPr>
                </a:tc>
                <a:tc>
                  <a:txBody>
                    <a:bodyPr/>
                    <a:lstStyle/>
                    <a:p>
                      <a:endParaRPr lang="en-US"/>
                    </a:p>
                  </a:txBody>
                  <a:tcPr>
                    <a:lnL>
                      <a:noFill/>
                    </a:lnL>
                  </a:tcPr>
                </a:tc>
              </a:tr>
              <a:tr h="650716">
                <a:tc>
                  <a:txBody>
                    <a:bodyPr/>
                    <a:lstStyle/>
                    <a:p>
                      <a:r>
                        <a:rPr lang="en-US" b="1">
                          <a:effectLst/>
                        </a:rPr>
                        <a:t>a.</a:t>
                      </a:r>
                      <a:endParaRPr lang="en-US"/>
                    </a:p>
                  </a:txBody>
                  <a:tcPr anchor="ctr">
                    <a:lnL>
                      <a:noFill/>
                    </a:lnL>
                    <a:lnR>
                      <a:noFill/>
                    </a:lnR>
                    <a:lnT>
                      <a:noFill/>
                    </a:lnT>
                    <a:lnB>
                      <a:noFill/>
                    </a:lnB>
                  </a:tcPr>
                </a:tc>
                <a:tc>
                  <a:txBody>
                    <a:bodyPr/>
                    <a:lstStyle/>
                    <a:p>
                      <a:r>
                        <a:rPr lang="en-US"/>
                        <a:t>a candidate key</a:t>
                      </a:r>
                    </a:p>
                  </a:txBody>
                  <a:tcPr anchor="ctr">
                    <a:lnL>
                      <a:noFill/>
                    </a:lnL>
                    <a:lnR>
                      <a:noFill/>
                    </a:lnR>
                    <a:lnB>
                      <a:noFill/>
                    </a:lnB>
                  </a:tcPr>
                </a:tc>
              </a:tr>
              <a:tr h="650716">
                <a:tc>
                  <a:txBody>
                    <a:bodyPr/>
                    <a:lstStyle/>
                    <a:p>
                      <a:r>
                        <a:rPr lang="en-US" b="1">
                          <a:effectLst/>
                        </a:rPr>
                        <a:t>b.</a:t>
                      </a:r>
                      <a:endParaRPr lang="en-US"/>
                    </a:p>
                  </a:txBody>
                  <a:tcPr anchor="ctr">
                    <a:lnL>
                      <a:noFill/>
                    </a:lnL>
                    <a:lnR>
                      <a:noFill/>
                    </a:lnR>
                    <a:lnT>
                      <a:noFill/>
                    </a:lnT>
                    <a:lnB>
                      <a:noFill/>
                    </a:lnB>
                  </a:tcPr>
                </a:tc>
                <a:tc>
                  <a:txBody>
                    <a:bodyPr/>
                    <a:lstStyle/>
                    <a:p>
                      <a:r>
                        <a:rPr lang="en-US"/>
                        <a:t>any  attribute</a:t>
                      </a:r>
                    </a:p>
                  </a:txBody>
                  <a:tcPr anchor="ctr">
                    <a:lnL>
                      <a:noFill/>
                    </a:lnL>
                    <a:lnR>
                      <a:noFill/>
                    </a:lnR>
                    <a:lnT>
                      <a:noFill/>
                    </a:lnT>
                    <a:lnB>
                      <a:noFill/>
                    </a:lnB>
                  </a:tcPr>
                </a:tc>
              </a:tr>
              <a:tr h="650716">
                <a:tc>
                  <a:txBody>
                    <a:bodyPr/>
                    <a:lstStyle/>
                    <a:p>
                      <a:r>
                        <a:rPr lang="en-US" b="1">
                          <a:effectLst/>
                        </a:rPr>
                        <a:t>c.</a:t>
                      </a:r>
                      <a:endParaRPr lang="en-US"/>
                    </a:p>
                  </a:txBody>
                  <a:tcPr anchor="ctr">
                    <a:lnL>
                      <a:noFill/>
                    </a:lnL>
                    <a:lnR>
                      <a:noFill/>
                    </a:lnR>
                    <a:lnT>
                      <a:noFill/>
                    </a:lnT>
                    <a:lnB>
                      <a:noFill/>
                    </a:lnB>
                  </a:tcPr>
                </a:tc>
                <a:tc>
                  <a:txBody>
                    <a:bodyPr/>
                    <a:lstStyle/>
                    <a:p>
                      <a:r>
                        <a:rPr lang="en-US"/>
                        <a:t>a unique attribute</a:t>
                      </a:r>
                    </a:p>
                  </a:txBody>
                  <a:tcPr anchor="ctr">
                    <a:lnL>
                      <a:noFill/>
                    </a:lnL>
                    <a:lnR>
                      <a:noFill/>
                    </a:lnR>
                    <a:lnT>
                      <a:noFill/>
                    </a:lnT>
                    <a:lnB>
                      <a:noFill/>
                    </a:lnB>
                  </a:tcPr>
                </a:tc>
              </a:tr>
              <a:tr h="650716">
                <a:tc>
                  <a:txBody>
                    <a:bodyPr/>
                    <a:lstStyle/>
                    <a:p>
                      <a:r>
                        <a:rPr lang="en-US" b="1">
                          <a:effectLst/>
                        </a:rPr>
                        <a:t>d.</a:t>
                      </a:r>
                      <a:endParaRPr lang="en-US"/>
                    </a:p>
                  </a:txBody>
                  <a:tcPr anchor="ctr">
                    <a:lnL>
                      <a:noFill/>
                    </a:lnL>
                    <a:lnR>
                      <a:noFill/>
                    </a:lnR>
                    <a:lnT>
                      <a:noFill/>
                    </a:lnT>
                    <a:lnB>
                      <a:noFill/>
                    </a:lnB>
                  </a:tcPr>
                </a:tc>
                <a:tc>
                  <a:txBody>
                    <a:bodyPr/>
                    <a:lstStyle/>
                    <a:p>
                      <a:r>
                        <a:rPr lang="en-US" dirty="0"/>
                        <a:t>a super key</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392362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Practice </a:t>
            </a:r>
            <a:r>
              <a:rPr lang="en-US" dirty="0" smtClean="0"/>
              <a:t>Well!!!</a:t>
            </a:r>
            <a:endParaRPr lang="en-US" dirty="0"/>
          </a:p>
        </p:txBody>
      </p:sp>
    </p:spTree>
    <p:extLst>
      <p:ext uri="{BB962C8B-B14F-4D97-AF65-F5344CB8AC3E}">
        <p14:creationId xmlns:p14="http://schemas.microsoft.com/office/powerpoint/2010/main" val="1005854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2125821"/>
          <a:ext cx="8229600" cy="3474720"/>
        </p:xfrm>
        <a:graphic>
          <a:graphicData uri="http://schemas.openxmlformats.org/drawingml/2006/table">
            <a:tbl>
              <a:tblPr/>
              <a:tblGrid>
                <a:gridCol w="4114800"/>
                <a:gridCol w="4114800"/>
              </a:tblGrid>
              <a:tr h="0">
                <a:tc>
                  <a:txBody>
                    <a:bodyPr/>
                    <a:lstStyle/>
                    <a:p>
                      <a:r>
                        <a:rPr lang="en-US">
                          <a:effectLst/>
                        </a:rPr>
                        <a:t>An ER Model includes </a:t>
                      </a:r>
                      <a:br>
                        <a:rPr lang="en-US">
                          <a:effectLst/>
                        </a:rPr>
                      </a:br>
                      <a:r>
                        <a:rPr lang="en-US">
                          <a:effectLst/>
                        </a:rPr>
                        <a:t>1. An ER diagram portraying entity types. </a:t>
                      </a:r>
                      <a:br>
                        <a:rPr lang="en-US">
                          <a:effectLst/>
                        </a:rPr>
                      </a:br>
                      <a:r>
                        <a:rPr lang="en-US">
                          <a:effectLst/>
                        </a:rPr>
                        <a:t>II. Attributes for each entity type </a:t>
                      </a:r>
                      <a:br>
                        <a:rPr lang="en-US">
                          <a:effectLst/>
                        </a:rPr>
                      </a:br>
                      <a:r>
                        <a:rPr lang="en-US">
                          <a:effectLst/>
                        </a:rPr>
                        <a:t>III. Relationships among . entity types. </a:t>
                      </a:r>
                      <a:br>
                        <a:rPr lang="en-US">
                          <a:effectLst/>
                        </a:rPr>
                      </a:br>
                      <a:r>
                        <a:rPr lang="en-US">
                          <a:effectLst/>
                        </a:rPr>
                        <a:t>IV. Semantic integrity constraints that reflects the business rules about data not captured in the ERdiagram. </a:t>
                      </a:r>
                    </a:p>
                  </a:txBody>
                  <a:tcPr anchor="ctr">
                    <a:lnL>
                      <a:noFill/>
                    </a:lnL>
                    <a:lnR>
                      <a:noFill/>
                    </a:lnR>
                    <a:lnT>
                      <a:noFill/>
                    </a:lnT>
                    <a:lnB>
                      <a:noFill/>
                    </a:lnB>
                    <a:solidFill>
                      <a:srgbClr val="E0EBEB"/>
                    </a:solidFill>
                  </a:tcPr>
                </a:tc>
                <a:tc>
                  <a:txBody>
                    <a:bodyPr/>
                    <a:lstStyle/>
                    <a:p>
                      <a:endParaRPr lang="en-US"/>
                    </a:p>
                  </a:txBody>
                  <a:tcPr>
                    <a:lnL>
                      <a:noFill/>
                    </a:lnL>
                  </a:tcPr>
                </a:tc>
              </a:tr>
              <a:tr h="0">
                <a:tc>
                  <a:txBody>
                    <a:bodyPr/>
                    <a:lstStyle/>
                    <a:p>
                      <a:r>
                        <a:rPr lang="en-US" b="1">
                          <a:effectLst/>
                        </a:rPr>
                        <a:t>a.</a:t>
                      </a:r>
                      <a:endParaRPr lang="en-US"/>
                    </a:p>
                  </a:txBody>
                  <a:tcPr anchor="ctr">
                    <a:lnL>
                      <a:noFill/>
                    </a:lnL>
                    <a:lnR>
                      <a:noFill/>
                    </a:lnR>
                    <a:lnT>
                      <a:noFill/>
                    </a:lnT>
                    <a:lnB>
                      <a:noFill/>
                    </a:lnB>
                  </a:tcPr>
                </a:tc>
                <a:tc>
                  <a:txBody>
                    <a:bodyPr/>
                    <a:lstStyle/>
                    <a:p>
                      <a:r>
                        <a:rPr lang="en-US"/>
                        <a:t>I, II, III &amp; IV</a:t>
                      </a:r>
                    </a:p>
                  </a:txBody>
                  <a:tcPr anchor="ctr">
                    <a:lnL>
                      <a:noFill/>
                    </a:lnL>
                    <a:lnR>
                      <a:noFill/>
                    </a:lnR>
                    <a:lnB>
                      <a:noFill/>
                    </a:lnB>
                  </a:tcPr>
                </a:tc>
              </a:tr>
              <a:tr h="0">
                <a:tc>
                  <a:txBody>
                    <a:bodyPr/>
                    <a:lstStyle/>
                    <a:p>
                      <a:r>
                        <a:rPr lang="en-US" b="1">
                          <a:effectLst/>
                        </a:rPr>
                        <a:t>b.</a:t>
                      </a:r>
                      <a:endParaRPr lang="en-US"/>
                    </a:p>
                  </a:txBody>
                  <a:tcPr anchor="ctr">
                    <a:lnL>
                      <a:noFill/>
                    </a:lnL>
                    <a:lnR>
                      <a:noFill/>
                    </a:lnR>
                    <a:lnT>
                      <a:noFill/>
                    </a:lnT>
                    <a:lnB>
                      <a:noFill/>
                    </a:lnB>
                  </a:tcPr>
                </a:tc>
                <a:tc>
                  <a:txBody>
                    <a:bodyPr/>
                    <a:lstStyle/>
                    <a:p>
                      <a:r>
                        <a:rPr lang="en-US"/>
                        <a:t>I &amp; IV</a:t>
                      </a:r>
                    </a:p>
                  </a:txBody>
                  <a:tcPr anchor="ctr">
                    <a:lnL>
                      <a:noFill/>
                    </a:lnL>
                    <a:lnR>
                      <a:noFill/>
                    </a:lnR>
                    <a:lnT>
                      <a:noFill/>
                    </a:lnT>
                    <a:lnB>
                      <a:noFill/>
                    </a:lnB>
                  </a:tcPr>
                </a:tc>
              </a:tr>
              <a:tr h="0">
                <a:tc>
                  <a:txBody>
                    <a:bodyPr/>
                    <a:lstStyle/>
                    <a:p>
                      <a:r>
                        <a:rPr lang="en-US" b="1">
                          <a:effectLst/>
                        </a:rPr>
                        <a:t>c.</a:t>
                      </a:r>
                      <a:endParaRPr lang="en-US"/>
                    </a:p>
                  </a:txBody>
                  <a:tcPr anchor="ctr">
                    <a:lnL>
                      <a:noFill/>
                    </a:lnL>
                    <a:lnR>
                      <a:noFill/>
                    </a:lnR>
                    <a:lnT>
                      <a:noFill/>
                    </a:lnT>
                    <a:lnB>
                      <a:noFill/>
                    </a:lnB>
                  </a:tcPr>
                </a:tc>
                <a:tc>
                  <a:txBody>
                    <a:bodyPr/>
                    <a:lstStyle/>
                    <a:p>
                      <a:r>
                        <a:rPr lang="en-US"/>
                        <a:t>I, II &amp; IV</a:t>
                      </a:r>
                    </a:p>
                  </a:txBody>
                  <a:tcPr anchor="ctr">
                    <a:lnL>
                      <a:noFill/>
                    </a:lnL>
                    <a:lnR>
                      <a:noFill/>
                    </a:lnR>
                    <a:lnT>
                      <a:noFill/>
                    </a:lnT>
                    <a:lnB>
                      <a:noFill/>
                    </a:lnB>
                  </a:tcPr>
                </a:tc>
              </a:tr>
              <a:tr h="0">
                <a:tc>
                  <a:txBody>
                    <a:bodyPr/>
                    <a:lstStyle/>
                    <a:p>
                      <a:r>
                        <a:rPr lang="en-US" b="1">
                          <a:effectLst/>
                        </a:rPr>
                        <a:t>d.</a:t>
                      </a:r>
                      <a:endParaRPr lang="en-US"/>
                    </a:p>
                  </a:txBody>
                  <a:tcPr anchor="ctr">
                    <a:lnL>
                      <a:noFill/>
                    </a:lnL>
                    <a:lnR>
                      <a:noFill/>
                    </a:lnR>
                    <a:lnT>
                      <a:noFill/>
                    </a:lnT>
                    <a:lnB>
                      <a:noFill/>
                    </a:lnB>
                  </a:tcPr>
                </a:tc>
                <a:tc>
                  <a:txBody>
                    <a:bodyPr/>
                    <a:lstStyle/>
                    <a:p>
                      <a:r>
                        <a:rPr lang="en-US" dirty="0"/>
                        <a:t>I &amp; III</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0272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4070852"/>
              </p:ext>
            </p:extLst>
          </p:nvPr>
        </p:nvGraphicFramePr>
        <p:xfrm>
          <a:off x="761999" y="1448827"/>
          <a:ext cx="6943360" cy="4525961"/>
        </p:xfrm>
        <a:graphic>
          <a:graphicData uri="http://schemas.openxmlformats.org/drawingml/2006/table">
            <a:tbl>
              <a:tblPr/>
              <a:tblGrid>
                <a:gridCol w="3471680"/>
                <a:gridCol w="3471680"/>
              </a:tblGrid>
              <a:tr h="2576317">
                <a:tc>
                  <a:txBody>
                    <a:bodyPr/>
                    <a:lstStyle/>
                    <a:p>
                      <a:r>
                        <a:rPr lang="en-US" sz="1400">
                          <a:effectLst/>
                        </a:rPr>
                        <a:t>Consider the following schemas </a:t>
                      </a:r>
                      <a:br>
                        <a:rPr lang="en-US" sz="1400">
                          <a:effectLst/>
                        </a:rPr>
                      </a:br>
                      <a:r>
                        <a:rPr lang="en-US" sz="1400">
                          <a:effectLst/>
                        </a:rPr>
                        <a:t>Branch = (Branch-name, Assets, Branch-city) </a:t>
                      </a:r>
                      <a:br>
                        <a:rPr lang="en-US" sz="1400">
                          <a:effectLst/>
                        </a:rPr>
                      </a:br>
                      <a:r>
                        <a:rPr lang="en-US" sz="1400">
                          <a:effectLst/>
                        </a:rPr>
                        <a:t>Customer = (Customer-name, Bank name, Customer-city) </a:t>
                      </a:r>
                      <a:br>
                        <a:rPr lang="en-US" sz="1400">
                          <a:effectLst/>
                        </a:rPr>
                      </a:br>
                      <a:r>
                        <a:rPr lang="en-US" sz="1400">
                          <a:effectLst/>
                        </a:rPr>
                        <a:t>Borrow = (Branch~name, loannumber, customer account-number) </a:t>
                      </a:r>
                      <a:br>
                        <a:rPr lang="en-US" sz="1400">
                          <a:effectLst/>
                        </a:rPr>
                      </a:br>
                      <a:r>
                        <a:rPr lang="en-US" sz="1400">
                          <a:effectLst/>
                        </a:rPr>
                        <a:t>Deposit = (Branch-name, Accountnumber, </a:t>
                      </a:r>
                      <a:br>
                        <a:rPr lang="en-US" sz="1400">
                          <a:effectLst/>
                        </a:rPr>
                      </a:br>
                      <a:r>
                        <a:rPr lang="en-US" sz="1400">
                          <a:effectLst/>
                        </a:rPr>
                        <a:t>Customer-name, Balance) </a:t>
                      </a:r>
                      <a:br>
                        <a:rPr lang="en-US" sz="1400">
                          <a:effectLst/>
                        </a:rPr>
                      </a:br>
                      <a:r>
                        <a:rPr lang="en-US" sz="1400">
                          <a:effectLst/>
                        </a:rPr>
                        <a:t>Using relational Algebra, the Query that finds customers who have balance more than 10,000 is_______ </a:t>
                      </a:r>
                    </a:p>
                  </a:txBody>
                  <a:tcPr marL="69630" marR="69630" marT="34815" marB="34815" anchor="ctr">
                    <a:lnL>
                      <a:noFill/>
                    </a:lnL>
                    <a:lnR>
                      <a:noFill/>
                    </a:lnR>
                    <a:lnT>
                      <a:noFill/>
                    </a:lnT>
                    <a:lnB>
                      <a:noFill/>
                    </a:lnB>
                    <a:solidFill>
                      <a:srgbClr val="E0EBEB"/>
                    </a:solidFill>
                  </a:tcPr>
                </a:tc>
                <a:tc>
                  <a:txBody>
                    <a:bodyPr/>
                    <a:lstStyle/>
                    <a:p>
                      <a:endParaRPr lang="en-US" sz="1400"/>
                    </a:p>
                  </a:txBody>
                  <a:tcPr marL="69630" marR="69630" marT="34815" marB="34815">
                    <a:lnL>
                      <a:noFill/>
                    </a:lnL>
                  </a:tcPr>
                </a:tc>
              </a:tr>
              <a:tr h="487411">
                <a:tc>
                  <a:txBody>
                    <a:bodyPr/>
                    <a:lstStyle/>
                    <a:p>
                      <a:r>
                        <a:rPr lang="en-US" sz="1400" b="1">
                          <a:effectLst/>
                        </a:rPr>
                        <a:t>a.</a:t>
                      </a:r>
                      <a:endParaRPr lang="en-US" sz="1400"/>
                    </a:p>
                  </a:txBody>
                  <a:tcPr marL="69630" marR="69630" marT="34815" marB="34815" anchor="ctr">
                    <a:lnL>
                      <a:noFill/>
                    </a:lnL>
                    <a:lnR>
                      <a:noFill/>
                    </a:lnR>
                    <a:lnT>
                      <a:noFill/>
                    </a:lnT>
                    <a:lnB>
                      <a:noFill/>
                    </a:lnB>
                  </a:tcPr>
                </a:tc>
                <a:tc>
                  <a:txBody>
                    <a:bodyPr/>
                    <a:lstStyle/>
                    <a:p>
                      <a:r>
                        <a:rPr lang="el-GR" sz="1400"/>
                        <a:t>π</a:t>
                      </a:r>
                      <a:r>
                        <a:rPr lang="en-US" sz="1400"/>
                        <a:t>customer-name (</a:t>
                      </a:r>
                      <a:r>
                        <a:rPr lang="el-GR" sz="1400"/>
                        <a:t>σ</a:t>
                      </a:r>
                      <a:r>
                        <a:rPr lang="en-US" sz="1400"/>
                        <a:t>balance &gt; 1000(Deposit))</a:t>
                      </a:r>
                    </a:p>
                  </a:txBody>
                  <a:tcPr marL="69630" marR="69630" marT="34815" marB="34815" anchor="ctr">
                    <a:lnL>
                      <a:noFill/>
                    </a:lnL>
                    <a:lnR>
                      <a:noFill/>
                    </a:lnR>
                    <a:lnB>
                      <a:noFill/>
                    </a:lnB>
                  </a:tcPr>
                </a:tc>
              </a:tr>
              <a:tr h="487411">
                <a:tc>
                  <a:txBody>
                    <a:bodyPr/>
                    <a:lstStyle/>
                    <a:p>
                      <a:r>
                        <a:rPr lang="en-US" sz="1400" b="1">
                          <a:effectLst/>
                        </a:rPr>
                        <a:t>b.</a:t>
                      </a:r>
                      <a:endParaRPr lang="en-US" sz="1400"/>
                    </a:p>
                  </a:txBody>
                  <a:tcPr marL="69630" marR="69630" marT="34815" marB="34815" anchor="ctr">
                    <a:lnL>
                      <a:noFill/>
                    </a:lnL>
                    <a:lnR>
                      <a:noFill/>
                    </a:lnR>
                    <a:lnT>
                      <a:noFill/>
                    </a:lnT>
                    <a:lnB>
                      <a:noFill/>
                    </a:lnB>
                  </a:tcPr>
                </a:tc>
                <a:tc>
                  <a:txBody>
                    <a:bodyPr/>
                    <a:lstStyle/>
                    <a:p>
                      <a:r>
                        <a:rPr lang="el-GR" sz="1400"/>
                        <a:t>σ</a:t>
                      </a:r>
                      <a:r>
                        <a:rPr lang="en-US" sz="1400"/>
                        <a:t>customer-name (</a:t>
                      </a:r>
                      <a:r>
                        <a:rPr lang="el-GR" sz="1400"/>
                        <a:t>σ</a:t>
                      </a:r>
                      <a:r>
                        <a:rPr lang="en-US" sz="1400"/>
                        <a:t>balance &gt; 1000(Deposit))</a:t>
                      </a:r>
                    </a:p>
                  </a:txBody>
                  <a:tcPr marL="69630" marR="69630" marT="34815" marB="34815" anchor="ctr">
                    <a:lnL>
                      <a:noFill/>
                    </a:lnL>
                    <a:lnR>
                      <a:noFill/>
                    </a:lnR>
                    <a:lnT>
                      <a:noFill/>
                    </a:lnT>
                    <a:lnB>
                      <a:noFill/>
                    </a:lnB>
                  </a:tcPr>
                </a:tc>
              </a:tr>
              <a:tr h="487411">
                <a:tc>
                  <a:txBody>
                    <a:bodyPr/>
                    <a:lstStyle/>
                    <a:p>
                      <a:r>
                        <a:rPr lang="en-US" sz="1400" b="1">
                          <a:effectLst/>
                        </a:rPr>
                        <a:t>c.</a:t>
                      </a:r>
                      <a:endParaRPr lang="en-US" sz="1400"/>
                    </a:p>
                  </a:txBody>
                  <a:tcPr marL="69630" marR="69630" marT="34815" marB="34815" anchor="ctr">
                    <a:lnL>
                      <a:noFill/>
                    </a:lnL>
                    <a:lnR>
                      <a:noFill/>
                    </a:lnR>
                    <a:lnT>
                      <a:noFill/>
                    </a:lnT>
                    <a:lnB>
                      <a:noFill/>
                    </a:lnB>
                  </a:tcPr>
                </a:tc>
                <a:tc>
                  <a:txBody>
                    <a:bodyPr/>
                    <a:lstStyle/>
                    <a:p>
                      <a:r>
                        <a:rPr lang="el-GR" sz="1400"/>
                        <a:t>π</a:t>
                      </a:r>
                      <a:r>
                        <a:rPr lang="en-US" sz="1400"/>
                        <a:t>customer-name (</a:t>
                      </a:r>
                      <a:r>
                        <a:rPr lang="el-GR" sz="1400"/>
                        <a:t>σ</a:t>
                      </a:r>
                      <a:r>
                        <a:rPr lang="en-US" sz="1400"/>
                        <a:t>balance &gt; 1000(Borrow))</a:t>
                      </a:r>
                    </a:p>
                  </a:txBody>
                  <a:tcPr marL="69630" marR="69630" marT="34815" marB="34815" anchor="ctr">
                    <a:lnL>
                      <a:noFill/>
                    </a:lnL>
                    <a:lnR>
                      <a:noFill/>
                    </a:lnR>
                    <a:lnT>
                      <a:noFill/>
                    </a:lnT>
                    <a:lnB>
                      <a:noFill/>
                    </a:lnB>
                  </a:tcPr>
                </a:tc>
              </a:tr>
              <a:tr h="487411">
                <a:tc>
                  <a:txBody>
                    <a:bodyPr/>
                    <a:lstStyle/>
                    <a:p>
                      <a:r>
                        <a:rPr lang="en-US" sz="1400" b="1">
                          <a:effectLst/>
                        </a:rPr>
                        <a:t>d.</a:t>
                      </a:r>
                      <a:endParaRPr lang="en-US" sz="1400"/>
                    </a:p>
                  </a:txBody>
                  <a:tcPr marL="69630" marR="69630" marT="34815" marB="34815" anchor="ctr">
                    <a:lnL>
                      <a:noFill/>
                    </a:lnL>
                    <a:lnR>
                      <a:noFill/>
                    </a:lnR>
                    <a:lnT>
                      <a:noFill/>
                    </a:lnT>
                    <a:lnB>
                      <a:noFill/>
                    </a:lnB>
                  </a:tcPr>
                </a:tc>
                <a:tc>
                  <a:txBody>
                    <a:bodyPr/>
                    <a:lstStyle/>
                    <a:p>
                      <a:r>
                        <a:rPr lang="el-GR" sz="1400" dirty="0"/>
                        <a:t>σ</a:t>
                      </a:r>
                      <a:r>
                        <a:rPr lang="en-US" sz="1400" dirty="0"/>
                        <a:t>customer-name (</a:t>
                      </a:r>
                      <a:r>
                        <a:rPr lang="el-GR" sz="1400" dirty="0"/>
                        <a:t>σ</a:t>
                      </a:r>
                      <a:r>
                        <a:rPr lang="en-US" sz="1400" dirty="0"/>
                        <a:t>balance &gt; 1000(Borrow))</a:t>
                      </a:r>
                    </a:p>
                  </a:txBody>
                  <a:tcPr marL="69630" marR="69630" marT="34815" marB="34815" anchor="ctr">
                    <a:lnL>
                      <a:noFill/>
                    </a:lnL>
                    <a:lnR>
                      <a:noFill/>
                    </a:lnR>
                    <a:lnT>
                      <a:noFill/>
                    </a:lnT>
                    <a:lnB>
                      <a:noFill/>
                    </a:lnB>
                  </a:tcPr>
                </a:tc>
              </a:tr>
            </a:tbl>
          </a:graphicData>
        </a:graphic>
      </p:graphicFrame>
    </p:spTree>
    <p:extLst>
      <p:ext uri="{BB962C8B-B14F-4D97-AF65-F5344CB8AC3E}">
        <p14:creationId xmlns:p14="http://schemas.microsoft.com/office/powerpoint/2010/main" val="2244047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2537301"/>
          <a:ext cx="8229600" cy="2651760"/>
        </p:xfrm>
        <a:graphic>
          <a:graphicData uri="http://schemas.openxmlformats.org/drawingml/2006/table">
            <a:tbl>
              <a:tblPr/>
              <a:tblGrid>
                <a:gridCol w="4114800"/>
                <a:gridCol w="4114800"/>
              </a:tblGrid>
              <a:tr h="0">
                <a:tc>
                  <a:txBody>
                    <a:bodyPr/>
                    <a:lstStyle/>
                    <a:p>
                      <a:r>
                        <a:rPr lang="en-US">
                          <a:effectLst/>
                        </a:rPr>
                        <a:t>What kind of mechanism is to be taken into account for converting a weak entity set into strong entity set in entity-relationship diagram? </a:t>
                      </a:r>
                    </a:p>
                  </a:txBody>
                  <a:tcPr anchor="ctr">
                    <a:lnL>
                      <a:noFill/>
                    </a:lnL>
                    <a:lnR>
                      <a:noFill/>
                    </a:lnR>
                    <a:lnT>
                      <a:noFill/>
                    </a:lnT>
                    <a:lnB>
                      <a:noFill/>
                    </a:lnB>
                    <a:solidFill>
                      <a:srgbClr val="E0EBEB"/>
                    </a:solidFill>
                  </a:tcPr>
                </a:tc>
                <a:tc>
                  <a:txBody>
                    <a:bodyPr/>
                    <a:lstStyle/>
                    <a:p>
                      <a:endParaRPr lang="en-US"/>
                    </a:p>
                  </a:txBody>
                  <a:tcPr>
                    <a:lnL>
                      <a:noFill/>
                    </a:lnL>
                  </a:tcPr>
                </a:tc>
              </a:tr>
              <a:tr h="0">
                <a:tc>
                  <a:txBody>
                    <a:bodyPr/>
                    <a:lstStyle/>
                    <a:p>
                      <a:r>
                        <a:rPr lang="en-US" b="1">
                          <a:effectLst/>
                        </a:rPr>
                        <a:t>a.</a:t>
                      </a:r>
                      <a:endParaRPr lang="en-US"/>
                    </a:p>
                  </a:txBody>
                  <a:tcPr anchor="ctr">
                    <a:lnL>
                      <a:noFill/>
                    </a:lnL>
                    <a:lnR>
                      <a:noFill/>
                    </a:lnR>
                    <a:lnT>
                      <a:noFill/>
                    </a:lnT>
                    <a:lnB>
                      <a:noFill/>
                    </a:lnB>
                  </a:tcPr>
                </a:tc>
                <a:tc>
                  <a:txBody>
                    <a:bodyPr/>
                    <a:lstStyle/>
                    <a:p>
                      <a:r>
                        <a:rPr lang="en-US"/>
                        <a:t>Generalization</a:t>
                      </a:r>
                    </a:p>
                  </a:txBody>
                  <a:tcPr anchor="ctr">
                    <a:lnL>
                      <a:noFill/>
                    </a:lnL>
                    <a:lnR>
                      <a:noFill/>
                    </a:lnR>
                    <a:lnB>
                      <a:noFill/>
                    </a:lnB>
                  </a:tcPr>
                </a:tc>
              </a:tr>
              <a:tr h="0">
                <a:tc>
                  <a:txBody>
                    <a:bodyPr/>
                    <a:lstStyle/>
                    <a:p>
                      <a:r>
                        <a:rPr lang="en-US" b="1">
                          <a:effectLst/>
                        </a:rPr>
                        <a:t>b.</a:t>
                      </a:r>
                      <a:endParaRPr lang="en-US"/>
                    </a:p>
                  </a:txBody>
                  <a:tcPr anchor="ctr">
                    <a:lnL>
                      <a:noFill/>
                    </a:lnL>
                    <a:lnR>
                      <a:noFill/>
                    </a:lnR>
                    <a:lnT>
                      <a:noFill/>
                    </a:lnT>
                    <a:lnB>
                      <a:noFill/>
                    </a:lnB>
                  </a:tcPr>
                </a:tc>
                <a:tc>
                  <a:txBody>
                    <a:bodyPr/>
                    <a:lstStyle/>
                    <a:p>
                      <a:r>
                        <a:rPr lang="en-US"/>
                        <a:t>Aggregation</a:t>
                      </a:r>
                    </a:p>
                  </a:txBody>
                  <a:tcPr anchor="ctr">
                    <a:lnL>
                      <a:noFill/>
                    </a:lnL>
                    <a:lnR>
                      <a:noFill/>
                    </a:lnR>
                    <a:lnT>
                      <a:noFill/>
                    </a:lnT>
                    <a:lnB>
                      <a:noFill/>
                    </a:lnB>
                  </a:tcPr>
                </a:tc>
              </a:tr>
              <a:tr h="0">
                <a:tc>
                  <a:txBody>
                    <a:bodyPr/>
                    <a:lstStyle/>
                    <a:p>
                      <a:r>
                        <a:rPr lang="en-US" b="1">
                          <a:effectLst/>
                        </a:rPr>
                        <a:t>c.</a:t>
                      </a:r>
                      <a:endParaRPr lang="en-US"/>
                    </a:p>
                  </a:txBody>
                  <a:tcPr anchor="ctr">
                    <a:lnL>
                      <a:noFill/>
                    </a:lnL>
                    <a:lnR>
                      <a:noFill/>
                    </a:lnR>
                    <a:lnT>
                      <a:noFill/>
                    </a:lnT>
                    <a:lnB>
                      <a:noFill/>
                    </a:lnB>
                  </a:tcPr>
                </a:tc>
                <a:tc>
                  <a:txBody>
                    <a:bodyPr/>
                    <a:lstStyle/>
                    <a:p>
                      <a:r>
                        <a:rPr lang="en-US"/>
                        <a:t>Specialization</a:t>
                      </a:r>
                    </a:p>
                  </a:txBody>
                  <a:tcPr anchor="ctr">
                    <a:lnL>
                      <a:noFill/>
                    </a:lnL>
                    <a:lnR>
                      <a:noFill/>
                    </a:lnR>
                    <a:lnT>
                      <a:noFill/>
                    </a:lnT>
                    <a:lnB>
                      <a:noFill/>
                    </a:lnB>
                  </a:tcPr>
                </a:tc>
              </a:tr>
              <a:tr h="0">
                <a:tc>
                  <a:txBody>
                    <a:bodyPr/>
                    <a:lstStyle/>
                    <a:p>
                      <a:r>
                        <a:rPr lang="en-US" b="1">
                          <a:effectLst/>
                        </a:rPr>
                        <a:t>d.</a:t>
                      </a:r>
                      <a:endParaRPr lang="en-US"/>
                    </a:p>
                  </a:txBody>
                  <a:tcPr anchor="ctr">
                    <a:lnL>
                      <a:noFill/>
                    </a:lnL>
                    <a:lnR>
                      <a:noFill/>
                    </a:lnR>
                    <a:lnT>
                      <a:noFill/>
                    </a:lnT>
                    <a:lnB>
                      <a:noFill/>
                    </a:lnB>
                  </a:tcPr>
                </a:tc>
                <a:tc>
                  <a:txBody>
                    <a:bodyPr/>
                    <a:lstStyle/>
                    <a:p>
                      <a:r>
                        <a:rPr lang="en-US" dirty="0"/>
                        <a:t>Adding suitable attributes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371351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8030166"/>
              </p:ext>
            </p:extLst>
          </p:nvPr>
        </p:nvGraphicFramePr>
        <p:xfrm>
          <a:off x="457200" y="1752601"/>
          <a:ext cx="8229600" cy="3710780"/>
        </p:xfrm>
        <a:graphic>
          <a:graphicData uri="http://schemas.openxmlformats.org/drawingml/2006/table">
            <a:tbl>
              <a:tblPr/>
              <a:tblGrid>
                <a:gridCol w="4114800"/>
                <a:gridCol w="4114800"/>
              </a:tblGrid>
              <a:tr h="2014424">
                <a:tc>
                  <a:txBody>
                    <a:bodyPr/>
                    <a:lstStyle/>
                    <a:p>
                      <a:r>
                        <a:rPr lang="en-US">
                          <a:effectLst/>
                        </a:rPr>
                        <a:t>Drop Table cannot be used to drop a Table referenced by ________________ constraint. </a:t>
                      </a:r>
                      <a:br>
                        <a:rPr lang="en-US">
                          <a:effectLst/>
                        </a:rPr>
                      </a:br>
                      <a:r>
                        <a:rPr lang="en-US">
                          <a:effectLst/>
                        </a:rPr>
                        <a:t/>
                      </a:r>
                      <a:br>
                        <a:rPr lang="en-US">
                          <a:effectLst/>
                        </a:rPr>
                      </a:br>
                      <a:r>
                        <a:rPr lang="en-US">
                          <a:effectLst/>
                        </a:rPr>
                        <a:t>(a) Primary key (b) Sub key (c) Super key (d) Foreign key </a:t>
                      </a:r>
                    </a:p>
                  </a:txBody>
                  <a:tcPr anchor="ctr">
                    <a:lnL>
                      <a:noFill/>
                    </a:lnL>
                    <a:lnR>
                      <a:noFill/>
                    </a:lnR>
                    <a:lnT>
                      <a:noFill/>
                    </a:lnT>
                    <a:lnB>
                      <a:noFill/>
                    </a:lnB>
                    <a:solidFill>
                      <a:srgbClr val="E0EBEB"/>
                    </a:solidFill>
                  </a:tcPr>
                </a:tc>
                <a:tc>
                  <a:txBody>
                    <a:bodyPr/>
                    <a:lstStyle/>
                    <a:p>
                      <a:endParaRPr lang="en-US"/>
                    </a:p>
                  </a:txBody>
                  <a:tcPr>
                    <a:lnL>
                      <a:noFill/>
                    </a:lnL>
                  </a:tcPr>
                </a:tc>
              </a:tr>
              <a:tr h="424089">
                <a:tc>
                  <a:txBody>
                    <a:bodyPr/>
                    <a:lstStyle/>
                    <a:p>
                      <a:r>
                        <a:rPr lang="en-US" b="1">
                          <a:effectLst/>
                        </a:rPr>
                        <a:t>a.</a:t>
                      </a:r>
                      <a:endParaRPr lang="en-US"/>
                    </a:p>
                  </a:txBody>
                  <a:tcPr anchor="ctr">
                    <a:lnL>
                      <a:noFill/>
                    </a:lnL>
                    <a:lnR>
                      <a:noFill/>
                    </a:lnR>
                    <a:lnT>
                      <a:noFill/>
                    </a:lnT>
                    <a:lnB>
                      <a:noFill/>
                    </a:lnB>
                  </a:tcPr>
                </a:tc>
                <a:tc>
                  <a:txBody>
                    <a:bodyPr/>
                    <a:lstStyle/>
                    <a:p>
                      <a:r>
                        <a:rPr lang="en-US"/>
                        <a:t>(a)</a:t>
                      </a:r>
                    </a:p>
                  </a:txBody>
                  <a:tcPr anchor="ctr">
                    <a:lnL>
                      <a:noFill/>
                    </a:lnL>
                    <a:lnR>
                      <a:noFill/>
                    </a:lnR>
                    <a:lnB>
                      <a:noFill/>
                    </a:lnB>
                  </a:tcPr>
                </a:tc>
              </a:tr>
              <a:tr h="424089">
                <a:tc>
                  <a:txBody>
                    <a:bodyPr/>
                    <a:lstStyle/>
                    <a:p>
                      <a:r>
                        <a:rPr lang="en-US" b="1">
                          <a:effectLst/>
                        </a:rPr>
                        <a:t>b.</a:t>
                      </a:r>
                      <a:endParaRPr lang="en-US"/>
                    </a:p>
                  </a:txBody>
                  <a:tcPr anchor="ctr">
                    <a:lnL>
                      <a:noFill/>
                    </a:lnL>
                    <a:lnR>
                      <a:noFill/>
                    </a:lnR>
                    <a:lnT>
                      <a:noFill/>
                    </a:lnT>
                    <a:lnB>
                      <a:noFill/>
                    </a:lnB>
                  </a:tcPr>
                </a:tc>
                <a:tc>
                  <a:txBody>
                    <a:bodyPr/>
                    <a:lstStyle/>
                    <a:p>
                      <a:r>
                        <a:rPr lang="en-US"/>
                        <a:t>(a), (b) and (c)</a:t>
                      </a:r>
                    </a:p>
                  </a:txBody>
                  <a:tcPr anchor="ctr">
                    <a:lnL>
                      <a:noFill/>
                    </a:lnL>
                    <a:lnR>
                      <a:noFill/>
                    </a:lnR>
                    <a:lnT>
                      <a:noFill/>
                    </a:lnT>
                    <a:lnB>
                      <a:noFill/>
                    </a:lnB>
                  </a:tcPr>
                </a:tc>
              </a:tr>
              <a:tr h="424089">
                <a:tc>
                  <a:txBody>
                    <a:bodyPr/>
                    <a:lstStyle/>
                    <a:p>
                      <a:r>
                        <a:rPr lang="en-US" b="1">
                          <a:effectLst/>
                        </a:rPr>
                        <a:t>c.</a:t>
                      </a:r>
                      <a:endParaRPr lang="en-US"/>
                    </a:p>
                  </a:txBody>
                  <a:tcPr anchor="ctr">
                    <a:lnL>
                      <a:noFill/>
                    </a:lnL>
                    <a:lnR>
                      <a:noFill/>
                    </a:lnR>
                    <a:lnT>
                      <a:noFill/>
                    </a:lnT>
                    <a:lnB>
                      <a:noFill/>
                    </a:lnB>
                  </a:tcPr>
                </a:tc>
                <a:tc>
                  <a:txBody>
                    <a:bodyPr/>
                    <a:lstStyle/>
                    <a:p>
                      <a:r>
                        <a:rPr lang="en-US"/>
                        <a:t>(d)</a:t>
                      </a:r>
                    </a:p>
                  </a:txBody>
                  <a:tcPr anchor="ctr">
                    <a:lnL>
                      <a:noFill/>
                    </a:lnL>
                    <a:lnR>
                      <a:noFill/>
                    </a:lnR>
                    <a:lnT>
                      <a:noFill/>
                    </a:lnT>
                    <a:lnB>
                      <a:noFill/>
                    </a:lnB>
                  </a:tcPr>
                </a:tc>
              </a:tr>
              <a:tr h="424089">
                <a:tc>
                  <a:txBody>
                    <a:bodyPr/>
                    <a:lstStyle/>
                    <a:p>
                      <a:r>
                        <a:rPr lang="en-US" b="1">
                          <a:effectLst/>
                        </a:rPr>
                        <a:t>d.</a:t>
                      </a:r>
                      <a:endParaRPr lang="en-US"/>
                    </a:p>
                  </a:txBody>
                  <a:tcPr anchor="ctr">
                    <a:lnL>
                      <a:noFill/>
                    </a:lnL>
                    <a:lnR>
                      <a:noFill/>
                    </a:lnR>
                    <a:lnT>
                      <a:noFill/>
                    </a:lnT>
                    <a:lnB>
                      <a:noFill/>
                    </a:lnB>
                  </a:tcPr>
                </a:tc>
                <a:tc>
                  <a:txBody>
                    <a:bodyPr/>
                    <a:lstStyle/>
                    <a:p>
                      <a:r>
                        <a:rPr lang="en-US" dirty="0"/>
                        <a:t>(a) and (d)</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441561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0973015"/>
              </p:ext>
            </p:extLst>
          </p:nvPr>
        </p:nvGraphicFramePr>
        <p:xfrm>
          <a:off x="457200" y="1828802"/>
          <a:ext cx="8229600" cy="4190997"/>
        </p:xfrm>
        <a:graphic>
          <a:graphicData uri="http://schemas.openxmlformats.org/drawingml/2006/table">
            <a:tbl>
              <a:tblPr/>
              <a:tblGrid>
                <a:gridCol w="4114800"/>
                <a:gridCol w="4114800"/>
              </a:tblGrid>
              <a:tr h="2426369">
                <a:tc>
                  <a:txBody>
                    <a:bodyPr/>
                    <a:lstStyle/>
                    <a:p>
                      <a:r>
                        <a:rPr lang="en-US">
                          <a:effectLst/>
                        </a:rPr>
                        <a:t>Database applications were built directly on top of file system to overcome the following drawbacks of using file systems. </a:t>
                      </a:r>
                      <a:br>
                        <a:rPr lang="en-US">
                          <a:effectLst/>
                        </a:rPr>
                      </a:br>
                      <a:r>
                        <a:rPr lang="en-US">
                          <a:effectLst/>
                        </a:rPr>
                        <a:t>(a) Data redundancy and inconsistency </a:t>
                      </a:r>
                      <a:br>
                        <a:rPr lang="en-US">
                          <a:effectLst/>
                        </a:rPr>
                      </a:br>
                      <a:r>
                        <a:rPr lang="en-US">
                          <a:effectLst/>
                        </a:rPr>
                        <a:t>(b) Difficulty in accessing Data </a:t>
                      </a:r>
                      <a:br>
                        <a:rPr lang="en-US">
                          <a:effectLst/>
                        </a:rPr>
                      </a:br>
                      <a:r>
                        <a:rPr lang="en-US">
                          <a:effectLst/>
                        </a:rPr>
                        <a:t>(c) Data isolation </a:t>
                      </a:r>
                      <a:br>
                        <a:rPr lang="en-US">
                          <a:effectLst/>
                        </a:rPr>
                      </a:br>
                      <a:r>
                        <a:rPr lang="en-US">
                          <a:effectLst/>
                        </a:rPr>
                        <a:t>(d) Integrity problems </a:t>
                      </a:r>
                    </a:p>
                  </a:txBody>
                  <a:tcPr anchor="ctr">
                    <a:lnL>
                      <a:noFill/>
                    </a:lnL>
                    <a:lnR>
                      <a:noFill/>
                    </a:lnR>
                    <a:lnT>
                      <a:noFill/>
                    </a:lnT>
                    <a:lnB>
                      <a:noFill/>
                    </a:lnB>
                    <a:solidFill>
                      <a:srgbClr val="E0EBEB"/>
                    </a:solidFill>
                  </a:tcPr>
                </a:tc>
                <a:tc>
                  <a:txBody>
                    <a:bodyPr/>
                    <a:lstStyle/>
                    <a:p>
                      <a:endParaRPr lang="en-US"/>
                    </a:p>
                  </a:txBody>
                  <a:tcPr>
                    <a:lnL>
                      <a:noFill/>
                    </a:lnL>
                  </a:tcPr>
                </a:tc>
              </a:tr>
              <a:tr h="441157">
                <a:tc>
                  <a:txBody>
                    <a:bodyPr/>
                    <a:lstStyle/>
                    <a:p>
                      <a:r>
                        <a:rPr lang="en-US" b="1">
                          <a:effectLst/>
                        </a:rPr>
                        <a:t>a.</a:t>
                      </a:r>
                      <a:endParaRPr lang="en-US"/>
                    </a:p>
                  </a:txBody>
                  <a:tcPr anchor="ctr">
                    <a:lnL>
                      <a:noFill/>
                    </a:lnL>
                    <a:lnR>
                      <a:noFill/>
                    </a:lnR>
                    <a:lnT>
                      <a:noFill/>
                    </a:lnT>
                    <a:lnB>
                      <a:noFill/>
                    </a:lnB>
                  </a:tcPr>
                </a:tc>
                <a:tc>
                  <a:txBody>
                    <a:bodyPr/>
                    <a:lstStyle/>
                    <a:p>
                      <a:r>
                        <a:rPr lang="en-US"/>
                        <a:t>(a)</a:t>
                      </a:r>
                    </a:p>
                  </a:txBody>
                  <a:tcPr anchor="ctr">
                    <a:lnL>
                      <a:noFill/>
                    </a:lnL>
                    <a:lnR>
                      <a:noFill/>
                    </a:lnR>
                    <a:lnB>
                      <a:noFill/>
                    </a:lnB>
                  </a:tcPr>
                </a:tc>
              </a:tr>
              <a:tr h="441157">
                <a:tc>
                  <a:txBody>
                    <a:bodyPr/>
                    <a:lstStyle/>
                    <a:p>
                      <a:r>
                        <a:rPr lang="en-US" b="1">
                          <a:effectLst/>
                        </a:rPr>
                        <a:t>b.</a:t>
                      </a:r>
                      <a:endParaRPr lang="en-US"/>
                    </a:p>
                  </a:txBody>
                  <a:tcPr anchor="ctr">
                    <a:lnL>
                      <a:noFill/>
                    </a:lnL>
                    <a:lnR>
                      <a:noFill/>
                    </a:lnR>
                    <a:lnT>
                      <a:noFill/>
                    </a:lnT>
                    <a:lnB>
                      <a:noFill/>
                    </a:lnB>
                  </a:tcPr>
                </a:tc>
                <a:tc>
                  <a:txBody>
                    <a:bodyPr/>
                    <a:lstStyle/>
                    <a:p>
                      <a:r>
                        <a:rPr lang="en-US"/>
                        <a:t>(a) and (d)</a:t>
                      </a:r>
                    </a:p>
                  </a:txBody>
                  <a:tcPr anchor="ctr">
                    <a:lnL>
                      <a:noFill/>
                    </a:lnL>
                    <a:lnR>
                      <a:noFill/>
                    </a:lnR>
                    <a:lnT>
                      <a:noFill/>
                    </a:lnT>
                    <a:lnB>
                      <a:noFill/>
                    </a:lnB>
                  </a:tcPr>
                </a:tc>
              </a:tr>
              <a:tr h="441157">
                <a:tc>
                  <a:txBody>
                    <a:bodyPr/>
                    <a:lstStyle/>
                    <a:p>
                      <a:r>
                        <a:rPr lang="en-US" b="1">
                          <a:effectLst/>
                        </a:rPr>
                        <a:t>c.</a:t>
                      </a:r>
                      <a:endParaRPr lang="en-US"/>
                    </a:p>
                  </a:txBody>
                  <a:tcPr anchor="ctr">
                    <a:lnL>
                      <a:noFill/>
                    </a:lnL>
                    <a:lnR>
                      <a:noFill/>
                    </a:lnR>
                    <a:lnT>
                      <a:noFill/>
                    </a:lnT>
                    <a:lnB>
                      <a:noFill/>
                    </a:lnB>
                  </a:tcPr>
                </a:tc>
                <a:tc>
                  <a:txBody>
                    <a:bodyPr/>
                    <a:lstStyle/>
                    <a:p>
                      <a:r>
                        <a:rPr lang="en-US"/>
                        <a:t>(a), (b) and (c)</a:t>
                      </a:r>
                    </a:p>
                  </a:txBody>
                  <a:tcPr anchor="ctr">
                    <a:lnL>
                      <a:noFill/>
                    </a:lnL>
                    <a:lnR>
                      <a:noFill/>
                    </a:lnR>
                    <a:lnT>
                      <a:noFill/>
                    </a:lnT>
                    <a:lnB>
                      <a:noFill/>
                    </a:lnB>
                  </a:tcPr>
                </a:tc>
              </a:tr>
              <a:tr h="441157">
                <a:tc>
                  <a:txBody>
                    <a:bodyPr/>
                    <a:lstStyle/>
                    <a:p>
                      <a:r>
                        <a:rPr lang="en-US" b="1">
                          <a:effectLst/>
                        </a:rPr>
                        <a:t>d.</a:t>
                      </a:r>
                      <a:endParaRPr lang="en-US"/>
                    </a:p>
                  </a:txBody>
                  <a:tcPr anchor="ctr">
                    <a:lnL>
                      <a:noFill/>
                    </a:lnL>
                    <a:lnR>
                      <a:noFill/>
                    </a:lnR>
                    <a:lnT>
                      <a:noFill/>
                    </a:lnT>
                    <a:lnB>
                      <a:noFill/>
                    </a:lnB>
                  </a:tcPr>
                </a:tc>
                <a:tc>
                  <a:txBody>
                    <a:bodyPr/>
                    <a:lstStyle/>
                    <a:p>
                      <a:r>
                        <a:rPr lang="en-US" dirty="0"/>
                        <a:t>(a), (b), (c) and (d)</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712198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1728712"/>
              </p:ext>
            </p:extLst>
          </p:nvPr>
        </p:nvGraphicFramePr>
        <p:xfrm>
          <a:off x="304800" y="1600200"/>
          <a:ext cx="8229600" cy="4038599"/>
        </p:xfrm>
        <a:graphic>
          <a:graphicData uri="http://schemas.openxmlformats.org/drawingml/2006/table">
            <a:tbl>
              <a:tblPr/>
              <a:tblGrid>
                <a:gridCol w="4114800"/>
                <a:gridCol w="4114800"/>
              </a:tblGrid>
              <a:tr h="1553307">
                <a:tc>
                  <a:txBody>
                    <a:bodyPr/>
                    <a:lstStyle/>
                    <a:p>
                      <a:r>
                        <a:rPr lang="en-US">
                          <a:effectLst/>
                        </a:rPr>
                        <a:t>In RDBMS, the constraint that no key attribute (column) may be NULL is referred to as: </a:t>
                      </a:r>
                    </a:p>
                  </a:txBody>
                  <a:tcPr anchor="ctr">
                    <a:lnL>
                      <a:noFill/>
                    </a:lnL>
                    <a:lnR>
                      <a:noFill/>
                    </a:lnR>
                    <a:lnT>
                      <a:noFill/>
                    </a:lnT>
                    <a:lnB>
                      <a:noFill/>
                    </a:lnB>
                    <a:solidFill>
                      <a:srgbClr val="E0EBEB"/>
                    </a:solidFill>
                  </a:tcPr>
                </a:tc>
                <a:tc>
                  <a:txBody>
                    <a:bodyPr/>
                    <a:lstStyle/>
                    <a:p>
                      <a:endParaRPr lang="en-US"/>
                    </a:p>
                  </a:txBody>
                  <a:tcPr>
                    <a:lnL>
                      <a:noFill/>
                    </a:lnL>
                  </a:tcPr>
                </a:tc>
              </a:tr>
              <a:tr h="621323">
                <a:tc>
                  <a:txBody>
                    <a:bodyPr/>
                    <a:lstStyle/>
                    <a:p>
                      <a:r>
                        <a:rPr lang="en-US" b="1">
                          <a:effectLst/>
                        </a:rPr>
                        <a:t>a.</a:t>
                      </a:r>
                      <a:endParaRPr lang="en-US"/>
                    </a:p>
                  </a:txBody>
                  <a:tcPr anchor="ctr">
                    <a:lnL>
                      <a:noFill/>
                    </a:lnL>
                    <a:lnR>
                      <a:noFill/>
                    </a:lnR>
                    <a:lnT>
                      <a:noFill/>
                    </a:lnT>
                    <a:lnB>
                      <a:noFill/>
                    </a:lnB>
                  </a:tcPr>
                </a:tc>
                <a:tc>
                  <a:txBody>
                    <a:bodyPr/>
                    <a:lstStyle/>
                    <a:p>
                      <a:r>
                        <a:rPr lang="en-US"/>
                        <a:t>Referential integrity</a:t>
                      </a:r>
                    </a:p>
                  </a:txBody>
                  <a:tcPr anchor="ctr">
                    <a:lnL>
                      <a:noFill/>
                    </a:lnL>
                    <a:lnR>
                      <a:noFill/>
                    </a:lnR>
                    <a:lnB>
                      <a:noFill/>
                    </a:lnB>
                  </a:tcPr>
                </a:tc>
              </a:tr>
              <a:tr h="621323">
                <a:tc>
                  <a:txBody>
                    <a:bodyPr/>
                    <a:lstStyle/>
                    <a:p>
                      <a:r>
                        <a:rPr lang="en-US" b="1">
                          <a:effectLst/>
                        </a:rPr>
                        <a:t>b.</a:t>
                      </a:r>
                      <a:endParaRPr lang="en-US"/>
                    </a:p>
                  </a:txBody>
                  <a:tcPr anchor="ctr">
                    <a:lnL>
                      <a:noFill/>
                    </a:lnL>
                    <a:lnR>
                      <a:noFill/>
                    </a:lnR>
                    <a:lnT>
                      <a:noFill/>
                    </a:lnT>
                    <a:lnB>
                      <a:noFill/>
                    </a:lnB>
                  </a:tcPr>
                </a:tc>
                <a:tc>
                  <a:txBody>
                    <a:bodyPr/>
                    <a:lstStyle/>
                    <a:p>
                      <a:r>
                        <a:rPr lang="en-US"/>
                        <a:t>Multi-valued dependency</a:t>
                      </a:r>
                    </a:p>
                  </a:txBody>
                  <a:tcPr anchor="ctr">
                    <a:lnL>
                      <a:noFill/>
                    </a:lnL>
                    <a:lnR>
                      <a:noFill/>
                    </a:lnR>
                    <a:lnT>
                      <a:noFill/>
                    </a:lnT>
                    <a:lnB>
                      <a:noFill/>
                    </a:lnB>
                  </a:tcPr>
                </a:tc>
              </a:tr>
              <a:tr h="621323">
                <a:tc>
                  <a:txBody>
                    <a:bodyPr/>
                    <a:lstStyle/>
                    <a:p>
                      <a:r>
                        <a:rPr lang="en-US" b="1">
                          <a:effectLst/>
                        </a:rPr>
                        <a:t>c.</a:t>
                      </a:r>
                      <a:endParaRPr lang="en-US"/>
                    </a:p>
                  </a:txBody>
                  <a:tcPr anchor="ctr">
                    <a:lnL>
                      <a:noFill/>
                    </a:lnL>
                    <a:lnR>
                      <a:noFill/>
                    </a:lnR>
                    <a:lnT>
                      <a:noFill/>
                    </a:lnT>
                    <a:lnB>
                      <a:noFill/>
                    </a:lnB>
                  </a:tcPr>
                </a:tc>
                <a:tc>
                  <a:txBody>
                    <a:bodyPr/>
                    <a:lstStyle/>
                    <a:p>
                      <a:r>
                        <a:rPr lang="en-US"/>
                        <a:t>Entity Integrity</a:t>
                      </a:r>
                    </a:p>
                  </a:txBody>
                  <a:tcPr anchor="ctr">
                    <a:lnL>
                      <a:noFill/>
                    </a:lnL>
                    <a:lnR>
                      <a:noFill/>
                    </a:lnR>
                    <a:lnT>
                      <a:noFill/>
                    </a:lnT>
                    <a:lnB>
                      <a:noFill/>
                    </a:lnB>
                  </a:tcPr>
                </a:tc>
              </a:tr>
              <a:tr h="621323">
                <a:tc>
                  <a:txBody>
                    <a:bodyPr/>
                    <a:lstStyle/>
                    <a:p>
                      <a:r>
                        <a:rPr lang="en-US" b="1">
                          <a:effectLst/>
                        </a:rPr>
                        <a:t>d.</a:t>
                      </a:r>
                      <a:endParaRPr lang="en-US"/>
                    </a:p>
                  </a:txBody>
                  <a:tcPr anchor="ctr">
                    <a:lnL>
                      <a:noFill/>
                    </a:lnL>
                    <a:lnR>
                      <a:noFill/>
                    </a:lnR>
                    <a:lnT>
                      <a:noFill/>
                    </a:lnT>
                    <a:lnB>
                      <a:noFill/>
                    </a:lnB>
                  </a:tcPr>
                </a:tc>
                <a:tc>
                  <a:txBody>
                    <a:bodyPr/>
                    <a:lstStyle/>
                    <a:p>
                      <a:r>
                        <a:rPr lang="en-US" dirty="0"/>
                        <a:t>Functional dependency</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851543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1190</Words>
  <Application>Microsoft Office PowerPoint</Application>
  <PresentationFormat>On-screen Show (4:3)</PresentationFormat>
  <Paragraphs>261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cp:revision>
  <dcterms:created xsi:type="dcterms:W3CDTF">2018-08-28T03:44:51Z</dcterms:created>
  <dcterms:modified xsi:type="dcterms:W3CDTF">2018-08-28T04:22:53Z</dcterms:modified>
</cp:coreProperties>
</file>