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75" r:id="rId18"/>
    <p:sldId id="269" r:id="rId19"/>
    <p:sldId id="270" r:id="rId20"/>
    <p:sldId id="271"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Economic performance of India post 1991</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582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many industries, </a:t>
            </a:r>
            <a:r>
              <a:rPr lang="en-US" dirty="0" smtClean="0"/>
              <a:t>the market </a:t>
            </a:r>
            <a:r>
              <a:rPr lang="en-US" dirty="0"/>
              <a:t>has been allowed </a:t>
            </a:r>
            <a:r>
              <a:rPr lang="en-US" dirty="0" smtClean="0"/>
              <a:t>to determine </a:t>
            </a:r>
            <a:r>
              <a:rPr lang="en-US" dirty="0"/>
              <a:t>the prices</a:t>
            </a:r>
            <a:r>
              <a:rPr lang="en-US" dirty="0" smtClean="0"/>
              <a:t>.</a:t>
            </a:r>
          </a:p>
        </p:txBody>
      </p:sp>
    </p:spTree>
    <p:extLst>
      <p:ext uri="{BB962C8B-B14F-4D97-AF65-F5344CB8AC3E}">
        <p14:creationId xmlns:p14="http://schemas.microsoft.com/office/powerpoint/2010/main" val="390003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Financial Sector </a:t>
            </a:r>
          </a:p>
          <a:p>
            <a:r>
              <a:rPr lang="en-US" dirty="0"/>
              <a:t>The reform policies led to the establishment of private sector banks, Indian as well as foreign.</a:t>
            </a:r>
          </a:p>
          <a:p>
            <a:r>
              <a:rPr lang="en-US" dirty="0"/>
              <a:t>Foreign investment limit in banks was raised to around 50 per cent.</a:t>
            </a:r>
          </a:p>
          <a:p>
            <a:endParaRPr lang="en-US" b="1" dirty="0"/>
          </a:p>
        </p:txBody>
      </p:sp>
    </p:spTree>
    <p:extLst>
      <p:ext uri="{BB962C8B-B14F-4D97-AF65-F5344CB8AC3E}">
        <p14:creationId xmlns:p14="http://schemas.microsoft.com/office/powerpoint/2010/main" val="2811621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Taxes</a:t>
            </a:r>
          </a:p>
          <a:p>
            <a:r>
              <a:rPr lang="en-US" dirty="0"/>
              <a:t>Since </a:t>
            </a:r>
            <a:r>
              <a:rPr lang="en-US" dirty="0" smtClean="0"/>
              <a:t>1991, there </a:t>
            </a:r>
            <a:r>
              <a:rPr lang="en-US" dirty="0"/>
              <a:t>has been a </a:t>
            </a:r>
            <a:r>
              <a:rPr lang="en-US" dirty="0" smtClean="0"/>
              <a:t>continuous reduction </a:t>
            </a:r>
            <a:r>
              <a:rPr lang="en-US" dirty="0"/>
              <a:t>in the taxes on </a:t>
            </a:r>
            <a:r>
              <a:rPr lang="en-US" dirty="0" smtClean="0"/>
              <a:t>individual incomes </a:t>
            </a:r>
            <a:r>
              <a:rPr lang="en-US" dirty="0"/>
              <a:t>as it was felt that high </a:t>
            </a:r>
            <a:r>
              <a:rPr lang="en-US" dirty="0" smtClean="0"/>
              <a:t>rates of </a:t>
            </a:r>
            <a:r>
              <a:rPr lang="en-US" dirty="0"/>
              <a:t>income tax were an </a:t>
            </a:r>
            <a:r>
              <a:rPr lang="en-US" dirty="0" smtClean="0"/>
              <a:t>important reason </a:t>
            </a:r>
            <a:r>
              <a:rPr lang="en-US" dirty="0"/>
              <a:t>for tax evasion</a:t>
            </a:r>
            <a:r>
              <a:rPr lang="en-US" dirty="0" smtClean="0"/>
              <a:t>.</a:t>
            </a:r>
          </a:p>
          <a:p>
            <a:r>
              <a:rPr lang="en-US" dirty="0" smtClean="0"/>
              <a:t>The rate </a:t>
            </a:r>
            <a:r>
              <a:rPr lang="en-US" dirty="0"/>
              <a:t>of corporation tax, which </a:t>
            </a:r>
            <a:r>
              <a:rPr lang="en-US" dirty="0" smtClean="0"/>
              <a:t>was </a:t>
            </a:r>
            <a:r>
              <a:rPr lang="en-US" dirty="0"/>
              <a:t>very high earlier, has been </a:t>
            </a:r>
            <a:r>
              <a:rPr lang="en-US" dirty="0" smtClean="0"/>
              <a:t>gradually reduced</a:t>
            </a:r>
            <a:r>
              <a:rPr lang="en-US" dirty="0"/>
              <a:t>.</a:t>
            </a:r>
            <a:endParaRPr lang="en-US" b="1" dirty="0"/>
          </a:p>
        </p:txBody>
      </p:sp>
    </p:spTree>
    <p:extLst>
      <p:ext uri="{BB962C8B-B14F-4D97-AF65-F5344CB8AC3E}">
        <p14:creationId xmlns:p14="http://schemas.microsoft.com/office/powerpoint/2010/main" val="234904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7107"/>
            <a:ext cx="6629400" cy="697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668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Increase in the investment limit for the Small Scale Industries (SSIs):</a:t>
            </a:r>
            <a:endParaRPr lang="en-US" dirty="0"/>
          </a:p>
          <a:p>
            <a:r>
              <a:rPr lang="en-US" dirty="0"/>
              <a:t>Investment limit of the small scale industries has been raised to </a:t>
            </a:r>
            <a:r>
              <a:rPr lang="en-US" dirty="0" err="1"/>
              <a:t>Rs</a:t>
            </a:r>
            <a:r>
              <a:rPr lang="en-US" dirty="0"/>
              <a:t>. 1 </a:t>
            </a:r>
            <a:r>
              <a:rPr lang="en-US" dirty="0" err="1"/>
              <a:t>crore</a:t>
            </a:r>
            <a:r>
              <a:rPr lang="en-US" dirty="0"/>
              <a:t>.  So these companies can upgrade their machinery and improve their efficiency.</a:t>
            </a:r>
          </a:p>
          <a:p>
            <a:endParaRPr lang="en-US" dirty="0"/>
          </a:p>
        </p:txBody>
      </p:sp>
    </p:spTree>
    <p:extLst>
      <p:ext uri="{BB962C8B-B14F-4D97-AF65-F5344CB8AC3E}">
        <p14:creationId xmlns:p14="http://schemas.microsoft.com/office/powerpoint/2010/main" val="290989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Freedom to import capital goods:</a:t>
            </a:r>
            <a:endParaRPr lang="en-US" dirty="0"/>
          </a:p>
          <a:p>
            <a:r>
              <a:rPr lang="en-US" dirty="0"/>
              <a:t>Indian industries will be free to buy machines and raw materials from foreign countries to do their holistic development.</a:t>
            </a:r>
          </a:p>
          <a:p>
            <a:endParaRPr lang="en-US" dirty="0"/>
          </a:p>
        </p:txBody>
      </p:sp>
    </p:spTree>
    <p:extLst>
      <p:ext uri="{BB962C8B-B14F-4D97-AF65-F5344CB8AC3E}">
        <p14:creationId xmlns:p14="http://schemas.microsoft.com/office/powerpoint/2010/main" val="294477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Freedom for expansion and production to Industries:</a:t>
            </a:r>
            <a:endParaRPr lang="en-US" dirty="0"/>
          </a:p>
          <a:p>
            <a:r>
              <a:rPr lang="en-US" dirty="0"/>
              <a:t>In this new liberalized era now the Industries are free to diversify their production capacities and reduce the cost of production. Earlier government used to fix the maximum limit of production capacity. </a:t>
            </a:r>
            <a:endParaRPr lang="en-US" dirty="0" smtClean="0"/>
          </a:p>
          <a:p>
            <a:r>
              <a:rPr lang="en-US" dirty="0" smtClean="0"/>
              <a:t>No </a:t>
            </a:r>
            <a:r>
              <a:rPr lang="en-US" dirty="0"/>
              <a:t>industry could produce beyond that limit. Now the industries are free to decide their production by their own on the basis of the requirement of the markets</a:t>
            </a:r>
          </a:p>
          <a:p>
            <a:endParaRPr lang="en-US" dirty="0"/>
          </a:p>
        </p:txBody>
      </p:sp>
    </p:spTree>
    <p:extLst>
      <p:ext uri="{BB962C8B-B14F-4D97-AF65-F5344CB8AC3E}">
        <p14:creationId xmlns:p14="http://schemas.microsoft.com/office/powerpoint/2010/main" val="183330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 Abolition of Restrictive Trade Practices:</a:t>
            </a:r>
            <a:endParaRPr lang="en-US" dirty="0"/>
          </a:p>
          <a:p>
            <a:r>
              <a:rPr lang="en-US" dirty="0"/>
              <a:t>According to Monopolies and Restrictive Trade Practices (MRTP) Act 1969, all those companies having assets worth </a:t>
            </a:r>
            <a:r>
              <a:rPr lang="en-US" dirty="0" err="1"/>
              <a:t>Rs</a:t>
            </a:r>
            <a:r>
              <a:rPr lang="en-US" dirty="0"/>
              <a:t>. 100 </a:t>
            </a:r>
            <a:r>
              <a:rPr lang="en-US" dirty="0" err="1"/>
              <a:t>crore</a:t>
            </a:r>
            <a:r>
              <a:rPr lang="en-US" dirty="0"/>
              <a:t> or more were called MRTP firms and were subjected to several restrictions. Now these firms have not to obtain prior approval of the Govt. for taking investment decision.</a:t>
            </a:r>
          </a:p>
          <a:p>
            <a:endParaRPr lang="en-US" dirty="0"/>
          </a:p>
        </p:txBody>
      </p:sp>
    </p:spTree>
    <p:extLst>
      <p:ext uri="{BB962C8B-B14F-4D97-AF65-F5344CB8AC3E}">
        <p14:creationId xmlns:p14="http://schemas.microsoft.com/office/powerpoint/2010/main" val="4180118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Privatisation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err="1"/>
              <a:t>privatisation</a:t>
            </a:r>
            <a:r>
              <a:rPr lang="en-US" dirty="0"/>
              <a:t> means permitting the private sector to set up industries which were previously reserved for the public sector. Under this policy many PSU’s were sold to private </a:t>
            </a:r>
            <a:r>
              <a:rPr lang="en-US" dirty="0" smtClean="0"/>
              <a:t>sector</a:t>
            </a:r>
          </a:p>
          <a:p>
            <a:r>
              <a:rPr lang="en-US" dirty="0" err="1" smtClean="0"/>
              <a:t>Privatisation</a:t>
            </a:r>
            <a:r>
              <a:rPr lang="en-US" dirty="0" smtClean="0"/>
              <a:t> of the public sector undertakings by selling off part of the equity of PSUs to the public is known as </a:t>
            </a:r>
            <a:r>
              <a:rPr lang="en-US" b="1" dirty="0" smtClean="0"/>
              <a:t>disinvestment</a:t>
            </a:r>
            <a:r>
              <a:rPr lang="en-US" dirty="0" smtClean="0"/>
              <a:t>.</a:t>
            </a:r>
          </a:p>
          <a:p>
            <a:r>
              <a:rPr lang="en-US" dirty="0"/>
              <a:t>The purpose of </a:t>
            </a:r>
            <a:r>
              <a:rPr lang="en-US" dirty="0" smtClean="0"/>
              <a:t>the sale</a:t>
            </a:r>
            <a:r>
              <a:rPr lang="en-US" dirty="0"/>
              <a:t>, according to the government, </a:t>
            </a:r>
            <a:r>
              <a:rPr lang="en-US" dirty="0" smtClean="0"/>
              <a:t>was mainly </a:t>
            </a:r>
            <a:r>
              <a:rPr lang="en-US" dirty="0"/>
              <a:t>to improve financial </a:t>
            </a:r>
            <a:r>
              <a:rPr lang="en-US" dirty="0" smtClean="0"/>
              <a:t>discipline and </a:t>
            </a:r>
            <a:r>
              <a:rPr lang="en-US" dirty="0"/>
              <a:t>facilitate </a:t>
            </a:r>
            <a:r>
              <a:rPr lang="en-US" dirty="0" err="1"/>
              <a:t>modernisation</a:t>
            </a:r>
            <a:endParaRPr lang="en-US" dirty="0"/>
          </a:p>
        </p:txBody>
      </p:sp>
    </p:spTree>
    <p:extLst>
      <p:ext uri="{BB962C8B-B14F-4D97-AF65-F5344CB8AC3E}">
        <p14:creationId xmlns:p14="http://schemas.microsoft.com/office/powerpoint/2010/main" val="237301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government has also </a:t>
            </a:r>
            <a:r>
              <a:rPr lang="en-US" dirty="0" smtClean="0"/>
              <a:t>made attempts </a:t>
            </a:r>
            <a:r>
              <a:rPr lang="en-US" dirty="0"/>
              <a:t>to improve the efficiency </a:t>
            </a:r>
            <a:r>
              <a:rPr lang="en-US" dirty="0" smtClean="0"/>
              <a:t>of PSUs </a:t>
            </a:r>
            <a:r>
              <a:rPr lang="en-US" dirty="0"/>
              <a:t>by giving them autonomy </a:t>
            </a:r>
            <a:r>
              <a:rPr lang="en-US" dirty="0" smtClean="0"/>
              <a:t>in taking </a:t>
            </a:r>
            <a:r>
              <a:rPr lang="en-US" dirty="0"/>
              <a:t>managerial </a:t>
            </a:r>
            <a:r>
              <a:rPr lang="en-US" dirty="0" smtClean="0"/>
              <a:t>decisions.</a:t>
            </a:r>
          </a:p>
          <a:p>
            <a:r>
              <a:rPr lang="en-US" dirty="0"/>
              <a:t> </a:t>
            </a:r>
            <a:r>
              <a:rPr lang="en-US" b="1" dirty="0"/>
              <a:t>Number of industries reserved for public sector was reduces from 17 to 3.</a:t>
            </a:r>
            <a:endParaRPr lang="en-US" dirty="0"/>
          </a:p>
          <a:p>
            <a:r>
              <a:rPr lang="en-US" b="1" dirty="0"/>
              <a:t>(a) </a:t>
            </a:r>
            <a:r>
              <a:rPr lang="en-US" dirty="0"/>
              <a:t>Transport and railway</a:t>
            </a:r>
          </a:p>
          <a:p>
            <a:r>
              <a:rPr lang="en-US" b="1" dirty="0"/>
              <a:t>(b)</a:t>
            </a:r>
            <a:r>
              <a:rPr lang="en-US" dirty="0"/>
              <a:t> Mining of atomic minerals</a:t>
            </a:r>
          </a:p>
          <a:p>
            <a:r>
              <a:rPr lang="en-US" b="1" dirty="0"/>
              <a:t>(c)</a:t>
            </a:r>
            <a:r>
              <a:rPr lang="en-US" dirty="0"/>
              <a:t> Atomic energy</a:t>
            </a:r>
          </a:p>
          <a:p>
            <a:endParaRPr lang="en-US" dirty="0"/>
          </a:p>
        </p:txBody>
      </p:sp>
    </p:spTree>
    <p:extLst>
      <p:ext uri="{BB962C8B-B14F-4D97-AF65-F5344CB8AC3E}">
        <p14:creationId xmlns:p14="http://schemas.microsoft.com/office/powerpoint/2010/main" val="203037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1991, India met with </a:t>
            </a:r>
            <a:r>
              <a:rPr lang="en-US" dirty="0" smtClean="0"/>
              <a:t>an economic </a:t>
            </a:r>
            <a:r>
              <a:rPr lang="en-US" dirty="0"/>
              <a:t>crisis relating to its </a:t>
            </a:r>
            <a:r>
              <a:rPr lang="en-US" dirty="0" smtClean="0"/>
              <a:t>external debt </a:t>
            </a:r>
            <a:r>
              <a:rPr lang="en-US" dirty="0"/>
              <a:t>— the government was </a:t>
            </a:r>
            <a:r>
              <a:rPr lang="en-US" dirty="0" smtClean="0"/>
              <a:t>notable </a:t>
            </a:r>
            <a:r>
              <a:rPr lang="en-US" dirty="0"/>
              <a:t>to make repayments on </a:t>
            </a:r>
            <a:r>
              <a:rPr lang="en-US" dirty="0" smtClean="0"/>
              <a:t>its borrowings </a:t>
            </a:r>
            <a:r>
              <a:rPr lang="en-US" dirty="0"/>
              <a:t>from abroad; </a:t>
            </a:r>
            <a:r>
              <a:rPr lang="en-US" dirty="0" smtClean="0"/>
              <a:t>foreign exchange reserves.</a:t>
            </a:r>
          </a:p>
          <a:p>
            <a:r>
              <a:rPr lang="en-US" dirty="0"/>
              <a:t>All these led </a:t>
            </a:r>
            <a:r>
              <a:rPr lang="en-US" dirty="0" smtClean="0"/>
              <a:t>the government </a:t>
            </a:r>
            <a:r>
              <a:rPr lang="en-US" dirty="0"/>
              <a:t>to introduce a new set </a:t>
            </a:r>
            <a:r>
              <a:rPr lang="en-US" dirty="0" smtClean="0"/>
              <a:t>of </a:t>
            </a:r>
            <a:r>
              <a:rPr lang="en-US" dirty="0"/>
              <a:t>policy measures which changed </a:t>
            </a:r>
            <a:r>
              <a:rPr lang="en-US" dirty="0" smtClean="0"/>
              <a:t>the direction </a:t>
            </a:r>
            <a:r>
              <a:rPr lang="en-US" dirty="0"/>
              <a:t>of our </a:t>
            </a:r>
            <a:r>
              <a:rPr lang="en-US" dirty="0" smtClean="0"/>
              <a:t>developmental strategies</a:t>
            </a:r>
            <a:r>
              <a:rPr lang="en-US" dirty="0"/>
              <a:t>.</a:t>
            </a:r>
            <a:endParaRPr lang="en-US" dirty="0"/>
          </a:p>
        </p:txBody>
      </p:sp>
    </p:spTree>
    <p:extLst>
      <p:ext uri="{BB962C8B-B14F-4D97-AF65-F5344CB8AC3E}">
        <p14:creationId xmlns:p14="http://schemas.microsoft.com/office/powerpoint/2010/main" val="528150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Globalisation</a:t>
            </a:r>
            <a:endParaRPr lang="en-US" b="1" dirty="0"/>
          </a:p>
        </p:txBody>
      </p:sp>
      <p:sp>
        <p:nvSpPr>
          <p:cNvPr id="3" name="Content Placeholder 2"/>
          <p:cNvSpPr>
            <a:spLocks noGrp="1"/>
          </p:cNvSpPr>
          <p:nvPr>
            <p:ph idx="1"/>
          </p:nvPr>
        </p:nvSpPr>
        <p:spPr/>
        <p:txBody>
          <a:bodyPr/>
          <a:lstStyle/>
          <a:p>
            <a:r>
              <a:rPr lang="en-US" dirty="0" err="1"/>
              <a:t>Globalisation</a:t>
            </a:r>
            <a:r>
              <a:rPr lang="en-US" dirty="0"/>
              <a:t> means the interaction of the domestic economy with the rest of the world with regard to foreign investment, trade, production and financial matters.</a:t>
            </a:r>
            <a:r>
              <a:rPr lang="en-US" dirty="0"/>
              <a:t/>
            </a:r>
            <a:br>
              <a:rPr lang="en-US" dirty="0"/>
            </a:br>
            <a:endParaRPr lang="en-US" dirty="0"/>
          </a:p>
        </p:txBody>
      </p:sp>
    </p:spTree>
    <p:extLst>
      <p:ext uri="{BB962C8B-B14F-4D97-AF65-F5344CB8AC3E}">
        <p14:creationId xmlns:p14="http://schemas.microsoft.com/office/powerpoint/2010/main" val="145110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taken for </a:t>
            </a:r>
            <a:r>
              <a:rPr lang="en-US" b="1" dirty="0" err="1" smtClean="0"/>
              <a:t>Globalisation</a:t>
            </a:r>
            <a:endParaRPr lang="en-US" dirty="0"/>
          </a:p>
        </p:txBody>
      </p:sp>
      <p:sp>
        <p:nvSpPr>
          <p:cNvPr id="3" name="Content Placeholder 2"/>
          <p:cNvSpPr>
            <a:spLocks noGrp="1"/>
          </p:cNvSpPr>
          <p:nvPr>
            <p:ph idx="1"/>
          </p:nvPr>
        </p:nvSpPr>
        <p:spPr/>
        <p:txBody>
          <a:bodyPr/>
          <a:lstStyle/>
          <a:p>
            <a:r>
              <a:rPr lang="en-US" b="1" dirty="0"/>
              <a:t>Reduction in tariffs:</a:t>
            </a:r>
            <a:endParaRPr lang="en-US" dirty="0"/>
          </a:p>
          <a:p>
            <a:r>
              <a:rPr lang="en-US" dirty="0"/>
              <a:t>Custom duties and tariffs imposed on imports and exports are reduced gradually just to make India economy attractive to the global investors.</a:t>
            </a:r>
          </a:p>
          <a:p>
            <a:endParaRPr lang="en-US" dirty="0"/>
          </a:p>
        </p:txBody>
      </p:sp>
    </p:spTree>
    <p:extLst>
      <p:ext uri="{BB962C8B-B14F-4D97-AF65-F5344CB8AC3E}">
        <p14:creationId xmlns:p14="http://schemas.microsoft.com/office/powerpoint/2010/main" val="310472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Increase in Equity Limit of Foreign Investment:</a:t>
            </a:r>
            <a:endParaRPr lang="en-US" dirty="0"/>
          </a:p>
          <a:p>
            <a:r>
              <a:rPr lang="en-US" dirty="0"/>
              <a:t>Equity limit of foreign capital investment has been raised from 40% to 100% percent. In 47 high priority industries foreign direct investment (FDI) to the extent of 100% will be allowed without any restriction. </a:t>
            </a:r>
            <a:endParaRPr lang="en-US" dirty="0" smtClean="0"/>
          </a:p>
          <a:p>
            <a:r>
              <a:rPr lang="en-US" dirty="0" smtClean="0"/>
              <a:t>In </a:t>
            </a:r>
            <a:r>
              <a:rPr lang="en-US" dirty="0"/>
              <a:t>this regard Foreign Exchange Management Act (FEMA) </a:t>
            </a:r>
            <a:r>
              <a:rPr lang="en-US" dirty="0" smtClean="0"/>
              <a:t>was enforced</a:t>
            </a:r>
            <a:r>
              <a:rPr lang="en-US" dirty="0"/>
              <a:t>.</a:t>
            </a:r>
          </a:p>
          <a:p>
            <a:endParaRPr lang="en-US" dirty="0"/>
          </a:p>
        </p:txBody>
      </p:sp>
    </p:spTree>
    <p:extLst>
      <p:ext uri="{BB962C8B-B14F-4D97-AF65-F5344CB8AC3E}">
        <p14:creationId xmlns:p14="http://schemas.microsoft.com/office/powerpoint/2010/main" val="39232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origin of the financial crisis </a:t>
            </a:r>
            <a:r>
              <a:rPr lang="en-US" dirty="0" smtClean="0"/>
              <a:t>can be </a:t>
            </a:r>
            <a:r>
              <a:rPr lang="en-US" dirty="0"/>
              <a:t>traced from the </a:t>
            </a:r>
            <a:r>
              <a:rPr lang="en-US" dirty="0" smtClean="0"/>
              <a:t>inefficient management </a:t>
            </a:r>
            <a:r>
              <a:rPr lang="en-US" dirty="0"/>
              <a:t>of the Indian </a:t>
            </a:r>
            <a:r>
              <a:rPr lang="en-US" dirty="0" smtClean="0"/>
              <a:t>economy in </a:t>
            </a:r>
            <a:r>
              <a:rPr lang="en-US" dirty="0"/>
              <a:t>the 1980s</a:t>
            </a:r>
            <a:r>
              <a:rPr lang="en-US" dirty="0" smtClean="0"/>
              <a:t>.</a:t>
            </a:r>
          </a:p>
          <a:p>
            <a:r>
              <a:rPr lang="en-US" dirty="0"/>
              <a:t>When expenditure is more </a:t>
            </a:r>
            <a:r>
              <a:rPr lang="en-US" dirty="0" smtClean="0"/>
              <a:t>than income</a:t>
            </a:r>
            <a:r>
              <a:rPr lang="en-US" dirty="0"/>
              <a:t>, the government borrows </a:t>
            </a:r>
            <a:r>
              <a:rPr lang="en-US" dirty="0" smtClean="0"/>
              <a:t>to finance </a:t>
            </a:r>
            <a:r>
              <a:rPr lang="en-US" dirty="0"/>
              <a:t>the deficit from banks </a:t>
            </a:r>
            <a:r>
              <a:rPr lang="en-US" dirty="0" smtClean="0"/>
              <a:t>and also </a:t>
            </a:r>
            <a:r>
              <a:rPr lang="en-US" dirty="0"/>
              <a:t>from people within the </a:t>
            </a:r>
            <a:r>
              <a:rPr lang="en-US" dirty="0" smtClean="0"/>
              <a:t>country and </a:t>
            </a:r>
            <a:r>
              <a:rPr lang="en-US" dirty="0"/>
              <a:t>from international </a:t>
            </a:r>
            <a:r>
              <a:rPr lang="en-US" dirty="0" smtClean="0"/>
              <a:t>financial institutions</a:t>
            </a:r>
            <a:r>
              <a:rPr lang="en-US" dirty="0"/>
              <a:t>.</a:t>
            </a:r>
            <a:endParaRPr lang="en-US" dirty="0"/>
          </a:p>
        </p:txBody>
      </p:sp>
    </p:spTree>
    <p:extLst>
      <p:ext uri="{BB962C8B-B14F-4D97-AF65-F5344CB8AC3E}">
        <p14:creationId xmlns:p14="http://schemas.microsoft.com/office/powerpoint/2010/main" val="273318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continued </a:t>
            </a:r>
            <a:r>
              <a:rPr lang="en-US" dirty="0"/>
              <a:t>spending on </a:t>
            </a:r>
            <a:r>
              <a:rPr lang="en-US" dirty="0" smtClean="0"/>
              <a:t>development </a:t>
            </a:r>
            <a:r>
              <a:rPr lang="en-US" dirty="0" err="1" smtClean="0"/>
              <a:t>programmes</a:t>
            </a:r>
            <a:r>
              <a:rPr lang="en-US" dirty="0" smtClean="0"/>
              <a:t> </a:t>
            </a:r>
            <a:r>
              <a:rPr lang="en-US" dirty="0"/>
              <a:t>of the government </a:t>
            </a:r>
            <a:r>
              <a:rPr lang="en-US" dirty="0" smtClean="0"/>
              <a:t>did not </a:t>
            </a:r>
            <a:r>
              <a:rPr lang="en-US" dirty="0"/>
              <a:t>generate additional revenue</a:t>
            </a:r>
            <a:r>
              <a:rPr lang="en-US" dirty="0" smtClean="0"/>
              <a:t>.</a:t>
            </a:r>
          </a:p>
          <a:p>
            <a:r>
              <a:rPr lang="en-US" dirty="0"/>
              <a:t>Moreover, the government was </a:t>
            </a:r>
            <a:r>
              <a:rPr lang="en-US" dirty="0" smtClean="0"/>
              <a:t>not </a:t>
            </a:r>
            <a:r>
              <a:rPr lang="en-US" dirty="0"/>
              <a:t>able to generate sufficiently </a:t>
            </a:r>
            <a:r>
              <a:rPr lang="en-US" dirty="0" smtClean="0"/>
              <a:t>from internal </a:t>
            </a:r>
            <a:r>
              <a:rPr lang="en-US" dirty="0"/>
              <a:t>sources such as </a:t>
            </a:r>
            <a:r>
              <a:rPr lang="en-US" dirty="0" smtClean="0"/>
              <a:t>taxation</a:t>
            </a:r>
          </a:p>
          <a:p>
            <a:r>
              <a:rPr lang="en-US" dirty="0"/>
              <a:t>The income from </a:t>
            </a:r>
            <a:r>
              <a:rPr lang="en-US" dirty="0" smtClean="0"/>
              <a:t>public sector </a:t>
            </a:r>
            <a:r>
              <a:rPr lang="en-US" dirty="0"/>
              <a:t>undertakings was also not </a:t>
            </a:r>
            <a:r>
              <a:rPr lang="en-US" dirty="0" smtClean="0"/>
              <a:t>very high </a:t>
            </a:r>
            <a:r>
              <a:rPr lang="en-US" dirty="0"/>
              <a:t>to meet the growing </a:t>
            </a:r>
            <a:r>
              <a:rPr lang="en-US" dirty="0" smtClean="0"/>
              <a:t>expenditure. </a:t>
            </a:r>
          </a:p>
          <a:p>
            <a:r>
              <a:rPr lang="en-US" dirty="0" smtClean="0"/>
              <a:t>At </a:t>
            </a:r>
            <a:r>
              <a:rPr lang="en-US" dirty="0"/>
              <a:t>times, our foreign </a:t>
            </a:r>
            <a:r>
              <a:rPr lang="en-US" dirty="0" smtClean="0"/>
              <a:t>exchange, borrowed </a:t>
            </a:r>
            <a:r>
              <a:rPr lang="en-US" dirty="0"/>
              <a:t>from other countries </a:t>
            </a:r>
            <a:r>
              <a:rPr lang="en-US" dirty="0" smtClean="0"/>
              <a:t>and international </a:t>
            </a:r>
            <a:r>
              <a:rPr lang="en-US" dirty="0"/>
              <a:t>financial </a:t>
            </a:r>
            <a:r>
              <a:rPr lang="en-US" dirty="0" smtClean="0"/>
              <a:t>institutions, was </a:t>
            </a:r>
            <a:r>
              <a:rPr lang="en-US" dirty="0"/>
              <a:t>spent on meeting </a:t>
            </a:r>
            <a:r>
              <a:rPr lang="en-US" dirty="0" smtClean="0"/>
              <a:t>consumption needs</a:t>
            </a:r>
            <a:r>
              <a:rPr lang="en-US" dirty="0"/>
              <a:t>.</a:t>
            </a:r>
            <a:endParaRPr lang="en-US" dirty="0"/>
          </a:p>
        </p:txBody>
      </p:sp>
    </p:spTree>
    <p:extLst>
      <p:ext uri="{BB962C8B-B14F-4D97-AF65-F5344CB8AC3E}">
        <p14:creationId xmlns:p14="http://schemas.microsoft.com/office/powerpoint/2010/main" val="66389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In the late 1980s, </a:t>
            </a:r>
            <a:r>
              <a:rPr lang="en-US" dirty="0" smtClean="0"/>
              <a:t>government expenditure </a:t>
            </a:r>
            <a:r>
              <a:rPr lang="en-US" dirty="0"/>
              <a:t>began to exceed </a:t>
            </a:r>
            <a:r>
              <a:rPr lang="en-US" dirty="0" smtClean="0"/>
              <a:t>its revenue </a:t>
            </a:r>
            <a:r>
              <a:rPr lang="en-US" dirty="0"/>
              <a:t>by such large margins </a:t>
            </a:r>
            <a:r>
              <a:rPr lang="en-US" dirty="0" smtClean="0"/>
              <a:t>that it </a:t>
            </a:r>
            <a:r>
              <a:rPr lang="en-US" dirty="0"/>
              <a:t>became unsustainable. </a:t>
            </a:r>
            <a:endParaRPr lang="en-US" dirty="0" smtClean="0"/>
          </a:p>
          <a:p>
            <a:r>
              <a:rPr lang="en-US" dirty="0" smtClean="0"/>
              <a:t>Prices of many </a:t>
            </a:r>
            <a:r>
              <a:rPr lang="en-US" dirty="0"/>
              <a:t>essential goods rose </a:t>
            </a:r>
            <a:r>
              <a:rPr lang="en-US" dirty="0" smtClean="0"/>
              <a:t>sharply. </a:t>
            </a:r>
          </a:p>
          <a:p>
            <a:r>
              <a:rPr lang="en-US" dirty="0" smtClean="0"/>
              <a:t>Imports </a:t>
            </a:r>
            <a:r>
              <a:rPr lang="en-US" dirty="0"/>
              <a:t>grew at a very high </a:t>
            </a:r>
            <a:r>
              <a:rPr lang="en-US" dirty="0" smtClean="0"/>
              <a:t>rate without </a:t>
            </a:r>
            <a:r>
              <a:rPr lang="en-US" dirty="0"/>
              <a:t>matching growth of exports.</a:t>
            </a:r>
          </a:p>
          <a:p>
            <a:r>
              <a:rPr lang="en-US" dirty="0" smtClean="0"/>
              <a:t>Foreign exchange </a:t>
            </a:r>
            <a:r>
              <a:rPr lang="en-US" dirty="0"/>
              <a:t>reserves declined to a </a:t>
            </a:r>
            <a:r>
              <a:rPr lang="en-US" dirty="0" smtClean="0"/>
              <a:t>level that </a:t>
            </a:r>
            <a:r>
              <a:rPr lang="en-US" dirty="0"/>
              <a:t>was not adequate to </a:t>
            </a:r>
            <a:r>
              <a:rPr lang="en-US" dirty="0" smtClean="0"/>
              <a:t>finance imports </a:t>
            </a:r>
            <a:r>
              <a:rPr lang="en-US" dirty="0"/>
              <a:t>for more than two weeks.</a:t>
            </a:r>
          </a:p>
          <a:p>
            <a:r>
              <a:rPr lang="en-US" dirty="0"/>
              <a:t>There was also not sufficient </a:t>
            </a:r>
            <a:r>
              <a:rPr lang="en-US" dirty="0" smtClean="0"/>
              <a:t>foreign exchange </a:t>
            </a:r>
            <a:r>
              <a:rPr lang="en-US" dirty="0"/>
              <a:t>to pay the interest </a:t>
            </a:r>
            <a:r>
              <a:rPr lang="en-US" dirty="0" smtClean="0"/>
              <a:t>that needs </a:t>
            </a:r>
            <a:r>
              <a:rPr lang="en-US" dirty="0"/>
              <a:t>to be paid to </a:t>
            </a:r>
            <a:r>
              <a:rPr lang="en-US" dirty="0" smtClean="0"/>
              <a:t>international lenders</a:t>
            </a:r>
            <a:r>
              <a:rPr lang="en-US" dirty="0"/>
              <a:t>.</a:t>
            </a:r>
            <a:endParaRPr lang="en-US" dirty="0"/>
          </a:p>
        </p:txBody>
      </p:sp>
    </p:spTree>
    <p:extLst>
      <p:ext uri="{BB962C8B-B14F-4D97-AF65-F5344CB8AC3E}">
        <p14:creationId xmlns:p14="http://schemas.microsoft.com/office/powerpoint/2010/main" val="231581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India approached </a:t>
            </a:r>
            <a:r>
              <a:rPr lang="en-US" dirty="0" smtClean="0"/>
              <a:t>World </a:t>
            </a:r>
            <a:r>
              <a:rPr lang="en-US" dirty="0"/>
              <a:t>Bank and </a:t>
            </a:r>
            <a:r>
              <a:rPr lang="en-US" dirty="0" smtClean="0"/>
              <a:t>the International </a:t>
            </a:r>
            <a:r>
              <a:rPr lang="en-US" dirty="0"/>
              <a:t>Monetary Fund (IMF</a:t>
            </a:r>
            <a:r>
              <a:rPr lang="en-US" dirty="0" smtClean="0"/>
              <a:t>), and </a:t>
            </a:r>
            <a:r>
              <a:rPr lang="en-US" dirty="0"/>
              <a:t>received $7 billion as loan </a:t>
            </a:r>
            <a:r>
              <a:rPr lang="en-US" dirty="0" smtClean="0"/>
              <a:t>to manage </a:t>
            </a:r>
            <a:r>
              <a:rPr lang="en-US" dirty="0"/>
              <a:t>the </a:t>
            </a:r>
            <a:r>
              <a:rPr lang="en-US" dirty="0" smtClean="0"/>
              <a:t>crisis.</a:t>
            </a:r>
          </a:p>
          <a:p>
            <a:r>
              <a:rPr lang="en-US" dirty="0"/>
              <a:t>For availing </a:t>
            </a:r>
            <a:r>
              <a:rPr lang="en-US" dirty="0" smtClean="0"/>
              <a:t>the loan</a:t>
            </a:r>
            <a:r>
              <a:rPr lang="en-US" dirty="0"/>
              <a:t>, these international </a:t>
            </a:r>
            <a:r>
              <a:rPr lang="en-US" dirty="0" smtClean="0"/>
              <a:t>agencies expected </a:t>
            </a:r>
            <a:r>
              <a:rPr lang="en-US" dirty="0"/>
              <a:t>India to </a:t>
            </a:r>
            <a:r>
              <a:rPr lang="en-US" dirty="0" err="1"/>
              <a:t>liberalise</a:t>
            </a:r>
            <a:r>
              <a:rPr lang="en-US" dirty="0"/>
              <a:t> and </a:t>
            </a:r>
            <a:r>
              <a:rPr lang="en-US" dirty="0" smtClean="0"/>
              <a:t>open up </a:t>
            </a:r>
            <a:r>
              <a:rPr lang="en-US" dirty="0"/>
              <a:t>the economy by </a:t>
            </a:r>
            <a:r>
              <a:rPr lang="en-US" dirty="0" smtClean="0"/>
              <a:t>removing restrictions </a:t>
            </a:r>
            <a:r>
              <a:rPr lang="en-US" dirty="0"/>
              <a:t>on the private </a:t>
            </a:r>
            <a:r>
              <a:rPr lang="en-US" dirty="0" smtClean="0"/>
              <a:t>sector, reduce </a:t>
            </a:r>
            <a:r>
              <a:rPr lang="en-US" dirty="0"/>
              <a:t>the role of the government </a:t>
            </a:r>
            <a:r>
              <a:rPr lang="en-US" dirty="0" smtClean="0"/>
              <a:t>in many </a:t>
            </a:r>
            <a:r>
              <a:rPr lang="en-US" dirty="0"/>
              <a:t>areas and remove </a:t>
            </a:r>
            <a:r>
              <a:rPr lang="en-US" dirty="0" smtClean="0"/>
              <a:t>trade restrictions</a:t>
            </a:r>
            <a:r>
              <a:rPr lang="en-US" i="1" dirty="0"/>
              <a:t>.</a:t>
            </a:r>
            <a:endParaRPr lang="en-US" dirty="0"/>
          </a:p>
        </p:txBody>
      </p:sp>
    </p:spTree>
    <p:extLst>
      <p:ext uri="{BB962C8B-B14F-4D97-AF65-F5344CB8AC3E}">
        <p14:creationId xmlns:p14="http://schemas.microsoft.com/office/powerpoint/2010/main" val="245985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India agreed to the </a:t>
            </a:r>
            <a:r>
              <a:rPr lang="en-US" dirty="0" err="1" smtClean="0"/>
              <a:t>conditionalities</a:t>
            </a:r>
            <a:r>
              <a:rPr lang="en-US" dirty="0" smtClean="0"/>
              <a:t> of </a:t>
            </a:r>
            <a:r>
              <a:rPr lang="en-US" dirty="0"/>
              <a:t>World Bank and IMF </a:t>
            </a:r>
            <a:r>
              <a:rPr lang="en-US" dirty="0" smtClean="0"/>
              <a:t>and announced </a:t>
            </a:r>
            <a:r>
              <a:rPr lang="en-US" dirty="0"/>
              <a:t>the New Economic </a:t>
            </a:r>
            <a:r>
              <a:rPr lang="en-US" dirty="0" smtClean="0"/>
              <a:t>Policy.</a:t>
            </a:r>
          </a:p>
          <a:p>
            <a:r>
              <a:rPr lang="en-US" dirty="0"/>
              <a:t>The NEP consisted of </a:t>
            </a:r>
            <a:r>
              <a:rPr lang="en-US" dirty="0" smtClean="0"/>
              <a:t>wide ranging </a:t>
            </a:r>
            <a:r>
              <a:rPr lang="en-US" dirty="0"/>
              <a:t>economic reforms. </a:t>
            </a:r>
            <a:r>
              <a:rPr lang="en-US" dirty="0" smtClean="0"/>
              <a:t>The thrust </a:t>
            </a:r>
            <a:r>
              <a:rPr lang="en-US" dirty="0"/>
              <a:t>of the policies was towards</a:t>
            </a:r>
          </a:p>
          <a:p>
            <a:r>
              <a:rPr lang="en-US" dirty="0"/>
              <a:t>creating a more </a:t>
            </a:r>
            <a:r>
              <a:rPr lang="en-US" dirty="0" smtClean="0"/>
              <a:t>competitive environment </a:t>
            </a:r>
            <a:r>
              <a:rPr lang="en-US" dirty="0"/>
              <a:t>in the economy </a:t>
            </a:r>
            <a:r>
              <a:rPr lang="en-US" dirty="0" smtClean="0"/>
              <a:t>and removing </a:t>
            </a:r>
            <a:r>
              <a:rPr lang="en-US" dirty="0"/>
              <a:t>the barriers to entry </a:t>
            </a:r>
            <a:r>
              <a:rPr lang="en-US" dirty="0" smtClean="0"/>
              <a:t>and growth </a:t>
            </a:r>
            <a:r>
              <a:rPr lang="en-US" dirty="0"/>
              <a:t>of firms.</a:t>
            </a:r>
            <a:endParaRPr lang="en-US" dirty="0"/>
          </a:p>
        </p:txBody>
      </p:sp>
    </p:spTree>
    <p:extLst>
      <p:ext uri="{BB962C8B-B14F-4D97-AF65-F5344CB8AC3E}">
        <p14:creationId xmlns:p14="http://schemas.microsoft.com/office/powerpoint/2010/main" val="208562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LPG – Liberalization, </a:t>
            </a:r>
            <a:r>
              <a:rPr lang="en-US" b="1" dirty="0" err="1" smtClean="0"/>
              <a:t>Privatisation</a:t>
            </a:r>
            <a:r>
              <a:rPr lang="en-US" b="1" dirty="0" smtClean="0"/>
              <a:t>, </a:t>
            </a:r>
            <a:r>
              <a:rPr lang="en-US" b="1" dirty="0" err="1" smtClean="0"/>
              <a:t>Globalisation</a:t>
            </a:r>
            <a:r>
              <a:rPr lang="en-US" b="1" dirty="0" smtClean="0"/>
              <a:t>.</a:t>
            </a:r>
          </a:p>
          <a:p>
            <a:r>
              <a:rPr lang="en-US" b="1" dirty="0" err="1" smtClean="0"/>
              <a:t>Liberalisation</a:t>
            </a:r>
            <a:r>
              <a:rPr lang="en-US" b="1" dirty="0" smtClean="0"/>
              <a:t> - </a:t>
            </a:r>
            <a:r>
              <a:rPr lang="en-US" dirty="0"/>
              <a:t>Removing restrictions on Private </a:t>
            </a:r>
            <a:r>
              <a:rPr lang="en-US" dirty="0" smtClean="0"/>
              <a:t>Sector.</a:t>
            </a:r>
          </a:p>
          <a:p>
            <a:r>
              <a:rPr lang="en-US" b="1" dirty="0" err="1" smtClean="0"/>
              <a:t>Privatisation</a:t>
            </a:r>
            <a:r>
              <a:rPr lang="en-US" dirty="0" smtClean="0"/>
              <a:t> - Reduce </a:t>
            </a:r>
            <a:r>
              <a:rPr lang="en-US" dirty="0"/>
              <a:t>the role of the government </a:t>
            </a:r>
            <a:r>
              <a:rPr lang="en-US" dirty="0" smtClean="0"/>
              <a:t>in many areas.</a:t>
            </a:r>
          </a:p>
          <a:p>
            <a:r>
              <a:rPr lang="en-US" b="1" dirty="0" err="1" smtClean="0"/>
              <a:t>Globalisation</a:t>
            </a:r>
            <a:r>
              <a:rPr lang="en-US" dirty="0" smtClean="0"/>
              <a:t> – Remove International Trade Restrictions.</a:t>
            </a:r>
            <a:endParaRPr lang="en-US" dirty="0"/>
          </a:p>
        </p:txBody>
      </p:sp>
    </p:spTree>
    <p:extLst>
      <p:ext uri="{BB962C8B-B14F-4D97-AF65-F5344CB8AC3E}">
        <p14:creationId xmlns:p14="http://schemas.microsoft.com/office/powerpoint/2010/main" val="242035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Liberalisation</a:t>
            </a:r>
            <a:r>
              <a:rPr lang="en-US" b="1" dirty="0" smtClean="0"/>
              <a:t> </a:t>
            </a:r>
            <a:endParaRPr lang="en-US" b="1" dirty="0"/>
          </a:p>
        </p:txBody>
      </p:sp>
      <p:sp>
        <p:nvSpPr>
          <p:cNvPr id="3" name="Content Placeholder 2"/>
          <p:cNvSpPr>
            <a:spLocks noGrp="1"/>
          </p:cNvSpPr>
          <p:nvPr>
            <p:ph idx="1"/>
          </p:nvPr>
        </p:nvSpPr>
        <p:spPr/>
        <p:txBody>
          <a:bodyPr>
            <a:normAutofit fontScale="92500"/>
          </a:bodyPr>
          <a:lstStyle/>
          <a:p>
            <a:r>
              <a:rPr lang="en-US" b="1" dirty="0"/>
              <a:t>Deregulation </a:t>
            </a:r>
            <a:r>
              <a:rPr lang="en-US" b="1" dirty="0" smtClean="0"/>
              <a:t>of Industrial Sector</a:t>
            </a:r>
          </a:p>
          <a:p>
            <a:r>
              <a:rPr lang="en-US" dirty="0" smtClean="0"/>
              <a:t>Industrial licensing </a:t>
            </a:r>
            <a:r>
              <a:rPr lang="en-US" dirty="0"/>
              <a:t>was abolished for almost </a:t>
            </a:r>
            <a:r>
              <a:rPr lang="en-US" dirty="0" smtClean="0"/>
              <a:t>all but </a:t>
            </a:r>
            <a:r>
              <a:rPr lang="en-US" dirty="0"/>
              <a:t>product categories — </a:t>
            </a:r>
            <a:r>
              <a:rPr lang="en-US" dirty="0" smtClean="0"/>
              <a:t>alcohol, cigarettes</a:t>
            </a:r>
            <a:r>
              <a:rPr lang="en-US" dirty="0"/>
              <a:t>, hazardous </a:t>
            </a:r>
            <a:r>
              <a:rPr lang="en-US" dirty="0" smtClean="0"/>
              <a:t>chemicals industrial </a:t>
            </a:r>
            <a:r>
              <a:rPr lang="en-US" dirty="0"/>
              <a:t>explosives, </a:t>
            </a:r>
            <a:r>
              <a:rPr lang="en-US" dirty="0" smtClean="0"/>
              <a:t>electronics, aerospace </a:t>
            </a:r>
            <a:r>
              <a:rPr lang="en-US" dirty="0"/>
              <a:t>and drugs and pharmaceuticals</a:t>
            </a:r>
            <a:r>
              <a:rPr lang="en-US" dirty="0" smtClean="0"/>
              <a:t>.</a:t>
            </a:r>
          </a:p>
          <a:p>
            <a:r>
              <a:rPr lang="en-US" dirty="0"/>
              <a:t>The only industries </a:t>
            </a:r>
            <a:r>
              <a:rPr lang="en-US" dirty="0" smtClean="0"/>
              <a:t>which are </a:t>
            </a:r>
            <a:r>
              <a:rPr lang="en-US" dirty="0"/>
              <a:t>now reserved for the public </a:t>
            </a:r>
            <a:r>
              <a:rPr lang="en-US" dirty="0" smtClean="0"/>
              <a:t>sector are </a:t>
            </a:r>
            <a:r>
              <a:rPr lang="en-US" dirty="0" err="1"/>
              <a:t>defence</a:t>
            </a:r>
            <a:r>
              <a:rPr lang="en-US" dirty="0"/>
              <a:t> </a:t>
            </a:r>
            <a:r>
              <a:rPr lang="en-US" dirty="0" err="1"/>
              <a:t>equipments</a:t>
            </a:r>
            <a:r>
              <a:rPr lang="en-US" dirty="0"/>
              <a:t>, </a:t>
            </a:r>
            <a:r>
              <a:rPr lang="en-US" dirty="0" smtClean="0"/>
              <a:t>atomic energy </a:t>
            </a:r>
            <a:r>
              <a:rPr lang="en-US" dirty="0"/>
              <a:t>generation and </a:t>
            </a:r>
            <a:r>
              <a:rPr lang="en-US" dirty="0" smtClean="0"/>
              <a:t>railway transport</a:t>
            </a:r>
            <a:r>
              <a:rPr lang="en-US" dirty="0"/>
              <a:t>.</a:t>
            </a:r>
            <a:endParaRPr lang="en-US" b="1" dirty="0"/>
          </a:p>
        </p:txBody>
      </p:sp>
    </p:spTree>
    <p:extLst>
      <p:ext uri="{BB962C8B-B14F-4D97-AF65-F5344CB8AC3E}">
        <p14:creationId xmlns:p14="http://schemas.microsoft.com/office/powerpoint/2010/main" val="224149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907</Words>
  <Application>Microsoft Office PowerPoint</Application>
  <PresentationFormat>On-screen Show (4:3)</PresentationFormat>
  <Paragraphs>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Economic performance of India post 1991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Liberalisation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Privatisation</vt:lpstr>
      <vt:lpstr>PowerPoint Presentation</vt:lpstr>
      <vt:lpstr>Globalisation</vt:lpstr>
      <vt:lpstr>Steps taken for Globalisation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performance of India post 1991</dc:title>
  <dc:creator>Jaspreet</dc:creator>
  <cp:lastModifiedBy>Jaspreet</cp:lastModifiedBy>
  <cp:revision>25</cp:revision>
  <dcterms:created xsi:type="dcterms:W3CDTF">2006-08-16T00:00:00Z</dcterms:created>
  <dcterms:modified xsi:type="dcterms:W3CDTF">2018-08-31T10:22:11Z</dcterms:modified>
</cp:coreProperties>
</file>