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58" r:id="rId4"/>
    <p:sldId id="259" r:id="rId5"/>
    <p:sldId id="260" r:id="rId6"/>
    <p:sldId id="264" r:id="rId7"/>
    <p:sldId id="261" r:id="rId8"/>
    <p:sldId id="262" r:id="rId9"/>
    <p:sldId id="281"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3" r:id="rId29"/>
    <p:sldId id="284" r:id="rId30"/>
    <p:sldId id="285" r:id="rId31"/>
    <p:sldId id="286" r:id="rId32"/>
    <p:sldId id="289" r:id="rId33"/>
    <p:sldId id="290" r:id="rId34"/>
    <p:sldId id="288" r:id="rId35"/>
    <p:sldId id="287" r:id="rId36"/>
    <p:sldId id="291" r:id="rId37"/>
    <p:sldId id="304" r:id="rId38"/>
    <p:sldId id="305" r:id="rId39"/>
    <p:sldId id="306"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94660"/>
  </p:normalViewPr>
  <p:slideViewPr>
    <p:cSldViewPr>
      <p:cViewPr varScale="1">
        <p:scale>
          <a:sx n="69" d="100"/>
          <a:sy n="69" d="100"/>
        </p:scale>
        <p:origin x="-58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55CF1C-1902-4A67-A377-1349D3989468}" type="datetimeFigureOut">
              <a:rPr lang="en-US" smtClean="0"/>
              <a:t>8/28/2018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D41D08-655E-4AB0-970E-EDB78B8BE99B}" type="slidenum">
              <a:rPr lang="en-US" smtClean="0"/>
              <a:t>‹#›</a:t>
            </a:fld>
            <a:endParaRPr lang="en-US"/>
          </a:p>
        </p:txBody>
      </p:sp>
    </p:spTree>
    <p:extLst>
      <p:ext uri="{BB962C8B-B14F-4D97-AF65-F5344CB8AC3E}">
        <p14:creationId xmlns:p14="http://schemas.microsoft.com/office/powerpoint/2010/main" val="947324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pPr eaLnBrk="1" hangingPunct="1">
              <a:spcBef>
                <a:spcPct val="0"/>
              </a:spcBef>
            </a:pPr>
            <a:endParaRPr lang="en-US" smtClean="0"/>
          </a:p>
        </p:txBody>
      </p:sp>
      <p:sp>
        <p:nvSpPr>
          <p:cNvPr id="90116" name="Slide Number Placeholder 3"/>
          <p:cNvSpPr>
            <a:spLocks noGrp="1"/>
          </p:cNvSpPr>
          <p:nvPr>
            <p:ph type="sldNum" sz="quarter" idx="5"/>
          </p:nvPr>
        </p:nvSpPr>
        <p:spPr>
          <a:noFill/>
        </p:spPr>
        <p:txBody>
          <a:bodyPr/>
          <a:lstStyle/>
          <a:p>
            <a:fld id="{1B0022C0-3F50-4234-932E-1A935EE009A1}" type="slidenum">
              <a:rPr lang="en-US" smtClean="0"/>
              <a:pPr/>
              <a:t>12</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p:spPr>
        <p:txBody>
          <a:bodyPr/>
          <a:lstStyle/>
          <a:p>
            <a:pPr eaLnBrk="1" hangingPunct="1">
              <a:spcBef>
                <a:spcPct val="0"/>
              </a:spcBef>
            </a:pPr>
            <a:endParaRPr lang="en-US" smtClean="0"/>
          </a:p>
        </p:txBody>
      </p:sp>
      <p:sp>
        <p:nvSpPr>
          <p:cNvPr id="91140" name="Slide Number Placeholder 3"/>
          <p:cNvSpPr>
            <a:spLocks noGrp="1"/>
          </p:cNvSpPr>
          <p:nvPr>
            <p:ph type="sldNum" sz="quarter" idx="5"/>
          </p:nvPr>
        </p:nvSpPr>
        <p:spPr>
          <a:noFill/>
        </p:spPr>
        <p:txBody>
          <a:bodyPr/>
          <a:lstStyle/>
          <a:p>
            <a:fld id="{1608C099-EBA7-47BC-9286-C675FDE9F6AE}" type="slidenum">
              <a:rPr lang="en-US" smtClean="0"/>
              <a:pPr/>
              <a:t>13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p:spPr>
        <p:txBody>
          <a:bodyPr/>
          <a:lstStyle/>
          <a:p>
            <a:pPr eaLnBrk="1" hangingPunct="1">
              <a:spcBef>
                <a:spcPct val="0"/>
              </a:spcBef>
            </a:pPr>
            <a:endParaRPr lang="en-US" smtClean="0"/>
          </a:p>
        </p:txBody>
      </p:sp>
      <p:sp>
        <p:nvSpPr>
          <p:cNvPr id="92164" name="Slide Number Placeholder 3"/>
          <p:cNvSpPr>
            <a:spLocks noGrp="1"/>
          </p:cNvSpPr>
          <p:nvPr>
            <p:ph type="sldNum" sz="quarter" idx="5"/>
          </p:nvPr>
        </p:nvSpPr>
        <p:spPr>
          <a:noFill/>
        </p:spPr>
        <p:txBody>
          <a:bodyPr/>
          <a:lstStyle/>
          <a:p>
            <a:fld id="{2F74ADDE-9A83-428C-99E9-FF551197A676}" type="slidenum">
              <a:rPr lang="en-US" smtClean="0"/>
              <a:pPr/>
              <a:t>15</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GDP</a:t>
            </a:r>
            <a:endParaRPr lang="en-US" b="1" dirty="0"/>
          </a:p>
        </p:txBody>
      </p:sp>
      <p:sp>
        <p:nvSpPr>
          <p:cNvPr id="3" name="Subtitle 2"/>
          <p:cNvSpPr>
            <a:spLocks noGrp="1"/>
          </p:cNvSpPr>
          <p:nvPr>
            <p:ph type="subTitle" idx="1"/>
          </p:nvPr>
        </p:nvSpPr>
        <p:spPr/>
        <p:txBody>
          <a:bodyPr/>
          <a:lstStyle/>
          <a:p>
            <a:r>
              <a:rPr lang="en-US" dirty="0" smtClean="0"/>
              <a:t>Gross Domestic Product</a:t>
            </a:r>
            <a:endParaRPr lang="en-US" dirty="0"/>
          </a:p>
        </p:txBody>
      </p:sp>
    </p:spTree>
    <p:extLst>
      <p:ext uri="{BB962C8B-B14F-4D97-AF65-F5344CB8AC3E}">
        <p14:creationId xmlns:p14="http://schemas.microsoft.com/office/powerpoint/2010/main" val="2371457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GDP it does not matter the producers are residents or non residents.</a:t>
            </a:r>
          </a:p>
          <a:p>
            <a:r>
              <a:rPr lang="en-US" dirty="0" smtClean="0"/>
              <a:t>They should have physical presence in the country.</a:t>
            </a:r>
          </a:p>
        </p:txBody>
      </p:sp>
    </p:spTree>
    <p:extLst>
      <p:ext uri="{BB962C8B-B14F-4D97-AF65-F5344CB8AC3E}">
        <p14:creationId xmlns:p14="http://schemas.microsoft.com/office/powerpoint/2010/main" val="1357512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471488"/>
            <a:ext cx="7772400" cy="1143000"/>
          </a:xfrm>
        </p:spPr>
        <p:txBody>
          <a:bodyPr rtlCol="0">
            <a:normAutofit fontScale="90000"/>
          </a:bodyPr>
          <a:lstStyle/>
          <a:p>
            <a:pPr eaLnBrk="1" fontAlgn="auto" hangingPunct="1">
              <a:spcAft>
                <a:spcPts val="0"/>
              </a:spcAft>
              <a:defRPr/>
            </a:pPr>
            <a:r>
              <a:rPr lang="en-US" dirty="0" smtClean="0">
                <a:latin typeface="Arial" charset="0"/>
                <a:cs typeface="Arial" charset="0"/>
              </a:rPr>
              <a:t>Methods of measuring national income</a:t>
            </a:r>
            <a:r>
              <a:rPr lang="en-US" dirty="0" smtClean="0"/>
              <a:t> </a:t>
            </a:r>
          </a:p>
        </p:txBody>
      </p:sp>
      <p:sp>
        <p:nvSpPr>
          <p:cNvPr id="30723" name="Rectangle 3"/>
          <p:cNvSpPr>
            <a:spLocks noGrp="1" noChangeArrowheads="1"/>
          </p:cNvSpPr>
          <p:nvPr>
            <p:ph idx="1"/>
          </p:nvPr>
        </p:nvSpPr>
        <p:spPr>
          <a:xfrm>
            <a:off x="685800" y="1981200"/>
            <a:ext cx="7772400" cy="4519613"/>
          </a:xfrm>
        </p:spPr>
        <p:txBody>
          <a:bodyPr/>
          <a:lstStyle/>
          <a:p>
            <a:pPr>
              <a:lnSpc>
                <a:spcPct val="90000"/>
              </a:lnSpc>
              <a:spcBef>
                <a:spcPct val="35000"/>
              </a:spcBef>
              <a:buFont typeface="Wingdings" pitchFamily="2" charset="2"/>
              <a:buChar char="v"/>
            </a:pPr>
            <a:r>
              <a:rPr lang="en-US" sz="2400" dirty="0">
                <a:latin typeface="Arial" charset="0"/>
                <a:cs typeface="Arial" charset="0"/>
              </a:rPr>
              <a:t>Expenditure Method </a:t>
            </a:r>
          </a:p>
          <a:p>
            <a:pPr eaLnBrk="1" hangingPunct="1">
              <a:lnSpc>
                <a:spcPct val="90000"/>
              </a:lnSpc>
              <a:spcBef>
                <a:spcPct val="35000"/>
              </a:spcBef>
              <a:buFont typeface="Wingdings" pitchFamily="2" charset="2"/>
              <a:buChar char="v"/>
            </a:pPr>
            <a:r>
              <a:rPr lang="en-US" sz="2400" dirty="0" smtClean="0">
                <a:latin typeface="Arial" charset="0"/>
                <a:cs typeface="Arial" charset="0"/>
              </a:rPr>
              <a:t>Product (or Output) Method</a:t>
            </a:r>
            <a:endParaRPr lang="en-US" sz="2000" dirty="0" smtClean="0">
              <a:latin typeface="Arial" charset="0"/>
              <a:cs typeface="Arial" charset="0"/>
            </a:endParaRPr>
          </a:p>
          <a:p>
            <a:pPr eaLnBrk="1" hangingPunct="1">
              <a:lnSpc>
                <a:spcPct val="90000"/>
              </a:lnSpc>
              <a:spcBef>
                <a:spcPct val="35000"/>
              </a:spcBef>
              <a:buFont typeface="Wingdings" pitchFamily="2" charset="2"/>
              <a:buChar char="v"/>
            </a:pPr>
            <a:r>
              <a:rPr lang="en-US" sz="2400" dirty="0" smtClean="0">
                <a:latin typeface="Arial" charset="0"/>
                <a:cs typeface="Arial" charset="0"/>
              </a:rPr>
              <a:t>Income Method </a:t>
            </a:r>
          </a:p>
        </p:txBody>
      </p:sp>
    </p:spTree>
    <p:extLst>
      <p:ext uri="{BB962C8B-B14F-4D97-AF65-F5344CB8AC3E}">
        <p14:creationId xmlns:p14="http://schemas.microsoft.com/office/powerpoint/2010/main" val="33717179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smtClean="0"/>
              <a:t>Expenditure method</a:t>
            </a:r>
          </a:p>
        </p:txBody>
      </p:sp>
      <p:sp>
        <p:nvSpPr>
          <p:cNvPr id="3" name="Content Placeholder 2"/>
          <p:cNvSpPr>
            <a:spLocks noGrp="1"/>
          </p:cNvSpPr>
          <p:nvPr>
            <p:ph idx="1"/>
          </p:nvPr>
        </p:nvSpPr>
        <p:spPr/>
        <p:txBody>
          <a:bodyPr/>
          <a:lstStyle/>
          <a:p>
            <a:pPr eaLnBrk="1" hangingPunct="1"/>
            <a:r>
              <a:rPr lang="en-US" dirty="0" smtClean="0"/>
              <a:t>One man’s income is another man’s expenditure</a:t>
            </a:r>
          </a:p>
          <a:p>
            <a:pPr eaLnBrk="1" hangingPunct="1"/>
            <a:r>
              <a:rPr lang="en-US" dirty="0" smtClean="0"/>
              <a:t>Therefore national income can be arrived at by adding the total expenditure of individual and business firms during a year</a:t>
            </a:r>
          </a:p>
          <a:p>
            <a:pPr eaLnBrk="1" hangingPunct="1"/>
            <a:r>
              <a:rPr lang="en-US" dirty="0" smtClean="0"/>
              <a:t>Expenditure or outlay on final products takes place in three ways</a:t>
            </a:r>
          </a:p>
        </p:txBody>
      </p:sp>
      <p:sp>
        <p:nvSpPr>
          <p:cNvPr id="35844" name="Slide Number Placeholder 3"/>
          <p:cNvSpPr>
            <a:spLocks noGrp="1"/>
          </p:cNvSpPr>
          <p:nvPr>
            <p:ph type="sldNum" sz="quarter" idx="4294967295"/>
          </p:nvPr>
        </p:nvSpPr>
        <p:spPr bwMode="auto">
          <a:xfrm>
            <a:off x="6553200" y="6356350"/>
            <a:ext cx="2133600" cy="365125"/>
          </a:xfrm>
          <a:prstGeom prst="rect">
            <a:avLst/>
          </a:prstGeom>
          <a:ln>
            <a:miter lim="800000"/>
            <a:headEnd/>
            <a:tailEnd/>
          </a:ln>
        </p:spPr>
        <p:txBody>
          <a:bodyPr wrap="square" numCol="1" anchorCtr="0" compatLnSpc="1">
            <a:prstTxWarp prst="textNoShape">
              <a:avLst/>
            </a:prstTxWarp>
          </a:bodyPr>
          <a:lstStyle/>
          <a:p>
            <a:pPr>
              <a:defRPr/>
            </a:pPr>
            <a:fld id="{D9E74E06-2762-49D8-8A96-8D785D16F1AC}" type="slidenum">
              <a:rPr lang="en-US"/>
              <a:pPr>
                <a:defRPr/>
              </a:pPr>
              <a:t>12</a:t>
            </a:fld>
            <a:endParaRPr lang="en-US"/>
          </a:p>
        </p:txBody>
      </p:sp>
    </p:spTree>
    <p:extLst>
      <p:ext uri="{BB962C8B-B14F-4D97-AF65-F5344CB8AC3E}">
        <p14:creationId xmlns:p14="http://schemas.microsoft.com/office/powerpoint/2010/main" val="458318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685800"/>
            <a:ext cx="8229600" cy="1143000"/>
          </a:xfrm>
        </p:spPr>
        <p:txBody>
          <a:bodyPr/>
          <a:lstStyle/>
          <a:p>
            <a:pPr eaLnBrk="1" hangingPunct="1"/>
            <a:r>
              <a:rPr lang="en-US" smtClean="0"/>
              <a:t>Expenditure method</a:t>
            </a:r>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 typeface="Arial" pitchFamily="34" charset="0"/>
              <a:buChar char="•"/>
              <a:defRPr/>
            </a:pPr>
            <a:endParaRPr lang="en-US" dirty="0" smtClean="0"/>
          </a:p>
          <a:p>
            <a:pPr eaLnBrk="1" fontAlgn="auto" hangingPunct="1">
              <a:spcAft>
                <a:spcPts val="0"/>
              </a:spcAft>
              <a:buFont typeface="Wingdings" pitchFamily="2" charset="2"/>
              <a:buChar char="v"/>
              <a:defRPr/>
            </a:pPr>
            <a:r>
              <a:rPr lang="en-US" dirty="0" smtClean="0"/>
              <a:t>Expenditure or outlay on final products takes place in three ways:-</a:t>
            </a:r>
          </a:p>
          <a:p>
            <a:pPr marL="514350" indent="-514350" eaLnBrk="1" fontAlgn="auto" hangingPunct="1">
              <a:spcAft>
                <a:spcPts val="0"/>
              </a:spcAft>
              <a:buFont typeface="+mj-lt"/>
              <a:buAutoNum type="arabicPeriod"/>
              <a:defRPr/>
            </a:pPr>
            <a:r>
              <a:rPr lang="en-US" dirty="0" smtClean="0"/>
              <a:t>Expenditure by consumers on goods and services( Consumption Expenditure) </a:t>
            </a:r>
            <a:r>
              <a:rPr lang="en-US" b="1" dirty="0" smtClean="0"/>
              <a:t>“C”</a:t>
            </a:r>
            <a:endParaRPr lang="en-US" dirty="0"/>
          </a:p>
          <a:p>
            <a:pPr marL="514350" indent="-514350" eaLnBrk="1" fontAlgn="auto" hangingPunct="1">
              <a:spcAft>
                <a:spcPts val="0"/>
              </a:spcAft>
              <a:buFont typeface="+mj-lt"/>
              <a:buAutoNum type="arabicPeriod"/>
              <a:defRPr/>
            </a:pPr>
            <a:r>
              <a:rPr lang="en-US" dirty="0" smtClean="0"/>
              <a:t>Expenditure by entrepreneurs on capital or investment goods (Investment Expenditure) </a:t>
            </a:r>
            <a:r>
              <a:rPr lang="en-US" b="1" dirty="0" smtClean="0"/>
              <a:t>“I”</a:t>
            </a:r>
            <a:endParaRPr lang="en-US" dirty="0"/>
          </a:p>
          <a:p>
            <a:pPr marL="514350" indent="-514350" eaLnBrk="1" fontAlgn="auto" hangingPunct="1">
              <a:spcAft>
                <a:spcPts val="0"/>
              </a:spcAft>
              <a:buFont typeface="+mj-lt"/>
              <a:buAutoNum type="arabicPeriod"/>
              <a:defRPr/>
            </a:pPr>
            <a:r>
              <a:rPr lang="en-US" dirty="0" smtClean="0"/>
              <a:t>Expenditure by government on consumption and capital goods (Government Expenditure) </a:t>
            </a:r>
            <a:r>
              <a:rPr lang="en-US" b="1" dirty="0" smtClean="0"/>
              <a:t>“G”</a:t>
            </a:r>
            <a:endParaRPr lang="en-US" dirty="0" smtClean="0"/>
          </a:p>
          <a:p>
            <a:pPr eaLnBrk="1" fontAlgn="auto" hangingPunct="1">
              <a:spcAft>
                <a:spcPts val="0"/>
              </a:spcAft>
              <a:buFont typeface="Wingdings" pitchFamily="2" charset="2"/>
              <a:buChar char="v"/>
              <a:defRPr/>
            </a:pPr>
            <a:r>
              <a:rPr lang="en-US" dirty="0" smtClean="0"/>
              <a:t>Net Exports (X-M)</a:t>
            </a:r>
          </a:p>
          <a:p>
            <a:pPr eaLnBrk="1" fontAlgn="auto" hangingPunct="1">
              <a:spcAft>
                <a:spcPts val="0"/>
              </a:spcAft>
              <a:buFont typeface="Wingdings" pitchFamily="2" charset="2"/>
              <a:buChar char="v"/>
              <a:defRPr/>
            </a:pPr>
            <a:endParaRPr lang="en-US" dirty="0" smtClean="0"/>
          </a:p>
          <a:p>
            <a:pPr eaLnBrk="1" fontAlgn="auto" hangingPunct="1">
              <a:spcAft>
                <a:spcPts val="0"/>
              </a:spcAft>
              <a:buFont typeface="Arial" pitchFamily="34" charset="0"/>
              <a:buChar char="•"/>
              <a:defRPr/>
            </a:pPr>
            <a:endParaRPr lang="en-US" dirty="0" smtClean="0"/>
          </a:p>
        </p:txBody>
      </p:sp>
      <p:sp>
        <p:nvSpPr>
          <p:cNvPr id="36868" name="Slide Number Placeholder 3"/>
          <p:cNvSpPr>
            <a:spLocks noGrp="1"/>
          </p:cNvSpPr>
          <p:nvPr>
            <p:ph type="sldNum" sz="quarter" idx="4294967295"/>
          </p:nvPr>
        </p:nvSpPr>
        <p:spPr bwMode="auto">
          <a:xfrm>
            <a:off x="6553200" y="6356350"/>
            <a:ext cx="2133600" cy="365125"/>
          </a:xfrm>
          <a:prstGeom prst="rect">
            <a:avLst/>
          </a:prstGeom>
          <a:ln>
            <a:miter lim="800000"/>
            <a:headEnd/>
            <a:tailEnd/>
          </a:ln>
        </p:spPr>
        <p:txBody>
          <a:bodyPr wrap="square" numCol="1" anchorCtr="0" compatLnSpc="1">
            <a:prstTxWarp prst="textNoShape">
              <a:avLst/>
            </a:prstTxWarp>
          </a:bodyPr>
          <a:lstStyle/>
          <a:p>
            <a:pPr>
              <a:defRPr/>
            </a:pPr>
            <a:fld id="{8F800342-2C27-4331-8C3F-1AA3AED5AE5A}" type="slidenum">
              <a:rPr lang="en-US"/>
              <a:pPr>
                <a:defRPr/>
              </a:pPr>
              <a:t>13</a:t>
            </a:fld>
            <a:endParaRPr lang="en-US"/>
          </a:p>
        </p:txBody>
      </p:sp>
    </p:spTree>
    <p:extLst>
      <p:ext uri="{BB962C8B-B14F-4D97-AF65-F5344CB8AC3E}">
        <p14:creationId xmlns:p14="http://schemas.microsoft.com/office/powerpoint/2010/main" val="3354331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X</a:t>
            </a:r>
            <a:r>
              <a:rPr lang="en-US" dirty="0" smtClean="0"/>
              <a:t> – Expenditure on final goods and services by foreigners, which are our Exports.</a:t>
            </a:r>
          </a:p>
          <a:p>
            <a:r>
              <a:rPr lang="en-US" b="1" dirty="0" smtClean="0"/>
              <a:t>M – </a:t>
            </a:r>
            <a:r>
              <a:rPr lang="en-US" dirty="0" smtClean="0"/>
              <a:t>Expenditure on Imports.</a:t>
            </a:r>
            <a:endParaRPr lang="en-US" b="1" dirty="0" smtClean="0"/>
          </a:p>
          <a:p>
            <a:endParaRPr lang="en-US" b="1" dirty="0"/>
          </a:p>
        </p:txBody>
      </p:sp>
    </p:spTree>
    <p:extLst>
      <p:ext uri="{BB962C8B-B14F-4D97-AF65-F5344CB8AC3E}">
        <p14:creationId xmlns:p14="http://schemas.microsoft.com/office/powerpoint/2010/main" val="1817356695"/>
      </p:ext>
    </p:extLst>
  </p:cSld>
  <p:clrMapOvr>
    <a:masterClrMapping/>
  </p:clrMapOvr>
  <mc:AlternateContent xmlns:mc="http://schemas.openxmlformats.org/markup-compatibility/2006" xmlns:p14="http://schemas.microsoft.com/office/powerpoint/2010/main">
    <mc:Choice Requires="p14">
      <p:transition spd="slow" p14:dur="2000" advClick="0" advTm="2147255000"/>
    </mc:Choice>
    <mc:Fallback xmlns="">
      <p:transition spd="slow" advClick="0" advTm="214725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mtClean="0"/>
              <a:t>Expenditure method</a:t>
            </a:r>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buFont typeface="Wingdings" pitchFamily="2" charset="2"/>
              <a:buChar char="v"/>
              <a:defRPr/>
            </a:pPr>
            <a:r>
              <a:rPr lang="en-US" dirty="0" smtClean="0"/>
              <a:t>The formula for this method is</a:t>
            </a:r>
          </a:p>
          <a:p>
            <a:pPr eaLnBrk="1" fontAlgn="auto" hangingPunct="1">
              <a:spcAft>
                <a:spcPts val="0"/>
              </a:spcAft>
              <a:buFont typeface="Arial" pitchFamily="34" charset="0"/>
              <a:buChar char="•"/>
              <a:defRPr/>
            </a:pPr>
            <a:endParaRPr lang="en-US" dirty="0" smtClean="0"/>
          </a:p>
          <a:p>
            <a:pPr eaLnBrk="1" fontAlgn="auto" hangingPunct="1">
              <a:spcAft>
                <a:spcPts val="0"/>
              </a:spcAft>
              <a:buNone/>
              <a:defRPr/>
            </a:pPr>
            <a:r>
              <a:rPr lang="en-US" b="1" dirty="0" smtClean="0"/>
              <a:t>             Y or GDP = C + I + G +(X-M)</a:t>
            </a:r>
          </a:p>
          <a:p>
            <a:pPr eaLnBrk="1" fontAlgn="auto" hangingPunct="1">
              <a:spcAft>
                <a:spcPts val="0"/>
              </a:spcAft>
              <a:buFont typeface="Arial" pitchFamily="34" charset="0"/>
              <a:buChar char="•"/>
              <a:defRPr/>
            </a:pPr>
            <a:endParaRPr lang="en-US" b="1" dirty="0" smtClean="0"/>
          </a:p>
          <a:p>
            <a:pPr eaLnBrk="1" fontAlgn="auto" hangingPunct="1">
              <a:spcAft>
                <a:spcPts val="0"/>
              </a:spcAft>
              <a:buFont typeface="Arial" pitchFamily="34" charset="0"/>
              <a:buChar char="•"/>
              <a:defRPr/>
            </a:pPr>
            <a:r>
              <a:rPr lang="en-US" dirty="0" smtClean="0"/>
              <a:t>Here Y stands for total expenditure</a:t>
            </a:r>
          </a:p>
          <a:p>
            <a:pPr eaLnBrk="1" fontAlgn="auto" hangingPunct="1">
              <a:spcAft>
                <a:spcPts val="0"/>
              </a:spcAft>
              <a:buFont typeface="Arial" pitchFamily="34" charset="0"/>
              <a:buChar char="•"/>
              <a:defRPr/>
            </a:pPr>
            <a:r>
              <a:rPr lang="en-US" dirty="0" smtClean="0"/>
              <a:t>C stands for consumption expenditure</a:t>
            </a:r>
          </a:p>
          <a:p>
            <a:pPr eaLnBrk="1" fontAlgn="auto" hangingPunct="1">
              <a:spcAft>
                <a:spcPts val="0"/>
              </a:spcAft>
              <a:buFont typeface="Arial" pitchFamily="34" charset="0"/>
              <a:buChar char="•"/>
              <a:defRPr/>
            </a:pPr>
            <a:r>
              <a:rPr lang="en-US" dirty="0" smtClean="0"/>
              <a:t> I stands for investment expenditure</a:t>
            </a:r>
          </a:p>
          <a:p>
            <a:pPr eaLnBrk="1" fontAlgn="auto" hangingPunct="1">
              <a:spcAft>
                <a:spcPts val="0"/>
              </a:spcAft>
              <a:buFont typeface="Arial" pitchFamily="34" charset="0"/>
              <a:buChar char="•"/>
              <a:defRPr/>
            </a:pPr>
            <a:r>
              <a:rPr lang="en-US" dirty="0" smtClean="0"/>
              <a:t>G stands for Government expenditure</a:t>
            </a:r>
          </a:p>
          <a:p>
            <a:pPr eaLnBrk="1" fontAlgn="auto" hangingPunct="1">
              <a:spcAft>
                <a:spcPts val="0"/>
              </a:spcAft>
              <a:buFont typeface="Arial" pitchFamily="34" charset="0"/>
              <a:buChar char="•"/>
              <a:defRPr/>
            </a:pPr>
            <a:r>
              <a:rPr lang="en-US" dirty="0" smtClean="0"/>
              <a:t>(X-M) Difference between exports and imports</a:t>
            </a:r>
          </a:p>
          <a:p>
            <a:pPr eaLnBrk="1" fontAlgn="auto" hangingPunct="1">
              <a:spcAft>
                <a:spcPts val="0"/>
              </a:spcAft>
              <a:buFont typeface="Arial" pitchFamily="34" charset="0"/>
              <a:buChar char="•"/>
              <a:defRPr/>
            </a:pPr>
            <a:endParaRPr lang="en-US" dirty="0" smtClean="0"/>
          </a:p>
        </p:txBody>
      </p:sp>
      <p:sp>
        <p:nvSpPr>
          <p:cNvPr id="37892" name="Slide Number Placeholder 3"/>
          <p:cNvSpPr>
            <a:spLocks noGrp="1"/>
          </p:cNvSpPr>
          <p:nvPr>
            <p:ph type="sldNum" sz="quarter" idx="4294967295"/>
          </p:nvPr>
        </p:nvSpPr>
        <p:spPr bwMode="auto">
          <a:xfrm>
            <a:off x="6553200" y="6356350"/>
            <a:ext cx="2133600" cy="365125"/>
          </a:xfrm>
          <a:prstGeom prst="rect">
            <a:avLst/>
          </a:prstGeom>
          <a:ln>
            <a:miter lim="800000"/>
            <a:headEnd/>
            <a:tailEnd/>
          </a:ln>
        </p:spPr>
        <p:txBody>
          <a:bodyPr wrap="square" numCol="1" anchorCtr="0" compatLnSpc="1">
            <a:prstTxWarp prst="textNoShape">
              <a:avLst/>
            </a:prstTxWarp>
          </a:bodyPr>
          <a:lstStyle/>
          <a:p>
            <a:pPr>
              <a:defRPr/>
            </a:pPr>
            <a:fld id="{3E281CC7-FA7C-465B-9374-CB92A0BEBC08}" type="slidenum">
              <a:rPr lang="en-US"/>
              <a:pPr>
                <a:defRPr/>
              </a:pPr>
              <a:t>15</a:t>
            </a:fld>
            <a:endParaRPr lang="en-US"/>
          </a:p>
        </p:txBody>
      </p:sp>
      <p:sp>
        <p:nvSpPr>
          <p:cNvPr id="5" name="Rectangle 4"/>
          <p:cNvSpPr/>
          <p:nvPr/>
        </p:nvSpPr>
        <p:spPr>
          <a:xfrm>
            <a:off x="1346200" y="2354263"/>
            <a:ext cx="4648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462583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 calcmode="lin" valueType="num">
                                      <p:cBhvr additive="base">
                                        <p:cTn id="4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GDP measured by Expenditure method is reported </a:t>
            </a:r>
            <a:r>
              <a:rPr lang="en-US" dirty="0"/>
              <a:t>as </a:t>
            </a:r>
            <a:r>
              <a:rPr lang="en-US" b="1" dirty="0"/>
              <a:t>GDP at </a:t>
            </a:r>
            <a:r>
              <a:rPr lang="en-US" b="1" dirty="0" smtClean="0"/>
              <a:t>Market Price</a:t>
            </a:r>
            <a:endParaRPr lang="en-US" dirty="0"/>
          </a:p>
          <a:p>
            <a:r>
              <a:rPr lang="en-US" dirty="0"/>
              <a:t>If it is expressed in Current Prices – </a:t>
            </a:r>
            <a:r>
              <a:rPr lang="en-US" b="1" dirty="0"/>
              <a:t>Nominal GDP</a:t>
            </a:r>
          </a:p>
          <a:p>
            <a:r>
              <a:rPr lang="en-US" dirty="0"/>
              <a:t>If it is expressed in Constant Prices – </a:t>
            </a:r>
            <a:r>
              <a:rPr lang="en-US" b="1" dirty="0"/>
              <a:t>Real GDP</a:t>
            </a:r>
          </a:p>
          <a:p>
            <a:endParaRPr lang="en-US" b="1" dirty="0"/>
          </a:p>
        </p:txBody>
      </p:sp>
    </p:spTree>
    <p:extLst>
      <p:ext uri="{BB962C8B-B14F-4D97-AF65-F5344CB8AC3E}">
        <p14:creationId xmlns:p14="http://schemas.microsoft.com/office/powerpoint/2010/main" val="2002315882"/>
      </p:ext>
    </p:extLst>
  </p:cSld>
  <p:clrMapOvr>
    <a:masterClrMapping/>
  </p:clrMapOvr>
  <mc:AlternateContent xmlns:mc="http://schemas.openxmlformats.org/markup-compatibility/2006" xmlns:p14="http://schemas.microsoft.com/office/powerpoint/2010/main">
    <mc:Choice Requires="p14">
      <p:transition spd="slow" p14:dur="2000" advClick="0" advTm="2147255000"/>
    </mc:Choice>
    <mc:Fallback xmlns="">
      <p:transition spd="slow" advClick="0" advTm="214725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smtClean="0"/>
              <a:t>Limitations</a:t>
            </a:r>
            <a:endParaRPr lang="en-IN" smtClean="0"/>
          </a:p>
        </p:txBody>
      </p:sp>
      <p:sp>
        <p:nvSpPr>
          <p:cNvPr id="39939" name="Content Placeholder 2"/>
          <p:cNvSpPr>
            <a:spLocks noGrp="1"/>
          </p:cNvSpPr>
          <p:nvPr>
            <p:ph idx="1"/>
          </p:nvPr>
        </p:nvSpPr>
        <p:spPr/>
        <p:txBody>
          <a:bodyPr/>
          <a:lstStyle/>
          <a:p>
            <a:pPr eaLnBrk="1" hangingPunct="1">
              <a:buFont typeface="Wingdings" pitchFamily="2" charset="2"/>
              <a:buChar char="v"/>
            </a:pPr>
            <a:r>
              <a:rPr lang="en-US" dirty="0" smtClean="0"/>
              <a:t>Neglects Barter System</a:t>
            </a:r>
          </a:p>
          <a:p>
            <a:pPr eaLnBrk="1" hangingPunct="1">
              <a:buFont typeface="Wingdings" pitchFamily="2" charset="2"/>
              <a:buChar char="v"/>
            </a:pPr>
            <a:r>
              <a:rPr lang="en-US" dirty="0" smtClean="0"/>
              <a:t>Ignores own consumption</a:t>
            </a:r>
          </a:p>
          <a:p>
            <a:pPr eaLnBrk="1" hangingPunct="1">
              <a:buFont typeface="Wingdings" pitchFamily="2" charset="2"/>
              <a:buChar char="v"/>
            </a:pPr>
            <a:r>
              <a:rPr lang="en-US" dirty="0" smtClean="0"/>
              <a:t>Affected by Inflation </a:t>
            </a:r>
            <a:endParaRPr lang="en-IN" dirty="0" smtClean="0"/>
          </a:p>
        </p:txBody>
      </p:sp>
      <p:sp>
        <p:nvSpPr>
          <p:cNvPr id="38916" name="Slide Number Placeholder 3"/>
          <p:cNvSpPr>
            <a:spLocks noGrp="1"/>
          </p:cNvSpPr>
          <p:nvPr>
            <p:ph type="sldNum" sz="quarter" idx="4294967295"/>
          </p:nvPr>
        </p:nvSpPr>
        <p:spPr bwMode="auto">
          <a:xfrm>
            <a:off x="6553200" y="6356350"/>
            <a:ext cx="2133600" cy="365125"/>
          </a:xfrm>
          <a:prstGeom prst="rect">
            <a:avLst/>
          </a:prstGeom>
          <a:ln>
            <a:miter lim="800000"/>
            <a:headEnd/>
            <a:tailEnd/>
          </a:ln>
        </p:spPr>
        <p:txBody>
          <a:bodyPr wrap="square" numCol="1" anchorCtr="0" compatLnSpc="1">
            <a:prstTxWarp prst="textNoShape">
              <a:avLst/>
            </a:prstTxWarp>
          </a:bodyPr>
          <a:lstStyle/>
          <a:p>
            <a:pPr>
              <a:defRPr/>
            </a:pPr>
            <a:fld id="{75685A41-93BD-4649-902C-854367F16289}" type="slidenum">
              <a:rPr lang="en-US"/>
              <a:pPr>
                <a:defRPr/>
              </a:pPr>
              <a:t>17</a:t>
            </a:fld>
            <a:endParaRPr lang="en-US"/>
          </a:p>
        </p:txBody>
      </p:sp>
    </p:spTree>
    <p:extLst>
      <p:ext uri="{BB962C8B-B14F-4D97-AF65-F5344CB8AC3E}">
        <p14:creationId xmlns:p14="http://schemas.microsoft.com/office/powerpoint/2010/main" val="276270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317500"/>
            <a:ext cx="7772400" cy="1143000"/>
          </a:xfrm>
        </p:spPr>
        <p:txBody>
          <a:bodyPr/>
          <a:lstStyle/>
          <a:p>
            <a:pPr eaLnBrk="1" hangingPunct="1"/>
            <a:r>
              <a:rPr lang="en-US" b="1" smtClean="0">
                <a:latin typeface="Arial" charset="0"/>
                <a:cs typeface="Arial" charset="0"/>
              </a:rPr>
              <a:t>Product (or Output) Method</a:t>
            </a:r>
          </a:p>
        </p:txBody>
      </p:sp>
      <p:sp>
        <p:nvSpPr>
          <p:cNvPr id="31747" name="Rectangle 3"/>
          <p:cNvSpPr>
            <a:spLocks noGrp="1" noChangeArrowheads="1"/>
          </p:cNvSpPr>
          <p:nvPr>
            <p:ph idx="1"/>
          </p:nvPr>
        </p:nvSpPr>
        <p:spPr>
          <a:xfrm>
            <a:off x="193675" y="1340768"/>
            <a:ext cx="8526463" cy="5160045"/>
          </a:xfrm>
        </p:spPr>
        <p:txBody>
          <a:bodyPr/>
          <a:lstStyle/>
          <a:p>
            <a:pPr marL="660400" indent="-660400" eaLnBrk="1" hangingPunct="1">
              <a:lnSpc>
                <a:spcPct val="90000"/>
              </a:lnSpc>
              <a:spcBef>
                <a:spcPct val="30000"/>
              </a:spcBef>
              <a:buFont typeface="Wingdings" pitchFamily="2" charset="2"/>
              <a:buChar char="v"/>
            </a:pPr>
            <a:r>
              <a:rPr lang="en-US" sz="2400" dirty="0" smtClean="0">
                <a:latin typeface="Arial" charset="0"/>
                <a:cs typeface="Arial" charset="0"/>
              </a:rPr>
              <a:t>The market value of all the goods and services produced in the country by all the firms across all industries are added up together. </a:t>
            </a:r>
          </a:p>
          <a:p>
            <a:pPr marL="660400" indent="-660400" eaLnBrk="1" hangingPunct="1">
              <a:lnSpc>
                <a:spcPct val="90000"/>
              </a:lnSpc>
              <a:spcBef>
                <a:spcPct val="30000"/>
              </a:spcBef>
              <a:buFont typeface="Wingdings" pitchFamily="2" charset="2"/>
              <a:buChar char="v"/>
            </a:pPr>
            <a:r>
              <a:rPr lang="en-US" sz="2400" dirty="0" smtClean="0">
                <a:latin typeface="Arial" charset="0"/>
                <a:cs typeface="Arial" charset="0"/>
              </a:rPr>
              <a:t>Output method arrives at true value of Goods produced in an economy by taking the Value Added at each stage of production.</a:t>
            </a:r>
          </a:p>
          <a:p>
            <a:pPr marL="660400" indent="-660400" eaLnBrk="1" hangingPunct="1">
              <a:lnSpc>
                <a:spcPct val="90000"/>
              </a:lnSpc>
              <a:spcBef>
                <a:spcPct val="30000"/>
              </a:spcBef>
              <a:buFont typeface="Wingdings" pitchFamily="2" charset="2"/>
              <a:buChar char="v"/>
            </a:pPr>
            <a:r>
              <a:rPr lang="en-US" sz="2400" dirty="0" smtClean="0">
                <a:latin typeface="Arial" charset="0"/>
                <a:cs typeface="Arial" charset="0"/>
              </a:rPr>
              <a:t>Example – Suppose Company A produces some Raw material for Rs.1000 and sells it to company B.</a:t>
            </a:r>
          </a:p>
          <a:p>
            <a:pPr marL="660400" indent="-660400" eaLnBrk="1" hangingPunct="1">
              <a:lnSpc>
                <a:spcPct val="90000"/>
              </a:lnSpc>
              <a:spcBef>
                <a:spcPct val="30000"/>
              </a:spcBef>
              <a:buFont typeface="Wingdings" pitchFamily="2" charset="2"/>
              <a:buChar char="v"/>
            </a:pPr>
            <a:r>
              <a:rPr lang="en-US" sz="2400" dirty="0" smtClean="0">
                <a:latin typeface="Arial" charset="0"/>
                <a:cs typeface="Arial" charset="0"/>
              </a:rPr>
              <a:t>Company B uses this raw material to produce a finished product and sells it to Retailer in Rs.1500.</a:t>
            </a:r>
          </a:p>
          <a:p>
            <a:pPr marL="660400" indent="-660400" eaLnBrk="1" hangingPunct="1">
              <a:lnSpc>
                <a:spcPct val="90000"/>
              </a:lnSpc>
              <a:spcBef>
                <a:spcPct val="30000"/>
              </a:spcBef>
              <a:buFont typeface="Wingdings" pitchFamily="2" charset="2"/>
              <a:buChar char="v"/>
            </a:pPr>
            <a:r>
              <a:rPr lang="en-US" sz="2400" dirty="0" smtClean="0">
                <a:latin typeface="Arial" charset="0"/>
                <a:cs typeface="Arial" charset="0"/>
              </a:rPr>
              <a:t>The retailer sells the product to consumer in Rs.2000.</a:t>
            </a:r>
          </a:p>
          <a:p>
            <a:pPr marL="660400" indent="-660400" eaLnBrk="1" hangingPunct="1">
              <a:lnSpc>
                <a:spcPct val="90000"/>
              </a:lnSpc>
              <a:spcBef>
                <a:spcPct val="30000"/>
              </a:spcBef>
              <a:buFont typeface="Wingdings" pitchFamily="2" charset="2"/>
              <a:buChar char="v"/>
            </a:pPr>
            <a:endParaRPr lang="en-US" sz="2400" dirty="0" smtClean="0">
              <a:latin typeface="Arial" charset="0"/>
              <a:cs typeface="Arial" charset="0"/>
            </a:endParaRPr>
          </a:p>
          <a:p>
            <a:pPr marL="1035050" lvl="1" indent="-690563" eaLnBrk="1" hangingPunct="1">
              <a:lnSpc>
                <a:spcPct val="90000"/>
              </a:lnSpc>
              <a:spcBef>
                <a:spcPct val="30000"/>
              </a:spcBef>
            </a:pPr>
            <a:endParaRPr lang="en-US" sz="2000" dirty="0" smtClean="0">
              <a:latin typeface="Arial" charset="0"/>
              <a:cs typeface="Arial" charset="0"/>
            </a:endParaRPr>
          </a:p>
        </p:txBody>
      </p:sp>
    </p:spTree>
    <p:extLst>
      <p:ext uri="{BB962C8B-B14F-4D97-AF65-F5344CB8AC3E}">
        <p14:creationId xmlns:p14="http://schemas.microsoft.com/office/powerpoint/2010/main" val="1921118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What is the contribution to GDP???</a:t>
            </a:r>
          </a:p>
          <a:p>
            <a:r>
              <a:rPr lang="en-US" dirty="0" smtClean="0"/>
              <a:t>Value added by company A = Rs.1000</a:t>
            </a:r>
          </a:p>
          <a:p>
            <a:r>
              <a:rPr lang="en-US" dirty="0"/>
              <a:t>Value added by </a:t>
            </a:r>
            <a:r>
              <a:rPr lang="en-US" dirty="0" smtClean="0"/>
              <a:t>company B = </a:t>
            </a:r>
            <a:r>
              <a:rPr lang="en-US" dirty="0" err="1" smtClean="0"/>
              <a:t>Rs</a:t>
            </a:r>
            <a:r>
              <a:rPr lang="en-US" dirty="0" smtClean="0"/>
              <a:t>. 500</a:t>
            </a:r>
          </a:p>
          <a:p>
            <a:r>
              <a:rPr lang="en-US" dirty="0"/>
              <a:t>Value added by </a:t>
            </a:r>
            <a:r>
              <a:rPr lang="en-US" dirty="0" smtClean="0"/>
              <a:t>company C = </a:t>
            </a:r>
            <a:r>
              <a:rPr lang="en-US" dirty="0" err="1" smtClean="0"/>
              <a:t>Rs</a:t>
            </a:r>
            <a:r>
              <a:rPr lang="en-US" dirty="0" smtClean="0"/>
              <a:t>. 500</a:t>
            </a:r>
          </a:p>
          <a:p>
            <a:r>
              <a:rPr lang="en-US" dirty="0" smtClean="0"/>
              <a:t>Total = </a:t>
            </a:r>
            <a:r>
              <a:rPr lang="en-US" dirty="0" err="1" smtClean="0"/>
              <a:t>Rs</a:t>
            </a:r>
            <a:r>
              <a:rPr lang="en-US" dirty="0" smtClean="0"/>
              <a:t>. 2000</a:t>
            </a:r>
          </a:p>
          <a:p>
            <a:endParaRPr lang="en-US" dirty="0"/>
          </a:p>
        </p:txBody>
      </p:sp>
    </p:spTree>
    <p:extLst>
      <p:ext uri="{BB962C8B-B14F-4D97-AF65-F5344CB8AC3E}">
        <p14:creationId xmlns:p14="http://schemas.microsoft.com/office/powerpoint/2010/main" val="3780023839"/>
      </p:ext>
    </p:extLst>
  </p:cSld>
  <p:clrMapOvr>
    <a:masterClrMapping/>
  </p:clrMapOvr>
  <mc:AlternateContent xmlns:mc="http://schemas.openxmlformats.org/markup-compatibility/2006" xmlns:p14="http://schemas.microsoft.com/office/powerpoint/2010/main">
    <mc:Choice Requires="p14">
      <p:transition spd="slow" p14:dur="2000" advClick="0" advTm="2147255000"/>
    </mc:Choice>
    <mc:Fallback xmlns="">
      <p:transition spd="slow" advClick="0" advTm="214725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GDP</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GDP is the </a:t>
            </a:r>
            <a:r>
              <a:rPr lang="en-US" b="1" dirty="0" smtClean="0"/>
              <a:t>market value </a:t>
            </a:r>
            <a:r>
              <a:rPr lang="en-US" dirty="0" smtClean="0"/>
              <a:t>of </a:t>
            </a:r>
            <a:r>
              <a:rPr lang="en-US" b="1" dirty="0" smtClean="0"/>
              <a:t>final</a:t>
            </a:r>
            <a:r>
              <a:rPr lang="en-US" dirty="0" smtClean="0"/>
              <a:t> Goods and Services </a:t>
            </a:r>
            <a:r>
              <a:rPr lang="en-US" b="1" dirty="0" smtClean="0"/>
              <a:t>produced</a:t>
            </a:r>
            <a:r>
              <a:rPr lang="en-US" dirty="0" smtClean="0"/>
              <a:t> in an economy (in geographical area of a country) in a given period of time.</a:t>
            </a:r>
          </a:p>
          <a:p>
            <a:r>
              <a:rPr lang="en-US" b="1" dirty="0" smtClean="0"/>
              <a:t>Marke</a:t>
            </a:r>
            <a:r>
              <a:rPr lang="en-US" b="1" dirty="0"/>
              <a:t>t </a:t>
            </a:r>
            <a:r>
              <a:rPr lang="en-US" b="1" dirty="0" smtClean="0"/>
              <a:t>value </a:t>
            </a:r>
            <a:r>
              <a:rPr lang="en-US" dirty="0" smtClean="0"/>
              <a:t>- It is not possible to add up the quantities of all goods and services </a:t>
            </a:r>
          </a:p>
          <a:p>
            <a:r>
              <a:rPr lang="en-US" b="1" dirty="0" smtClean="0"/>
              <a:t>Produced </a:t>
            </a:r>
            <a:r>
              <a:rPr lang="en-US" dirty="0" smtClean="0"/>
              <a:t>– GDP refers to what s produced (not what is sold).</a:t>
            </a:r>
          </a:p>
          <a:p>
            <a:r>
              <a:rPr lang="en-US" dirty="0" smtClean="0"/>
              <a:t>Actual production of Goods and Services is Aggregate Demand.</a:t>
            </a:r>
          </a:p>
          <a:p>
            <a:endParaRPr lang="en-US" dirty="0" smtClean="0"/>
          </a:p>
          <a:p>
            <a:endParaRPr lang="en-US" dirty="0"/>
          </a:p>
        </p:txBody>
      </p:sp>
    </p:spTree>
    <p:extLst>
      <p:ext uri="{BB962C8B-B14F-4D97-AF65-F5344CB8AC3E}">
        <p14:creationId xmlns:p14="http://schemas.microsoft.com/office/powerpoint/2010/main" val="1798420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GDP arrived at through output or value added method is also </a:t>
            </a:r>
            <a:r>
              <a:rPr lang="en-US" dirty="0"/>
              <a:t>known as </a:t>
            </a:r>
            <a:r>
              <a:rPr lang="en-US" b="1" dirty="0"/>
              <a:t>GDP at market Price</a:t>
            </a:r>
            <a:r>
              <a:rPr lang="en-US" dirty="0"/>
              <a:t>.</a:t>
            </a:r>
          </a:p>
          <a:p>
            <a:r>
              <a:rPr lang="en-US" dirty="0"/>
              <a:t>If it is expressed in Current Prices – Nominal GDP</a:t>
            </a:r>
          </a:p>
          <a:p>
            <a:r>
              <a:rPr lang="en-US" dirty="0"/>
              <a:t>If it is expressed in Constant Prices – Real GDP</a:t>
            </a:r>
          </a:p>
          <a:p>
            <a:endParaRPr lang="en-US" dirty="0"/>
          </a:p>
          <a:p>
            <a:endParaRPr lang="en-US" dirty="0"/>
          </a:p>
        </p:txBody>
      </p:sp>
    </p:spTree>
    <p:extLst>
      <p:ext uri="{BB962C8B-B14F-4D97-AF65-F5344CB8AC3E}">
        <p14:creationId xmlns:p14="http://schemas.microsoft.com/office/powerpoint/2010/main" val="191558857"/>
      </p:ext>
    </p:extLst>
  </p:cSld>
  <p:clrMapOvr>
    <a:masterClrMapping/>
  </p:clrMapOvr>
  <mc:AlternateContent xmlns:mc="http://schemas.openxmlformats.org/markup-compatibility/2006" xmlns:p14="http://schemas.microsoft.com/office/powerpoint/2010/main">
    <mc:Choice Requires="p14">
      <p:transition spd="slow" p14:dur="2000" advClick="0" advTm="2147255000"/>
    </mc:Choice>
    <mc:Fallback xmlns="">
      <p:transition spd="slow" advClick="0" advTm="214725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395288"/>
            <a:ext cx="7772400" cy="1143000"/>
          </a:xfrm>
        </p:spPr>
        <p:txBody>
          <a:bodyPr rtlCol="0">
            <a:normAutofit fontScale="90000"/>
          </a:bodyPr>
          <a:lstStyle/>
          <a:p>
            <a:pPr eaLnBrk="1" fontAlgn="auto" hangingPunct="1">
              <a:spcAft>
                <a:spcPts val="0"/>
              </a:spcAft>
              <a:defRPr/>
            </a:pPr>
            <a:r>
              <a:rPr lang="en-US" b="1" smtClean="0">
                <a:latin typeface="Arial" charset="0"/>
                <a:cs typeface="Arial" charset="0"/>
              </a:rPr>
              <a:t>Limitations of Product Method</a:t>
            </a:r>
          </a:p>
        </p:txBody>
      </p:sp>
      <p:sp>
        <p:nvSpPr>
          <p:cNvPr id="32771" name="Rectangle 3"/>
          <p:cNvSpPr>
            <a:spLocks noGrp="1" noChangeArrowheads="1"/>
          </p:cNvSpPr>
          <p:nvPr>
            <p:ph idx="1"/>
          </p:nvPr>
        </p:nvSpPr>
        <p:spPr>
          <a:xfrm>
            <a:off x="685800" y="1340768"/>
            <a:ext cx="8034338" cy="5187032"/>
          </a:xfrm>
        </p:spPr>
        <p:txBody>
          <a:bodyPr/>
          <a:lstStyle/>
          <a:p>
            <a:pPr eaLnBrk="1" hangingPunct="1">
              <a:lnSpc>
                <a:spcPct val="90000"/>
              </a:lnSpc>
              <a:spcBef>
                <a:spcPct val="30000"/>
              </a:spcBef>
              <a:buFont typeface="Wingdings" pitchFamily="2" charset="2"/>
              <a:buChar char="v"/>
            </a:pPr>
            <a:r>
              <a:rPr lang="en-US" sz="2200" b="1" dirty="0" smtClean="0">
                <a:latin typeface="Arial" charset="0"/>
                <a:cs typeface="Arial" charset="0"/>
              </a:rPr>
              <a:t>Problem of Double Counting: </a:t>
            </a:r>
          </a:p>
          <a:p>
            <a:pPr marL="692150" lvl="1" indent="-347663" eaLnBrk="1" hangingPunct="1">
              <a:lnSpc>
                <a:spcPct val="90000"/>
              </a:lnSpc>
              <a:spcBef>
                <a:spcPct val="30000"/>
              </a:spcBef>
            </a:pPr>
            <a:r>
              <a:rPr lang="en-US" sz="2200" dirty="0" smtClean="0">
                <a:latin typeface="Arial" charset="0"/>
                <a:cs typeface="Arial" charset="0"/>
              </a:rPr>
              <a:t>unclear distinction between a final and an intermediate product. </a:t>
            </a:r>
          </a:p>
          <a:p>
            <a:pPr eaLnBrk="1" hangingPunct="1">
              <a:lnSpc>
                <a:spcPct val="90000"/>
              </a:lnSpc>
              <a:spcBef>
                <a:spcPct val="30000"/>
              </a:spcBef>
              <a:buFont typeface="Wingdings" pitchFamily="2" charset="2"/>
              <a:buChar char="v"/>
            </a:pPr>
            <a:r>
              <a:rPr lang="en-US" sz="2200" b="1" dirty="0" smtClean="0">
                <a:latin typeface="Arial" charset="0"/>
                <a:cs typeface="Arial" charset="0"/>
              </a:rPr>
              <a:t>Not Applicable to Tertiary Sector</a:t>
            </a:r>
            <a:r>
              <a:rPr lang="en-US" sz="2200" dirty="0" smtClean="0">
                <a:latin typeface="Arial" charset="0"/>
                <a:cs typeface="Arial" charset="0"/>
              </a:rPr>
              <a:t>:</a:t>
            </a:r>
          </a:p>
          <a:p>
            <a:pPr marL="692150" lvl="1" indent="-347663" eaLnBrk="1" hangingPunct="1">
              <a:lnSpc>
                <a:spcPct val="90000"/>
              </a:lnSpc>
              <a:spcBef>
                <a:spcPct val="30000"/>
              </a:spcBef>
            </a:pPr>
            <a:r>
              <a:rPr lang="en-US" sz="2200" dirty="0" smtClean="0">
                <a:latin typeface="Arial" charset="0"/>
                <a:cs typeface="Arial" charset="0"/>
              </a:rPr>
              <a:t>This method is useful only when output can be measured in physical terms </a:t>
            </a:r>
          </a:p>
          <a:p>
            <a:pPr eaLnBrk="1" hangingPunct="1">
              <a:lnSpc>
                <a:spcPct val="90000"/>
              </a:lnSpc>
              <a:spcBef>
                <a:spcPct val="30000"/>
              </a:spcBef>
              <a:buFont typeface="Wingdings" pitchFamily="2" charset="2"/>
              <a:buChar char="v"/>
            </a:pPr>
            <a:r>
              <a:rPr lang="en-US" sz="2200" b="1" dirty="0" smtClean="0">
                <a:latin typeface="Arial" charset="0"/>
                <a:cs typeface="Arial" charset="0"/>
              </a:rPr>
              <a:t>Exclusion of Non Marketed Products</a:t>
            </a:r>
          </a:p>
          <a:p>
            <a:pPr marL="692150" lvl="1" indent="-347663" eaLnBrk="1" hangingPunct="1">
              <a:lnSpc>
                <a:spcPct val="90000"/>
              </a:lnSpc>
              <a:spcBef>
                <a:spcPct val="30000"/>
              </a:spcBef>
            </a:pPr>
            <a:r>
              <a:rPr lang="en-US" sz="2200" dirty="0" smtClean="0">
                <a:latin typeface="Arial" charset="0"/>
                <a:cs typeface="Arial" charset="0"/>
              </a:rPr>
              <a:t>E.g. outcome of hobby or self consumption</a:t>
            </a:r>
          </a:p>
          <a:p>
            <a:pPr algn="just" eaLnBrk="1" hangingPunct="1">
              <a:lnSpc>
                <a:spcPct val="90000"/>
              </a:lnSpc>
              <a:spcBef>
                <a:spcPct val="30000"/>
              </a:spcBef>
              <a:buFont typeface="Wingdings" pitchFamily="2" charset="2"/>
              <a:buChar char="v"/>
            </a:pPr>
            <a:r>
              <a:rPr lang="en-US" sz="2200" b="1" dirty="0" smtClean="0">
                <a:latin typeface="Arial" charset="0"/>
                <a:cs typeface="Arial" charset="0"/>
              </a:rPr>
              <a:t>Self Consumption of Output</a:t>
            </a:r>
          </a:p>
          <a:p>
            <a:pPr marL="692150" lvl="1" indent="-347663" algn="just" eaLnBrk="1" hangingPunct="1">
              <a:lnSpc>
                <a:spcPct val="90000"/>
              </a:lnSpc>
              <a:spcBef>
                <a:spcPct val="30000"/>
              </a:spcBef>
            </a:pPr>
            <a:r>
              <a:rPr lang="en-US" sz="2200" dirty="0" smtClean="0">
                <a:latin typeface="Arial" charset="0"/>
                <a:cs typeface="Arial" charset="0"/>
              </a:rPr>
              <a:t>Producer may consume a part of his production. </a:t>
            </a:r>
          </a:p>
        </p:txBody>
      </p:sp>
    </p:spTree>
    <p:extLst>
      <p:ext uri="{BB962C8B-B14F-4D97-AF65-F5344CB8AC3E}">
        <p14:creationId xmlns:p14="http://schemas.microsoft.com/office/powerpoint/2010/main" val="23407980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Income Method</a:t>
            </a:r>
            <a:endParaRPr lang="en-US" b="1" dirty="0"/>
          </a:p>
        </p:txBody>
      </p:sp>
      <p:sp>
        <p:nvSpPr>
          <p:cNvPr id="3" name="Content Placeholder 2"/>
          <p:cNvSpPr>
            <a:spLocks noGrp="1"/>
          </p:cNvSpPr>
          <p:nvPr>
            <p:ph idx="1"/>
          </p:nvPr>
        </p:nvSpPr>
        <p:spPr/>
        <p:txBody>
          <a:bodyPr/>
          <a:lstStyle/>
          <a:p>
            <a:r>
              <a:rPr lang="en-US" dirty="0" smtClean="0"/>
              <a:t>Example -  GDP by output method or Expenditure is Rs.1000</a:t>
            </a:r>
          </a:p>
          <a:p>
            <a:r>
              <a:rPr lang="en-US" dirty="0" smtClean="0"/>
              <a:t>What happens to this Rs.1000 which is arrived at after taking in to consideration the value of all the intermediary Products? </a:t>
            </a:r>
          </a:p>
          <a:p>
            <a:r>
              <a:rPr lang="en-US" dirty="0" smtClean="0"/>
              <a:t>Who gets this ?</a:t>
            </a:r>
          </a:p>
          <a:p>
            <a:r>
              <a:rPr lang="en-US" b="1" dirty="0" err="1" smtClean="0"/>
              <a:t>Ans</a:t>
            </a:r>
            <a:r>
              <a:rPr lang="en-US" dirty="0" smtClean="0"/>
              <a:t> – It is paid as Income to those who helped in producing the output.</a:t>
            </a:r>
          </a:p>
          <a:p>
            <a:endParaRPr lang="en-US" dirty="0"/>
          </a:p>
        </p:txBody>
      </p:sp>
    </p:spTree>
    <p:extLst>
      <p:ext uri="{BB962C8B-B14F-4D97-AF65-F5344CB8AC3E}">
        <p14:creationId xmlns:p14="http://schemas.microsoft.com/office/powerpoint/2010/main" val="504960906"/>
      </p:ext>
    </p:extLst>
  </p:cSld>
  <p:clrMapOvr>
    <a:masterClrMapping/>
  </p:clrMapOvr>
  <mc:AlternateContent xmlns:mc="http://schemas.openxmlformats.org/markup-compatibility/2006" xmlns:p14="http://schemas.microsoft.com/office/powerpoint/2010/main">
    <mc:Choice Requires="p14">
      <p:transition spd="slow" p14:dur="2000" advClick="0" advTm="2147255000"/>
    </mc:Choice>
    <mc:Fallback xmlns="">
      <p:transition spd="slow" advClick="0" advTm="214725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Those , who help in the production of output are called </a:t>
            </a:r>
            <a:r>
              <a:rPr lang="en-US" b="1" dirty="0" smtClean="0"/>
              <a:t>Factors of Production</a:t>
            </a:r>
            <a:r>
              <a:rPr lang="en-US" dirty="0" smtClean="0"/>
              <a:t>.</a:t>
            </a:r>
          </a:p>
          <a:p>
            <a:r>
              <a:rPr lang="en-US" dirty="0" smtClean="0"/>
              <a:t>Land, </a:t>
            </a:r>
            <a:r>
              <a:rPr lang="en-US" dirty="0" err="1" smtClean="0"/>
              <a:t>Labour</a:t>
            </a:r>
            <a:r>
              <a:rPr lang="en-US" dirty="0" smtClean="0"/>
              <a:t>, Capital, </a:t>
            </a:r>
            <a:r>
              <a:rPr lang="en-US" dirty="0" err="1" smtClean="0"/>
              <a:t>Organisation</a:t>
            </a:r>
            <a:r>
              <a:rPr lang="en-US" dirty="0" smtClean="0"/>
              <a:t>.</a:t>
            </a:r>
          </a:p>
          <a:p>
            <a:pPr marL="514350" indent="-514350">
              <a:buFont typeface="+mj-lt"/>
              <a:buAutoNum type="arabicPeriod"/>
            </a:pPr>
            <a:r>
              <a:rPr lang="en-US" dirty="0" smtClean="0"/>
              <a:t>Payment for use of land – Rent</a:t>
            </a:r>
          </a:p>
          <a:p>
            <a:pPr marL="514350" indent="-514350">
              <a:buFont typeface="+mj-lt"/>
              <a:buAutoNum type="arabicPeriod"/>
            </a:pPr>
            <a:r>
              <a:rPr lang="en-US" dirty="0" smtClean="0"/>
              <a:t>Payment for </a:t>
            </a:r>
            <a:r>
              <a:rPr lang="en-US" dirty="0" err="1" smtClean="0"/>
              <a:t>Labour</a:t>
            </a:r>
            <a:r>
              <a:rPr lang="en-US" dirty="0" smtClean="0"/>
              <a:t> – Wages</a:t>
            </a:r>
          </a:p>
          <a:p>
            <a:pPr marL="514350" indent="-514350">
              <a:buFont typeface="+mj-lt"/>
              <a:buAutoNum type="arabicPeriod"/>
            </a:pPr>
            <a:r>
              <a:rPr lang="en-US" dirty="0" smtClean="0"/>
              <a:t>Payment for capital – Interest</a:t>
            </a:r>
          </a:p>
          <a:p>
            <a:pPr marL="514350" indent="-514350">
              <a:buFont typeface="+mj-lt"/>
              <a:buAutoNum type="arabicPeriod"/>
            </a:pPr>
            <a:r>
              <a:rPr lang="en-US" dirty="0" smtClean="0"/>
              <a:t>Payment for </a:t>
            </a:r>
            <a:r>
              <a:rPr lang="en-US" dirty="0" err="1" smtClean="0"/>
              <a:t>Organisation</a:t>
            </a:r>
            <a:r>
              <a:rPr lang="en-US" dirty="0" smtClean="0"/>
              <a:t> – Profit.</a:t>
            </a:r>
          </a:p>
          <a:p>
            <a:endParaRPr lang="en-US" dirty="0"/>
          </a:p>
        </p:txBody>
      </p:sp>
    </p:spTree>
    <p:extLst>
      <p:ext uri="{BB962C8B-B14F-4D97-AF65-F5344CB8AC3E}">
        <p14:creationId xmlns:p14="http://schemas.microsoft.com/office/powerpoint/2010/main" val="1321158382"/>
      </p:ext>
    </p:extLst>
  </p:cSld>
  <p:clrMapOvr>
    <a:masterClrMapping/>
  </p:clrMapOvr>
  <mc:AlternateContent xmlns:mc="http://schemas.openxmlformats.org/markup-compatibility/2006" xmlns:p14="http://schemas.microsoft.com/office/powerpoint/2010/main">
    <mc:Choice Requires="p14">
      <p:transition spd="slow" p14:dur="2000" advClick="0" advTm="2147255000"/>
    </mc:Choice>
    <mc:Fallback xmlns="">
      <p:transition spd="slow" advClick="0" advTm="214725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income method of estimating GDP adds up the total Income that accrues to the various factors of production.</a:t>
            </a:r>
          </a:p>
          <a:p>
            <a:r>
              <a:rPr lang="en-US" dirty="0" smtClean="0"/>
              <a:t>This is reported as </a:t>
            </a:r>
            <a:r>
              <a:rPr lang="en-US" b="1" dirty="0" smtClean="0"/>
              <a:t>GDP at Factor cost</a:t>
            </a:r>
            <a:r>
              <a:rPr lang="en-US" dirty="0" smtClean="0"/>
              <a:t>.</a:t>
            </a:r>
          </a:p>
          <a:p>
            <a:endParaRPr lang="en-US" dirty="0" smtClean="0"/>
          </a:p>
          <a:p>
            <a:endParaRPr lang="en-US" dirty="0"/>
          </a:p>
        </p:txBody>
      </p:sp>
    </p:spTree>
    <p:extLst>
      <p:ext uri="{BB962C8B-B14F-4D97-AF65-F5344CB8AC3E}">
        <p14:creationId xmlns:p14="http://schemas.microsoft.com/office/powerpoint/2010/main" val="2649023215"/>
      </p:ext>
    </p:extLst>
  </p:cSld>
  <p:clrMapOvr>
    <a:masterClrMapping/>
  </p:clrMapOvr>
  <mc:AlternateContent xmlns:mc="http://schemas.openxmlformats.org/markup-compatibility/2006" xmlns:p14="http://schemas.microsoft.com/office/powerpoint/2010/main">
    <mc:Choice Requires="p14">
      <p:transition spd="slow" p14:dur="2000" advClick="0" advTm="2147255000"/>
    </mc:Choice>
    <mc:Fallback xmlns="">
      <p:transition spd="slow" advClick="0" advTm="2147255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241300"/>
            <a:ext cx="7772400" cy="922338"/>
          </a:xfrm>
        </p:spPr>
        <p:txBody>
          <a:bodyPr/>
          <a:lstStyle/>
          <a:p>
            <a:pPr eaLnBrk="1" hangingPunct="1"/>
            <a:r>
              <a:rPr lang="en-US" smtClean="0">
                <a:latin typeface="Arial" charset="0"/>
              </a:rPr>
              <a:t>Income Method</a:t>
            </a:r>
          </a:p>
        </p:txBody>
      </p:sp>
      <p:sp>
        <p:nvSpPr>
          <p:cNvPr id="33795" name="Rectangle 3"/>
          <p:cNvSpPr>
            <a:spLocks noGrp="1" noChangeArrowheads="1"/>
          </p:cNvSpPr>
          <p:nvPr>
            <p:ph idx="1"/>
          </p:nvPr>
        </p:nvSpPr>
        <p:spPr>
          <a:xfrm>
            <a:off x="423863" y="908720"/>
            <a:ext cx="8410575" cy="5631780"/>
          </a:xfrm>
        </p:spPr>
        <p:txBody>
          <a:bodyPr/>
          <a:lstStyle/>
          <a:p>
            <a:pPr algn="just" eaLnBrk="1" hangingPunct="1">
              <a:lnSpc>
                <a:spcPct val="90000"/>
              </a:lnSpc>
              <a:spcBef>
                <a:spcPct val="30000"/>
              </a:spcBef>
              <a:buFont typeface="Wingdings" pitchFamily="2" charset="2"/>
              <a:buChar char="v"/>
            </a:pPr>
            <a:r>
              <a:rPr lang="en-US" sz="2000" dirty="0" smtClean="0">
                <a:latin typeface="Arial" charset="0"/>
                <a:cs typeface="Arial" charset="0"/>
              </a:rPr>
              <a:t>The net income received by all citizens of a country in a particular year, i.e. total of net rents, net wages, net interest and net profits. </a:t>
            </a:r>
            <a:r>
              <a:rPr lang="en-US" sz="2000" dirty="0" smtClean="0">
                <a:solidFill>
                  <a:schemeClr val="accent2"/>
                </a:solidFill>
                <a:latin typeface="Arial" charset="0"/>
                <a:cs typeface="Arial" charset="0"/>
              </a:rPr>
              <a:t>(GDP at factor cost).</a:t>
            </a:r>
          </a:p>
          <a:p>
            <a:pPr algn="just" eaLnBrk="1" hangingPunct="1">
              <a:lnSpc>
                <a:spcPct val="90000"/>
              </a:lnSpc>
              <a:spcBef>
                <a:spcPct val="30000"/>
              </a:spcBef>
              <a:buFont typeface="Wingdings" pitchFamily="2" charset="2"/>
              <a:buChar char="v"/>
            </a:pPr>
            <a:r>
              <a:rPr lang="en-US" sz="2000" dirty="0" smtClean="0">
                <a:latin typeface="Arial" charset="0"/>
              </a:rPr>
              <a:t>It is the income earned by the factors of production of a country.</a:t>
            </a:r>
          </a:p>
          <a:p>
            <a:pPr algn="just" eaLnBrk="1" hangingPunct="1">
              <a:lnSpc>
                <a:spcPct val="90000"/>
              </a:lnSpc>
              <a:spcBef>
                <a:spcPct val="30000"/>
              </a:spcBef>
              <a:buFont typeface="Wingdings" pitchFamily="2" charset="2"/>
              <a:buChar char="v"/>
            </a:pPr>
            <a:r>
              <a:rPr lang="en-US" sz="2000" dirty="0" smtClean="0">
                <a:latin typeface="Arial" charset="0"/>
                <a:cs typeface="Arial" charset="0"/>
              </a:rPr>
              <a:t>Add the money sent by the citizens of the nation from abroad and deduct the payments made to foreign nationals (individuals and firms) </a:t>
            </a:r>
            <a:r>
              <a:rPr lang="en-US" sz="2000" dirty="0" smtClean="0">
                <a:solidFill>
                  <a:schemeClr val="accent2"/>
                </a:solidFill>
                <a:latin typeface="Arial" charset="0"/>
                <a:cs typeface="Arial" charset="0"/>
              </a:rPr>
              <a:t>(GNP at factor cost)</a:t>
            </a:r>
            <a:r>
              <a:rPr lang="en-US" sz="2000" dirty="0" smtClean="0">
                <a:latin typeface="Arial" charset="0"/>
                <a:cs typeface="Arial" charset="0"/>
              </a:rPr>
              <a:t> or Gross National Income (GNI).</a:t>
            </a:r>
          </a:p>
          <a:p>
            <a:pPr algn="just" eaLnBrk="1" hangingPunct="1">
              <a:lnSpc>
                <a:spcPct val="80000"/>
              </a:lnSpc>
              <a:buFontTx/>
              <a:buNone/>
            </a:pPr>
            <a:r>
              <a:rPr lang="en-US" sz="2000" b="1" dirty="0" smtClean="0">
                <a:latin typeface="Arial" charset="0"/>
              </a:rPr>
              <a:t>Process:</a:t>
            </a:r>
          </a:p>
          <a:p>
            <a:pPr lvl="1" algn="just" eaLnBrk="1" hangingPunct="1">
              <a:lnSpc>
                <a:spcPct val="80000"/>
              </a:lnSpc>
              <a:buFontTx/>
              <a:buChar char="•"/>
            </a:pPr>
            <a:r>
              <a:rPr lang="en-US" sz="2000" dirty="0" smtClean="0">
                <a:latin typeface="Arial" charset="0"/>
              </a:rPr>
              <a:t>Economy is divided on basis of income groups, such as wage/salary earners, rent earners, profit earners etc.</a:t>
            </a:r>
          </a:p>
          <a:p>
            <a:pPr lvl="1" algn="just" eaLnBrk="1" hangingPunct="1">
              <a:lnSpc>
                <a:spcPct val="80000"/>
              </a:lnSpc>
              <a:buFontTx/>
              <a:buChar char="•"/>
            </a:pPr>
            <a:r>
              <a:rPr lang="en-US" sz="2000" dirty="0" smtClean="0">
                <a:latin typeface="Arial" charset="0"/>
              </a:rPr>
              <a:t>Income of all the groups is added, including income from abroad and undistributed profits.</a:t>
            </a:r>
          </a:p>
          <a:p>
            <a:pPr lvl="1" algn="just" eaLnBrk="1" hangingPunct="1">
              <a:lnSpc>
                <a:spcPct val="80000"/>
              </a:lnSpc>
              <a:buFontTx/>
              <a:buChar char="•"/>
            </a:pPr>
            <a:r>
              <a:rPr lang="en-US" sz="2000" dirty="0" smtClean="0">
                <a:latin typeface="Arial" charset="0"/>
              </a:rPr>
              <a:t>The income earned by foreigners and transfer payments made in the year are subtracted. </a:t>
            </a:r>
          </a:p>
          <a:p>
            <a:pPr algn="just" eaLnBrk="1" hangingPunct="1">
              <a:lnSpc>
                <a:spcPct val="90000"/>
              </a:lnSpc>
              <a:buFontTx/>
              <a:buNone/>
            </a:pPr>
            <a:r>
              <a:rPr lang="en-US" sz="2000" dirty="0" smtClean="0">
                <a:latin typeface="Arial" charset="0"/>
              </a:rPr>
              <a:t>GNI = Rent + Wage + Interest +Profit + Net Income from Abroad- Transfer payments</a:t>
            </a:r>
            <a:endParaRPr lang="en-US" sz="1800" dirty="0" smtClean="0"/>
          </a:p>
        </p:txBody>
      </p:sp>
    </p:spTree>
    <p:extLst>
      <p:ext uri="{BB962C8B-B14F-4D97-AF65-F5344CB8AC3E}">
        <p14:creationId xmlns:p14="http://schemas.microsoft.com/office/powerpoint/2010/main" val="27684479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304800"/>
            <a:ext cx="7772400" cy="609600"/>
          </a:xfrm>
        </p:spPr>
        <p:txBody>
          <a:bodyPr/>
          <a:lstStyle/>
          <a:p>
            <a:pPr eaLnBrk="1" hangingPunct="1"/>
            <a:r>
              <a:rPr lang="en-US" sz="3200" smtClean="0">
                <a:latin typeface="Arial" charset="0"/>
              </a:rPr>
              <a:t>Limitations of Income Method</a:t>
            </a:r>
          </a:p>
        </p:txBody>
      </p:sp>
      <p:sp>
        <p:nvSpPr>
          <p:cNvPr id="34819" name="Rectangle 3"/>
          <p:cNvSpPr>
            <a:spLocks noGrp="1" noChangeArrowheads="1"/>
          </p:cNvSpPr>
          <p:nvPr>
            <p:ph idx="1"/>
          </p:nvPr>
        </p:nvSpPr>
        <p:spPr>
          <a:xfrm>
            <a:off x="381000" y="1624013"/>
            <a:ext cx="8305800" cy="4852987"/>
          </a:xfrm>
        </p:spPr>
        <p:txBody>
          <a:bodyPr/>
          <a:lstStyle/>
          <a:p>
            <a:pPr algn="just" eaLnBrk="1" hangingPunct="1">
              <a:buFont typeface="Wingdings" pitchFamily="2" charset="2"/>
              <a:buChar char="v"/>
            </a:pPr>
            <a:r>
              <a:rPr lang="en-US" sz="2400" b="1" dirty="0" smtClean="0">
                <a:latin typeface="Arial" charset="0"/>
              </a:rPr>
              <a:t>Exclusion of non monetary income: </a:t>
            </a:r>
            <a:r>
              <a:rPr lang="en-US" sz="2400" dirty="0" smtClean="0">
                <a:latin typeface="Arial" charset="0"/>
              </a:rPr>
              <a:t>Ignores the non-monetized section of economic</a:t>
            </a:r>
            <a:r>
              <a:rPr lang="en-US" sz="2400" b="1" dirty="0" smtClean="0">
                <a:latin typeface="Arial" charset="0"/>
              </a:rPr>
              <a:t> </a:t>
            </a:r>
            <a:r>
              <a:rPr lang="en-US" sz="2400" dirty="0" smtClean="0">
                <a:latin typeface="Arial" charset="0"/>
              </a:rPr>
              <a:t>activities</a:t>
            </a:r>
            <a:r>
              <a:rPr lang="en-US" sz="2400" b="1" dirty="0" smtClean="0">
                <a:latin typeface="Arial" charset="0"/>
              </a:rPr>
              <a:t>. </a:t>
            </a:r>
          </a:p>
          <a:p>
            <a:pPr algn="just" eaLnBrk="1" hangingPunct="1">
              <a:buFont typeface="Wingdings" pitchFamily="2" charset="2"/>
              <a:buChar char="v"/>
            </a:pPr>
            <a:r>
              <a:rPr lang="en-US" sz="2400" b="1" dirty="0" smtClean="0">
                <a:latin typeface="Arial" charset="0"/>
              </a:rPr>
              <a:t>Exclusion of Non Marketed Services:</a:t>
            </a:r>
            <a:r>
              <a:rPr lang="en-US" sz="2400" dirty="0" smtClean="0">
                <a:latin typeface="Arial" charset="0"/>
              </a:rPr>
              <a:t> People undertake a particular activity that are difficult to ascertain in money value. E.g. mother’s services to the family. </a:t>
            </a:r>
          </a:p>
        </p:txBody>
      </p:sp>
    </p:spTree>
    <p:extLst>
      <p:ext uri="{BB962C8B-B14F-4D97-AF65-F5344CB8AC3E}">
        <p14:creationId xmlns:p14="http://schemas.microsoft.com/office/powerpoint/2010/main" val="31496215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Twin Deficit</a:t>
            </a:r>
            <a:endParaRPr lang="en-US" b="1" dirty="0"/>
          </a:p>
        </p:txBody>
      </p:sp>
      <p:sp>
        <p:nvSpPr>
          <p:cNvPr id="3" name="Content Placeholder 2"/>
          <p:cNvSpPr>
            <a:spLocks noGrp="1"/>
          </p:cNvSpPr>
          <p:nvPr>
            <p:ph idx="1"/>
          </p:nvPr>
        </p:nvSpPr>
        <p:spPr/>
        <p:txBody>
          <a:bodyPr>
            <a:normAutofit/>
          </a:bodyPr>
          <a:lstStyle/>
          <a:p>
            <a:r>
              <a:rPr lang="en-US" dirty="0"/>
              <a:t>A twin deficit occurs when a nation's government has both a </a:t>
            </a:r>
            <a:r>
              <a:rPr lang="en-US" b="1" dirty="0"/>
              <a:t>trade deficit </a:t>
            </a:r>
            <a:r>
              <a:rPr lang="en-US" dirty="0"/>
              <a:t>and a </a:t>
            </a:r>
            <a:r>
              <a:rPr lang="en-US" b="1" dirty="0"/>
              <a:t>budget </a:t>
            </a:r>
            <a:r>
              <a:rPr lang="en-US" b="1" dirty="0" smtClean="0"/>
              <a:t>deficit </a:t>
            </a:r>
            <a:r>
              <a:rPr lang="en-US" dirty="0" smtClean="0"/>
              <a:t>or</a:t>
            </a:r>
            <a:r>
              <a:rPr lang="en-US" b="1" dirty="0" smtClean="0"/>
              <a:t> </a:t>
            </a:r>
            <a:r>
              <a:rPr lang="en-US" dirty="0" smtClean="0"/>
              <a:t>Fiscal Deficit. </a:t>
            </a:r>
          </a:p>
          <a:p>
            <a:r>
              <a:rPr lang="en-US" dirty="0" smtClean="0"/>
              <a:t>A </a:t>
            </a:r>
            <a:r>
              <a:rPr lang="en-US" dirty="0"/>
              <a:t>trade deficit, also known as a current account deficit, happens when a nation imports more than it </a:t>
            </a:r>
            <a:r>
              <a:rPr lang="en-US" dirty="0" smtClean="0"/>
              <a:t>exports.</a:t>
            </a:r>
          </a:p>
          <a:p>
            <a:r>
              <a:rPr lang="en-US" dirty="0"/>
              <a:t>B</a:t>
            </a:r>
            <a:r>
              <a:rPr lang="en-US" dirty="0" smtClean="0"/>
              <a:t>uying </a:t>
            </a:r>
            <a:r>
              <a:rPr lang="en-US" dirty="0"/>
              <a:t>more from other countries and foreign companies than it sells to them</a:t>
            </a:r>
            <a:r>
              <a:rPr lang="en-US" dirty="0" smtClean="0"/>
              <a:t>.</a:t>
            </a:r>
          </a:p>
          <a:p>
            <a:endParaRPr lang="en-US" dirty="0" smtClean="0"/>
          </a:p>
        </p:txBody>
      </p:sp>
    </p:spTree>
    <p:extLst>
      <p:ext uri="{BB962C8B-B14F-4D97-AF65-F5344CB8AC3E}">
        <p14:creationId xmlns:p14="http://schemas.microsoft.com/office/powerpoint/2010/main" val="4136857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A </a:t>
            </a:r>
            <a:r>
              <a:rPr lang="en-US" b="1" dirty="0"/>
              <a:t>budget deficit </a:t>
            </a:r>
            <a:r>
              <a:rPr lang="en-US" dirty="0"/>
              <a:t>occurs when a nation spends more on goods and services than it makes through taxes and other financial gains.</a:t>
            </a:r>
          </a:p>
          <a:p>
            <a:endParaRPr lang="en-US" dirty="0"/>
          </a:p>
        </p:txBody>
      </p:sp>
    </p:spTree>
    <p:extLst>
      <p:ext uri="{BB962C8B-B14F-4D97-AF65-F5344CB8AC3E}">
        <p14:creationId xmlns:p14="http://schemas.microsoft.com/office/powerpoint/2010/main" val="3960793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Fiscal Balance = T-G</a:t>
            </a:r>
          </a:p>
          <a:p>
            <a:r>
              <a:rPr lang="en-US" dirty="0" smtClean="0"/>
              <a:t>If T-G is positive, there is a fiscal surplus.</a:t>
            </a:r>
          </a:p>
          <a:p>
            <a:r>
              <a:rPr lang="en-US" dirty="0" smtClean="0"/>
              <a:t>If T-G is negative, there is fiscal deficit.</a:t>
            </a:r>
          </a:p>
          <a:p>
            <a:r>
              <a:rPr lang="en-US" b="1" dirty="0" smtClean="0"/>
              <a:t>Current Account Balance = M-X</a:t>
            </a:r>
          </a:p>
          <a:p>
            <a:r>
              <a:rPr lang="en-US" dirty="0" smtClean="0"/>
              <a:t>If M-X is positive, there is Current Account deficit </a:t>
            </a:r>
          </a:p>
          <a:p>
            <a:r>
              <a:rPr lang="en-US" dirty="0" smtClean="0"/>
              <a:t>If M-X is negative, there is Current Account Surplus.</a:t>
            </a:r>
          </a:p>
          <a:p>
            <a:endParaRPr lang="en-US" dirty="0"/>
          </a:p>
        </p:txBody>
      </p:sp>
    </p:spTree>
    <p:extLst>
      <p:ext uri="{BB962C8B-B14F-4D97-AF65-F5344CB8AC3E}">
        <p14:creationId xmlns:p14="http://schemas.microsoft.com/office/powerpoint/2010/main" val="104000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Final</a:t>
            </a:r>
            <a:r>
              <a:rPr lang="en-US" dirty="0" smtClean="0"/>
              <a:t> – GDP considers final Goods and Services to avoid the problem of double counting.</a:t>
            </a:r>
          </a:p>
          <a:p>
            <a:r>
              <a:rPr lang="en-US" dirty="0" smtClean="0"/>
              <a:t>Do not include Intermediary goods.</a:t>
            </a:r>
          </a:p>
          <a:p>
            <a:r>
              <a:rPr lang="en-US" b="1" dirty="0" smtClean="0"/>
              <a:t>Period of time </a:t>
            </a:r>
            <a:endParaRPr lang="en-US" b="1" dirty="0"/>
          </a:p>
        </p:txBody>
      </p:sp>
    </p:spTree>
    <p:extLst>
      <p:ext uri="{BB962C8B-B14F-4D97-AF65-F5344CB8AC3E}">
        <p14:creationId xmlns:p14="http://schemas.microsoft.com/office/powerpoint/2010/main" val="2603984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Money</a:t>
            </a:r>
            <a:r>
              <a:rPr lang="en-US" b="1" dirty="0" smtClean="0"/>
              <a:t>?</a:t>
            </a:r>
            <a:endParaRPr lang="en-US" dirty="0"/>
          </a:p>
        </p:txBody>
      </p:sp>
      <p:sp>
        <p:nvSpPr>
          <p:cNvPr id="3" name="Content Placeholder 2"/>
          <p:cNvSpPr>
            <a:spLocks noGrp="1"/>
          </p:cNvSpPr>
          <p:nvPr>
            <p:ph idx="1"/>
          </p:nvPr>
        </p:nvSpPr>
        <p:spPr/>
        <p:txBody>
          <a:bodyPr/>
          <a:lstStyle/>
          <a:p>
            <a:pPr fontAlgn="base"/>
            <a:r>
              <a:rPr lang="en-US" dirty="0" smtClean="0"/>
              <a:t>Money </a:t>
            </a:r>
            <a:r>
              <a:rPr lang="en-US" dirty="0"/>
              <a:t>is primarily a medium of exchange or </a:t>
            </a:r>
            <a:r>
              <a:rPr lang="en-US" i="1" dirty="0"/>
              <a:t>means</a:t>
            </a:r>
            <a:r>
              <a:rPr lang="en-US" dirty="0"/>
              <a:t> of exchange. It is a way for a person to trade what he has for what he wants</a:t>
            </a:r>
            <a:r>
              <a:rPr lang="en-US" dirty="0" smtClean="0"/>
              <a:t>.</a:t>
            </a:r>
          </a:p>
          <a:p>
            <a:pPr fontAlgn="base"/>
            <a:endParaRPr lang="en-US" dirty="0"/>
          </a:p>
          <a:p>
            <a:r>
              <a:rPr lang="en-US" b="1" dirty="0" smtClean="0"/>
              <a:t>Money Supply </a:t>
            </a:r>
            <a:r>
              <a:rPr lang="en-US" dirty="0" smtClean="0"/>
              <a:t>– In the form if currency, </a:t>
            </a:r>
            <a:r>
              <a:rPr lang="en-US" dirty="0" err="1" smtClean="0"/>
              <a:t>cheques</a:t>
            </a:r>
            <a:r>
              <a:rPr lang="en-US" dirty="0"/>
              <a:t> </a:t>
            </a:r>
            <a:r>
              <a:rPr lang="en-US" dirty="0" smtClean="0"/>
              <a:t>and Bank deposits.</a:t>
            </a:r>
          </a:p>
          <a:p>
            <a:endParaRPr lang="en-US" dirty="0" smtClean="0"/>
          </a:p>
          <a:p>
            <a:endParaRPr lang="en-US" dirty="0"/>
          </a:p>
        </p:txBody>
      </p:sp>
    </p:spTree>
    <p:extLst>
      <p:ext uri="{BB962C8B-B14F-4D97-AF65-F5344CB8AC3E}">
        <p14:creationId xmlns:p14="http://schemas.microsoft.com/office/powerpoint/2010/main" val="40442623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Demand for Money</a:t>
            </a:r>
          </a:p>
          <a:p>
            <a:r>
              <a:rPr lang="en-US" dirty="0" smtClean="0"/>
              <a:t>Money is demanded for 3 purposes:</a:t>
            </a:r>
          </a:p>
          <a:p>
            <a:pPr marL="514350" indent="-514350">
              <a:buFont typeface="+mj-lt"/>
              <a:buAutoNum type="arabicPeriod"/>
            </a:pPr>
            <a:r>
              <a:rPr lang="en-US" b="1" dirty="0" smtClean="0"/>
              <a:t>Transaction Demand </a:t>
            </a:r>
            <a:r>
              <a:rPr lang="en-US" dirty="0" smtClean="0"/>
              <a:t>- To buy goods and services</a:t>
            </a:r>
          </a:p>
          <a:p>
            <a:r>
              <a:rPr lang="en-US" dirty="0" smtClean="0"/>
              <a:t>Transaction demand is Positive function of GDP</a:t>
            </a:r>
          </a:p>
          <a:p>
            <a:r>
              <a:rPr lang="en-US" dirty="0" smtClean="0"/>
              <a:t>Higher the GDP (Income), higher the demand to buy goods and services.</a:t>
            </a:r>
          </a:p>
          <a:p>
            <a:pPr marL="0" indent="0">
              <a:buNone/>
            </a:pPr>
            <a:endParaRPr lang="en-US" dirty="0" smtClean="0"/>
          </a:p>
          <a:p>
            <a:pPr marL="514350" indent="-514350">
              <a:buFont typeface="+mj-lt"/>
              <a:buAutoNum type="arabicPeriod"/>
            </a:pPr>
            <a:endParaRPr lang="en-US" dirty="0" smtClean="0"/>
          </a:p>
        </p:txBody>
      </p:sp>
    </p:spTree>
    <p:extLst>
      <p:ext uri="{BB962C8B-B14F-4D97-AF65-F5344CB8AC3E}">
        <p14:creationId xmlns:p14="http://schemas.microsoft.com/office/powerpoint/2010/main" val="3234752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2. Precautionary Demand  </a:t>
            </a:r>
            <a:r>
              <a:rPr lang="en-US" dirty="0"/>
              <a:t>– holding money for precautionary motive for unforeseen contingencies</a:t>
            </a:r>
            <a:r>
              <a:rPr lang="en-US" dirty="0" smtClean="0"/>
              <a:t>.</a:t>
            </a:r>
          </a:p>
          <a:p>
            <a:pPr marL="0" indent="0">
              <a:buNone/>
            </a:pPr>
            <a:r>
              <a:rPr lang="en-US" dirty="0" smtClean="0"/>
              <a:t>Precautionary Demand is positive function of GDP and </a:t>
            </a:r>
            <a:r>
              <a:rPr lang="en-US" dirty="0" smtClean="0">
                <a:solidFill>
                  <a:srgbClr val="FF0000"/>
                </a:solidFill>
              </a:rPr>
              <a:t>negative function of Interest rates.</a:t>
            </a:r>
            <a:endParaRPr lang="en-US" dirty="0">
              <a:solidFill>
                <a:srgbClr val="FF0000"/>
              </a:solidFill>
            </a:endParaRPr>
          </a:p>
          <a:p>
            <a:pPr marL="0" indent="0">
              <a:buNone/>
            </a:pPr>
            <a:endParaRPr lang="en-US" dirty="0"/>
          </a:p>
          <a:p>
            <a:endParaRPr lang="en-US" dirty="0"/>
          </a:p>
        </p:txBody>
      </p:sp>
    </p:spTree>
    <p:extLst>
      <p:ext uri="{BB962C8B-B14F-4D97-AF65-F5344CB8AC3E}">
        <p14:creationId xmlns:p14="http://schemas.microsoft.com/office/powerpoint/2010/main" val="600023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3. Speculation Demand - </a:t>
            </a:r>
            <a:r>
              <a:rPr lang="en-US" dirty="0"/>
              <a:t>Speculative demand is the holding of real balances for the purpose of avoiding capital loss from holding bonds or </a:t>
            </a:r>
            <a:r>
              <a:rPr lang="en-US" dirty="0" smtClean="0"/>
              <a:t>stocks.</a:t>
            </a:r>
            <a:endParaRPr lang="en-US" b="1" dirty="0"/>
          </a:p>
        </p:txBody>
      </p:sp>
    </p:spTree>
    <p:extLst>
      <p:ext uri="{BB962C8B-B14F-4D97-AF65-F5344CB8AC3E}">
        <p14:creationId xmlns:p14="http://schemas.microsoft.com/office/powerpoint/2010/main" val="3074067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Interest Rate Basic</a:t>
            </a:r>
            <a:endParaRPr lang="en-US" b="1" dirty="0"/>
          </a:p>
        </p:txBody>
      </p:sp>
      <p:sp>
        <p:nvSpPr>
          <p:cNvPr id="3" name="Content Placeholder 2"/>
          <p:cNvSpPr>
            <a:spLocks noGrp="1"/>
          </p:cNvSpPr>
          <p:nvPr>
            <p:ph idx="1"/>
          </p:nvPr>
        </p:nvSpPr>
        <p:spPr/>
        <p:txBody>
          <a:bodyPr>
            <a:normAutofit lnSpcReduction="10000"/>
          </a:bodyPr>
          <a:lstStyle/>
          <a:p>
            <a:r>
              <a:rPr lang="en-US" dirty="0" smtClean="0"/>
              <a:t>Interest rate is the Price of money.</a:t>
            </a:r>
          </a:p>
          <a:p>
            <a:r>
              <a:rPr lang="en-US" dirty="0" smtClean="0"/>
              <a:t>If money available in the economy is greater than what individuals or businesses need, interest rates falls.</a:t>
            </a:r>
          </a:p>
          <a:p>
            <a:r>
              <a:rPr lang="en-US" dirty="0" smtClean="0"/>
              <a:t>If demand for money is greater than the money available in the economy, interest rate rises.</a:t>
            </a:r>
          </a:p>
          <a:p>
            <a:r>
              <a:rPr lang="en-US" dirty="0" smtClean="0"/>
              <a:t>Supply of money comes from monetary authorities.</a:t>
            </a:r>
          </a:p>
        </p:txBody>
      </p:sp>
    </p:spTree>
    <p:extLst>
      <p:ext uri="{BB962C8B-B14F-4D97-AF65-F5344CB8AC3E}">
        <p14:creationId xmlns:p14="http://schemas.microsoft.com/office/powerpoint/2010/main" val="572480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Interest rate is a very powerful tool for Demand management.</a:t>
            </a:r>
          </a:p>
          <a:p>
            <a:r>
              <a:rPr lang="en-US" dirty="0" smtClean="0"/>
              <a:t>If RBI chooses to follow an easy monetary policy (low interest rates), Demand of money increases (because it is a negative function of interest rates).</a:t>
            </a:r>
          </a:p>
          <a:p>
            <a:r>
              <a:rPr lang="en-US" dirty="0" smtClean="0"/>
              <a:t>Real interest rate = Nominal Interest rate – Inflation.</a:t>
            </a:r>
            <a:endParaRPr lang="en-US" dirty="0"/>
          </a:p>
        </p:txBody>
      </p:sp>
    </p:spTree>
    <p:extLst>
      <p:ext uri="{BB962C8B-B14F-4D97-AF65-F5344CB8AC3E}">
        <p14:creationId xmlns:p14="http://schemas.microsoft.com/office/powerpoint/2010/main" val="12257009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interest rates </a:t>
            </a:r>
            <a:endParaRPr lang="en-US" b="1" dirty="0"/>
          </a:p>
        </p:txBody>
      </p:sp>
      <p:sp>
        <p:nvSpPr>
          <p:cNvPr id="3" name="Content Placeholder 2"/>
          <p:cNvSpPr>
            <a:spLocks noGrp="1"/>
          </p:cNvSpPr>
          <p:nvPr>
            <p:ph idx="1"/>
          </p:nvPr>
        </p:nvSpPr>
        <p:spPr/>
        <p:txBody>
          <a:bodyPr/>
          <a:lstStyle/>
          <a:p>
            <a:r>
              <a:rPr lang="en-US" dirty="0" smtClean="0"/>
              <a:t>Long term interest rates are higher than short term interest rates because, the longer the period of loan, the greater is the risk.</a:t>
            </a:r>
          </a:p>
          <a:p>
            <a:r>
              <a:rPr lang="en-US" dirty="0" smtClean="0"/>
              <a:t>Inflation is one reason, why interest rate exists. Compensation for decreasing decrease in purchasing power of what is lent.</a:t>
            </a:r>
          </a:p>
          <a:p>
            <a:r>
              <a:rPr lang="en-US" dirty="0" smtClean="0"/>
              <a:t>In the period of slowdown, demand for money comes down, so </a:t>
            </a:r>
            <a:r>
              <a:rPr lang="en-US" smtClean="0"/>
              <a:t>interest rates are low.</a:t>
            </a:r>
            <a:endParaRPr lang="en-US" dirty="0"/>
          </a:p>
        </p:txBody>
      </p:sp>
    </p:spTree>
    <p:extLst>
      <p:ext uri="{BB962C8B-B14F-4D97-AF65-F5344CB8AC3E}">
        <p14:creationId xmlns:p14="http://schemas.microsoft.com/office/powerpoint/2010/main" val="1509154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Real and Nominal Interest Rate</a:t>
            </a:r>
            <a:endParaRPr lang="en-US" b="1" dirty="0"/>
          </a:p>
        </p:txBody>
      </p:sp>
      <p:sp>
        <p:nvSpPr>
          <p:cNvPr id="3" name="Content Placeholder 2"/>
          <p:cNvSpPr>
            <a:spLocks noGrp="1"/>
          </p:cNvSpPr>
          <p:nvPr>
            <p:ph idx="1"/>
          </p:nvPr>
        </p:nvSpPr>
        <p:spPr/>
        <p:txBody>
          <a:bodyPr>
            <a:normAutofit fontScale="85000" lnSpcReduction="20000"/>
          </a:bodyPr>
          <a:lstStyle/>
          <a:p>
            <a:r>
              <a:rPr lang="en-US" b="1" dirty="0" smtClean="0"/>
              <a:t>Nominal Interest Rate – </a:t>
            </a:r>
          </a:p>
          <a:p>
            <a:r>
              <a:rPr lang="en-US" dirty="0" smtClean="0"/>
              <a:t>A</a:t>
            </a:r>
            <a:r>
              <a:rPr lang="en-US" dirty="0"/>
              <a:t> nominal interest rate is the interest rate that does not take inflation into account</a:t>
            </a:r>
            <a:r>
              <a:rPr lang="en-US" dirty="0" smtClean="0"/>
              <a:t>.</a:t>
            </a:r>
          </a:p>
          <a:p>
            <a:r>
              <a:rPr lang="en-US" dirty="0" smtClean="0"/>
              <a:t> </a:t>
            </a:r>
            <a:r>
              <a:rPr lang="en-US" dirty="0"/>
              <a:t>It is the interest rate that is quoted on bonds and loans. </a:t>
            </a:r>
            <a:endParaRPr lang="en-US" dirty="0" smtClean="0"/>
          </a:p>
          <a:p>
            <a:r>
              <a:rPr lang="en-US" dirty="0" smtClean="0"/>
              <a:t>The </a:t>
            </a:r>
            <a:r>
              <a:rPr lang="en-US" dirty="0"/>
              <a:t>nominal interest rate is a simple concept to </a:t>
            </a:r>
            <a:r>
              <a:rPr lang="en-US" dirty="0" smtClean="0"/>
              <a:t>understand</a:t>
            </a:r>
            <a:r>
              <a:rPr lang="en-US" dirty="0"/>
              <a:t>.</a:t>
            </a:r>
            <a:endParaRPr lang="en-US" dirty="0" smtClean="0"/>
          </a:p>
          <a:p>
            <a:r>
              <a:rPr lang="en-US" dirty="0"/>
              <a:t>F</a:t>
            </a:r>
            <a:r>
              <a:rPr lang="en-US" dirty="0" smtClean="0"/>
              <a:t>or </a:t>
            </a:r>
            <a:r>
              <a:rPr lang="en-US" dirty="0"/>
              <a:t>example, if you borrow </a:t>
            </a:r>
            <a:r>
              <a:rPr lang="en-US" dirty="0" err="1" smtClean="0"/>
              <a:t>Rs</a:t>
            </a:r>
            <a:r>
              <a:rPr lang="en-US" dirty="0" smtClean="0"/>
              <a:t>. 100 </a:t>
            </a:r>
            <a:r>
              <a:rPr lang="en-US" dirty="0"/>
              <a:t>at a 6% interest rate, you can expect to pay </a:t>
            </a:r>
            <a:r>
              <a:rPr lang="en-US" dirty="0" smtClean="0"/>
              <a:t>Rs.6 </a:t>
            </a:r>
            <a:r>
              <a:rPr lang="en-US" dirty="0"/>
              <a:t>in interest without taking inflation into account.</a:t>
            </a:r>
            <a:br>
              <a:rPr lang="en-US" dirty="0"/>
            </a:br>
            <a:r>
              <a:rPr lang="en-US" dirty="0"/>
              <a:t/>
            </a:r>
            <a:br>
              <a:rPr lang="en-US" dirty="0"/>
            </a:br>
            <a:endParaRPr lang="en-US" dirty="0"/>
          </a:p>
        </p:txBody>
      </p:sp>
    </p:spTree>
    <p:extLst>
      <p:ext uri="{BB962C8B-B14F-4D97-AF65-F5344CB8AC3E}">
        <p14:creationId xmlns:p14="http://schemas.microsoft.com/office/powerpoint/2010/main" val="28059766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Real Interest Rate – </a:t>
            </a:r>
          </a:p>
          <a:p>
            <a:r>
              <a:rPr lang="en-US" dirty="0" smtClean="0"/>
              <a:t>A</a:t>
            </a:r>
            <a:r>
              <a:rPr lang="en-US" dirty="0"/>
              <a:t> real interest rate is the interest rate that does take inflation into account. </a:t>
            </a:r>
            <a:endParaRPr lang="en-US" dirty="0" smtClean="0"/>
          </a:p>
          <a:p>
            <a:r>
              <a:rPr lang="en-US" dirty="0" smtClean="0"/>
              <a:t>As </a:t>
            </a:r>
            <a:r>
              <a:rPr lang="en-US" dirty="0"/>
              <a:t>opposed to the nominal interest rate, the real interest rate adjusts for the inflation and gives the real rate of a bond or a loan. </a:t>
            </a:r>
            <a:br>
              <a:rPr lang="en-US" dirty="0"/>
            </a:br>
            <a:r>
              <a:rPr lang="en-US" dirty="0"/>
              <a:t/>
            </a:r>
            <a:br>
              <a:rPr lang="en-US" dirty="0"/>
            </a:br>
            <a:endParaRPr lang="en-US" dirty="0"/>
          </a:p>
        </p:txBody>
      </p:sp>
    </p:spTree>
    <p:extLst>
      <p:ext uri="{BB962C8B-B14F-4D97-AF65-F5344CB8AC3E}">
        <p14:creationId xmlns:p14="http://schemas.microsoft.com/office/powerpoint/2010/main" val="1403870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descr="C:\Users\Jaspreet\Desktop\real-interest-rate-formul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724150"/>
            <a:ext cx="7632700"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282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Nominal and Real GDP</a:t>
            </a:r>
            <a:endParaRPr lang="en-US" b="1" dirty="0"/>
          </a:p>
        </p:txBody>
      </p:sp>
      <p:sp>
        <p:nvSpPr>
          <p:cNvPr id="3" name="Content Placeholder 2"/>
          <p:cNvSpPr>
            <a:spLocks noGrp="1"/>
          </p:cNvSpPr>
          <p:nvPr>
            <p:ph idx="1"/>
          </p:nvPr>
        </p:nvSpPr>
        <p:spPr/>
        <p:txBody>
          <a:bodyPr>
            <a:normAutofit lnSpcReduction="10000"/>
          </a:bodyPr>
          <a:lstStyle/>
          <a:p>
            <a:r>
              <a:rPr lang="en-US" dirty="0" smtClean="0"/>
              <a:t>Managers interest in monitoring growth of GDP is to </a:t>
            </a:r>
            <a:r>
              <a:rPr lang="en-US" dirty="0" err="1" smtClean="0"/>
              <a:t>analyse</a:t>
            </a:r>
            <a:r>
              <a:rPr lang="en-US" dirty="0" smtClean="0"/>
              <a:t> that what is happening to the growth of demand of goods and services </a:t>
            </a:r>
          </a:p>
          <a:p>
            <a:r>
              <a:rPr lang="en-US" dirty="0" smtClean="0"/>
              <a:t>GDP = P x Q</a:t>
            </a:r>
          </a:p>
          <a:p>
            <a:r>
              <a:rPr lang="en-US" dirty="0" smtClean="0"/>
              <a:t>GDP may be rising while Quantity of goods and services produced are same.</a:t>
            </a:r>
          </a:p>
          <a:p>
            <a:r>
              <a:rPr lang="en-US" dirty="0" smtClean="0"/>
              <a:t>Reason – Price increasing.</a:t>
            </a:r>
          </a:p>
          <a:p>
            <a:r>
              <a:rPr lang="en-US" dirty="0" smtClean="0"/>
              <a:t>If P is held constant, any change in GDP is due to change in Q.</a:t>
            </a:r>
          </a:p>
        </p:txBody>
      </p:sp>
    </p:spTree>
    <p:extLst>
      <p:ext uri="{BB962C8B-B14F-4D97-AF65-F5344CB8AC3E}">
        <p14:creationId xmlns:p14="http://schemas.microsoft.com/office/powerpoint/2010/main" val="26688140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Exchange Rates</a:t>
            </a:r>
            <a:endParaRPr lang="en-US" b="1" dirty="0"/>
          </a:p>
        </p:txBody>
      </p:sp>
      <p:sp>
        <p:nvSpPr>
          <p:cNvPr id="3" name="Content Placeholder 2"/>
          <p:cNvSpPr>
            <a:spLocks noGrp="1"/>
          </p:cNvSpPr>
          <p:nvPr>
            <p:ph idx="1"/>
          </p:nvPr>
        </p:nvSpPr>
        <p:spPr/>
        <p:txBody>
          <a:bodyPr/>
          <a:lstStyle/>
          <a:p>
            <a:r>
              <a:rPr lang="en-US" dirty="0" smtClean="0"/>
              <a:t>Exchange rate is amount of one currency to buy another currency.</a:t>
            </a:r>
          </a:p>
          <a:p>
            <a:r>
              <a:rPr lang="en-US" dirty="0" err="1" smtClean="0"/>
              <a:t>Eg</a:t>
            </a:r>
            <a:r>
              <a:rPr lang="en-US" dirty="0" smtClean="0"/>
              <a:t>. – </a:t>
            </a:r>
            <a:r>
              <a:rPr lang="en-US" dirty="0" err="1" smtClean="0"/>
              <a:t>Rs</a:t>
            </a:r>
            <a:r>
              <a:rPr lang="en-US" dirty="0" smtClean="0"/>
              <a:t>. 70 to buy $1.</a:t>
            </a:r>
          </a:p>
          <a:p>
            <a:r>
              <a:rPr lang="en-US" dirty="0" smtClean="0"/>
              <a:t>Exchange rate is determined by </a:t>
            </a:r>
            <a:r>
              <a:rPr lang="en-US" b="1" dirty="0" smtClean="0"/>
              <a:t>Demand and Supply</a:t>
            </a:r>
            <a:r>
              <a:rPr lang="en-US" dirty="0" smtClean="0"/>
              <a:t> of Foreign exchange.</a:t>
            </a:r>
          </a:p>
          <a:p>
            <a:endParaRPr lang="en-US" dirty="0"/>
          </a:p>
        </p:txBody>
      </p:sp>
    </p:spTree>
    <p:extLst>
      <p:ext uri="{BB962C8B-B14F-4D97-AF65-F5344CB8AC3E}">
        <p14:creationId xmlns:p14="http://schemas.microsoft.com/office/powerpoint/2010/main" val="26638498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Supply of Foreign Exchange (</a:t>
            </a:r>
            <a:r>
              <a:rPr lang="en-US" b="1" dirty="0" err="1" smtClean="0"/>
              <a:t>Forex</a:t>
            </a:r>
            <a:r>
              <a:rPr lang="en-US" b="1" dirty="0" smtClean="0"/>
              <a:t>) </a:t>
            </a:r>
            <a:r>
              <a:rPr lang="en-US" dirty="0" smtClean="0"/>
              <a:t>depends upon:</a:t>
            </a:r>
          </a:p>
          <a:p>
            <a:pPr marL="514350" indent="-514350">
              <a:buFont typeface="+mj-lt"/>
              <a:buAutoNum type="alphaLcParenR"/>
            </a:pPr>
            <a:r>
              <a:rPr lang="en-US" dirty="0" smtClean="0"/>
              <a:t>Supply of </a:t>
            </a:r>
            <a:r>
              <a:rPr lang="en-US" dirty="0" err="1" smtClean="0"/>
              <a:t>Forex</a:t>
            </a:r>
            <a:r>
              <a:rPr lang="en-US" dirty="0" smtClean="0"/>
              <a:t> coming from Exports of Goods and Services.</a:t>
            </a:r>
          </a:p>
          <a:p>
            <a:pPr marL="514350" indent="-514350">
              <a:buFont typeface="+mj-lt"/>
              <a:buAutoNum type="alphaLcParenR"/>
            </a:pPr>
            <a:r>
              <a:rPr lang="en-US" dirty="0" smtClean="0"/>
              <a:t> </a:t>
            </a:r>
            <a:r>
              <a:rPr lang="en-US" dirty="0"/>
              <a:t>Supply of </a:t>
            </a:r>
            <a:r>
              <a:rPr lang="en-US" dirty="0" err="1"/>
              <a:t>Forex</a:t>
            </a:r>
            <a:r>
              <a:rPr lang="en-US" dirty="0"/>
              <a:t> coming </a:t>
            </a:r>
            <a:r>
              <a:rPr lang="en-US" dirty="0" smtClean="0"/>
              <a:t>from inflow of capital (money).</a:t>
            </a:r>
            <a:endParaRPr lang="en-US" dirty="0"/>
          </a:p>
        </p:txBody>
      </p:sp>
    </p:spTree>
    <p:extLst>
      <p:ext uri="{BB962C8B-B14F-4D97-AF65-F5344CB8AC3E}">
        <p14:creationId xmlns:p14="http://schemas.microsoft.com/office/powerpoint/2010/main" val="32929658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smtClean="0"/>
              <a:t>Demand of </a:t>
            </a:r>
            <a:r>
              <a:rPr lang="en-US" b="1" dirty="0" err="1" smtClean="0"/>
              <a:t>Forex</a:t>
            </a:r>
            <a:r>
              <a:rPr lang="en-US" b="1" dirty="0" smtClean="0"/>
              <a:t> </a:t>
            </a:r>
            <a:r>
              <a:rPr lang="en-US" dirty="0" smtClean="0"/>
              <a:t>is given by the outflow of foreign exchange from country and this depends upon :</a:t>
            </a:r>
          </a:p>
          <a:p>
            <a:pPr marL="514350" indent="-514350">
              <a:buFont typeface="+mj-lt"/>
              <a:buAutoNum type="alphaLcPeriod"/>
            </a:pPr>
            <a:r>
              <a:rPr lang="en-US" dirty="0" smtClean="0"/>
              <a:t>Demand for foreign exchange originating from demand of imports of goods and services.</a:t>
            </a:r>
          </a:p>
          <a:p>
            <a:pPr marL="514350" indent="-514350">
              <a:buFont typeface="+mj-lt"/>
              <a:buAutoNum type="alphaLcPeriod"/>
            </a:pPr>
            <a:r>
              <a:rPr lang="en-US" dirty="0" smtClean="0"/>
              <a:t> </a:t>
            </a:r>
            <a:r>
              <a:rPr lang="en-US" dirty="0"/>
              <a:t>Demand for foreign </a:t>
            </a:r>
            <a:r>
              <a:rPr lang="en-US" dirty="0" smtClean="0"/>
              <a:t>exchange to payback foreign loan, provide credit or give a grant to other country. </a:t>
            </a:r>
            <a:endParaRPr lang="en-US" dirty="0"/>
          </a:p>
        </p:txBody>
      </p:sp>
    </p:spTree>
    <p:extLst>
      <p:ext uri="{BB962C8B-B14F-4D97-AF65-F5344CB8AC3E}">
        <p14:creationId xmlns:p14="http://schemas.microsoft.com/office/powerpoint/2010/main" val="3840224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supply of Dollar is falling against Indian Rupee, it means Supply of dollar is more than the demand.</a:t>
            </a:r>
            <a:endParaRPr lang="en-US" dirty="0"/>
          </a:p>
        </p:txBody>
      </p:sp>
    </p:spTree>
    <p:extLst>
      <p:ext uri="{BB962C8B-B14F-4D97-AF65-F5344CB8AC3E}">
        <p14:creationId xmlns:p14="http://schemas.microsoft.com/office/powerpoint/2010/main" val="39415421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Nominal &amp; Real Exchange Rate</a:t>
            </a:r>
            <a:endParaRPr lang="en-US" b="1" dirty="0"/>
          </a:p>
        </p:txBody>
      </p:sp>
      <p:sp>
        <p:nvSpPr>
          <p:cNvPr id="3" name="Content Placeholder 2"/>
          <p:cNvSpPr>
            <a:spLocks noGrp="1"/>
          </p:cNvSpPr>
          <p:nvPr>
            <p:ph idx="1"/>
          </p:nvPr>
        </p:nvSpPr>
        <p:spPr/>
        <p:txBody>
          <a:bodyPr/>
          <a:lstStyle/>
          <a:p>
            <a:r>
              <a:rPr lang="en-US" b="1" dirty="0" smtClean="0"/>
              <a:t>Nominal Exchange Rate </a:t>
            </a:r>
            <a:r>
              <a:rPr lang="en-US" dirty="0" smtClean="0"/>
              <a:t>– Price of one currency in terms of other currency.</a:t>
            </a:r>
          </a:p>
          <a:p>
            <a:r>
              <a:rPr lang="en-US" b="1" dirty="0" smtClean="0"/>
              <a:t>Real Exchange Rate – </a:t>
            </a:r>
            <a:r>
              <a:rPr lang="en-US" dirty="0" smtClean="0"/>
              <a:t>It takes in to account the impact of relative change in prices between countries and is Calculated as:</a:t>
            </a:r>
          </a:p>
          <a:p>
            <a:r>
              <a:rPr lang="en-US" dirty="0" smtClean="0"/>
              <a:t>Nominal Exchange Rate x (Foreign Price Levels/Domestic Price levels).</a:t>
            </a:r>
          </a:p>
          <a:p>
            <a:endParaRPr lang="en-US" dirty="0" smtClean="0"/>
          </a:p>
          <a:p>
            <a:endParaRPr lang="en-US" dirty="0"/>
          </a:p>
        </p:txBody>
      </p:sp>
    </p:spTree>
    <p:extLst>
      <p:ext uri="{BB962C8B-B14F-4D97-AF65-F5344CB8AC3E}">
        <p14:creationId xmlns:p14="http://schemas.microsoft.com/office/powerpoint/2010/main" val="25424196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Flexible Exchange Rate </a:t>
            </a:r>
            <a:r>
              <a:rPr lang="en-US" dirty="0" smtClean="0"/>
              <a:t>– When an exchange rate is determined by Market Demand and Supply </a:t>
            </a:r>
          </a:p>
          <a:p>
            <a:endParaRPr lang="en-US" dirty="0" smtClean="0"/>
          </a:p>
          <a:p>
            <a:r>
              <a:rPr lang="en-US" b="1" dirty="0" smtClean="0"/>
              <a:t>Fixed Exchange Rate - </a:t>
            </a:r>
            <a:r>
              <a:rPr lang="en-US" dirty="0" smtClean="0"/>
              <a:t>When </a:t>
            </a:r>
            <a:r>
              <a:rPr lang="en-US" dirty="0"/>
              <a:t>an exchange rate </a:t>
            </a:r>
            <a:r>
              <a:rPr lang="en-US" dirty="0" smtClean="0"/>
              <a:t>is fixed by central bank of a country.</a:t>
            </a:r>
          </a:p>
          <a:p>
            <a:endParaRPr lang="en-US" dirty="0"/>
          </a:p>
        </p:txBody>
      </p:sp>
    </p:spTree>
    <p:extLst>
      <p:ext uri="{BB962C8B-B14F-4D97-AF65-F5344CB8AC3E}">
        <p14:creationId xmlns:p14="http://schemas.microsoft.com/office/powerpoint/2010/main" val="25075224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a:t>Managed Float </a:t>
            </a:r>
            <a:r>
              <a:rPr lang="en-US" dirty="0"/>
              <a:t>- an exchange rate is initially determined by Market Demand and Supply but from time to time the central bank influences the demand and supply of foreign exchange to manage the exchange rate at desired level </a:t>
            </a:r>
            <a:endParaRPr lang="en-US" dirty="0" smtClean="0"/>
          </a:p>
          <a:p>
            <a:r>
              <a:rPr lang="en-US" dirty="0" smtClean="0"/>
              <a:t>E.g. – In India, when rupee keeps on depreciating against dollar, RBI start selling dollar in domestic market.</a:t>
            </a:r>
          </a:p>
          <a:p>
            <a:r>
              <a:rPr lang="en-US" dirty="0" smtClean="0"/>
              <a:t>Supply of Dollar increases, value depreciates, </a:t>
            </a:r>
            <a:endParaRPr lang="en-US" dirty="0"/>
          </a:p>
          <a:p>
            <a:endParaRPr lang="en-US" dirty="0"/>
          </a:p>
        </p:txBody>
      </p:sp>
    </p:spTree>
    <p:extLst>
      <p:ext uri="{BB962C8B-B14F-4D97-AF65-F5344CB8AC3E}">
        <p14:creationId xmlns:p14="http://schemas.microsoft.com/office/powerpoint/2010/main" val="40636821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Inflation</a:t>
            </a:r>
            <a:endParaRPr lang="en-US" b="1" dirty="0"/>
          </a:p>
        </p:txBody>
      </p:sp>
      <p:sp>
        <p:nvSpPr>
          <p:cNvPr id="3" name="Content Placeholder 2"/>
          <p:cNvSpPr>
            <a:spLocks noGrp="1"/>
          </p:cNvSpPr>
          <p:nvPr>
            <p:ph idx="1"/>
          </p:nvPr>
        </p:nvSpPr>
        <p:spPr/>
        <p:txBody>
          <a:bodyPr/>
          <a:lstStyle/>
          <a:p>
            <a:r>
              <a:rPr lang="en-US" dirty="0" smtClean="0"/>
              <a:t>Consistent increase in the prices of goods and services is called inflation.</a:t>
            </a:r>
          </a:p>
          <a:p>
            <a:endParaRPr lang="en-US" dirty="0"/>
          </a:p>
        </p:txBody>
      </p:sp>
    </p:spTree>
    <p:extLst>
      <p:ext uri="{BB962C8B-B14F-4D97-AF65-F5344CB8AC3E}">
        <p14:creationId xmlns:p14="http://schemas.microsoft.com/office/powerpoint/2010/main" val="9700934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Causes of Inflation</a:t>
            </a:r>
            <a:endParaRPr lang="en-US" b="1" dirty="0"/>
          </a:p>
        </p:txBody>
      </p:sp>
      <p:sp>
        <p:nvSpPr>
          <p:cNvPr id="3" name="Content Placeholder 2"/>
          <p:cNvSpPr>
            <a:spLocks noGrp="1"/>
          </p:cNvSpPr>
          <p:nvPr>
            <p:ph idx="1"/>
          </p:nvPr>
        </p:nvSpPr>
        <p:spPr/>
        <p:txBody>
          <a:bodyPr/>
          <a:lstStyle/>
          <a:p>
            <a:pPr marL="514350" indent="-514350">
              <a:buFont typeface="+mj-lt"/>
              <a:buAutoNum type="arabicPeriod"/>
            </a:pPr>
            <a:r>
              <a:rPr lang="en-US" b="1" dirty="0" smtClean="0"/>
              <a:t>Money Supply </a:t>
            </a:r>
            <a:r>
              <a:rPr lang="en-US" b="1" dirty="0" smtClean="0"/>
              <a:t>–</a:t>
            </a:r>
          </a:p>
          <a:p>
            <a:pPr marL="514350" indent="-514350">
              <a:buFont typeface="+mj-lt"/>
              <a:buAutoNum type="arabicPeriod"/>
            </a:pPr>
            <a:endParaRPr lang="en-US" b="1" dirty="0"/>
          </a:p>
          <a:p>
            <a:pPr marL="514350" indent="-514350">
              <a:buFont typeface="+mj-lt"/>
              <a:buAutoNum type="arabicPeriod"/>
            </a:pPr>
            <a:r>
              <a:rPr lang="en-US" b="1" dirty="0" smtClean="0"/>
              <a:t> </a:t>
            </a:r>
            <a:r>
              <a:rPr lang="en-US" dirty="0" smtClean="0"/>
              <a:t>More money </a:t>
            </a:r>
            <a:r>
              <a:rPr lang="en-US" dirty="0"/>
              <a:t>chasing the same amount of goods in an economy, which will </a:t>
            </a:r>
            <a:r>
              <a:rPr lang="en-US" dirty="0" smtClean="0"/>
              <a:t>lead </a:t>
            </a:r>
            <a:r>
              <a:rPr lang="en-US" dirty="0"/>
              <a:t>to increased demand and therefore higher prices</a:t>
            </a:r>
            <a:r>
              <a:rPr lang="en-US" dirty="0" smtClean="0"/>
              <a:t>.</a:t>
            </a:r>
          </a:p>
          <a:p>
            <a:pPr marL="0" indent="0">
              <a:buNone/>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6286029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2</a:t>
            </a:r>
            <a:r>
              <a:rPr lang="en-US" dirty="0" smtClean="0"/>
              <a:t>.</a:t>
            </a:r>
          </a:p>
          <a:p>
            <a:pPr marL="0" indent="0">
              <a:buNone/>
            </a:pPr>
            <a:r>
              <a:rPr lang="en-US" dirty="0" smtClean="0"/>
              <a:t> </a:t>
            </a:r>
            <a:r>
              <a:rPr lang="en-US" dirty="0" smtClean="0"/>
              <a:t>As </a:t>
            </a:r>
            <a:r>
              <a:rPr lang="en-US" dirty="0"/>
              <a:t>wages increase within an economic system (often the case in a growing economy with low unemployment), people will have more money to spend on consumer goods. </a:t>
            </a:r>
            <a:endParaRPr lang="en-US" dirty="0" smtClean="0"/>
          </a:p>
          <a:p>
            <a:r>
              <a:rPr lang="en-US" dirty="0" smtClean="0"/>
              <a:t>This </a:t>
            </a:r>
            <a:r>
              <a:rPr lang="en-US" dirty="0"/>
              <a:t>increase in liquidity and demand for consumer goods results in an increase in demand for products. </a:t>
            </a:r>
            <a:endParaRPr lang="en-US" dirty="0" smtClean="0"/>
          </a:p>
          <a:p>
            <a:r>
              <a:rPr lang="en-US" dirty="0" smtClean="0"/>
              <a:t>As </a:t>
            </a:r>
            <a:r>
              <a:rPr lang="en-US" dirty="0"/>
              <a:t>a result of the increased demand, companies will raise prices to the level the consumer will bear in order to balance supply and demand.</a:t>
            </a:r>
          </a:p>
        </p:txBody>
      </p:sp>
    </p:spTree>
    <p:extLst>
      <p:ext uri="{BB962C8B-B14F-4D97-AF65-F5344CB8AC3E}">
        <p14:creationId xmlns:p14="http://schemas.microsoft.com/office/powerpoint/2010/main" val="846022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When P is held constant at a certain level and only change in Q </a:t>
            </a:r>
            <a:r>
              <a:rPr lang="en-US" dirty="0"/>
              <a:t>i</a:t>
            </a:r>
            <a:r>
              <a:rPr lang="en-US" dirty="0" smtClean="0"/>
              <a:t>s considered in arriving at GDP, this is called </a:t>
            </a:r>
            <a:r>
              <a:rPr lang="en-US" b="1" i="1" dirty="0" smtClean="0"/>
              <a:t>Real GDP</a:t>
            </a:r>
            <a:r>
              <a:rPr lang="en-US" i="1" dirty="0" smtClean="0"/>
              <a:t>. </a:t>
            </a:r>
            <a:endParaRPr lang="en-US" dirty="0" smtClean="0"/>
          </a:p>
          <a:p>
            <a:r>
              <a:rPr lang="en-US" dirty="0" smtClean="0"/>
              <a:t>If P is not held constant and we multiply each year’s P with that year’s Q to arrive at GDP, we will get </a:t>
            </a:r>
            <a:r>
              <a:rPr lang="en-US" b="1" i="1" dirty="0" smtClean="0"/>
              <a:t>Nominal GDP. </a:t>
            </a:r>
            <a:endParaRPr lang="en-US" dirty="0" smtClean="0"/>
          </a:p>
          <a:p>
            <a:r>
              <a:rPr lang="en-US" dirty="0" smtClean="0"/>
              <a:t>Nominal GDP is of little interest to the manager.</a:t>
            </a:r>
            <a:endParaRPr lang="en-US" dirty="0"/>
          </a:p>
        </p:txBody>
      </p:sp>
    </p:spTree>
    <p:extLst>
      <p:ext uri="{BB962C8B-B14F-4D97-AF65-F5344CB8AC3E}">
        <p14:creationId xmlns:p14="http://schemas.microsoft.com/office/powerpoint/2010/main" val="2731002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3</a:t>
            </a:r>
            <a:r>
              <a:rPr lang="en-US" dirty="0" smtClean="0"/>
              <a:t>. </a:t>
            </a:r>
            <a:r>
              <a:rPr lang="en-US" b="1" dirty="0" smtClean="0"/>
              <a:t>Cost - </a:t>
            </a:r>
            <a:r>
              <a:rPr lang="en-US" dirty="0" smtClean="0"/>
              <a:t>When </a:t>
            </a:r>
            <a:r>
              <a:rPr lang="en-US" dirty="0"/>
              <a:t>companies are faced with increased input costs like raw goods and materials or wages, they will preserve their profitability by passing this increased cost of production onto the consumer in the form of higher prices.</a:t>
            </a:r>
          </a:p>
        </p:txBody>
      </p:sp>
    </p:spTree>
    <p:extLst>
      <p:ext uri="{BB962C8B-B14F-4D97-AF65-F5344CB8AC3E}">
        <p14:creationId xmlns:p14="http://schemas.microsoft.com/office/powerpoint/2010/main" val="5085238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Exchange Rates - </a:t>
            </a:r>
            <a:r>
              <a:rPr lang="en-US" dirty="0" smtClean="0"/>
              <a:t>When </a:t>
            </a:r>
            <a:r>
              <a:rPr lang="en-US" dirty="0"/>
              <a:t>a currency becomes </a:t>
            </a:r>
            <a:r>
              <a:rPr lang="en-US" dirty="0" smtClean="0"/>
              <a:t>less </a:t>
            </a:r>
            <a:r>
              <a:rPr lang="en-US" dirty="0"/>
              <a:t>valuable against a foreign </a:t>
            </a:r>
            <a:r>
              <a:rPr lang="en-US" dirty="0" smtClean="0"/>
              <a:t>currency, foreign goods and services will become more expensive to the citizens of that nation.</a:t>
            </a:r>
          </a:p>
          <a:p>
            <a:r>
              <a:rPr lang="en-US" dirty="0" smtClean="0"/>
              <a:t>Imported goods become more expensive.</a:t>
            </a:r>
            <a:endParaRPr lang="en-US" dirty="0"/>
          </a:p>
        </p:txBody>
      </p:sp>
    </p:spTree>
    <p:extLst>
      <p:ext uri="{BB962C8B-B14F-4D97-AF65-F5344CB8AC3E}">
        <p14:creationId xmlns:p14="http://schemas.microsoft.com/office/powerpoint/2010/main" val="3974331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India, three measures to measure Inflation or General Price Level</a:t>
            </a:r>
          </a:p>
          <a:p>
            <a:pPr marL="514350" indent="-514350">
              <a:buFont typeface="+mj-lt"/>
              <a:buAutoNum type="arabicPeriod"/>
            </a:pPr>
            <a:r>
              <a:rPr lang="en-US" dirty="0" smtClean="0"/>
              <a:t>Consumer Price Index</a:t>
            </a:r>
          </a:p>
          <a:p>
            <a:pPr marL="514350" indent="-514350">
              <a:buFont typeface="+mj-lt"/>
              <a:buAutoNum type="arabicPeriod"/>
            </a:pPr>
            <a:r>
              <a:rPr lang="en-US" dirty="0" smtClean="0"/>
              <a:t>Wholesale Price Index</a:t>
            </a:r>
          </a:p>
          <a:p>
            <a:pPr marL="514350" indent="-514350">
              <a:buFont typeface="+mj-lt"/>
              <a:buAutoNum type="arabicPeriod"/>
            </a:pPr>
            <a:r>
              <a:rPr lang="en-US" dirty="0" smtClean="0"/>
              <a:t>GDP Deflator</a:t>
            </a:r>
            <a:endParaRPr lang="en-US" dirty="0"/>
          </a:p>
        </p:txBody>
      </p:sp>
    </p:spTree>
    <p:extLst>
      <p:ext uri="{BB962C8B-B14F-4D97-AF65-F5344CB8AC3E}">
        <p14:creationId xmlns:p14="http://schemas.microsoft.com/office/powerpoint/2010/main" val="2995355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Real GDP</a:t>
            </a:r>
            <a:r>
              <a:rPr lang="en-US" dirty="0"/>
              <a:t>, also known as inflation-adjusted gross domestic product, measures the value of finished goods and services at constant base-year prices</a:t>
            </a:r>
            <a:r>
              <a:rPr lang="en-US" dirty="0" smtClean="0"/>
              <a:t>.</a:t>
            </a:r>
          </a:p>
          <a:p>
            <a:r>
              <a:rPr lang="en-US" b="1" dirty="0"/>
              <a:t>Nominal GDP</a:t>
            </a:r>
            <a:r>
              <a:rPr lang="en-US" dirty="0" smtClean="0"/>
              <a:t>, </a:t>
            </a:r>
            <a:r>
              <a:rPr lang="en-US" dirty="0"/>
              <a:t>measures the value of all finished goods and services produced by a country at their current market prices.</a:t>
            </a:r>
          </a:p>
        </p:txBody>
      </p:sp>
    </p:spTree>
    <p:extLst>
      <p:ext uri="{BB962C8B-B14F-4D97-AF65-F5344CB8AC3E}">
        <p14:creationId xmlns:p14="http://schemas.microsoft.com/office/powerpoint/2010/main" val="1515250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66408020"/>
              </p:ext>
            </p:extLst>
          </p:nvPr>
        </p:nvGraphicFramePr>
        <p:xfrm>
          <a:off x="457200" y="1600200"/>
          <a:ext cx="8229600" cy="21234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Goods or Services </a:t>
                      </a:r>
                      <a:endParaRPr lang="en-US" dirty="0"/>
                    </a:p>
                  </a:txBody>
                  <a:tcPr/>
                </a:tc>
                <a:tc>
                  <a:txBody>
                    <a:bodyPr/>
                    <a:lstStyle/>
                    <a:p>
                      <a:r>
                        <a:rPr lang="en-US" dirty="0" smtClean="0"/>
                        <a:t>Base Year</a:t>
                      </a:r>
                    </a:p>
                    <a:p>
                      <a:r>
                        <a:rPr lang="en-US" dirty="0" smtClean="0"/>
                        <a:t>(P       Q)</a:t>
                      </a:r>
                      <a:endParaRPr lang="en-US" dirty="0"/>
                    </a:p>
                  </a:txBody>
                  <a:tcPr/>
                </a:tc>
                <a:tc>
                  <a:txBody>
                    <a:bodyPr/>
                    <a:lstStyle/>
                    <a:p>
                      <a:r>
                        <a:rPr lang="en-US" dirty="0" smtClean="0"/>
                        <a:t>Current Year</a:t>
                      </a:r>
                    </a:p>
                    <a:p>
                      <a:r>
                        <a:rPr lang="en-US" dirty="0" smtClean="0"/>
                        <a:t>(P        Q)</a:t>
                      </a:r>
                      <a:endParaRPr lang="en-US" dirty="0"/>
                    </a:p>
                  </a:txBody>
                  <a:tcPr/>
                </a:tc>
              </a:tr>
              <a:tr h="370840">
                <a:tc>
                  <a:txBody>
                    <a:bodyPr/>
                    <a:lstStyle/>
                    <a:p>
                      <a:r>
                        <a:rPr lang="en-US" dirty="0" smtClean="0"/>
                        <a:t>X1</a:t>
                      </a:r>
                      <a:endParaRPr lang="en-US" dirty="0"/>
                    </a:p>
                  </a:txBody>
                  <a:tcPr/>
                </a:tc>
                <a:tc>
                  <a:txBody>
                    <a:bodyPr/>
                    <a:lstStyle/>
                    <a:p>
                      <a:pPr marL="342900" indent="-342900">
                        <a:buAutoNum type="arabicPlain" startAt="2"/>
                      </a:pPr>
                      <a:r>
                        <a:rPr lang="en-US" dirty="0" smtClean="0"/>
                        <a:t>  40</a:t>
                      </a:r>
                      <a:endParaRPr lang="en-US" dirty="0"/>
                    </a:p>
                  </a:txBody>
                  <a:tcPr/>
                </a:tc>
                <a:tc>
                  <a:txBody>
                    <a:bodyPr/>
                    <a:lstStyle/>
                    <a:p>
                      <a:pPr marL="342900" indent="-342900">
                        <a:buAutoNum type="arabicPlain" startAt="3"/>
                      </a:pPr>
                      <a:r>
                        <a:rPr lang="en-US" baseline="0" dirty="0" smtClean="0"/>
                        <a:t>   60</a:t>
                      </a:r>
                      <a:endParaRPr lang="en-US" dirty="0"/>
                    </a:p>
                  </a:txBody>
                  <a:tcPr/>
                </a:tc>
              </a:tr>
              <a:tr h="370840">
                <a:tc>
                  <a:txBody>
                    <a:bodyPr/>
                    <a:lstStyle/>
                    <a:p>
                      <a:r>
                        <a:rPr lang="en-US" dirty="0" smtClean="0"/>
                        <a:t>X2</a:t>
                      </a:r>
                    </a:p>
                  </a:txBody>
                  <a:tcPr/>
                </a:tc>
                <a:tc>
                  <a:txBody>
                    <a:bodyPr/>
                    <a:lstStyle/>
                    <a:p>
                      <a:pPr marL="342900" indent="-342900">
                        <a:buAutoNum type="arabicPlain" startAt="8"/>
                      </a:pPr>
                      <a:r>
                        <a:rPr lang="en-US" dirty="0" smtClean="0"/>
                        <a:t>  90</a:t>
                      </a:r>
                      <a:endParaRPr lang="en-US" dirty="0"/>
                    </a:p>
                  </a:txBody>
                  <a:tcPr/>
                </a:tc>
                <a:tc>
                  <a:txBody>
                    <a:bodyPr/>
                    <a:lstStyle/>
                    <a:p>
                      <a:pPr marL="342900" indent="-342900">
                        <a:buAutoNum type="arabicPlain" startAt="10"/>
                      </a:pPr>
                      <a:r>
                        <a:rPr lang="en-US" dirty="0" smtClean="0"/>
                        <a:t>   150</a:t>
                      </a:r>
                      <a:endParaRPr lang="en-US" dirty="0"/>
                    </a:p>
                  </a:txBody>
                  <a:tcPr/>
                </a:tc>
              </a:tr>
              <a:tr h="370840">
                <a:tc>
                  <a:txBody>
                    <a:bodyPr/>
                    <a:lstStyle/>
                    <a:p>
                      <a:r>
                        <a:rPr lang="en-US" dirty="0" smtClean="0"/>
                        <a:t>X3</a:t>
                      </a:r>
                      <a:endParaRPr lang="en-US" dirty="0"/>
                    </a:p>
                  </a:txBody>
                  <a:tcPr/>
                </a:tc>
                <a:tc>
                  <a:txBody>
                    <a:bodyPr/>
                    <a:lstStyle/>
                    <a:p>
                      <a:pPr marL="342900" indent="-342900">
                        <a:buAutoNum type="arabicPlain" startAt="80"/>
                      </a:pPr>
                      <a:r>
                        <a:rPr lang="en-US" dirty="0" smtClean="0"/>
                        <a:t>  100</a:t>
                      </a:r>
                      <a:endParaRPr lang="en-US" dirty="0"/>
                    </a:p>
                  </a:txBody>
                  <a:tcPr/>
                </a:tc>
                <a:tc>
                  <a:txBody>
                    <a:bodyPr/>
                    <a:lstStyle/>
                    <a:p>
                      <a:r>
                        <a:rPr lang="en-US" dirty="0" smtClean="0"/>
                        <a:t>90      110</a:t>
                      </a:r>
                      <a:endParaRPr lang="en-US" dirty="0"/>
                    </a:p>
                  </a:txBody>
                  <a:tcPr/>
                </a:tc>
              </a:tr>
              <a:tr h="370840">
                <a:tc>
                  <a:txBody>
                    <a:bodyPr/>
                    <a:lstStyle/>
                    <a:p>
                      <a:r>
                        <a:rPr lang="en-US" dirty="0" smtClean="0"/>
                        <a:t>X4</a:t>
                      </a:r>
                      <a:endParaRPr lang="en-US" dirty="0"/>
                    </a:p>
                  </a:txBody>
                  <a:tcPr/>
                </a:tc>
                <a:tc>
                  <a:txBody>
                    <a:bodyPr/>
                    <a:lstStyle/>
                    <a:p>
                      <a:r>
                        <a:rPr lang="en-US" dirty="0" smtClean="0"/>
                        <a:t>70     120</a:t>
                      </a:r>
                      <a:endParaRPr lang="en-US" dirty="0"/>
                    </a:p>
                  </a:txBody>
                  <a:tcPr/>
                </a:tc>
                <a:tc>
                  <a:txBody>
                    <a:bodyPr/>
                    <a:lstStyle/>
                    <a:p>
                      <a:r>
                        <a:rPr lang="en-US" dirty="0" smtClean="0"/>
                        <a:t>80      130</a:t>
                      </a:r>
                      <a:endParaRPr lang="en-US" dirty="0"/>
                    </a:p>
                  </a:txBody>
                  <a:tcPr/>
                </a:tc>
              </a:tr>
            </a:tbl>
          </a:graphicData>
        </a:graphic>
      </p:graphicFrame>
    </p:spTree>
    <p:extLst>
      <p:ext uri="{BB962C8B-B14F-4D97-AF65-F5344CB8AC3E}">
        <p14:creationId xmlns:p14="http://schemas.microsoft.com/office/powerpoint/2010/main" val="3241094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Real GDP = </a:t>
            </a:r>
            <a:r>
              <a:rPr lang="en-US" dirty="0" smtClean="0"/>
              <a:t>Value of final Goods and Services in constant prices.</a:t>
            </a:r>
          </a:p>
          <a:p>
            <a:r>
              <a:rPr lang="en-US" b="1" dirty="0" smtClean="0"/>
              <a:t>Nominal GDP = </a:t>
            </a:r>
            <a:r>
              <a:rPr lang="en-US" dirty="0" smtClean="0"/>
              <a:t>Value of final Goods and Services in current Prices.</a:t>
            </a:r>
          </a:p>
          <a:p>
            <a:endParaRPr lang="en-US" b="1" dirty="0"/>
          </a:p>
        </p:txBody>
      </p:sp>
    </p:spTree>
    <p:extLst>
      <p:ext uri="{BB962C8B-B14F-4D97-AF65-F5344CB8AC3E}">
        <p14:creationId xmlns:p14="http://schemas.microsoft.com/office/powerpoint/2010/main" val="3235781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GDP Deflator </a:t>
            </a:r>
            <a:endParaRPr lang="en-US" b="1"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21705513"/>
              </p:ext>
            </p:extLst>
          </p:nvPr>
        </p:nvGraphicFramePr>
        <p:xfrm>
          <a:off x="1219200" y="1981200"/>
          <a:ext cx="6390968" cy="990600"/>
        </p:xfrm>
        <a:graphic>
          <a:graphicData uri="http://schemas.openxmlformats.org/presentationml/2006/ole">
            <mc:AlternateContent xmlns:mc="http://schemas.openxmlformats.org/markup-compatibility/2006">
              <mc:Choice xmlns:v="urn:schemas-microsoft-com:vml" Requires="v">
                <p:oleObj spid="_x0000_s2089" name="Equation" r:id="rId3" imgW="2540000" imgH="393700" progId="Equation.3">
                  <p:embed/>
                </p:oleObj>
              </mc:Choice>
              <mc:Fallback>
                <p:oleObj name="Equation" r:id="rId3" imgW="2540000" imgH="393700" progId="Equation.3">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981200"/>
                        <a:ext cx="6390968" cy="990600"/>
                      </a:xfrm>
                      <a:prstGeom prst="rect">
                        <a:avLst/>
                      </a:prstGeom>
                      <a:noFill/>
                      <a:ln>
                        <a:noFill/>
                      </a:ln>
                    </p:spPr>
                  </p:pic>
                </p:oleObj>
              </mc:Fallback>
            </mc:AlternateContent>
          </a:graphicData>
        </a:graphic>
      </p:graphicFrame>
      <p:sp>
        <p:nvSpPr>
          <p:cNvPr id="5" name="TextBox 4"/>
          <p:cNvSpPr txBox="1"/>
          <p:nvPr/>
        </p:nvSpPr>
        <p:spPr>
          <a:xfrm>
            <a:off x="228600" y="4267200"/>
            <a:ext cx="8634415" cy="1283428"/>
          </a:xfrm>
          <a:prstGeom prst="rect">
            <a:avLst/>
          </a:prstGeom>
          <a:noFill/>
        </p:spPr>
        <p:txBody>
          <a:bodyPr wrap="none" rtlCol="0">
            <a:spAutoFit/>
          </a:bodyPr>
          <a:lstStyle/>
          <a:p>
            <a:pPr>
              <a:lnSpc>
                <a:spcPct val="90000"/>
              </a:lnSpc>
              <a:spcBef>
                <a:spcPct val="30000"/>
              </a:spcBef>
              <a:buFont typeface="Wingdings" pitchFamily="2" charset="2"/>
              <a:buChar char="v"/>
            </a:pPr>
            <a:r>
              <a:rPr lang="en-US" i="1" dirty="0">
                <a:cs typeface="Arial" charset="0"/>
              </a:rPr>
              <a:t>GDP deflator is the ratio of nominal GDP in a year to real GDP of that year</a:t>
            </a:r>
          </a:p>
          <a:p>
            <a:pPr>
              <a:lnSpc>
                <a:spcPct val="90000"/>
              </a:lnSpc>
              <a:spcBef>
                <a:spcPct val="30000"/>
              </a:spcBef>
              <a:buFont typeface="Wingdings" pitchFamily="2" charset="2"/>
              <a:buChar char="v"/>
            </a:pPr>
            <a:r>
              <a:rPr lang="en-US" i="1" dirty="0">
                <a:cs typeface="Arial" charset="0"/>
              </a:rPr>
              <a:t>GDP deflator measures the change in prices between the base year and the current year</a:t>
            </a:r>
            <a:r>
              <a:rPr lang="en-US" i="1" dirty="0" smtClean="0">
                <a:cs typeface="Arial" charset="0"/>
              </a:rPr>
              <a:t>.</a:t>
            </a:r>
          </a:p>
          <a:p>
            <a:pPr>
              <a:lnSpc>
                <a:spcPct val="90000"/>
              </a:lnSpc>
              <a:spcBef>
                <a:spcPct val="30000"/>
              </a:spcBef>
              <a:buFont typeface="Wingdings" pitchFamily="2" charset="2"/>
              <a:buChar char="v"/>
            </a:pPr>
            <a:r>
              <a:rPr lang="en-US" i="1" dirty="0" smtClean="0">
                <a:cs typeface="Arial" charset="0"/>
              </a:rPr>
              <a:t>It is a measure of Inflation  </a:t>
            </a:r>
            <a:endParaRPr lang="en-US" i="1" dirty="0">
              <a:cs typeface="Arial" charset="0"/>
            </a:endParaRPr>
          </a:p>
          <a:p>
            <a:endParaRPr lang="en-US" dirty="0"/>
          </a:p>
        </p:txBody>
      </p:sp>
    </p:spTree>
    <p:extLst>
      <p:ext uri="{BB962C8B-B14F-4D97-AF65-F5344CB8AC3E}">
        <p14:creationId xmlns:p14="http://schemas.microsoft.com/office/powerpoint/2010/main" val="1302418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577</TotalTime>
  <Words>2165</Words>
  <Application>Microsoft Office PowerPoint</Application>
  <PresentationFormat>On-screen Show (4:3)</PresentationFormat>
  <Paragraphs>217</Paragraphs>
  <Slides>52</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4" baseType="lpstr">
      <vt:lpstr>Office Theme</vt:lpstr>
      <vt:lpstr>Equation</vt:lpstr>
      <vt:lpstr>GDP</vt:lpstr>
      <vt:lpstr>GDP</vt:lpstr>
      <vt:lpstr>PowerPoint Presentation</vt:lpstr>
      <vt:lpstr>Nominal and Real GDP</vt:lpstr>
      <vt:lpstr>PowerPoint Presentation</vt:lpstr>
      <vt:lpstr>PowerPoint Presentation</vt:lpstr>
      <vt:lpstr>PowerPoint Presentation</vt:lpstr>
      <vt:lpstr>PowerPoint Presentation</vt:lpstr>
      <vt:lpstr>GDP Deflator </vt:lpstr>
      <vt:lpstr>PowerPoint Presentation</vt:lpstr>
      <vt:lpstr>Methods of measuring national income </vt:lpstr>
      <vt:lpstr>Expenditure method</vt:lpstr>
      <vt:lpstr>Expenditure method</vt:lpstr>
      <vt:lpstr>PowerPoint Presentation</vt:lpstr>
      <vt:lpstr>Expenditure method</vt:lpstr>
      <vt:lpstr>PowerPoint Presentation</vt:lpstr>
      <vt:lpstr>Limitations</vt:lpstr>
      <vt:lpstr>Product (or Output) Method</vt:lpstr>
      <vt:lpstr>PowerPoint Presentation</vt:lpstr>
      <vt:lpstr>PowerPoint Presentation</vt:lpstr>
      <vt:lpstr>Limitations of Product Method</vt:lpstr>
      <vt:lpstr>Income Method</vt:lpstr>
      <vt:lpstr>PowerPoint Presentation</vt:lpstr>
      <vt:lpstr>PowerPoint Presentation</vt:lpstr>
      <vt:lpstr>Income Method</vt:lpstr>
      <vt:lpstr>Limitations of Income Method</vt:lpstr>
      <vt:lpstr>Twin Deficit</vt:lpstr>
      <vt:lpstr>PowerPoint Presentation</vt:lpstr>
      <vt:lpstr>PowerPoint Presentation</vt:lpstr>
      <vt:lpstr>What is Money?</vt:lpstr>
      <vt:lpstr>PowerPoint Presentation</vt:lpstr>
      <vt:lpstr>PowerPoint Presentation</vt:lpstr>
      <vt:lpstr>PowerPoint Presentation</vt:lpstr>
      <vt:lpstr>Interest Rate Basic</vt:lpstr>
      <vt:lpstr>PowerPoint Presentation</vt:lpstr>
      <vt:lpstr>Features of interest rates </vt:lpstr>
      <vt:lpstr>Real and Nominal Interest Rate</vt:lpstr>
      <vt:lpstr>PowerPoint Presentation</vt:lpstr>
      <vt:lpstr>PowerPoint Presentation</vt:lpstr>
      <vt:lpstr>Exchange Rates</vt:lpstr>
      <vt:lpstr>PowerPoint Presentation</vt:lpstr>
      <vt:lpstr>PowerPoint Presentation</vt:lpstr>
      <vt:lpstr>PowerPoint Presentation</vt:lpstr>
      <vt:lpstr>Nominal &amp; Real Exchange Rate</vt:lpstr>
      <vt:lpstr>PowerPoint Presentation</vt:lpstr>
      <vt:lpstr>PowerPoint Presentation</vt:lpstr>
      <vt:lpstr>Inflation</vt:lpstr>
      <vt:lpstr>Causes of Inflation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GDP</dc:title>
  <dc:creator>Jaspreet</dc:creator>
  <cp:lastModifiedBy>Jaspreet</cp:lastModifiedBy>
  <cp:revision>57</cp:revision>
  <dcterms:created xsi:type="dcterms:W3CDTF">2006-08-16T00:00:00Z</dcterms:created>
  <dcterms:modified xsi:type="dcterms:W3CDTF">2018-08-28T22:23:50Z</dcterms:modified>
</cp:coreProperties>
</file>