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7" r:id="rId14"/>
    <p:sldId id="267" r:id="rId15"/>
    <p:sldId id="268" r:id="rId16"/>
    <p:sldId id="269" r:id="rId17"/>
    <p:sldId id="270" r:id="rId18"/>
    <p:sldId id="273" r:id="rId19"/>
    <p:sldId id="274" r:id="rId20"/>
    <p:sldId id="278" r:id="rId21"/>
    <p:sldId id="275"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364D72-D37B-4442-93AB-80D0B1A9ECFA}" type="datetimeFigureOut">
              <a:rPr lang="en-US" smtClean="0"/>
              <a:t>9/13/2018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14BFEE-D46A-47A6-A127-BDE472084141}" type="slidenum">
              <a:rPr lang="en-US" smtClean="0"/>
              <a:t>‹#›</a:t>
            </a:fld>
            <a:endParaRPr lang="en-US"/>
          </a:p>
        </p:txBody>
      </p:sp>
    </p:spTree>
    <p:extLst>
      <p:ext uri="{BB962C8B-B14F-4D97-AF65-F5344CB8AC3E}">
        <p14:creationId xmlns:p14="http://schemas.microsoft.com/office/powerpoint/2010/main" val="3024654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Justified if </a:t>
            </a:r>
            <a:r>
              <a:rPr lang="en-US" dirty="0" err="1" smtClean="0"/>
              <a:t>exp</a:t>
            </a:r>
            <a:r>
              <a:rPr lang="en-US" baseline="0" dirty="0" smtClean="0"/>
              <a:t> leads to creation of national assets.</a:t>
            </a:r>
            <a:endParaRPr lang="en-US" dirty="0"/>
          </a:p>
        </p:txBody>
      </p:sp>
      <p:sp>
        <p:nvSpPr>
          <p:cNvPr id="4" name="Slide Number Placeholder 3"/>
          <p:cNvSpPr>
            <a:spLocks noGrp="1"/>
          </p:cNvSpPr>
          <p:nvPr>
            <p:ph type="sldNum" sz="quarter" idx="10"/>
          </p:nvPr>
        </p:nvSpPr>
        <p:spPr/>
        <p:txBody>
          <a:bodyPr/>
          <a:lstStyle/>
          <a:p>
            <a:fld id="{C014BFEE-D46A-47A6-A127-BDE472084141}" type="slidenum">
              <a:rPr lang="en-US" smtClean="0"/>
              <a:t>7</a:t>
            </a:fld>
            <a:endParaRPr lang="en-US"/>
          </a:p>
        </p:txBody>
      </p:sp>
    </p:spTree>
    <p:extLst>
      <p:ext uri="{BB962C8B-B14F-4D97-AF65-F5344CB8AC3E}">
        <p14:creationId xmlns:p14="http://schemas.microsoft.com/office/powerpoint/2010/main" val="144091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Topics of Unit 3</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74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2008 the world was hit by global recession.</a:t>
            </a:r>
          </a:p>
          <a:p>
            <a:r>
              <a:rPr lang="en-US" dirty="0" smtClean="0"/>
              <a:t>To avoid recession, government had to engage in expansionary Fiscal Policy.</a:t>
            </a:r>
          </a:p>
          <a:p>
            <a:r>
              <a:rPr lang="en-US" dirty="0"/>
              <a:t>E</a:t>
            </a:r>
            <a:r>
              <a:rPr lang="en-US" dirty="0" smtClean="0"/>
              <a:t>xpansionary </a:t>
            </a:r>
            <a:r>
              <a:rPr lang="en-US" dirty="0"/>
              <a:t>Fiscal </a:t>
            </a:r>
            <a:r>
              <a:rPr lang="en-US" dirty="0" smtClean="0"/>
              <a:t>Policy led to increase in deficits.</a:t>
            </a:r>
          </a:p>
          <a:p>
            <a:r>
              <a:rPr lang="en-US" dirty="0" smtClean="0"/>
              <a:t>(Expansionary </a:t>
            </a:r>
            <a:r>
              <a:rPr lang="en-US" dirty="0"/>
              <a:t>Fiscal </a:t>
            </a:r>
            <a:r>
              <a:rPr lang="en-US" dirty="0" smtClean="0"/>
              <a:t>Policy involves increasing government expenditure or reducing taxes to reduce unemployment.)</a:t>
            </a:r>
          </a:p>
          <a:p>
            <a:endParaRPr lang="en-US" dirty="0"/>
          </a:p>
        </p:txBody>
      </p:sp>
    </p:spTree>
    <p:extLst>
      <p:ext uri="{BB962C8B-B14F-4D97-AF65-F5344CB8AC3E}">
        <p14:creationId xmlns:p14="http://schemas.microsoft.com/office/powerpoint/2010/main" val="89609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Taxes </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a:t>Tax</a:t>
            </a:r>
            <a:r>
              <a:rPr lang="en-US" dirty="0"/>
              <a:t> is an amount of money that you have to pay to the government so that it can pay for public services</a:t>
            </a:r>
            <a:r>
              <a:rPr lang="en-US" dirty="0" smtClean="0"/>
              <a:t>.</a:t>
            </a:r>
          </a:p>
          <a:p>
            <a:r>
              <a:rPr lang="en-US" dirty="0"/>
              <a:t>A fee charged ("levied") by a government on a product, income, or activity</a:t>
            </a:r>
            <a:r>
              <a:rPr lang="en-US" dirty="0" smtClean="0"/>
              <a:t>.</a:t>
            </a:r>
          </a:p>
          <a:p>
            <a:r>
              <a:rPr lang="en-US" dirty="0"/>
              <a:t>The purpose of taxation is to finance government expenditure. </a:t>
            </a:r>
            <a:endParaRPr lang="en-US" dirty="0" smtClean="0"/>
          </a:p>
          <a:p>
            <a:r>
              <a:rPr lang="en-US" dirty="0" smtClean="0"/>
              <a:t>One </a:t>
            </a:r>
            <a:r>
              <a:rPr lang="en-US" dirty="0"/>
              <a:t>of the most important uses of taxes is to finance public goods and services, such as street lighting and street cleaning. </a:t>
            </a:r>
            <a:br>
              <a:rPr lang="en-US" dirty="0"/>
            </a:br>
            <a:r>
              <a:rPr lang="en-US" dirty="0"/>
              <a:t/>
            </a:r>
            <a:br>
              <a:rPr lang="en-US" dirty="0"/>
            </a:br>
            <a:endParaRPr lang="en-US" dirty="0"/>
          </a:p>
        </p:txBody>
      </p:sp>
    </p:spTree>
    <p:extLst>
      <p:ext uri="{BB962C8B-B14F-4D97-AF65-F5344CB8AC3E}">
        <p14:creationId xmlns:p14="http://schemas.microsoft.com/office/powerpoint/2010/main" val="339490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Taxes</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Direct Tax </a:t>
            </a:r>
            <a:r>
              <a:rPr lang="en-US" dirty="0" smtClean="0"/>
              <a:t>- If tax is levied </a:t>
            </a:r>
            <a:r>
              <a:rPr lang="en-US" dirty="0"/>
              <a:t> directly on personal or corporate income, then it is a </a:t>
            </a:r>
            <a:r>
              <a:rPr lang="en-US" b="1" dirty="0"/>
              <a:t>direct tax</a:t>
            </a:r>
            <a:r>
              <a:rPr lang="en-US" dirty="0" smtClean="0"/>
              <a:t>.</a:t>
            </a:r>
          </a:p>
          <a:p>
            <a:r>
              <a:rPr lang="en-US" dirty="0" smtClean="0"/>
              <a:t>Example – Personal Income tax, Corporate tax.</a:t>
            </a:r>
          </a:p>
          <a:p>
            <a:endParaRPr lang="en-US" dirty="0" smtClean="0"/>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03212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b="1" dirty="0"/>
              <a:t>2. Indirect Tax - </a:t>
            </a:r>
            <a:r>
              <a:rPr lang="en-US" dirty="0"/>
              <a:t>If tax is levied on the price of a good or service, then it is called an indirect tax.</a:t>
            </a:r>
          </a:p>
          <a:p>
            <a:r>
              <a:rPr lang="en-US" dirty="0"/>
              <a:t>Example – Excise Duty, </a:t>
            </a:r>
          </a:p>
          <a:p>
            <a:r>
              <a:rPr lang="en-US" dirty="0"/>
              <a:t>Sales tax – imposed on goods at the time if sale</a:t>
            </a:r>
          </a:p>
          <a:p>
            <a:r>
              <a:rPr lang="en-US" dirty="0" err="1"/>
              <a:t>Octroi</a:t>
            </a:r>
            <a:r>
              <a:rPr lang="en-US" dirty="0"/>
              <a:t> – charged on goods entering a city.</a:t>
            </a:r>
          </a:p>
          <a:p>
            <a:r>
              <a:rPr lang="en-US" dirty="0"/>
              <a:t>Service Tax – imposed on services</a:t>
            </a:r>
          </a:p>
          <a:p>
            <a:r>
              <a:rPr lang="en-US" dirty="0"/>
              <a:t>Personal Tax – On real estate.</a:t>
            </a:r>
          </a:p>
          <a:p>
            <a:r>
              <a:rPr lang="en-US" dirty="0"/>
              <a:t>Custom duty – On import of goods.</a:t>
            </a:r>
          </a:p>
        </p:txBody>
      </p:sp>
    </p:spTree>
    <p:extLst>
      <p:ext uri="{BB962C8B-B14F-4D97-AF65-F5344CB8AC3E}">
        <p14:creationId xmlns:p14="http://schemas.microsoft.com/office/powerpoint/2010/main" val="286152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Bankruptcy </a:t>
            </a:r>
          </a:p>
        </p:txBody>
      </p:sp>
      <p:sp>
        <p:nvSpPr>
          <p:cNvPr id="3" name="Content Placeholder 2"/>
          <p:cNvSpPr>
            <a:spLocks noGrp="1"/>
          </p:cNvSpPr>
          <p:nvPr>
            <p:ph idx="1"/>
          </p:nvPr>
        </p:nvSpPr>
        <p:spPr/>
        <p:txBody>
          <a:bodyPr>
            <a:normAutofit fontScale="92500" lnSpcReduction="20000"/>
          </a:bodyPr>
          <a:lstStyle/>
          <a:p>
            <a:r>
              <a:rPr lang="en-US" dirty="0"/>
              <a:t> Bankruptcy is the process whereby a person legally declares himself or his business unable to pay outstanding </a:t>
            </a:r>
            <a:r>
              <a:rPr lang="en-US" dirty="0" smtClean="0"/>
              <a:t>debts</a:t>
            </a:r>
          </a:p>
          <a:p>
            <a:r>
              <a:rPr lang="en-US" dirty="0"/>
              <a:t>Bankruptcy offers an individual or business a chance to start fresh by forgiving debts that simply cannot be paid, while offering creditors a chance to obtain some measure of repayment based on the individual's or business's assets available for liquidation.</a:t>
            </a:r>
            <a:br>
              <a:rPr lang="en-US" dirty="0"/>
            </a:br>
            <a:r>
              <a:rPr lang="en-US" dirty="0"/>
              <a:t/>
            </a:r>
            <a:br>
              <a:rPr lang="en-US" dirty="0"/>
            </a:br>
            <a:endParaRPr lang="en-US" dirty="0"/>
          </a:p>
        </p:txBody>
      </p:sp>
    </p:spTree>
    <p:extLst>
      <p:ext uri="{BB962C8B-B14F-4D97-AF65-F5344CB8AC3E}">
        <p14:creationId xmlns:p14="http://schemas.microsoft.com/office/powerpoint/2010/main" val="249541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Bailouts </a:t>
            </a:r>
            <a:endParaRPr lang="en-US" dirty="0"/>
          </a:p>
        </p:txBody>
      </p:sp>
      <p:sp>
        <p:nvSpPr>
          <p:cNvPr id="3" name="Content Placeholder 2"/>
          <p:cNvSpPr>
            <a:spLocks noGrp="1"/>
          </p:cNvSpPr>
          <p:nvPr>
            <p:ph idx="1"/>
          </p:nvPr>
        </p:nvSpPr>
        <p:spPr/>
        <p:txBody>
          <a:bodyPr/>
          <a:lstStyle/>
          <a:p>
            <a:r>
              <a:rPr lang="en-US" dirty="0"/>
              <a:t>A bailout is a situation in which a business, an individual or a government offers money to a failing business to prevent the consequences of its downfall. </a:t>
            </a:r>
            <a:br>
              <a:rPr lang="en-US" dirty="0"/>
            </a:br>
            <a:r>
              <a:rPr lang="en-US" dirty="0"/>
              <a:t/>
            </a:r>
            <a:br>
              <a:rPr lang="en-US" dirty="0"/>
            </a:br>
            <a:endParaRPr lang="en-US" dirty="0"/>
          </a:p>
        </p:txBody>
      </p:sp>
    </p:spTree>
    <p:extLst>
      <p:ext uri="{BB962C8B-B14F-4D97-AF65-F5344CB8AC3E}">
        <p14:creationId xmlns:p14="http://schemas.microsoft.com/office/powerpoint/2010/main" val="8075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fontScale="92500" lnSpcReduction="20000"/>
          </a:bodyPr>
          <a:lstStyle/>
          <a:p>
            <a:r>
              <a:rPr lang="en-US" dirty="0"/>
              <a:t>Bailouts are typically only for companies or industries whose bankruptcies may have a severe adverse impact on the economy, not just a particular sector or the industry. </a:t>
            </a:r>
            <a:endParaRPr lang="en-US" dirty="0" smtClean="0"/>
          </a:p>
          <a:p>
            <a:r>
              <a:rPr lang="en-US" dirty="0" smtClean="0"/>
              <a:t>For </a:t>
            </a:r>
            <a:r>
              <a:rPr lang="en-US" dirty="0"/>
              <a:t>example, a company that has a huge workforce may receive a bailout because the economy could not sustain the substantial jump in unemployment that would occur if the business failed.</a:t>
            </a:r>
            <a:br>
              <a:rPr lang="en-US" dirty="0"/>
            </a:br>
            <a:r>
              <a:rPr lang="en-US" dirty="0"/>
              <a:t/>
            </a:r>
            <a:br>
              <a:rPr lang="en-US" dirty="0"/>
            </a:br>
            <a:endParaRPr lang="en-US" dirty="0"/>
          </a:p>
        </p:txBody>
      </p:sp>
    </p:spTree>
    <p:extLst>
      <p:ext uri="{BB962C8B-B14F-4D97-AF65-F5344CB8AC3E}">
        <p14:creationId xmlns:p14="http://schemas.microsoft.com/office/powerpoint/2010/main" val="118234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Rent Control</a:t>
            </a:r>
            <a:endParaRPr lang="en-US" b="1" dirty="0"/>
          </a:p>
        </p:txBody>
      </p:sp>
      <p:sp>
        <p:nvSpPr>
          <p:cNvPr id="3" name="Content Placeholder 2"/>
          <p:cNvSpPr>
            <a:spLocks noGrp="1"/>
          </p:cNvSpPr>
          <p:nvPr>
            <p:ph idx="1"/>
          </p:nvPr>
        </p:nvSpPr>
        <p:spPr/>
        <p:txBody>
          <a:bodyPr/>
          <a:lstStyle/>
          <a:p>
            <a:r>
              <a:rPr lang="en-US" i="1" dirty="0"/>
              <a:t>The leasing of homes is governed by the Rent Control </a:t>
            </a:r>
            <a:r>
              <a:rPr lang="en-US" i="1" dirty="0" smtClean="0"/>
              <a:t>Act</a:t>
            </a:r>
          </a:p>
          <a:p>
            <a:r>
              <a:rPr lang="en-US" dirty="0"/>
              <a:t>When a landlord lets out his home on rent, or when a tenant occupies a rental home, such activities fall under the ambit of the </a:t>
            </a:r>
            <a:r>
              <a:rPr lang="en-US" b="1" dirty="0"/>
              <a:t>Rent Control Act.</a:t>
            </a:r>
          </a:p>
        </p:txBody>
      </p:sp>
    </p:spTree>
    <p:extLst>
      <p:ext uri="{BB962C8B-B14F-4D97-AF65-F5344CB8AC3E}">
        <p14:creationId xmlns:p14="http://schemas.microsoft.com/office/powerpoint/2010/main" val="3735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Each state has its own Rent Control Act. For example, Maharashtra has the ‘Rent Control Act 1999’, Delhi has the ‘Rent Control Act 1958’ and Chennai has the ‘Tamil Nadu Buildings (Lease and Rent Control) Act 1960. </a:t>
            </a:r>
            <a:endParaRPr lang="en-US" dirty="0" smtClean="0"/>
          </a:p>
          <a:p>
            <a:r>
              <a:rPr lang="en-US" dirty="0" smtClean="0"/>
              <a:t>The </a:t>
            </a:r>
            <a:r>
              <a:rPr lang="en-US" dirty="0"/>
              <a:t>broad idea of the Rent Control Act, is to settle disputes between the </a:t>
            </a:r>
            <a:r>
              <a:rPr lang="en-US" dirty="0" smtClean="0"/>
              <a:t>landlord </a:t>
            </a:r>
            <a:r>
              <a:rPr lang="en-US" dirty="0"/>
              <a:t>and the </a:t>
            </a:r>
            <a:r>
              <a:rPr lang="en-US" dirty="0" smtClean="0"/>
              <a:t>tenant.</a:t>
            </a:r>
            <a:endParaRPr lang="en-US" dirty="0"/>
          </a:p>
        </p:txBody>
      </p:sp>
    </p:spTree>
    <p:extLst>
      <p:ext uri="{BB962C8B-B14F-4D97-AF65-F5344CB8AC3E}">
        <p14:creationId xmlns:p14="http://schemas.microsoft.com/office/powerpoint/2010/main" val="320281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Rent Control Act provides tenants with security and restricts landlords in their ability to evict their tenants</a:t>
            </a:r>
            <a:r>
              <a:rPr lang="en-US" dirty="0" smtClean="0"/>
              <a:t>.</a:t>
            </a:r>
          </a:p>
          <a:p>
            <a:r>
              <a:rPr lang="en-US" dirty="0" smtClean="0"/>
              <a:t>The Act </a:t>
            </a:r>
            <a:r>
              <a:rPr lang="en-US" dirty="0"/>
              <a:t>imposes fair, </a:t>
            </a:r>
            <a:r>
              <a:rPr lang="en-US" dirty="0" err="1"/>
              <a:t>standardised</a:t>
            </a:r>
            <a:r>
              <a:rPr lang="en-US" dirty="0"/>
              <a:t> rental ranges, beyond which tenants cannot be charged under most circumstances</a:t>
            </a:r>
            <a:r>
              <a:rPr lang="en-US" dirty="0" smtClean="0"/>
              <a:t>.</a:t>
            </a:r>
          </a:p>
          <a:p>
            <a:r>
              <a:rPr lang="en-US" dirty="0"/>
              <a:t>It intends to protect tenants against discrimination and against unfair eviction by their landlords</a:t>
            </a:r>
          </a:p>
          <a:p>
            <a:endParaRPr lang="en-US" dirty="0"/>
          </a:p>
        </p:txBody>
      </p:sp>
    </p:spTree>
    <p:extLst>
      <p:ext uri="{BB962C8B-B14F-4D97-AF65-F5344CB8AC3E}">
        <p14:creationId xmlns:p14="http://schemas.microsoft.com/office/powerpoint/2010/main" val="7774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Rivalry in consumption </a:t>
            </a:r>
            <a:r>
              <a:rPr lang="en-US" dirty="0" smtClean="0"/>
              <a:t>– There is a rivalry and competition among the consumers which forces them to pay a price to secure possession of the good or service. </a:t>
            </a:r>
          </a:p>
          <a:p>
            <a:r>
              <a:rPr lang="en-US" b="1" dirty="0" smtClean="0"/>
              <a:t>Excludability – </a:t>
            </a:r>
            <a:r>
              <a:rPr lang="en-US" dirty="0" smtClean="0"/>
              <a:t>The relative buying power f different consumers may exclude some of them from buying a good.</a:t>
            </a:r>
            <a:endParaRPr lang="en-US" b="1" dirty="0" smtClean="0"/>
          </a:p>
          <a:p>
            <a:endParaRPr lang="en-US" dirty="0"/>
          </a:p>
        </p:txBody>
      </p:sp>
    </p:spTree>
    <p:extLst>
      <p:ext uri="{BB962C8B-B14F-4D97-AF65-F5344CB8AC3E}">
        <p14:creationId xmlns:p14="http://schemas.microsoft.com/office/powerpoint/2010/main" val="297757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0864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defines landlords’ responsibilities and obligations towards their tenants, in terms of the maintenance of the rented-out homes.</a:t>
            </a:r>
          </a:p>
          <a:p>
            <a:r>
              <a:rPr lang="en-US" dirty="0"/>
              <a:t>It also clearly defines the rights of landlords, with regards to tenants who do not </a:t>
            </a:r>
            <a:r>
              <a:rPr lang="en-US" dirty="0" err="1"/>
              <a:t>fulfil</a:t>
            </a:r>
            <a:r>
              <a:rPr lang="en-US" dirty="0"/>
              <a:t> their obligations of paying timely rent, or misuse the property in any manner.”</a:t>
            </a:r>
          </a:p>
          <a:p>
            <a:endParaRPr lang="en-US" dirty="0"/>
          </a:p>
        </p:txBody>
      </p:sp>
    </p:spTree>
    <p:extLst>
      <p:ext uri="{BB962C8B-B14F-4D97-AF65-F5344CB8AC3E}">
        <p14:creationId xmlns:p14="http://schemas.microsoft.com/office/powerpoint/2010/main" val="482437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Subsidies</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038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Poverty</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452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 Taxes</a:t>
            </a:r>
            <a:endParaRPr lang="en-US" b="1" dirty="0"/>
          </a:p>
        </p:txBody>
      </p:sp>
      <p:sp>
        <p:nvSpPr>
          <p:cNvPr id="3" name="Content Placeholder 2"/>
          <p:cNvSpPr>
            <a:spLocks noGrp="1"/>
          </p:cNvSpPr>
          <p:nvPr>
            <p:ph idx="1"/>
          </p:nvPr>
        </p:nvSpPr>
        <p:spPr/>
        <p:txBody>
          <a:bodyPr/>
          <a:lstStyle/>
          <a:p>
            <a:r>
              <a:rPr lang="en-US" dirty="0" smtClean="0"/>
              <a:t>The government taxes for protecting the environment </a:t>
            </a:r>
            <a:r>
              <a:rPr lang="en-US" dirty="0"/>
              <a:t>are popularly termed </a:t>
            </a:r>
            <a:r>
              <a:rPr lang="en-US" dirty="0" smtClean="0"/>
              <a:t>as </a:t>
            </a:r>
            <a:r>
              <a:rPr lang="en-US" b="1" dirty="0" smtClean="0"/>
              <a:t>Green Taxes</a:t>
            </a:r>
            <a:endParaRPr lang="en-US" b="1" dirty="0"/>
          </a:p>
          <a:p>
            <a:r>
              <a:rPr lang="en-US" dirty="0" smtClean="0"/>
              <a:t>The </a:t>
            </a:r>
            <a:r>
              <a:rPr lang="en-US" dirty="0"/>
              <a:t>government </a:t>
            </a:r>
            <a:r>
              <a:rPr lang="en-US" dirty="0" smtClean="0"/>
              <a:t>taxes </a:t>
            </a:r>
            <a:r>
              <a:rPr lang="en-US" dirty="0"/>
              <a:t>for restricting the consumption of Liquor and the use of Tobacco are popularly </a:t>
            </a:r>
            <a:r>
              <a:rPr lang="en-US"/>
              <a:t>termed </a:t>
            </a:r>
            <a:r>
              <a:rPr lang="en-US" smtClean="0"/>
              <a:t>as </a:t>
            </a:r>
            <a:r>
              <a:rPr lang="en-US" b="1" smtClean="0"/>
              <a:t>Sin Taxes </a:t>
            </a:r>
            <a:endParaRPr lang="en-US" b="1" dirty="0"/>
          </a:p>
        </p:txBody>
      </p:sp>
    </p:spTree>
    <p:extLst>
      <p:ext uri="{BB962C8B-B14F-4D97-AF65-F5344CB8AC3E}">
        <p14:creationId xmlns:p14="http://schemas.microsoft.com/office/powerpoint/2010/main" val="312425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Deficit </a:t>
            </a:r>
            <a:endParaRPr lang="en-US" b="1" dirty="0"/>
          </a:p>
        </p:txBody>
      </p:sp>
      <p:sp>
        <p:nvSpPr>
          <p:cNvPr id="3" name="Content Placeholder 2"/>
          <p:cNvSpPr>
            <a:spLocks noGrp="1"/>
          </p:cNvSpPr>
          <p:nvPr>
            <p:ph idx="1"/>
          </p:nvPr>
        </p:nvSpPr>
        <p:spPr/>
        <p:txBody>
          <a:bodyPr/>
          <a:lstStyle/>
          <a:p>
            <a:r>
              <a:rPr lang="en-US" dirty="0"/>
              <a:t>In economics, a deficit is an excess </a:t>
            </a:r>
            <a:r>
              <a:rPr lang="en-US" dirty="0" smtClean="0"/>
              <a:t>of expenditures </a:t>
            </a:r>
            <a:r>
              <a:rPr lang="en-US" dirty="0"/>
              <a:t>over revenue in a given time period</a:t>
            </a:r>
            <a:endParaRPr lang="en-US" dirty="0" smtClean="0"/>
          </a:p>
          <a:p>
            <a:r>
              <a:rPr lang="en-US" dirty="0" smtClean="0"/>
              <a:t>Budgetary </a:t>
            </a:r>
            <a:r>
              <a:rPr lang="en-US" dirty="0"/>
              <a:t>deficit is simply the excess of public expenditure </a:t>
            </a:r>
            <a:r>
              <a:rPr lang="en-US" dirty="0" smtClean="0"/>
              <a:t>over public </a:t>
            </a:r>
            <a:r>
              <a:rPr lang="en-US" dirty="0"/>
              <a:t>revenue.</a:t>
            </a:r>
          </a:p>
        </p:txBody>
      </p:sp>
    </p:spTree>
    <p:extLst>
      <p:ext uri="{BB962C8B-B14F-4D97-AF65-F5344CB8AC3E}">
        <p14:creationId xmlns:p14="http://schemas.microsoft.com/office/powerpoint/2010/main" val="190394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Deficit</a:t>
            </a:r>
            <a:endParaRPr lang="en-US" b="1" dirty="0"/>
          </a:p>
        </p:txBody>
      </p:sp>
      <p:sp>
        <p:nvSpPr>
          <p:cNvPr id="3" name="Content Placeholder 2"/>
          <p:cNvSpPr>
            <a:spLocks noGrp="1"/>
          </p:cNvSpPr>
          <p:nvPr>
            <p:ph idx="1"/>
          </p:nvPr>
        </p:nvSpPr>
        <p:spPr/>
        <p:txBody>
          <a:bodyPr/>
          <a:lstStyle/>
          <a:p>
            <a:r>
              <a:rPr lang="en-US" dirty="0" smtClean="0"/>
              <a:t>Based on the types of Budget Expenditures and Revenues, there are three kinds of deficits</a:t>
            </a:r>
          </a:p>
          <a:p>
            <a:pPr marL="514350" indent="-514350">
              <a:buFont typeface="+mj-lt"/>
              <a:buAutoNum type="arabicPeriod"/>
            </a:pPr>
            <a:r>
              <a:rPr lang="en-US" dirty="0" smtClean="0"/>
              <a:t>Revenue Deficit</a:t>
            </a:r>
          </a:p>
          <a:p>
            <a:pPr marL="514350" indent="-514350">
              <a:buFont typeface="+mj-lt"/>
              <a:buAutoNum type="arabicPeriod"/>
            </a:pPr>
            <a:r>
              <a:rPr lang="en-US" dirty="0" smtClean="0"/>
              <a:t>Fiscal Deficit</a:t>
            </a:r>
          </a:p>
          <a:p>
            <a:pPr marL="514350" indent="-514350">
              <a:buFont typeface="+mj-lt"/>
              <a:buAutoNum type="arabicPeriod"/>
            </a:pPr>
            <a:r>
              <a:rPr lang="en-US" dirty="0" smtClean="0"/>
              <a:t>Primary Deficit</a:t>
            </a:r>
            <a:endParaRPr lang="en-US" dirty="0"/>
          </a:p>
        </p:txBody>
      </p:sp>
    </p:spTree>
    <p:extLst>
      <p:ext uri="{BB962C8B-B14F-4D97-AF65-F5344CB8AC3E}">
        <p14:creationId xmlns:p14="http://schemas.microsoft.com/office/powerpoint/2010/main" val="357149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Revenue </a:t>
            </a:r>
            <a:r>
              <a:rPr lang="en-US" b="1" dirty="0"/>
              <a:t>Deficit</a:t>
            </a:r>
          </a:p>
        </p:txBody>
      </p:sp>
      <p:sp>
        <p:nvSpPr>
          <p:cNvPr id="3" name="Content Placeholder 2"/>
          <p:cNvSpPr>
            <a:spLocks noGrp="1"/>
          </p:cNvSpPr>
          <p:nvPr>
            <p:ph idx="1"/>
          </p:nvPr>
        </p:nvSpPr>
        <p:spPr/>
        <p:txBody>
          <a:bodyPr/>
          <a:lstStyle/>
          <a:p>
            <a:r>
              <a:rPr lang="en-US" dirty="0" smtClean="0"/>
              <a:t>Revenue Deficit, which measures the difference between Revenue Expenditure and Revenue Receipt. </a:t>
            </a:r>
          </a:p>
          <a:p>
            <a:r>
              <a:rPr lang="en-US" dirty="0" smtClean="0"/>
              <a:t>A deficit of this kind shows the management of government finances in poor light.</a:t>
            </a:r>
          </a:p>
          <a:p>
            <a:r>
              <a:rPr lang="en-US" dirty="0" smtClean="0"/>
              <a:t>It shows that the government has to borrow money to finance administrative activities which do not lead to creation of any assets.</a:t>
            </a:r>
          </a:p>
          <a:p>
            <a:endParaRPr lang="en-US" dirty="0"/>
          </a:p>
        </p:txBody>
      </p:sp>
    </p:spTree>
    <p:extLst>
      <p:ext uri="{BB962C8B-B14F-4D97-AF65-F5344CB8AC3E}">
        <p14:creationId xmlns:p14="http://schemas.microsoft.com/office/powerpoint/2010/main" val="58245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Fiscal Deficit</a:t>
            </a:r>
            <a:endParaRPr lang="en-US" b="1" dirty="0"/>
          </a:p>
        </p:txBody>
      </p:sp>
      <p:sp>
        <p:nvSpPr>
          <p:cNvPr id="3" name="Content Placeholder 2"/>
          <p:cNvSpPr>
            <a:spLocks noGrp="1"/>
          </p:cNvSpPr>
          <p:nvPr>
            <p:ph idx="1"/>
          </p:nvPr>
        </p:nvSpPr>
        <p:spPr/>
        <p:txBody>
          <a:bodyPr>
            <a:normAutofit fontScale="92500"/>
          </a:bodyPr>
          <a:lstStyle/>
          <a:p>
            <a:r>
              <a:rPr lang="en-US" dirty="0" smtClean="0"/>
              <a:t>It shows the difference between government’s Total Expenditure and Total non-debt receipts.</a:t>
            </a:r>
          </a:p>
          <a:p>
            <a:r>
              <a:rPr lang="en-US" dirty="0" smtClean="0"/>
              <a:t>This shows that the government has exhausted all options for financing its expenditures and the only option left is to borrow.</a:t>
            </a:r>
          </a:p>
          <a:p>
            <a:r>
              <a:rPr lang="en-US" dirty="0" smtClean="0"/>
              <a:t>The fiscal deficit shows the total debt generated by government to finance the total budget expenditure.</a:t>
            </a:r>
          </a:p>
          <a:p>
            <a:pPr marL="0" indent="0">
              <a:buNone/>
            </a:pPr>
            <a:r>
              <a:rPr lang="en-US" dirty="0" smtClean="0"/>
              <a:t>  </a:t>
            </a:r>
            <a:endParaRPr lang="en-US" dirty="0"/>
          </a:p>
        </p:txBody>
      </p:sp>
    </p:spTree>
    <p:extLst>
      <p:ext uri="{BB962C8B-B14F-4D97-AF65-F5344CB8AC3E}">
        <p14:creationId xmlns:p14="http://schemas.microsoft.com/office/powerpoint/2010/main" val="239276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Primary Deficit</a:t>
            </a:r>
            <a:endParaRPr lang="en-US" b="1" dirty="0"/>
          </a:p>
        </p:txBody>
      </p:sp>
      <p:sp>
        <p:nvSpPr>
          <p:cNvPr id="3" name="Content Placeholder 2"/>
          <p:cNvSpPr>
            <a:spLocks noGrp="1"/>
          </p:cNvSpPr>
          <p:nvPr>
            <p:ph idx="1"/>
          </p:nvPr>
        </p:nvSpPr>
        <p:spPr/>
        <p:txBody>
          <a:bodyPr/>
          <a:lstStyle/>
          <a:p>
            <a:r>
              <a:rPr lang="en-US" dirty="0" smtClean="0"/>
              <a:t>This deficit is defined as the difference between Fiscal deficit and interest payment on the debts incurred in earlier years.</a:t>
            </a:r>
          </a:p>
          <a:p>
            <a:endParaRPr lang="en-US" dirty="0"/>
          </a:p>
        </p:txBody>
      </p:sp>
    </p:spTree>
    <p:extLst>
      <p:ext uri="{BB962C8B-B14F-4D97-AF65-F5344CB8AC3E}">
        <p14:creationId xmlns:p14="http://schemas.microsoft.com/office/powerpoint/2010/main" val="220095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FRBM</a:t>
            </a:r>
            <a:endParaRPr lang="en-US" b="1" dirty="0"/>
          </a:p>
        </p:txBody>
      </p:sp>
      <p:sp>
        <p:nvSpPr>
          <p:cNvPr id="3" name="Content Placeholder 2"/>
          <p:cNvSpPr>
            <a:spLocks noGrp="1"/>
          </p:cNvSpPr>
          <p:nvPr>
            <p:ph idx="1"/>
          </p:nvPr>
        </p:nvSpPr>
        <p:spPr/>
        <p:txBody>
          <a:bodyPr/>
          <a:lstStyle/>
          <a:p>
            <a:r>
              <a:rPr lang="en-US" dirty="0" smtClean="0"/>
              <a:t>Fiscal Responsibility and Budget Management Act 2003 had mandated that Central Government’s Fiscal deficit and Revenue Deficit must come down to 3% and 0% respectively.</a:t>
            </a:r>
          </a:p>
          <a:p>
            <a:r>
              <a:rPr lang="en-US" dirty="0" smtClean="0"/>
              <a:t>In 2007-08 government considerably reduced the deficit.</a:t>
            </a:r>
            <a:endParaRPr lang="en-US" dirty="0"/>
          </a:p>
        </p:txBody>
      </p:sp>
    </p:spTree>
    <p:extLst>
      <p:ext uri="{BB962C8B-B14F-4D97-AF65-F5344CB8AC3E}">
        <p14:creationId xmlns:p14="http://schemas.microsoft.com/office/powerpoint/2010/main" val="195564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593</Words>
  <Application>Microsoft Office PowerPoint</Application>
  <PresentationFormat>On-screen Show (4:3)</PresentationFormat>
  <Paragraphs>70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Topics of Unit 3</vt:lpstr>
      <vt:lpstr>PowerPoint Presentation</vt:lpstr>
      <vt:lpstr>Sin Taxes</vt:lpstr>
      <vt:lpstr>Deficit </vt:lpstr>
      <vt:lpstr>Types of Deficit</vt:lpstr>
      <vt:lpstr>1. Revenue Deficit</vt:lpstr>
      <vt:lpstr>2. Fiscal Deficit</vt:lpstr>
      <vt:lpstr>3. Primary Deficit</vt:lpstr>
      <vt:lpstr>FRBM</vt:lpstr>
      <vt:lpstr>PowerPoint Presentation</vt:lpstr>
      <vt:lpstr>Taxes </vt:lpstr>
      <vt:lpstr>Types of Taxes</vt:lpstr>
      <vt:lpstr>PowerPoint Presentation</vt:lpstr>
      <vt:lpstr> Bankruptcy </vt:lpstr>
      <vt:lpstr>Bailouts </vt:lpstr>
      <vt:lpstr>PowerPoint Presentation</vt:lpstr>
      <vt:lpstr>Rent Control</vt:lpstr>
      <vt:lpstr>PowerPoint Presentation</vt:lpstr>
      <vt:lpstr>PowerPoint Presentation</vt:lpstr>
      <vt:lpstr>PowerPoint Presentation</vt:lpstr>
      <vt:lpstr>PowerPoint Presentation</vt:lpstr>
      <vt:lpstr>Subsidies</vt:lpstr>
      <vt:lpstr>Poverty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Jaspreet</dc:creator>
  <cp:lastModifiedBy>Jaspreet</cp:lastModifiedBy>
  <cp:revision>28</cp:revision>
  <dcterms:created xsi:type="dcterms:W3CDTF">2006-08-16T00:00:00Z</dcterms:created>
  <dcterms:modified xsi:type="dcterms:W3CDTF">2018-09-13T10:16:28Z</dcterms:modified>
</cp:coreProperties>
</file>