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6"/>
            <a:ext cx="48006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057400" cy="365125"/>
          </a:xfrm>
        </p:spPr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1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0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6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3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4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7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3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9942"/>
            <a:ext cx="5243619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1124702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8316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378884"/>
            <a:ext cx="5243619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45794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4191001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4873765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4191001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4873764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1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2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0"/>
            <a:ext cx="81153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7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745068"/>
            <a:ext cx="615315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2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1"/>
            <a:ext cx="5243619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753534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381002"/>
            <a:ext cx="5243619" cy="36406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381001"/>
            <a:ext cx="482811" cy="365125"/>
          </a:xfrm>
        </p:spPr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0"/>
            <a:ext cx="40005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3132667"/>
            <a:ext cx="3983831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7"/>
            <a:ext cx="40005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0"/>
            <a:ext cx="4882964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2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0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FF04-E2DB-407E-BE6A-2500E4A3416C}" type="datetimeFigureOut">
              <a:rPr lang="en-US" smtClean="0"/>
              <a:pPr/>
              <a:t>9/30/2018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E6F23-918E-4021-BF0B-BE023F4AB2C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Personality theories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72158"/>
            <a:ext cx="7086600" cy="685800"/>
          </a:xfrm>
        </p:spPr>
        <p:txBody>
          <a:bodyPr/>
          <a:lstStyle/>
          <a:p>
            <a:r>
              <a:rPr lang="en-IN" dirty="0" smtClean="0"/>
              <a:t>Lecture - 24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trait theory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4282" y="2143116"/>
            <a:ext cx="4286280" cy="4286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Gordon Allport was an American psychologist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Raymond Bernard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Cattell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 was a British  American psychologist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Traits are basic characteristics or qualities of people</a:t>
            </a: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AutoShape 2" descr="data:image/jpeg;base64,/9j/4AAQSkZJRgABAQAAAQABAAD/2wCEAAkGBxQSEhUUEhQVFBQXFBcVGBQXFBQVFRcXFBQXFxcXFBQYHCggGBolHBUUITEhJSkrLi4uFx8zODMsNygtLiwBCgoKBQUFDgUFDisZExkrKysrKysrKysrKysrKysrKysrKysrKysrKysrKysrKysrKysrKysrKysrKysrKysrK//AABEIARIAuAMBIgACEQEDEQH/xAAcAAAABwEBAAAAAAAAAAAAAAAAAgMEBQcIAQb/xABFEAABAwEFAwgGBwgCAQUAAAABAAIDEQQFEiExBkFREyIzYXFygbIHFTKRsdEjU3OhosHhFBZCUmKCkvAkQxc0NaPC8f/EABQBAQAAAAAAAAAAAAAAAAAAAAD/xAAUEQEAAAAAAAAAAAAAAAAAAAAA/9oADAMBAAIRAxEAPwC65JgEg63hQu0V5ckx7tcLS6nHCCaKpn+lAuzELhv6QfJBePrFqHrFqo+zekdzzTkiP7x8kofSE6tOSP8An+iC7PWLUPWLVTEm3rgK8mf8/wBEn/5Ad9Wf8/0QXX6xah6xaqZdt24f9Z/z/RJR+kFxr9Gcv6/0QXX6xah6xaqXg2+c7/rI/v8A0Sp23fUDkzn/AFfoguP1i1D1i1VLaNq3sZiw16sX6JWx7TvkaXUpQVpiqgtX1i1D1i1UXbPSaYyQYXGhp7Y+S7H6SyWh3Iuz/rHyQXn6xah6xaqTg9ITnEjkiKCvt/ok4PSO5xpyR1p7f6ILw9YtQ9YtVIXt6RzA4NMTnVFcngfEJaw7fOkjL+TIpuL88vBBdPrFqHrFqpCL0jOcQOSOZp7f6Jza9u3MkazkyS7fi/RBc3rFqM23gqmb525dZy2sZdXg6n5JcbcObCJiyv8ATjFffRBc0c1V1eb2cvPlWMdpia11K1piANPvQQRO2zvope4/ylZ7iHN8FoPbbopO4/ylZ9jeA3XcgWu00cU6pU+KZWCZrSalOm25gKB5aG5BcYzRNrbfDHCgCRjvcDcglpIym9hHt+KZybQcAmjb2IrTegl7uaST2qVkh5zfBeOZeThouvvOSupQe/venIgVGqNd87GxGrh7K8Kx9pmFGskeOoGnv0Rv2K1UNY3tA1qKUQNr4zcafzFHheBG0IlvqGjio8ylBOQWtrSesJvZ7SGOr11UVjK5U9aCVvq1CZ4d1USljvLk4yziolsLzo1x8Ed1jkAqWOp2IHrLXQg1zGaUnvTE8OJzCaR3PO40EbkaG4rQ4kCN1RrogXtd6coRiNaIrr05uGpw8EBs7aMJdyZoOsJa7tk7TPk1lKjUmiC/dhnVhi+zZ5QgjbFwlkbGO1a1rT2gAFBBzbfope4/ylZsiie4CgJyWlNtuil7j/KVUd1TRhrOaNAg8bHd0pNAx1U6h2etD9GFe/s94sxHIancntgvtoFKfcg8PYdiZnHn839VN/8Ajc/WH7lLy324uNE5sV8PcggLv9G2N+F0hoOFAnL9gIo5MJcSOsqQkvp8biQoua+JJH1JQepOxNjaxvMbkE0ttyWVrqYW5DgiWu3v5JpxHRQtmkkmlDRVz3ZADUoLMuIWdkQDQ0ZcAmG0UzHRSBgqcJ0BJ8A0VKWuTZ1sLQZSXyU9jVrSd1P4u2tOCnorE4jN2BvBowkeIQZ8tNxTkgugmwVPO5KSg+7JSk2z0TA2rSNNcldrLqYP4pXd6aQ/mjy2dtKFoI68/igpuw3TEHkYBp1KUsd0xYCcA1XrbxuOKpe1uF1DWhy7aae5QUcbowQeOo/3JALJdjMWTB7PBEvSytEY5o9obutSELud4JpezuY3vD4oH0NnAc3IacAk7ti+klyHuS0J5w7Endp50vagBj+gk7XJzs9Fkzdkm5P/AB3dp+KkLnya3sQS1we07vH4rq5s/wC0e8figga7bdFL3H+UqlLpPNHYFde23RS9x/lKo+7XUYEEjA7MpWy6pjZ3ZlObMUDpgzKlbDHRRNnOql7EckEXbpauITJhz8U5t4o4qObJzvFB6W8JPoWgb8qdu4KwdiNl22WISSNBneKuNK4Acwwdm+m9eX2PsPLWmEH2WAyu3+zp95CtOVu5A1iswqSU5wrjdUaqBJ4SbglXJElAytkYIK8ZfUBa4ka8K5HqPzXuLUKheevOKoPxQQtilD6kbhQjeDwISN6ewzvD4pjNK6GUOG/Jw3EH/SpG8jzGd4IHsXtDsSN2nOXtTmNnOHYkbs0lPWUAf/6c+KkrpGQ7FHSj/jHx+KkrrGQ7EEps97R7x+KCGz3tHvH4oIGu23RS9x/lKo+yewM+HwV47bdFJ3H+UrO7GzAAFrhlpQoJyyanMJ/ZQKHMLyJdKNzvcUs0Tgey7PqKD1dlcK5kaqdsz2hpzCrdomOgd7iuiW0cH+4oPUXhK0k5hR7HCuoXn5pJB7WIdqJFI97g1tauIaO1xoPvKDQnoyu4thM7v+ygZ3G518SfuXs00uuyiGCOJuQZG1g/taB+SchBzejorQlaIE3BNniiduKayIG05yUTbGZZ0UvM5MLUBQncPkg8PfENaj/dKpu68RyMZkNCHYc95afkpe8WZ9dDpx18V4TaF5Fic7haGkdrg8e7JB7MX7CHe0NOKSu++4g2SrhqVTwt7l0Xi4ILilvuE2fDiFf1T2yX7C1vtbuKpFt6PCMb4fRBpHZiQO5w0JqPHNBNthTWGI/0M8oQQL7WkBrq6UNeymarx9ugL9BSisDbTopO47ylUc7KiD1zXwF4OEUBqdNFOPns7w2gavB2J/NKeXPLkUHqy+AaNGnUjxyQAHmheaD+cuWl+SBtt5PE5jRG0Yq7tV6TZ70d2UtY1zpTbI8ErngO5JkgIdyeYwOociK1PUvESvby8Jf7AmiLu6JGl33VV5XWGxMmkkyBe97j2uJ+78kHlo7+muu0ts9ue6WGbnx2h1aB7jz46kmgBOQJyBA0XvbLaQ8VaQQfzUdft0w2+B0Mwq084OBGJrtz2ncfjoqzjvO2XM/9mlAmBoIXucIo3txOy5ZxoCGhvNOYLiNACQuJ0waKkosVva4gVFeFV4G5NqZrYw/8eNpJI59ocwHcSzAxxcNc8gdyaWq0TREl8NASco5eVb+NrHe6qC0XHJNJTnxXjrkv7latjlwvAqWOBxtHXG6hGhzovVWSRxAJ4f8A4gD2+5Rt4v5hoVIyya9iibc8AEYhn1jgg81ek3Nc7WgPUdCvIMshtVnkjxUALX/41+a9Dta/BA6mtPu3qC2cfSGQnqb780EA3ZUn+LVBuylZMGLdVevgpWiLZCOUkedAKBB46zbLF8pjxab0nHsu50xiB8V7K4CAJZTxNEtsrECZJncTTsQWDsXFgjY06ta1vuACCPsk6rWniAfeggLtn0cncd5SqOtBV47Z9HJ3HeUqjJfyQOrG7mlLXW+lUnZW8wrlgGaCRY7nFdtD8klhzKPK3moIG8RVXRszaf2u74STUkMZJTWsZDHnxAB8VSd6Egqx/QpanuFojIrE3C8O4PfVpaONWtB6qdaCwrI8Z0yFaAcAMgkto7tZabNJFKMTHAV45OBqOBy1QsDde0p/SrSDvBqg8dbti45ISI3OY4ABpBNMLQKDCNRT4qMslzGKFwfI505eXAgOEbcqYQ3Sm/2QvVOeYWlrjhIJ538JBOvUEZrcf/c3DxoPiXIPLC4Xyhr8XJuZmJRQPZTRwFMxXVpyIyIXpLwt8sdnc9oa4BuuFzdNTUCh35hOmWcSYWRZQg1e/wDnpo1tdRXMnqHWk9srQ2OyygZARuDR/bkPuQeDs+2L5Oc4hjS4sAqBV1AR9IQcs9GtJ7EW97rtBaXOFR7QIe/Kuda4ezcVF7F3Oy1McZyaYSwNyzxe0RkcJzH3KZst0yWRshbNI+o5rDUxgN4tBIrSgqKcUHj7dbpGgxSGozJJOY8ToMtSAOKU2bvQOBsxbhcHF+LPnDeCDoRkR1FIX8x0knKGNzHaYaF3OrpWm/h10Ta7LvPKMcwSAse/HVoEbaOIAikrV4oQCCONEHrmZVPakpXYICd7j8UHjm04rlvZUxxjqqgNMzk7MGjV35pzayLPZQB7RFF2WLHKxu5uab3r9LOyMaDVBY2xY+jZ3W/AIJXZUUAC4gT226KXuP8AKVm9l4OyWj9tuil7jvKVmVugQScd7uAolIb4LVEoIJ+O/wBwSx2hJFCF59kdUbk0EjaLcHr3/obtMnKWlrHARiNrnDDXnElraeGL3BVnFFVW36FoRyVpdvL2N8GtJ/8AsgsGxmg6/knIkomdgfklbfO2NhcdAK5Znq8UHbbbGNaeUph61EWK1RyvrDZw4V6R2TPDj4JKG5nTux2g1GoiByb36e07q07V6VkADaNAFBlkgO1xpnlluFAq99J95gR4SePjkvfOtQZ7dAaeB7FVHpJtkJnY0kHUuHVu96BfY1oEObMTK1qBodx6xQadSm5ZGk4WmNx3Akg13CnZuomPo+tIdZMsg1zgOOHEaJbaFsYaXUwmhq4EtPvagYXhY4zI2JzhyrcUhAywVObtdRiAHWa7lEyhoJa2gaCGgV3BePN5cnK9zTTFlrU0rvPWV1t713lB7NtC5orpmi2Mh8znV9kUXlWXsK1xJWC8ACSH6oPaWRwaHyH/AGia7NsxOfMc15xl41YW48ilrBbDG0ta8UKC5NlHVAPHNBJbF9Gzut+AXUA226KXuP8AKVmVjch2LTO23RS9x/lKza1+SAghK6SBpmeK6+RIoHEOeZS2HRJxnJKRoDhWd6ErVzrTCd4ZIPxNd8We9Vm1T2wt6GzW+B9aNc/kn92Xm/c7CfBBdtkdhc5p4rt8msYH9TT7nAo14Cj8XHXx1R4IsVMVDQ19yAWSF8TAfbAyI/j7wO/sTllvY7IOz/lIo4HrBTkuoKKPtxj/AI21O7igbWqDGQZMxnQa0rlVVbfezcfLvkGhdvPXnr4r2u0D3hv0FoczcWuYHCnbqF4aazWmd2DlWuzzIaRT7+1B6fZIYWUGhqAOzfRRO3FodG0jP/Rv8F7G4Lqjs8bXYi7CPacdSRmaAUAzKqv0kX5y0pjYeaDn25D8kHknTBxqapxDY8fs87s+Sj0eN5aagkHiMigcvs5GqKISn9nvmuU7MY/mFA8fkVN2K6o584Xh3V/EO0IPK8kV2jhvK9fJs04Ak7lE/swzHBBeWwnQxfZs8oQRthx9DH3G+UIIDbbdFL3H+UrNDTkOxaX226KTuP8AKVmZug7EHSirpXECzHJWM5JuEvFogXBQJ4ZHcRqOBCK0oxQaFuG3/tlhgtORLmBstNGzM5smW4FwJ8UpZZyxwa7MH2XfketeD9Bt/Bk0tikPMmHKRg7pGjnjxaAf7FY97WDBUHNp0PH9QgkKVomtqiHUe1R9nvUM5jzpv0qBx4Ikt4iSRrWEU47h4oI+97PUYcgCTx1p9685a3Nga45CgJoOzepjaq2tYBV1AMyaj3qp9qNojM4sZkwU3UJ4eG9BP31tqeQDGakGnXXf2BV7I8uJJNScyVxzicyuIOgIwC4AjgIBhRo3lpBaSCNCDQ+8LpRCUHrLs2okfE6KVxc+nNfvI4HietIWWB7hUNJXnYZiwh41aQ73K+YNjZS1rmuYQ5ocMjoRUfFBMbFD6KPut+AQS+zMRZzTq04TTSoyyQQI7bdDL3H+UrMzdB2LTG2/RS9x/lKzM3QdiAFBBBAoEswZJFiWQHCOkwlEC12251nmjmZk6N7Xj+01I7CKjxWqGXlBLCx73sDJGNeMTmjJ4q3U6/JZSa/C5rtaOBoRUGhrmN69BbajnFxdiDnMaz2mjnljpGkHC3CKnLXSgGYWpf8Aedjje3BPHJU15hxkVpTFhBoDiGfWvI2/aKLC4QEklwY1wyFXGjeechnxNMivDWRj5ZuTa3ERUU52IluoAFS45VpTSuQUpd9ijLJJXlrSOcwYnPwmM1NKUxCnBxpiFMy2gLX01oNZ5v2mf6iJ2KKOmf083snQ5NroVBy3Q95c9+WLeKBgcaUq85UzbpXJwOYqvZ2W66DGyNwBNQThdUuwmgc0YmjEWipfX6VhrVriWkkrS6jTV5GHICpBIAqWY5ACJG5Ym9I8bhQK8ognV6Ckz+9XdvFa6mhNa6nVN6IA1KtCTj1ThrckCMpXDouS6o0iArfZV8+hna91qhNllNZYGjCd74smg9rcgfBURSjV6P0ZXgYLzszho6QRO62yjDT34T4IL+ubpH/aO8xXF26Olk+0d5iggY7b9FL3H+UrMzNPBaZ236KXuP8AKVmePTwQcQQouIDtTiqQalWBAfElMXvSRQBQOIZ8BxANJoQMQxAVyxAcRqOtSF28pa5sA50j6kucQa1MhJLjn/GohTOxFt5G3Qu3OdgP91EFj3X6KZKY3zYcQoWtzBBcXCpPDmmmlQvXXdsFZY2NaYw4j+I+1XLMEaHIacF7GAVA7EYsQV9tVsRG2zyywue10cbniMkOY/A2uElwLgKCmRVKsvjASTEHHTNwIFCytA5ppXC7T+bqz0ltfa+RssjzpzGnhR8jWur4ErMN4RYXvb/K9za91xFfuQNLZaDI8uIAyaKAkjmtA39iRourtEAhCc0yTeiWD6tQNmmrl2Vcg1KGrkBn55cNVI7KyYbZZ3DdaIz7nhRrxuGZQLy3NpoW5gjcRvQaguJ+J7ncXk+81QTHYZxMMZOZLGk+LQggNtv0Uvcf5SszQrTO2/RS9x/lKzLFuQHIRHJUhEcEBmJduibMKXBqEAqjBFRggMFyKTC9rhq1wcO0GoQSUiDWmy95ttNmjlaa4mCvUaZhS6rz0L2nFYqcCPzVgOfnRB5X0of+3T9fJj/5WLOt6Dnvp9Y/zFaO9JTK3fN2M+6RhWc70HPk77/OUERRGXCF1B05Bddkxck3DiUW0OyQEhOS40601XBojA0H+5oDaZDMnejTswsQibTM+/5JGeTEg0rsH0EX2bPKEENhOgi+zZ5QggPtv0Uvcd5SsyR7lpvbfoZe47ylZkjQLhEIXQUCgIEsxyRKO1As5AFcBqgEB0nKjpOUoLy9BFprA5vh7irWLRVUh6BbeA6SI64qjsIV4IIDbxlbBaOqMn/HP8lm29Pbk+0f5ytL7ZNrYbT9jJ5Ss0XsKSSfaP8AMUEQ5dagRmutCArvaHUkZijk5n3JJyDqVa3iro9H/ousk9gjmtjXmWUGQESOZgYTzAAMs2gONQdVTVsY0SyCJxdGJHhhOpYHENJ6yKIEXVPyXWsRgCiyPyKDSewnQxfZs8oQQ2D6CL7NnlCCBTbfoZe4/wApWZGaLTe2/Qy9x/lKzGxAdGCIjBAHLgRiiEIFmFGKSYlSUHUm9HJSbkHtvQxaC28427nNd9zSVpMFZY9Gtq5O87K7jJh/zaR+a1OEDG/mYrPM3jE8fhKy9e3SPP8AW773FaptTKtcOII96y1esdJHjg9w9xQQ7ghXejPCSnyagRByQZGXENAqXENAGpLjQAe9cOiujYj0cWWSOyW17nsLAJpGFwLHFpqwucfYAIqdxA3ILcsNlayFkVOaI2x06g0Np7lkW2wCKaWMGoZI9gPEMeQD9yun0g+lmJkb4bveXynIztH0bBvwE+06laEZBUWDnU5n5oFXSbguBq6wI5CDR+wnQxfZs8oQQ2E6GL7NnlCCBTbboZe4/wApWY2aLTm2/Qy9x/lKzGzRAcLq4F1AZCi4jAoChKbkVdxIONduXERxzR0Di6ZzHaIXj+GWN3ueCteWeQOYHbi0O8KVWOStZ7GWrlrBZZNcUDCf8QCgkYpag5UI8ddFmfaiHBaZ28JpB+M0WnWxgaLNm3I/51p+3f5ig8s5uabWrUDxT6ijpTV57fgg4AKipoN56t69Bf8AtfPaY2wNcYrMxjGCIH28ApilI9onM00H3rzziuIOOXWhFSrQg6GLoJRaoOcaINJ7CdDF9mzyhBd2E6CL7NnlC4gktq7EXxyBoqSxwA6y0gLPR2DtzdYR/m35rVloswco+S6AdyDMY2Htv1P42/Nd/ci2/U/jb81pj1MOCHqYcEGaP3Itv1P42/NAbE236n8bfmtL+phwQ9TDggzT+5Nt+p/G35ofuRbfqvxt+a0t6mHBD1MOCDM7th7b9T+NvzXW7EW2nQ/jb81pf1MOCHqYcEGaP3Itv1P42/NXj6OrcLPd8ENpqyWMOaW0Lsg84c2gjSi9N6mHBD1MOCDnr+D+c/4P+SpLbC4J5rXPJFHijfI5zXVAqHZ6HNXd6mHBD1MOCDOv7oWuh+izp/M35pizYi2/U/jb81pj1MOCHqYcEGZjsPbfqfxt+aH7j236n8bfmtM+phwQ9TDggzMdhrb9T+NvzXf3Itv1X42/NaY9TDgh6mHBBmf9yLb9T+JnzSzNhLYf+n8bfmtJephwR47oA3IIXZCwujhja4UIY0EdYABQXqbPZQ1BA8QQQQBCiCCAUQogggFEKIIIBRCiCCAUQogggFEKIIIBRCiCCAUQogggFEKIIIBRBBBAEEE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data:image/jpeg;base64,/9j/4AAQSkZJRgABAQAAAQABAAD/2wCEAAkGBxQSEhUUEhQVFBQXFBcVGBQXFBQVFRcXFBQXFxcXFBQYHCggGBolHBUUITEhJSkrLi4uFx8zODMsNygtLiwBCgoKBQUFDgUFDisZExkrKysrKysrKysrKysrKysrKysrKysrKysrKysrKysrKysrKysrKysrKysrKysrKysrK//AABEIARIAuAMBIgACEQEDEQH/xAAcAAAABwEBAAAAAAAAAAAAAAAAAgMEBQcIAQb/xABFEAABAwEFAwgGBwgCAQUAAAABAAIDEQQFEiExBkFREyIzYXFygbIHFTKRsdEjU3OhosHhFBZCUmKCkvAkQxc0NaPC8f/EABQBAQAAAAAAAAAAAAAAAAAAAAD/xAAUEQEAAAAAAAAAAAAAAAAAAAAA/9oADAMBAAIRAxEAPwC65JgEg63hQu0V5ckx7tcLS6nHCCaKpn+lAuzELhv6QfJBePrFqHrFqo+zekdzzTkiP7x8kofSE6tOSP8An+iC7PWLUPWLVTEm3rgK8mf8/wBEn/5Ad9Wf8/0QXX6xah6xaqZdt24f9Z/z/RJR+kFxr9Gcv6/0QXX6xah6xaqXg2+c7/rI/v8A0Sp23fUDkzn/AFfoguP1i1D1i1VLaNq3sZiw16sX6JWx7TvkaXUpQVpiqgtX1i1D1i1UXbPSaYyQYXGhp7Y+S7H6SyWh3Iuz/rHyQXn6xah6xaqTg9ITnEjkiKCvt/ok4PSO5xpyR1p7f6ILw9YtQ9YtVIXt6RzA4NMTnVFcngfEJaw7fOkjL+TIpuL88vBBdPrFqHrFqpCL0jOcQOSOZp7f6Jza9u3MkazkyS7fi/RBc3rFqM23gqmb525dZy2sZdXg6n5JcbcObCJiyv8ATjFffRBc0c1V1eb2cvPlWMdpia11K1piANPvQQRO2zvope4/ylZ7iHN8FoPbbopO4/ylZ9jeA3XcgWu00cU6pU+KZWCZrSalOm25gKB5aG5BcYzRNrbfDHCgCRjvcDcglpIym9hHt+KZybQcAmjb2IrTegl7uaST2qVkh5zfBeOZeThouvvOSupQe/venIgVGqNd87GxGrh7K8Kx9pmFGskeOoGnv0Rv2K1UNY3tA1qKUQNr4zcafzFHheBG0IlvqGjio8ylBOQWtrSesJvZ7SGOr11UVjK5U9aCVvq1CZ4d1USljvLk4yziolsLzo1x8Ed1jkAqWOp2IHrLXQg1zGaUnvTE8OJzCaR3PO40EbkaG4rQ4kCN1RrogXtd6coRiNaIrr05uGpw8EBs7aMJdyZoOsJa7tk7TPk1lKjUmiC/dhnVhi+zZ5QgjbFwlkbGO1a1rT2gAFBBzbfope4/ylZsiie4CgJyWlNtuil7j/KVUd1TRhrOaNAg8bHd0pNAx1U6h2etD9GFe/s94sxHIancntgvtoFKfcg8PYdiZnHn839VN/8Ajc/WH7lLy324uNE5sV8PcggLv9G2N+F0hoOFAnL9gIo5MJcSOsqQkvp8biQoua+JJH1JQepOxNjaxvMbkE0ttyWVrqYW5DgiWu3v5JpxHRQtmkkmlDRVz3ZADUoLMuIWdkQDQ0ZcAmG0UzHRSBgqcJ0BJ8A0VKWuTZ1sLQZSXyU9jVrSd1P4u2tOCnorE4jN2BvBowkeIQZ8tNxTkgugmwVPO5KSg+7JSk2z0TA2rSNNcldrLqYP4pXd6aQ/mjy2dtKFoI68/igpuw3TEHkYBp1KUsd0xYCcA1XrbxuOKpe1uF1DWhy7aae5QUcbowQeOo/3JALJdjMWTB7PBEvSytEY5o9obutSELud4JpezuY3vD4oH0NnAc3IacAk7ti+klyHuS0J5w7Endp50vagBj+gk7XJzs9Fkzdkm5P/AB3dp+KkLnya3sQS1we07vH4rq5s/wC0e8figga7bdFL3H+UqlLpPNHYFde23RS9x/lKo+7XUYEEjA7MpWy6pjZ3ZlObMUDpgzKlbDHRRNnOql7EckEXbpauITJhz8U5t4o4qObJzvFB6W8JPoWgb8qdu4KwdiNl22WISSNBneKuNK4Acwwdm+m9eX2PsPLWmEH2WAyu3+zp95CtOVu5A1iswqSU5wrjdUaqBJ4SbglXJElAytkYIK8ZfUBa4ka8K5HqPzXuLUKheevOKoPxQQtilD6kbhQjeDwISN6ewzvD4pjNK6GUOG/Jw3EH/SpG8jzGd4IHsXtDsSN2nOXtTmNnOHYkbs0lPWUAf/6c+KkrpGQ7FHSj/jHx+KkrrGQ7EEps97R7x+KCGz3tHvH4oIGu23RS9x/lKo+yewM+HwV47bdFJ3H+UrO7GzAAFrhlpQoJyyanMJ/ZQKHMLyJdKNzvcUs0Tgey7PqKD1dlcK5kaqdsz2hpzCrdomOgd7iuiW0cH+4oPUXhK0k5hR7HCuoXn5pJB7WIdqJFI97g1tauIaO1xoPvKDQnoyu4thM7v+ygZ3G518SfuXs00uuyiGCOJuQZG1g/taB+SchBzejorQlaIE3BNniiduKayIG05yUTbGZZ0UvM5MLUBQncPkg8PfENaj/dKpu68RyMZkNCHYc95afkpe8WZ9dDpx18V4TaF5Fic7haGkdrg8e7JB7MX7CHe0NOKSu++4g2SrhqVTwt7l0Xi4ILilvuE2fDiFf1T2yX7C1vtbuKpFt6PCMb4fRBpHZiQO5w0JqPHNBNthTWGI/0M8oQQL7WkBrq6UNeymarx9ugL9BSisDbTopO47ylUc7KiD1zXwF4OEUBqdNFOPns7w2gavB2J/NKeXPLkUHqy+AaNGnUjxyQAHmheaD+cuWl+SBtt5PE5jRG0Yq7tV6TZ70d2UtY1zpTbI8ErngO5JkgIdyeYwOociK1PUvESvby8Jf7AmiLu6JGl33VV5XWGxMmkkyBe97j2uJ+78kHlo7+muu0ts9ue6WGbnx2h1aB7jz46kmgBOQJyBA0XvbLaQ8VaQQfzUdft0w2+B0Mwq084OBGJrtz2ncfjoqzjvO2XM/9mlAmBoIXucIo3txOy5ZxoCGhvNOYLiNACQuJ0waKkosVva4gVFeFV4G5NqZrYw/8eNpJI59ocwHcSzAxxcNc8gdyaWq0TREl8NASco5eVb+NrHe6qC0XHJNJTnxXjrkv7latjlwvAqWOBxtHXG6hGhzovVWSRxAJ4f8A4gD2+5Rt4v5hoVIyya9iibc8AEYhn1jgg81ek3Nc7WgPUdCvIMshtVnkjxUALX/41+a9Dta/BA6mtPu3qC2cfSGQnqb780EA3ZUn+LVBuylZMGLdVevgpWiLZCOUkedAKBB46zbLF8pjxab0nHsu50xiB8V7K4CAJZTxNEtsrECZJncTTsQWDsXFgjY06ta1vuACCPsk6rWniAfeggLtn0cncd5SqOtBV47Z9HJ3HeUqjJfyQOrG7mlLXW+lUnZW8wrlgGaCRY7nFdtD8klhzKPK3moIG8RVXRszaf2u74STUkMZJTWsZDHnxAB8VSd6Egqx/QpanuFojIrE3C8O4PfVpaONWtB6qdaCwrI8Z0yFaAcAMgkto7tZabNJFKMTHAV45OBqOBy1QsDde0p/SrSDvBqg8dbti45ISI3OY4ABpBNMLQKDCNRT4qMslzGKFwfI505eXAgOEbcqYQ3Sm/2QvVOeYWlrjhIJ538JBOvUEZrcf/c3DxoPiXIPLC4Xyhr8XJuZmJRQPZTRwFMxXVpyIyIXpLwt8sdnc9oa4BuuFzdNTUCh35hOmWcSYWRZQg1e/wDnpo1tdRXMnqHWk9srQ2OyygZARuDR/bkPuQeDs+2L5Oc4hjS4sAqBV1AR9IQcs9GtJ7EW97rtBaXOFR7QIe/Kuda4ezcVF7F3Oy1McZyaYSwNyzxe0RkcJzH3KZst0yWRshbNI+o5rDUxgN4tBIrSgqKcUHj7dbpGgxSGozJJOY8ToMtSAOKU2bvQOBsxbhcHF+LPnDeCDoRkR1FIX8x0knKGNzHaYaF3OrpWm/h10Ta7LvPKMcwSAse/HVoEbaOIAikrV4oQCCONEHrmZVPakpXYICd7j8UHjm04rlvZUxxjqqgNMzk7MGjV35pzayLPZQB7RFF2WLHKxu5uab3r9LOyMaDVBY2xY+jZ3W/AIJXZUUAC4gT226KXuP8AKVm9l4OyWj9tuil7jvKVmVugQScd7uAolIb4LVEoIJ+O/wBwSx2hJFCF59kdUbk0EjaLcHr3/obtMnKWlrHARiNrnDDXnElraeGL3BVnFFVW36FoRyVpdvL2N8GtJ/8AsgsGxmg6/knIkomdgfklbfO2NhcdAK5Znq8UHbbbGNaeUph61EWK1RyvrDZw4V6R2TPDj4JKG5nTux2g1GoiByb36e07q07V6VkADaNAFBlkgO1xpnlluFAq99J95gR4SePjkvfOtQZ7dAaeB7FVHpJtkJnY0kHUuHVu96BfY1oEObMTK1qBodx6xQadSm5ZGk4WmNx3Akg13CnZuomPo+tIdZMsg1zgOOHEaJbaFsYaXUwmhq4EtPvagYXhY4zI2JzhyrcUhAywVObtdRiAHWa7lEyhoJa2gaCGgV3BePN5cnK9zTTFlrU0rvPWV1t713lB7NtC5orpmi2Mh8znV9kUXlWXsK1xJWC8ACSH6oPaWRwaHyH/AGia7NsxOfMc15xl41YW48ilrBbDG0ta8UKC5NlHVAPHNBJbF9Gzut+AXUA226KXuP8AKVmVjch2LTO23RS9x/lKza1+SAghK6SBpmeK6+RIoHEOeZS2HRJxnJKRoDhWd6ErVzrTCd4ZIPxNd8We9Vm1T2wt6GzW+B9aNc/kn92Xm/c7CfBBdtkdhc5p4rt8msYH9TT7nAo14Cj8XHXx1R4IsVMVDQ19yAWSF8TAfbAyI/j7wO/sTllvY7IOz/lIo4HrBTkuoKKPtxj/AI21O7igbWqDGQZMxnQa0rlVVbfezcfLvkGhdvPXnr4r2u0D3hv0FoczcWuYHCnbqF4aazWmd2DlWuzzIaRT7+1B6fZIYWUGhqAOzfRRO3FodG0jP/Rv8F7G4Lqjs8bXYi7CPacdSRmaAUAzKqv0kX5y0pjYeaDn25D8kHknTBxqapxDY8fs87s+Sj0eN5aagkHiMigcvs5GqKISn9nvmuU7MY/mFA8fkVN2K6o584Xh3V/EO0IPK8kV2jhvK9fJs04Ak7lE/swzHBBeWwnQxfZs8oQRthx9DH3G+UIIDbbdFL3H+UrNDTkOxaX226KTuP8AKVmZug7EHSirpXECzHJWM5JuEvFogXBQJ4ZHcRqOBCK0oxQaFuG3/tlhgtORLmBstNGzM5smW4FwJ8UpZZyxwa7MH2XfketeD9Bt/Bk0tikPMmHKRg7pGjnjxaAf7FY97WDBUHNp0PH9QgkKVomtqiHUe1R9nvUM5jzpv0qBx4Ikt4iSRrWEU47h4oI+97PUYcgCTx1p9685a3Nga45CgJoOzepjaq2tYBV1AMyaj3qp9qNojM4sZkwU3UJ4eG9BP31tqeQDGakGnXXf2BV7I8uJJNScyVxzicyuIOgIwC4AjgIBhRo3lpBaSCNCDQ+8LpRCUHrLs2okfE6KVxc+nNfvI4HietIWWB7hUNJXnYZiwh41aQ73K+YNjZS1rmuYQ5ocMjoRUfFBMbFD6KPut+AQS+zMRZzTq04TTSoyyQQI7bdDL3H+UrMzdB2LTG2/RS9x/lKzM3QdiAFBBBAoEswZJFiWQHCOkwlEC12251nmjmZk6N7Xj+01I7CKjxWqGXlBLCx73sDJGNeMTmjJ4q3U6/JZSa/C5rtaOBoRUGhrmN69BbajnFxdiDnMaz2mjnljpGkHC3CKnLXSgGYWpf8Aedjje3BPHJU15hxkVpTFhBoDiGfWvI2/aKLC4QEklwY1wyFXGjeechnxNMivDWRj5ZuTa3ERUU52IluoAFS45VpTSuQUpd9ijLJJXlrSOcwYnPwmM1NKUxCnBxpiFMy2gLX01oNZ5v2mf6iJ2KKOmf083snQ5NroVBy3Q95c9+WLeKBgcaUq85UzbpXJwOYqvZ2W66DGyNwBNQThdUuwmgc0YmjEWipfX6VhrVriWkkrS6jTV5GHICpBIAqWY5ACJG5Ym9I8bhQK8ognV6Ckz+9XdvFa6mhNa6nVN6IA1KtCTj1ThrckCMpXDouS6o0iArfZV8+hna91qhNllNZYGjCd74smg9rcgfBURSjV6P0ZXgYLzszho6QRO62yjDT34T4IL+ubpH/aO8xXF26Olk+0d5iggY7b9FL3H+UrMzNPBaZ236KXuP8AKVmePTwQcQQouIDtTiqQalWBAfElMXvSRQBQOIZ8BxANJoQMQxAVyxAcRqOtSF28pa5sA50j6kucQa1MhJLjn/GohTOxFt5G3Qu3OdgP91EFj3X6KZKY3zYcQoWtzBBcXCpPDmmmlQvXXdsFZY2NaYw4j+I+1XLMEaHIacF7GAVA7EYsQV9tVsRG2zyywue10cbniMkOY/A2uElwLgKCmRVKsvjASTEHHTNwIFCytA5ppXC7T+bqz0ltfa+RssjzpzGnhR8jWur4ErMN4RYXvb/K9za91xFfuQNLZaDI8uIAyaKAkjmtA39iRourtEAhCc0yTeiWD6tQNmmrl2Vcg1KGrkBn55cNVI7KyYbZZ3DdaIz7nhRrxuGZQLy3NpoW5gjcRvQaguJ+J7ncXk+81QTHYZxMMZOZLGk+LQggNtv0Uvcf5SszQrTO2/RS9x/lKzLFuQHIRHJUhEcEBmJduibMKXBqEAqjBFRggMFyKTC9rhq1wcO0GoQSUiDWmy95ttNmjlaa4mCvUaZhS6rz0L2nFYqcCPzVgOfnRB5X0of+3T9fJj/5WLOt6Dnvp9Y/zFaO9JTK3fN2M+6RhWc70HPk77/OUERRGXCF1B05Bddkxck3DiUW0OyQEhOS40601XBojA0H+5oDaZDMnejTswsQibTM+/5JGeTEg0rsH0EX2bPKEENhOgi+zZ5QggPtv0Uvcd5SsyR7lpvbfoZe47ylZkjQLhEIXQUCgIEsxyRKO1As5AFcBqgEB0nKjpOUoLy9BFprA5vh7irWLRVUh6BbeA6SI64qjsIV4IIDbxlbBaOqMn/HP8lm29Pbk+0f5ytL7ZNrYbT9jJ5Ss0XsKSSfaP8AMUEQ5dagRmutCArvaHUkZijk5n3JJyDqVa3iro9H/ousk9gjmtjXmWUGQESOZgYTzAAMs2gONQdVTVsY0SyCJxdGJHhhOpYHENJ6yKIEXVPyXWsRgCiyPyKDSewnQxfZs8oQQ2D6CL7NnlCCBTbfoZe4/wApWZGaLTe2/Qy9x/lKzGxAdGCIjBAHLgRiiEIFmFGKSYlSUHUm9HJSbkHtvQxaC28427nNd9zSVpMFZY9Gtq5O87K7jJh/zaR+a1OEDG/mYrPM3jE8fhKy9e3SPP8AW773FaptTKtcOII96y1esdJHjg9w9xQQ7ghXejPCSnyagRByQZGXENAqXENAGpLjQAe9cOiujYj0cWWSOyW17nsLAJpGFwLHFpqwucfYAIqdxA3ILcsNlayFkVOaI2x06g0Np7lkW2wCKaWMGoZI9gPEMeQD9yun0g+lmJkb4bveXynIztH0bBvwE+06laEZBUWDnU5n5oFXSbguBq6wI5CDR+wnQxfZs8oQQ2E6GL7NnlCCBTbboZe4/wApWY2aLTm2/Qy9x/lKzGzRAcLq4F1AZCi4jAoChKbkVdxIONduXERxzR0Di6ZzHaIXj+GWN3ueCteWeQOYHbi0O8KVWOStZ7GWrlrBZZNcUDCf8QCgkYpag5UI8ddFmfaiHBaZ28JpB+M0WnWxgaLNm3I/51p+3f5ig8s5uabWrUDxT6ijpTV57fgg4AKipoN56t69Bf8AtfPaY2wNcYrMxjGCIH28ApilI9onM00H3rzziuIOOXWhFSrQg6GLoJRaoOcaINJ7CdDF9mzyhBd2E6CL7NnlC4gktq7EXxyBoqSxwA6y0gLPR2DtzdYR/m35rVloswco+S6AdyDMY2Htv1P42/Nd/ci2/U/jb81pj1MOCHqYcEGaP3Itv1P42/NAbE236n8bfmtL+phwQ9TDggzT+5Nt+p/G35ofuRbfqvxt+a0t6mHBD1MOCDM7th7b9T+NvzXW7EW2nQ/jb81pf1MOCHqYcEGaP3Itv1P42/NXj6OrcLPd8ENpqyWMOaW0Lsg84c2gjSi9N6mHBD1MOCDnr+D+c/4P+SpLbC4J5rXPJFHijfI5zXVAqHZ6HNXd6mHBD1MOCDOv7oWuh+izp/M35pizYi2/U/jb81pj1MOCHqYcEGZjsPbfqfxt+aH7j236n8bfmtM+phwQ9TDggzMdhrb9T+NvzXf3Itv1X42/NaY9TDgh6mHBBmf9yLb9T+JnzSzNhLYf+n8bfmtJephwR47oA3IIXZCwujhja4UIY0EdYABQXqbPZQ1BA8QQQQBCiCCAUQogggFEKIIIBRCiCCAUQogggFEKIIIBRCiCCAUQogggFEKIIIBRBBBAEEE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ata:image/jpeg;base64,/9j/4AAQSkZJRgABAQAAAQABAAD/2wCEAAkGBxQSEhUUEhQVFBQXFBcVGBQXFBQVFRcXFBQXFxcXFBQYHCggGBolHBUUITEhJSkrLi4uFx8zODMsNygtLiwBCgoKBQUFDgUFDisZExkrKysrKysrKysrKysrKysrKysrKysrKysrKysrKysrKysrKysrKysrKysrKysrKysrK//AABEIARIAuAMBIgACEQEDEQH/xAAcAAAABwEBAAAAAAAAAAAAAAAAAgMEBQcIAQb/xABFEAABAwEFAwgGBwgCAQUAAAABAAIDEQQFEiExBkFREyIzYXFygbIHFTKRsdEjU3OhosHhFBZCUmKCkvAkQxc0NaPC8f/EABQBAQAAAAAAAAAAAAAAAAAAAAD/xAAUEQEAAAAAAAAAAAAAAAAAAAAA/9oADAMBAAIRAxEAPwC65JgEg63hQu0V5ckx7tcLS6nHCCaKpn+lAuzELhv6QfJBePrFqHrFqo+zekdzzTkiP7x8kofSE6tOSP8An+iC7PWLUPWLVTEm3rgK8mf8/wBEn/5Ad9Wf8/0QXX6xah6xaqZdt24f9Z/z/RJR+kFxr9Gcv6/0QXX6xah6xaqXg2+c7/rI/v8A0Sp23fUDkzn/AFfoguP1i1D1i1VLaNq3sZiw16sX6JWx7TvkaXUpQVpiqgtX1i1D1i1UXbPSaYyQYXGhp7Y+S7H6SyWh3Iuz/rHyQXn6xah6xaqTg9ITnEjkiKCvt/ok4PSO5xpyR1p7f6ILw9YtQ9YtVIXt6RzA4NMTnVFcngfEJaw7fOkjL+TIpuL88vBBdPrFqHrFqpCL0jOcQOSOZp7f6Jza9u3MkazkyS7fi/RBc3rFqM23gqmb525dZy2sZdXg6n5JcbcObCJiyv8ATjFffRBc0c1V1eb2cvPlWMdpia11K1piANPvQQRO2zvope4/ylZ7iHN8FoPbbopO4/ylZ9jeA3XcgWu00cU6pU+KZWCZrSalOm25gKB5aG5BcYzRNrbfDHCgCRjvcDcglpIym9hHt+KZybQcAmjb2IrTegl7uaST2qVkh5zfBeOZeThouvvOSupQe/venIgVGqNd87GxGrh7K8Kx9pmFGskeOoGnv0Rv2K1UNY3tA1qKUQNr4zcafzFHheBG0IlvqGjio8ylBOQWtrSesJvZ7SGOr11UVjK5U9aCVvq1CZ4d1USljvLk4yziolsLzo1x8Ed1jkAqWOp2IHrLXQg1zGaUnvTE8OJzCaR3PO40EbkaG4rQ4kCN1RrogXtd6coRiNaIrr05uGpw8EBs7aMJdyZoOsJa7tk7TPk1lKjUmiC/dhnVhi+zZ5QgjbFwlkbGO1a1rT2gAFBBzbfope4/ylZsiie4CgJyWlNtuil7j/KVUd1TRhrOaNAg8bHd0pNAx1U6h2etD9GFe/s94sxHIancntgvtoFKfcg8PYdiZnHn839VN/8Ajc/WH7lLy324uNE5sV8PcggLv9G2N+F0hoOFAnL9gIo5MJcSOsqQkvp8biQoua+JJH1JQepOxNjaxvMbkE0ttyWVrqYW5DgiWu3v5JpxHRQtmkkmlDRVz3ZADUoLMuIWdkQDQ0ZcAmG0UzHRSBgqcJ0BJ8A0VKWuTZ1sLQZSXyU9jVrSd1P4u2tOCnorE4jN2BvBowkeIQZ8tNxTkgugmwVPO5KSg+7JSk2z0TA2rSNNcldrLqYP4pXd6aQ/mjy2dtKFoI68/igpuw3TEHkYBp1KUsd0xYCcA1XrbxuOKpe1uF1DWhy7aae5QUcbowQeOo/3JALJdjMWTB7PBEvSytEY5o9obutSELud4JpezuY3vD4oH0NnAc3IacAk7ti+klyHuS0J5w7Endp50vagBj+gk7XJzs9Fkzdkm5P/AB3dp+KkLnya3sQS1we07vH4rq5s/wC0e8figga7bdFL3H+UqlLpPNHYFde23RS9x/lKo+7XUYEEjA7MpWy6pjZ3ZlObMUDpgzKlbDHRRNnOql7EckEXbpauITJhz8U5t4o4qObJzvFB6W8JPoWgb8qdu4KwdiNl22WISSNBneKuNK4Acwwdm+m9eX2PsPLWmEH2WAyu3+zp95CtOVu5A1iswqSU5wrjdUaqBJ4SbglXJElAytkYIK8ZfUBa4ka8K5HqPzXuLUKheevOKoPxQQtilD6kbhQjeDwISN6ewzvD4pjNK6GUOG/Jw3EH/SpG8jzGd4IHsXtDsSN2nOXtTmNnOHYkbs0lPWUAf/6c+KkrpGQ7FHSj/jHx+KkrrGQ7EEps97R7x+KCGz3tHvH4oIGu23RS9x/lKo+yewM+HwV47bdFJ3H+UrO7GzAAFrhlpQoJyyanMJ/ZQKHMLyJdKNzvcUs0Tgey7PqKD1dlcK5kaqdsz2hpzCrdomOgd7iuiW0cH+4oPUXhK0k5hR7HCuoXn5pJB7WIdqJFI97g1tauIaO1xoPvKDQnoyu4thM7v+ygZ3G518SfuXs00uuyiGCOJuQZG1g/taB+SchBzejorQlaIE3BNniiduKayIG05yUTbGZZ0UvM5MLUBQncPkg8PfENaj/dKpu68RyMZkNCHYc95afkpe8WZ9dDpx18V4TaF5Fic7haGkdrg8e7JB7MX7CHe0NOKSu++4g2SrhqVTwt7l0Xi4ILilvuE2fDiFf1T2yX7C1vtbuKpFt6PCMb4fRBpHZiQO5w0JqPHNBNthTWGI/0M8oQQL7WkBrq6UNeymarx9ugL9BSisDbTopO47ylUc7KiD1zXwF4OEUBqdNFOPns7w2gavB2J/NKeXPLkUHqy+AaNGnUjxyQAHmheaD+cuWl+SBtt5PE5jRG0Yq7tV6TZ70d2UtY1zpTbI8ErngO5JkgIdyeYwOociK1PUvESvby8Jf7AmiLu6JGl33VV5XWGxMmkkyBe97j2uJ+78kHlo7+muu0ts9ue6WGbnx2h1aB7jz46kmgBOQJyBA0XvbLaQ8VaQQfzUdft0w2+B0Mwq084OBGJrtz2ncfjoqzjvO2XM/9mlAmBoIXucIo3txOy5ZxoCGhvNOYLiNACQuJ0waKkosVva4gVFeFV4G5NqZrYw/8eNpJI59ocwHcSzAxxcNc8gdyaWq0TREl8NASco5eVb+NrHe6qC0XHJNJTnxXjrkv7latjlwvAqWOBxtHXG6hGhzovVWSRxAJ4f8A4gD2+5Rt4v5hoVIyya9iibc8AEYhn1jgg81ek3Nc7WgPUdCvIMshtVnkjxUALX/41+a9Dta/BA6mtPu3qC2cfSGQnqb780EA3ZUn+LVBuylZMGLdVevgpWiLZCOUkedAKBB46zbLF8pjxab0nHsu50xiB8V7K4CAJZTxNEtsrECZJncTTsQWDsXFgjY06ta1vuACCPsk6rWniAfeggLtn0cncd5SqOtBV47Z9HJ3HeUqjJfyQOrG7mlLXW+lUnZW8wrlgGaCRY7nFdtD8klhzKPK3moIG8RVXRszaf2u74STUkMZJTWsZDHnxAB8VSd6Egqx/QpanuFojIrE3C8O4PfVpaONWtB6qdaCwrI8Z0yFaAcAMgkto7tZabNJFKMTHAV45OBqOBy1QsDde0p/SrSDvBqg8dbti45ISI3OY4ABpBNMLQKDCNRT4qMslzGKFwfI505eXAgOEbcqYQ3Sm/2QvVOeYWlrjhIJ538JBOvUEZrcf/c3DxoPiXIPLC4Xyhr8XJuZmJRQPZTRwFMxXVpyIyIXpLwt8sdnc9oa4BuuFzdNTUCh35hOmWcSYWRZQg1e/wDnpo1tdRXMnqHWk9srQ2OyygZARuDR/bkPuQeDs+2L5Oc4hjS4sAqBV1AR9IQcs9GtJ7EW97rtBaXOFR7QIe/Kuda4ezcVF7F3Oy1McZyaYSwNyzxe0RkcJzH3KZst0yWRshbNI+o5rDUxgN4tBIrSgqKcUHj7dbpGgxSGozJJOY8ToMtSAOKU2bvQOBsxbhcHF+LPnDeCDoRkR1FIX8x0knKGNzHaYaF3OrpWm/h10Ta7LvPKMcwSAse/HVoEbaOIAikrV4oQCCONEHrmZVPakpXYICd7j8UHjm04rlvZUxxjqqgNMzk7MGjV35pzayLPZQB7RFF2WLHKxu5uab3r9LOyMaDVBY2xY+jZ3W/AIJXZUUAC4gT226KXuP8AKVm9l4OyWj9tuil7jvKVmVugQScd7uAolIb4LVEoIJ+O/wBwSx2hJFCF59kdUbk0EjaLcHr3/obtMnKWlrHARiNrnDDXnElraeGL3BVnFFVW36FoRyVpdvL2N8GtJ/8AsgsGxmg6/knIkomdgfklbfO2NhcdAK5Znq8UHbbbGNaeUph61EWK1RyvrDZw4V6R2TPDj4JKG5nTux2g1GoiByb36e07q07V6VkADaNAFBlkgO1xpnlluFAq99J95gR4SePjkvfOtQZ7dAaeB7FVHpJtkJnY0kHUuHVu96BfY1oEObMTK1qBodx6xQadSm5ZGk4WmNx3Akg13CnZuomPo+tIdZMsg1zgOOHEaJbaFsYaXUwmhq4EtPvagYXhY4zI2JzhyrcUhAywVObtdRiAHWa7lEyhoJa2gaCGgV3BePN5cnK9zTTFlrU0rvPWV1t713lB7NtC5orpmi2Mh8znV9kUXlWXsK1xJWC8ACSH6oPaWRwaHyH/AGia7NsxOfMc15xl41YW48ilrBbDG0ta8UKC5NlHVAPHNBJbF9Gzut+AXUA226KXuP8AKVmVjch2LTO23RS9x/lKza1+SAghK6SBpmeK6+RIoHEOeZS2HRJxnJKRoDhWd6ErVzrTCd4ZIPxNd8We9Vm1T2wt6GzW+B9aNc/kn92Xm/c7CfBBdtkdhc5p4rt8msYH9TT7nAo14Cj8XHXx1R4IsVMVDQ19yAWSF8TAfbAyI/j7wO/sTllvY7IOz/lIo4HrBTkuoKKPtxj/AI21O7igbWqDGQZMxnQa0rlVVbfezcfLvkGhdvPXnr4r2u0D3hv0FoczcWuYHCnbqF4aazWmd2DlWuzzIaRT7+1B6fZIYWUGhqAOzfRRO3FodG0jP/Rv8F7G4Lqjs8bXYi7CPacdSRmaAUAzKqv0kX5y0pjYeaDn25D8kHknTBxqapxDY8fs87s+Sj0eN5aagkHiMigcvs5GqKISn9nvmuU7MY/mFA8fkVN2K6o584Xh3V/EO0IPK8kV2jhvK9fJs04Ak7lE/swzHBBeWwnQxfZs8oQRthx9DH3G+UIIDbbdFL3H+UrNDTkOxaX226KTuP8AKVmZug7EHSirpXECzHJWM5JuEvFogXBQJ4ZHcRqOBCK0oxQaFuG3/tlhgtORLmBstNGzM5smW4FwJ8UpZZyxwa7MH2XfketeD9Bt/Bk0tikPMmHKRg7pGjnjxaAf7FY97WDBUHNp0PH9QgkKVomtqiHUe1R9nvUM5jzpv0qBx4Ikt4iSRrWEU47h4oI+97PUYcgCTx1p9685a3Nga45CgJoOzepjaq2tYBV1AMyaj3qp9qNojM4sZkwU3UJ4eG9BP31tqeQDGakGnXXf2BV7I8uJJNScyVxzicyuIOgIwC4AjgIBhRo3lpBaSCNCDQ+8LpRCUHrLs2okfE6KVxc+nNfvI4HietIWWB7hUNJXnYZiwh41aQ73K+YNjZS1rmuYQ5ocMjoRUfFBMbFD6KPut+AQS+zMRZzTq04TTSoyyQQI7bdDL3H+UrMzdB2LTG2/RS9x/lKzM3QdiAFBBBAoEswZJFiWQHCOkwlEC12251nmjmZk6N7Xj+01I7CKjxWqGXlBLCx73sDJGNeMTmjJ4q3U6/JZSa/C5rtaOBoRUGhrmN69BbajnFxdiDnMaz2mjnljpGkHC3CKnLXSgGYWpf8Aedjje3BPHJU15hxkVpTFhBoDiGfWvI2/aKLC4QEklwY1wyFXGjeechnxNMivDWRj5ZuTa3ERUU52IluoAFS45VpTSuQUpd9ijLJJXlrSOcwYnPwmM1NKUxCnBxpiFMy2gLX01oNZ5v2mf6iJ2KKOmf083snQ5NroVBy3Q95c9+WLeKBgcaUq85UzbpXJwOYqvZ2W66DGyNwBNQThdUuwmgc0YmjEWipfX6VhrVriWkkrS6jTV5GHICpBIAqWY5ACJG5Ym9I8bhQK8ognV6Ckz+9XdvFa6mhNa6nVN6IA1KtCTj1ThrckCMpXDouS6o0iArfZV8+hna91qhNllNZYGjCd74smg9rcgfBURSjV6P0ZXgYLzszho6QRO62yjDT34T4IL+ubpH/aO8xXF26Olk+0d5iggY7b9FL3H+UrMzNPBaZ236KXuP8AKVmePTwQcQQouIDtTiqQalWBAfElMXvSRQBQOIZ8BxANJoQMQxAVyxAcRqOtSF28pa5sA50j6kucQa1MhJLjn/GohTOxFt5G3Qu3OdgP91EFj3X6KZKY3zYcQoWtzBBcXCpPDmmmlQvXXdsFZY2NaYw4j+I+1XLMEaHIacF7GAVA7EYsQV9tVsRG2zyywue10cbniMkOY/A2uElwLgKCmRVKsvjASTEHHTNwIFCytA5ppXC7T+bqz0ltfa+RssjzpzGnhR8jWur4ErMN4RYXvb/K9za91xFfuQNLZaDI8uIAyaKAkjmtA39iRourtEAhCc0yTeiWD6tQNmmrl2Vcg1KGrkBn55cNVI7KyYbZZ3DdaIz7nhRrxuGZQLy3NpoW5gjcRvQaguJ+J7ncXk+81QTHYZxMMZOZLGk+LQggNtv0Uvcf5SszQrTO2/RS9x/lKzLFuQHIRHJUhEcEBmJduibMKXBqEAqjBFRggMFyKTC9rhq1wcO0GoQSUiDWmy95ttNmjlaa4mCvUaZhS6rz0L2nFYqcCPzVgOfnRB5X0of+3T9fJj/5WLOt6Dnvp9Y/zFaO9JTK3fN2M+6RhWc70HPk77/OUERRGXCF1B05Bddkxck3DiUW0OyQEhOS40601XBojA0H+5oDaZDMnejTswsQibTM+/5JGeTEg0rsH0EX2bPKEENhOgi+zZ5QggPtv0Uvcd5SsyR7lpvbfoZe47ylZkjQLhEIXQUCgIEsxyRKO1As5AFcBqgEB0nKjpOUoLy9BFprA5vh7irWLRVUh6BbeA6SI64qjsIV4IIDbxlbBaOqMn/HP8lm29Pbk+0f5ytL7ZNrYbT9jJ5Ss0XsKSSfaP8AMUEQ5dagRmutCArvaHUkZijk5n3JJyDqVa3iro9H/ousk9gjmtjXmWUGQESOZgYTzAAMs2gONQdVTVsY0SyCJxdGJHhhOpYHENJ6yKIEXVPyXWsRgCiyPyKDSewnQxfZs8oQQ2D6CL7NnlCCBTbfoZe4/wApWZGaLTe2/Qy9x/lKzGxAdGCIjBAHLgRiiEIFmFGKSYlSUHUm9HJSbkHtvQxaC28427nNd9zSVpMFZY9Gtq5O87K7jJh/zaR+a1OEDG/mYrPM3jE8fhKy9e3SPP8AW773FaptTKtcOII96y1esdJHjg9w9xQQ7ghXejPCSnyagRByQZGXENAqXENAGpLjQAe9cOiujYj0cWWSOyW17nsLAJpGFwLHFpqwucfYAIqdxA3ILcsNlayFkVOaI2x06g0Np7lkW2wCKaWMGoZI9gPEMeQD9yun0g+lmJkb4bveXynIztH0bBvwE+06laEZBUWDnU5n5oFXSbguBq6wI5CDR+wnQxfZs8oQQ2E6GL7NnlCCBTbboZe4/wApWY2aLTm2/Qy9x/lKzGzRAcLq4F1AZCi4jAoChKbkVdxIONduXERxzR0Di6ZzHaIXj+GWN3ueCteWeQOYHbi0O8KVWOStZ7GWrlrBZZNcUDCf8QCgkYpag5UI8ddFmfaiHBaZ28JpB+M0WnWxgaLNm3I/51p+3f5ig8s5uabWrUDxT6ijpTV57fgg4AKipoN56t69Bf8AtfPaY2wNcYrMxjGCIH28ApilI9onM00H3rzziuIOOXWhFSrQg6GLoJRaoOcaINJ7CdDF9mzyhBd2E6CL7NnlC4gktq7EXxyBoqSxwA6y0gLPR2DtzdYR/m35rVloswco+S6AdyDMY2Htv1P42/Nd/ci2/U/jb81pj1MOCHqYcEGaP3Itv1P42/NAbE236n8bfmtL+phwQ9TDggzT+5Nt+p/G35ofuRbfqvxt+a0t6mHBD1MOCDM7th7b9T+NvzXW7EW2nQ/jb81pf1MOCHqYcEGaP3Itv1P42/NXj6OrcLPd8ENpqyWMOaW0Lsg84c2gjSi9N6mHBD1MOCDnr+D+c/4P+SpLbC4J5rXPJFHijfI5zXVAqHZ6HNXd6mHBD1MOCDOv7oWuh+izp/M35pizYi2/U/jb81pj1MOCHqYcEGZjsPbfqfxt+aH7j236n8bfmtM+phwQ9TDggzMdhrb9T+NvzXf3Itv1X42/NaY9TDgh6mHBBmf9yLb9T+JnzSzNhLYf+n8bfmtJephwR47oA3IIXZCwujhja4UIY0EdYABQXqbPZQ1BA8QQQQBCiCCAUQogggFEKIIIBRCiCCAUQogggFEKIIIBRCiCCAUQogggFEKIIIBRBBBAEEE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data:image/jpeg;base64,/9j/4AAQSkZJRgABAQAAAQABAAD/2wCEAAkGBxQSEhUUEhQVFBQXFBcVGBQXFBQVFRcXFBQXFxcXFBQYHCggGBolHBUUITEhJSkrLi4uFx8zODMsNygtLiwBCgoKBQUFDgUFDisZExkrKysrKysrKysrKysrKysrKysrKysrKysrKysrKysrKysrKysrKysrKysrKysrKysrK//AABEIARIAuAMBIgACEQEDEQH/xAAcAAAABwEBAAAAAAAAAAAAAAAAAgMEBQcIAQb/xABFEAABAwEFAwgGBwgCAQUAAAABAAIDEQQFEiExBkFREyIzYXFygbIHFTKRsdEjU3OhosHhFBZCUmKCkvAkQxc0NaPC8f/EABQBAQAAAAAAAAAAAAAAAAAAAAD/xAAUEQEAAAAAAAAAAAAAAAAAAAAA/9oADAMBAAIRAxEAPwC65JgEg63hQu0V5ckx7tcLS6nHCCaKpn+lAuzELhv6QfJBePrFqHrFqo+zekdzzTkiP7x8kofSE6tOSP8An+iC7PWLUPWLVTEm3rgK8mf8/wBEn/5Ad9Wf8/0QXX6xah6xaqZdt24f9Z/z/RJR+kFxr9Gcv6/0QXX6xah6xaqXg2+c7/rI/v8A0Sp23fUDkzn/AFfoguP1i1D1i1VLaNq3sZiw16sX6JWx7TvkaXUpQVpiqgtX1i1D1i1UXbPSaYyQYXGhp7Y+S7H6SyWh3Iuz/rHyQXn6xah6xaqTg9ITnEjkiKCvt/ok4PSO5xpyR1p7f6ILw9YtQ9YtVIXt6RzA4NMTnVFcngfEJaw7fOkjL+TIpuL88vBBdPrFqHrFqpCL0jOcQOSOZp7f6Jza9u3MkazkyS7fi/RBc3rFqM23gqmb525dZy2sZdXg6n5JcbcObCJiyv8ATjFffRBc0c1V1eb2cvPlWMdpia11K1piANPvQQRO2zvope4/ylZ7iHN8FoPbbopO4/ylZ9jeA3XcgWu00cU6pU+KZWCZrSalOm25gKB5aG5BcYzRNrbfDHCgCRjvcDcglpIym9hHt+KZybQcAmjb2IrTegl7uaST2qVkh5zfBeOZeThouvvOSupQe/venIgVGqNd87GxGrh7K8Kx9pmFGskeOoGnv0Rv2K1UNY3tA1qKUQNr4zcafzFHheBG0IlvqGjio8ylBOQWtrSesJvZ7SGOr11UVjK5U9aCVvq1CZ4d1USljvLk4yziolsLzo1x8Ed1jkAqWOp2IHrLXQg1zGaUnvTE8OJzCaR3PO40EbkaG4rQ4kCN1RrogXtd6coRiNaIrr05uGpw8EBs7aMJdyZoOsJa7tk7TPk1lKjUmiC/dhnVhi+zZ5QgjbFwlkbGO1a1rT2gAFBBzbfope4/ylZsiie4CgJyWlNtuil7j/KVUd1TRhrOaNAg8bHd0pNAx1U6h2etD9GFe/s94sxHIancntgvtoFKfcg8PYdiZnHn839VN/8Ajc/WH7lLy324uNE5sV8PcggLv9G2N+F0hoOFAnL9gIo5MJcSOsqQkvp8biQoua+JJH1JQepOxNjaxvMbkE0ttyWVrqYW5DgiWu3v5JpxHRQtmkkmlDRVz3ZADUoLMuIWdkQDQ0ZcAmG0UzHRSBgqcJ0BJ8A0VKWuTZ1sLQZSXyU9jVrSd1P4u2tOCnorE4jN2BvBowkeIQZ8tNxTkgugmwVPO5KSg+7JSk2z0TA2rSNNcldrLqYP4pXd6aQ/mjy2dtKFoI68/igpuw3TEHkYBp1KUsd0xYCcA1XrbxuOKpe1uF1DWhy7aae5QUcbowQeOo/3JALJdjMWTB7PBEvSytEY5o9obutSELud4JpezuY3vD4oH0NnAc3IacAk7ti+klyHuS0J5w7Endp50vagBj+gk7XJzs9Fkzdkm5P/AB3dp+KkLnya3sQS1we07vH4rq5s/wC0e8figga7bdFL3H+UqlLpPNHYFde23RS9x/lKo+7XUYEEjA7MpWy6pjZ3ZlObMUDpgzKlbDHRRNnOql7EckEXbpauITJhz8U5t4o4qObJzvFB6W8JPoWgb8qdu4KwdiNl22WISSNBneKuNK4Acwwdm+m9eX2PsPLWmEH2WAyu3+zp95CtOVu5A1iswqSU5wrjdUaqBJ4SbglXJElAytkYIK8ZfUBa4ka8K5HqPzXuLUKheevOKoPxQQtilD6kbhQjeDwISN6ewzvD4pjNK6GUOG/Jw3EH/SpG8jzGd4IHsXtDsSN2nOXtTmNnOHYkbs0lPWUAf/6c+KkrpGQ7FHSj/jHx+KkrrGQ7EEps97R7x+KCGz3tHvH4oIGu23RS9x/lKo+yewM+HwV47bdFJ3H+UrO7GzAAFrhlpQoJyyanMJ/ZQKHMLyJdKNzvcUs0Tgey7PqKD1dlcK5kaqdsz2hpzCrdomOgd7iuiW0cH+4oPUXhK0k5hR7HCuoXn5pJB7WIdqJFI97g1tauIaO1xoPvKDQnoyu4thM7v+ygZ3G518SfuXs00uuyiGCOJuQZG1g/taB+SchBzejorQlaIE3BNniiduKayIG05yUTbGZZ0UvM5MLUBQncPkg8PfENaj/dKpu68RyMZkNCHYc95afkpe8WZ9dDpx18V4TaF5Fic7haGkdrg8e7JB7MX7CHe0NOKSu++4g2SrhqVTwt7l0Xi4ILilvuE2fDiFf1T2yX7C1vtbuKpFt6PCMb4fRBpHZiQO5w0JqPHNBNthTWGI/0M8oQQL7WkBrq6UNeymarx9ugL9BSisDbTopO47ylUc7KiD1zXwF4OEUBqdNFOPns7w2gavB2J/NKeXPLkUHqy+AaNGnUjxyQAHmheaD+cuWl+SBtt5PE5jRG0Yq7tV6TZ70d2UtY1zpTbI8ErngO5JkgIdyeYwOociK1PUvESvby8Jf7AmiLu6JGl33VV5XWGxMmkkyBe97j2uJ+78kHlo7+muu0ts9ue6WGbnx2h1aB7jz46kmgBOQJyBA0XvbLaQ8VaQQfzUdft0w2+B0Mwq084OBGJrtz2ncfjoqzjvO2XM/9mlAmBoIXucIo3txOy5ZxoCGhvNOYLiNACQuJ0waKkosVva4gVFeFV4G5NqZrYw/8eNpJI59ocwHcSzAxxcNc8gdyaWq0TREl8NASco5eVb+NrHe6qC0XHJNJTnxXjrkv7latjlwvAqWOBxtHXG6hGhzovVWSRxAJ4f8A4gD2+5Rt4v5hoVIyya9iibc8AEYhn1jgg81ek3Nc7WgPUdCvIMshtVnkjxUALX/41+a9Dta/BA6mtPu3qC2cfSGQnqb780EA3ZUn+LVBuylZMGLdVevgpWiLZCOUkedAKBB46zbLF8pjxab0nHsu50xiB8V7K4CAJZTxNEtsrECZJncTTsQWDsXFgjY06ta1vuACCPsk6rWniAfeggLtn0cncd5SqOtBV47Z9HJ3HeUqjJfyQOrG7mlLXW+lUnZW8wrlgGaCRY7nFdtD8klhzKPK3moIG8RVXRszaf2u74STUkMZJTWsZDHnxAB8VSd6Egqx/QpanuFojIrE3C8O4PfVpaONWtB6qdaCwrI8Z0yFaAcAMgkto7tZabNJFKMTHAV45OBqOBy1QsDde0p/SrSDvBqg8dbti45ISI3OY4ABpBNMLQKDCNRT4qMslzGKFwfI505eXAgOEbcqYQ3Sm/2QvVOeYWlrjhIJ538JBOvUEZrcf/c3DxoPiXIPLC4Xyhr8XJuZmJRQPZTRwFMxXVpyIyIXpLwt8sdnc9oa4BuuFzdNTUCh35hOmWcSYWRZQg1e/wDnpo1tdRXMnqHWk9srQ2OyygZARuDR/bkPuQeDs+2L5Oc4hjS4sAqBV1AR9IQcs9GtJ7EW97rtBaXOFR7QIe/Kuda4ezcVF7F3Oy1McZyaYSwNyzxe0RkcJzH3KZst0yWRshbNI+o5rDUxgN4tBIrSgqKcUHj7dbpGgxSGozJJOY8ToMtSAOKU2bvQOBsxbhcHF+LPnDeCDoRkR1FIX8x0knKGNzHaYaF3OrpWm/h10Ta7LvPKMcwSAse/HVoEbaOIAikrV4oQCCONEHrmZVPakpXYICd7j8UHjm04rlvZUxxjqqgNMzk7MGjV35pzayLPZQB7RFF2WLHKxu5uab3r9LOyMaDVBY2xY+jZ3W/AIJXZUUAC4gT226KXuP8AKVm9l4OyWj9tuil7jvKVmVugQScd7uAolIb4LVEoIJ+O/wBwSx2hJFCF59kdUbk0EjaLcHr3/obtMnKWlrHARiNrnDDXnElraeGL3BVnFFVW36FoRyVpdvL2N8GtJ/8AsgsGxmg6/knIkomdgfklbfO2NhcdAK5Znq8UHbbbGNaeUph61EWK1RyvrDZw4V6R2TPDj4JKG5nTux2g1GoiByb36e07q07V6VkADaNAFBlkgO1xpnlluFAq99J95gR4SePjkvfOtQZ7dAaeB7FVHpJtkJnY0kHUuHVu96BfY1oEObMTK1qBodx6xQadSm5ZGk4WmNx3Akg13CnZuomPo+tIdZMsg1zgOOHEaJbaFsYaXUwmhq4EtPvagYXhY4zI2JzhyrcUhAywVObtdRiAHWa7lEyhoJa2gaCGgV3BePN5cnK9zTTFlrU0rvPWV1t713lB7NtC5orpmi2Mh8znV9kUXlWXsK1xJWC8ACSH6oPaWRwaHyH/AGia7NsxOfMc15xl41YW48ilrBbDG0ta8UKC5NlHVAPHNBJbF9Gzut+AXUA226KXuP8AKVmVjch2LTO23RS9x/lKza1+SAghK6SBpmeK6+RIoHEOeZS2HRJxnJKRoDhWd6ErVzrTCd4ZIPxNd8We9Vm1T2wt6GzW+B9aNc/kn92Xm/c7CfBBdtkdhc5p4rt8msYH9TT7nAo14Cj8XHXx1R4IsVMVDQ19yAWSF8TAfbAyI/j7wO/sTllvY7IOz/lIo4HrBTkuoKKPtxj/AI21O7igbWqDGQZMxnQa0rlVVbfezcfLvkGhdvPXnr4r2u0D3hv0FoczcWuYHCnbqF4aazWmd2DlWuzzIaRT7+1B6fZIYWUGhqAOzfRRO3FodG0jP/Rv8F7G4Lqjs8bXYi7CPacdSRmaAUAzKqv0kX5y0pjYeaDn25D8kHknTBxqapxDY8fs87s+Sj0eN5aagkHiMigcvs5GqKISn9nvmuU7MY/mFA8fkVN2K6o584Xh3V/EO0IPK8kV2jhvK9fJs04Ak7lE/swzHBBeWwnQxfZs8oQRthx9DH3G+UIIDbbdFL3H+UrNDTkOxaX226KTuP8AKVmZug7EHSirpXECzHJWM5JuEvFogXBQJ4ZHcRqOBCK0oxQaFuG3/tlhgtORLmBstNGzM5smW4FwJ8UpZZyxwa7MH2XfketeD9Bt/Bk0tikPMmHKRg7pGjnjxaAf7FY97WDBUHNp0PH9QgkKVomtqiHUe1R9nvUM5jzpv0qBx4Ikt4iSRrWEU47h4oI+97PUYcgCTx1p9685a3Nga45CgJoOzepjaq2tYBV1AMyaj3qp9qNojM4sZkwU3UJ4eG9BP31tqeQDGakGnXXf2BV7I8uJJNScyVxzicyuIOgIwC4AjgIBhRo3lpBaSCNCDQ+8LpRCUHrLs2okfE6KVxc+nNfvI4HietIWWB7hUNJXnYZiwh41aQ73K+YNjZS1rmuYQ5ocMjoRUfFBMbFD6KPut+AQS+zMRZzTq04TTSoyyQQI7bdDL3H+UrMzdB2LTG2/RS9x/lKzM3QdiAFBBBAoEswZJFiWQHCOkwlEC12251nmjmZk6N7Xj+01I7CKjxWqGXlBLCx73sDJGNeMTmjJ4q3U6/JZSa/C5rtaOBoRUGhrmN69BbajnFxdiDnMaz2mjnljpGkHC3CKnLXSgGYWpf8Aedjje3BPHJU15hxkVpTFhBoDiGfWvI2/aKLC4QEklwY1wyFXGjeechnxNMivDWRj5ZuTa3ERUU52IluoAFS45VpTSuQUpd9ijLJJXlrSOcwYnPwmM1NKUxCnBxpiFMy2gLX01oNZ5v2mf6iJ2KKOmf083snQ5NroVBy3Q95c9+WLeKBgcaUq85UzbpXJwOYqvZ2W66DGyNwBNQThdUuwmgc0YmjEWipfX6VhrVriWkkrS6jTV5GHICpBIAqWY5ACJG5Ym9I8bhQK8ognV6Ckz+9XdvFa6mhNa6nVN6IA1KtCTj1ThrckCMpXDouS6o0iArfZV8+hna91qhNllNZYGjCd74smg9rcgfBURSjV6P0ZXgYLzszho6QRO62yjDT34T4IL+ubpH/aO8xXF26Olk+0d5iggY7b9FL3H+UrMzNPBaZ236KXuP8AKVmePTwQcQQouIDtTiqQalWBAfElMXvSRQBQOIZ8BxANJoQMQxAVyxAcRqOtSF28pa5sA50j6kucQa1MhJLjn/GohTOxFt5G3Qu3OdgP91EFj3X6KZKY3zYcQoWtzBBcXCpPDmmmlQvXXdsFZY2NaYw4j+I+1XLMEaHIacF7GAVA7EYsQV9tVsRG2zyywue10cbniMkOY/A2uElwLgKCmRVKsvjASTEHHTNwIFCytA5ppXC7T+bqz0ltfa+RssjzpzGnhR8jWur4ErMN4RYXvb/K9za91xFfuQNLZaDI8uIAyaKAkjmtA39iRourtEAhCc0yTeiWD6tQNmmrl2Vcg1KGrkBn55cNVI7KyYbZZ3DdaIz7nhRrxuGZQLy3NpoW5gjcRvQaguJ+J7ncXk+81QTHYZxMMZOZLGk+LQggNtv0Uvcf5SszQrTO2/RS9x/lKzLFuQHIRHJUhEcEBmJduibMKXBqEAqjBFRggMFyKTC9rhq1wcO0GoQSUiDWmy95ttNmjlaa4mCvUaZhS6rz0L2nFYqcCPzVgOfnRB5X0of+3T9fJj/5WLOt6Dnvp9Y/zFaO9JTK3fN2M+6RhWc70HPk77/OUERRGXCF1B05Bddkxck3DiUW0OyQEhOS40601XBojA0H+5oDaZDMnejTswsQibTM+/5JGeTEg0rsH0EX2bPKEENhOgi+zZ5QggPtv0Uvcd5SsyR7lpvbfoZe47ylZkjQLhEIXQUCgIEsxyRKO1As5AFcBqgEB0nKjpOUoLy9BFprA5vh7irWLRVUh6BbeA6SI64qjsIV4IIDbxlbBaOqMn/HP8lm29Pbk+0f5ytL7ZNrYbT9jJ5Ss0XsKSSfaP8AMUEQ5dagRmutCArvaHUkZijk5n3JJyDqVa3iro9H/ousk9gjmtjXmWUGQESOZgYTzAAMs2gONQdVTVsY0SyCJxdGJHhhOpYHENJ6yKIEXVPyXWsRgCiyPyKDSewnQxfZs8oQQ2D6CL7NnlCCBTbfoZe4/wApWZGaLTe2/Qy9x/lKzGxAdGCIjBAHLgRiiEIFmFGKSYlSUHUm9HJSbkHtvQxaC28427nNd9zSVpMFZY9Gtq5O87K7jJh/zaR+a1OEDG/mYrPM3jE8fhKy9e3SPP8AW773FaptTKtcOII96y1esdJHjg9w9xQQ7ghXejPCSnyagRByQZGXENAqXENAGpLjQAe9cOiujYj0cWWSOyW17nsLAJpGFwLHFpqwucfYAIqdxA3ILcsNlayFkVOaI2x06g0Np7lkW2wCKaWMGoZI9gPEMeQD9yun0g+lmJkb4bveXynIztH0bBvwE+06laEZBUWDnU5n5oFXSbguBq6wI5CDR+wnQxfZs8oQQ2E6GL7NnlCCBTbboZe4/wApWY2aLTm2/Qy9x/lKzGzRAcLq4F1AZCi4jAoChKbkVdxIONduXERxzR0Di6ZzHaIXj+GWN3ueCteWeQOYHbi0O8KVWOStZ7GWrlrBZZNcUDCf8QCgkYpag5UI8ddFmfaiHBaZ28JpB+M0WnWxgaLNm3I/51p+3f5ig8s5uabWrUDxT6ijpTV57fgg4AKipoN56t69Bf8AtfPaY2wNcYrMxjGCIH28ApilI9onM00H3rzziuIOOXWhFSrQg6GLoJRaoOcaINJ7CdDF9mzyhBd2E6CL7NnlC4gktq7EXxyBoqSxwA6y0gLPR2DtzdYR/m35rVloswco+S6AdyDMY2Htv1P42/Nd/ci2/U/jb81pj1MOCHqYcEGaP3Itv1P42/NAbE236n8bfmtL+phwQ9TDggzT+5Nt+p/G35ofuRbfqvxt+a0t6mHBD1MOCDM7th7b9T+NvzXW7EW2nQ/jb81pf1MOCHqYcEGaP3Itv1P42/NXj6OrcLPd8ENpqyWMOaW0Lsg84c2gjSi9N6mHBD1MOCDnr+D+c/4P+SpLbC4J5rXPJFHijfI5zXVAqHZ6HNXd6mHBD1MOCDOv7oWuh+izp/M35pizYi2/U/jb81pj1MOCHqYcEGZjsPbfqfxt+aH7j236n8bfmtM+phwQ9TDggzMdhrb9T+NvzXf3Itv1X42/NaY9TDgh6mHBBmf9yLb9T+JnzSzNhLYf+n8bfmtJephwR47oA3IIXZCwujhja4UIY0EdYABQXqbPZQ1BA8QQQQBCiCCAUQogggFEKIIIBRCiCCAUQogggFEKIIIBRCiCCAUQogggFEKIIIBRBBBAEEEE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http://ocw.unican.es/ciencias-de-la-salud/ciencias-psicosociales-i/materiales/bloque-i/tema-1/25rog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500174"/>
            <a:ext cx="2381250" cy="3400426"/>
          </a:xfrm>
          <a:prstGeom prst="rect">
            <a:avLst/>
          </a:prstGeom>
          <a:noFill/>
        </p:spPr>
      </p:pic>
      <p:pic>
        <p:nvPicPr>
          <p:cNvPr id="1036" name="Picture 12" descr="Raymond Cattel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9425" y="3695699"/>
            <a:ext cx="2314575" cy="3162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143932" cy="457203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Allport identified six personality traits:</a:t>
            </a:r>
          </a:p>
          <a:p>
            <a:pPr lvl="1" algn="just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Religious traits or values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Social values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Economic values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Political values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Aesthetic values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Theoretical values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trait theory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143932" cy="4572032"/>
          </a:xfrm>
        </p:spPr>
        <p:txBody>
          <a:bodyPr>
            <a:normAutofit/>
          </a:bodyPr>
          <a:lstStyle/>
          <a:p>
            <a:pPr algn="just"/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Cattell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 developed same types of traits, but he classified them into two groups:</a:t>
            </a:r>
          </a:p>
          <a:p>
            <a:pPr lvl="1" algn="just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Surface traits</a:t>
            </a:r>
          </a:p>
          <a:p>
            <a:pPr lvl="2"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Wise-foolish, affectionate-cold, honest-dishonest, etc</a:t>
            </a:r>
          </a:p>
          <a:p>
            <a:pPr lvl="2" algn="just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Source traits</a:t>
            </a:r>
          </a:p>
          <a:p>
            <a:pPr lvl="2" algn="just"/>
            <a:r>
              <a:rPr lang="en-IN" sz="2000" dirty="0" smtClean="0">
                <a:latin typeface="Arial" pitchFamily="34" charset="0"/>
                <a:cs typeface="Arial" pitchFamily="34" charset="0"/>
              </a:rPr>
              <a:t>Maturity, good nature, trustworthiness, etc</a:t>
            </a:r>
          </a:p>
          <a:p>
            <a:pPr lvl="2" algn="just"/>
            <a:endParaRPr lang="en-IN" sz="2000" dirty="0" smtClean="0">
              <a:latin typeface="Arial" pitchFamily="34" charset="0"/>
              <a:cs typeface="Arial" pitchFamily="34" charset="0"/>
            </a:endParaRPr>
          </a:p>
          <a:p>
            <a:pPr lvl="0" algn="just"/>
            <a:r>
              <a:rPr lang="en-IN" sz="24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Individual hide their feelings (i.e., source traits) and exhibit desirable traits (i.e., surface traits)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trait theory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143932" cy="4643470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Treats individual as a whole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Also known as self theory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Based on </a:t>
            </a:r>
            <a:r>
              <a:rPr lang="en-IN" sz="2400" b="1" dirty="0" smtClean="0">
                <a:latin typeface="Arial" pitchFamily="34" charset="0"/>
                <a:cs typeface="Arial" pitchFamily="34" charset="0"/>
              </a:rPr>
              <a:t>self concept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Given by Carl Roger, Abraham Maslow, Frederic Herzberg and </a:t>
            </a:r>
            <a:r>
              <a:rPr lang="en-IN" sz="2400" dirty="0" err="1" smtClean="0">
                <a:latin typeface="Arial" pitchFamily="34" charset="0"/>
                <a:cs typeface="Arial" pitchFamily="34" charset="0"/>
              </a:rPr>
              <a:t>Lewin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holistic theory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143932" cy="457203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Theory consists of four factor related to self-concept:</a:t>
            </a:r>
          </a:p>
          <a:p>
            <a:pPr algn="just"/>
            <a:endParaRPr lang="en-IN" sz="2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200" b="1" dirty="0" smtClean="0">
                <a:latin typeface="Arial" pitchFamily="34" charset="0"/>
                <a:cs typeface="Arial" pitchFamily="34" charset="0"/>
              </a:rPr>
              <a:t>Self-image:</a:t>
            </a:r>
          </a:p>
          <a:p>
            <a:pPr lvl="1" algn="just"/>
            <a:r>
              <a:rPr lang="en-IN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How a person believes about himself</a:t>
            </a:r>
          </a:p>
          <a:p>
            <a:pPr marL="228600" lvl="1" algn="just">
              <a:spcBef>
                <a:spcPts val="1000"/>
              </a:spcBef>
              <a:buNone/>
            </a:pPr>
            <a:endParaRPr lang="en-IN" sz="2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b="1" dirty="0" smtClean="0">
                <a:latin typeface="Arial" pitchFamily="34" charset="0"/>
                <a:cs typeface="Arial" pitchFamily="34" charset="0"/>
              </a:rPr>
              <a:t>Ideal Self:</a:t>
            </a:r>
          </a:p>
          <a:p>
            <a:pPr lvl="1" algn="just"/>
            <a:r>
              <a:rPr lang="en-IN" sz="2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Shows an ideal or expected conduct.</a:t>
            </a:r>
          </a:p>
          <a:p>
            <a:pPr lvl="1" algn="just"/>
            <a:r>
              <a:rPr lang="en-IN" sz="2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Shows </a:t>
            </a:r>
            <a:r>
              <a:rPr lang="en-IN" sz="2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the way one likes to be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holistic theory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928803"/>
            <a:ext cx="8115300" cy="4289884"/>
          </a:xfrm>
        </p:spPr>
        <p:txBody>
          <a:bodyPr/>
          <a:lstStyle/>
          <a:p>
            <a:pPr algn="just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b="1" dirty="0" smtClean="0">
                <a:latin typeface="Arial" pitchFamily="34" charset="0"/>
                <a:cs typeface="Arial" pitchFamily="34" charset="0"/>
              </a:rPr>
              <a:t>Looking Glass-Self:</a:t>
            </a:r>
          </a:p>
          <a:p>
            <a:pPr lvl="1" algn="just"/>
            <a:r>
              <a:rPr lang="en-IN" sz="22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Belief of a person about </a:t>
            </a:r>
            <a:r>
              <a:rPr lang="en-IN" sz="2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how others perceive his characteristics and qualities</a:t>
            </a:r>
          </a:p>
          <a:p>
            <a:pPr algn="just">
              <a:buNone/>
            </a:pPr>
            <a:endParaRPr lang="en-IN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b="1" dirty="0" smtClean="0">
                <a:latin typeface="Arial" pitchFamily="34" charset="0"/>
                <a:cs typeface="Arial" pitchFamily="34" charset="0"/>
              </a:rPr>
              <a:t>Real Life: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It shows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what one actually is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Indicates real characteristics, values and attitudes</a:t>
            </a:r>
          </a:p>
          <a:p>
            <a:pPr lvl="1" algn="just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holistic theory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22" y="214290"/>
            <a:ext cx="6457950" cy="1293028"/>
          </a:xfrm>
        </p:spPr>
        <p:txBody>
          <a:bodyPr/>
          <a:lstStyle/>
          <a:p>
            <a:pPr algn="ctr"/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Psychological theory 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Social-psychological theory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Trait theory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Holistic theory</a:t>
            </a:r>
            <a:endParaRPr lang="en-IN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8584"/>
            <a:ext cx="7029454" cy="1293028"/>
          </a:xfrm>
        </p:spPr>
        <p:txBody>
          <a:bodyPr/>
          <a:lstStyle/>
          <a:p>
            <a:pPr algn="ctr"/>
            <a:r>
              <a:rPr lang="en-IN" dirty="0" smtClean="0"/>
              <a:t>Psychological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785925"/>
            <a:ext cx="5557848" cy="5072075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Sigmund Freud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Medical school graduate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Specialized in nervous disorders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Freud’s three levels of awareness/ consciousness: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the conscious mind,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Sub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conscious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mind, and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the unconscious mind</a:t>
            </a:r>
          </a:p>
        </p:txBody>
      </p:sp>
      <p:pic>
        <p:nvPicPr>
          <p:cNvPr id="1026" name="Picture 2" descr="http://psychcentral.com/blog/wp-content/uploads/2011/08/3-facts-about-freu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2571744"/>
            <a:ext cx="2416104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8584"/>
            <a:ext cx="7029454" cy="1293028"/>
          </a:xfrm>
        </p:spPr>
        <p:txBody>
          <a:bodyPr/>
          <a:lstStyle/>
          <a:p>
            <a:pPr algn="ctr"/>
            <a:r>
              <a:rPr lang="en-IN" dirty="0" smtClean="0"/>
              <a:t>Psychological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416" y="1857363"/>
            <a:ext cx="6843732" cy="4786347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Conscious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Thoughts or motives that a person is currently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aware of</a:t>
            </a:r>
          </a:p>
          <a:p>
            <a:pPr lvl="1" algn="just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Subconscious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Thoughts or motives blocked from normal awareness. Contains information that can be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viewed with little extra effort</a:t>
            </a:r>
          </a:p>
          <a:p>
            <a:pPr lvl="1" algn="just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Unconscious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Thoughts or motives that a person is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not aware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of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image.slidesharecdn.com/1-theoriesofpersonality-130222131722-phpapp02/95/1-theories-of-personality-6-638.jpg?cb=136153917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7662"/>
            <a:ext cx="8572560" cy="6386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8584"/>
            <a:ext cx="7029454" cy="1293028"/>
          </a:xfrm>
        </p:spPr>
        <p:txBody>
          <a:bodyPr/>
          <a:lstStyle/>
          <a:p>
            <a:pPr algn="ctr"/>
            <a:r>
              <a:rPr lang="en-IN" dirty="0" smtClean="0"/>
              <a:t>Psychological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785926"/>
            <a:ext cx="8129616" cy="4786345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Unconsciousness framework motivates man to act in a particular way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Contains three interrelated aspects: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The Id: 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unconscious part of human that seeks satisfaction of biological need such as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hunger, thirst, etc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Throughout life person act in a specific manner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Humans tries to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remove tension by satisfying biological needs through forming a metal image 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of that object</a:t>
            </a:r>
          </a:p>
          <a:p>
            <a:pPr lvl="1" algn="just"/>
            <a:endParaRPr lang="en-IN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8584"/>
            <a:ext cx="7029454" cy="1293028"/>
          </a:xfrm>
        </p:spPr>
        <p:txBody>
          <a:bodyPr/>
          <a:lstStyle/>
          <a:p>
            <a:pPr algn="ctr"/>
            <a:r>
              <a:rPr lang="en-IN" dirty="0" smtClean="0"/>
              <a:t>Psychological theory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928802"/>
            <a:ext cx="8129616" cy="4643469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 startAt="2"/>
            </a:pPr>
            <a:r>
              <a:rPr lang="en-IN" sz="2200" dirty="0" smtClean="0">
                <a:latin typeface="Arial" pitchFamily="34" charset="0"/>
                <a:cs typeface="Arial" pitchFamily="34" charset="0"/>
              </a:rPr>
              <a:t>The Ego: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Self-centric explanation related to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‘I’, ‘My’, or ‘self</a:t>
            </a:r>
            <a:r>
              <a:rPr lang="en-IN" sz="2200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Conscious or logical part of human personality based on reality</a:t>
            </a:r>
          </a:p>
          <a:p>
            <a:pPr marL="457200" indent="-457200" algn="just">
              <a:buAutoNum type="arabicPeriod" startAt="2"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AutoNum type="arabicPeriod" startAt="2"/>
            </a:pPr>
            <a:r>
              <a:rPr lang="en-IN" dirty="0" smtClean="0">
                <a:latin typeface="Arial" pitchFamily="34" charset="0"/>
                <a:cs typeface="Arial" pitchFamily="34" charset="0"/>
              </a:rPr>
              <a:t>Super Ego:</a:t>
            </a:r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Based on personal and social values, norms and ethics.</a:t>
            </a:r>
          </a:p>
          <a:p>
            <a:pPr lvl="1" algn="just"/>
            <a:r>
              <a:rPr lang="en-IN" sz="2200" b="1" dirty="0" smtClean="0">
                <a:latin typeface="Arial" pitchFamily="34" charset="0"/>
                <a:cs typeface="Arial" pitchFamily="34" charset="0"/>
              </a:rPr>
              <a:t>Judges the behaviour or action as right or wrong in relation to given situation 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Consists of conscious and the ego-ideal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Ideal/desirable response to the stimuli</a:t>
            </a:r>
          </a:p>
          <a:p>
            <a:pPr lvl="1" algn="just">
              <a:buNone/>
            </a:pPr>
            <a:endParaRPr lang="en-IN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Social-Psychological theory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6000792" cy="4572032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Alfred Adler </a:t>
            </a:r>
            <a:r>
              <a:rPr lang="en-IN" sz="2400" dirty="0" smtClean="0">
                <a:latin typeface="Arial" pitchFamily="34" charset="0"/>
                <a:cs typeface="Arial" pitchFamily="34" charset="0"/>
              </a:rPr>
              <a:t>was an Austrian medical doctor, psychotherapist, and founder of the school of individual psychology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States that psychological characteristics of a person are effected by social environment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b="1" dirty="0" smtClean="0">
                <a:latin typeface="Arial" pitchFamily="34" charset="0"/>
                <a:cs typeface="Arial" pitchFamily="34" charset="0"/>
              </a:rPr>
              <a:t>Individual and society cannot exist in isolation</a:t>
            </a:r>
          </a:p>
          <a:p>
            <a:pPr algn="just"/>
            <a:endParaRPr lang="en-IN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celebritytypes.com/files2/alfred-adl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214554"/>
            <a:ext cx="2333630" cy="35575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72560" cy="1293028"/>
          </a:xfrm>
        </p:spPr>
        <p:txBody>
          <a:bodyPr/>
          <a:lstStyle/>
          <a:p>
            <a:pPr algn="ctr"/>
            <a:r>
              <a:rPr lang="en-IN" dirty="0" smtClean="0"/>
              <a:t>Social-Psychological theory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4350" y="1714488"/>
            <a:ext cx="8129616" cy="4857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0034" y="2071678"/>
            <a:ext cx="8143932" cy="457203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Arial" pitchFamily="34" charset="0"/>
                <a:cs typeface="Arial" pitchFamily="34" charset="0"/>
              </a:rPr>
              <a:t>Theory emphasises on following social aspects that shapes one’s personality:</a:t>
            </a:r>
          </a:p>
          <a:p>
            <a:pPr lvl="1" algn="just"/>
            <a:endParaRPr lang="en-IN" sz="2200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Building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social relations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Making socially relevant work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Viewing </a:t>
            </a:r>
            <a:r>
              <a:rPr lang="en-IN" sz="2200" b="1" dirty="0" smtClean="0">
                <a:latin typeface="Arial" pitchFamily="34" charset="0"/>
                <a:cs typeface="Arial" pitchFamily="34" charset="0"/>
              </a:rPr>
              <a:t>people positively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Developing positive attitude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Career planning and networking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Balancing between work and life</a:t>
            </a:r>
          </a:p>
          <a:p>
            <a:pPr lvl="1" algn="just"/>
            <a:r>
              <a:rPr lang="en-IN" sz="2200" dirty="0" smtClean="0">
                <a:latin typeface="Arial" pitchFamily="34" charset="0"/>
                <a:cs typeface="Arial" pitchFamily="34" charset="0"/>
              </a:rPr>
              <a:t>Developing interpersonal skills</a:t>
            </a:r>
          </a:p>
          <a:p>
            <a:pPr lvl="1" algn="just"/>
            <a:endParaRPr lang="en-IN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1</Template>
  <TotalTime>1186</TotalTime>
  <Words>445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Personality theories</vt:lpstr>
      <vt:lpstr>content</vt:lpstr>
      <vt:lpstr>Psychological theory </vt:lpstr>
      <vt:lpstr>Psychological theory </vt:lpstr>
      <vt:lpstr>PowerPoint Presentation</vt:lpstr>
      <vt:lpstr>Psychological theory </vt:lpstr>
      <vt:lpstr>Psychological theory </vt:lpstr>
      <vt:lpstr>Social-Psychological theory </vt:lpstr>
      <vt:lpstr>Social-Psychological theory </vt:lpstr>
      <vt:lpstr>trait theory </vt:lpstr>
      <vt:lpstr>trait theory </vt:lpstr>
      <vt:lpstr>trait theory </vt:lpstr>
      <vt:lpstr>holistic theory </vt:lpstr>
      <vt:lpstr>holistic theory </vt:lpstr>
      <vt:lpstr>holistic theory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theories</dc:title>
  <dc:creator>aa</dc:creator>
  <cp:lastModifiedBy>HP</cp:lastModifiedBy>
  <cp:revision>26</cp:revision>
  <dcterms:created xsi:type="dcterms:W3CDTF">2015-10-09T09:07:09Z</dcterms:created>
  <dcterms:modified xsi:type="dcterms:W3CDTF">2018-10-01T03:34:39Z</dcterms:modified>
</cp:coreProperties>
</file>