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308" r:id="rId2"/>
    <p:sldId id="309" r:id="rId3"/>
    <p:sldId id="256" r:id="rId4"/>
    <p:sldId id="257" r:id="rId5"/>
    <p:sldId id="258" r:id="rId6"/>
    <p:sldId id="259" r:id="rId7"/>
    <p:sldId id="260" r:id="rId8"/>
    <p:sldId id="261" r:id="rId9"/>
    <p:sldId id="262" r:id="rId10"/>
    <p:sldId id="263" r:id="rId11"/>
    <p:sldId id="322" r:id="rId12"/>
    <p:sldId id="264" r:id="rId13"/>
    <p:sldId id="266" r:id="rId14"/>
    <p:sldId id="268" r:id="rId15"/>
    <p:sldId id="269" r:id="rId16"/>
    <p:sldId id="270" r:id="rId17"/>
    <p:sldId id="323" r:id="rId18"/>
    <p:sldId id="326" r:id="rId19"/>
    <p:sldId id="325" r:id="rId20"/>
    <p:sldId id="324" r:id="rId21"/>
    <p:sldId id="280" r:id="rId22"/>
    <p:sldId id="313" r:id="rId23"/>
    <p:sldId id="314" r:id="rId24"/>
    <p:sldId id="327" r:id="rId25"/>
    <p:sldId id="310" r:id="rId26"/>
    <p:sldId id="315" r:id="rId27"/>
    <p:sldId id="328" r:id="rId28"/>
    <p:sldId id="316" r:id="rId29"/>
    <p:sldId id="317" r:id="rId30"/>
    <p:sldId id="329" r:id="rId31"/>
    <p:sldId id="318" r:id="rId32"/>
    <p:sldId id="320" r:id="rId33"/>
    <p:sldId id="319" r:id="rId34"/>
    <p:sldId id="330" r:id="rId35"/>
    <p:sldId id="331" r:id="rId36"/>
    <p:sldId id="298" r:id="rId37"/>
    <p:sldId id="299" r:id="rId38"/>
    <p:sldId id="334" r:id="rId39"/>
    <p:sldId id="304" r:id="rId40"/>
    <p:sldId id="305" r:id="rId41"/>
    <p:sldId id="306" r:id="rId42"/>
    <p:sldId id="307" r:id="rId43"/>
    <p:sldId id="333" r:id="rId44"/>
    <p:sldId id="335" r:id="rId45"/>
    <p:sldId id="336" r:id="rId46"/>
    <p:sldId id="337" r:id="rId47"/>
    <p:sldId id="321" r:id="rId48"/>
    <p:sldId id="338" r:id="rId49"/>
    <p:sldId id="339"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7" autoAdjust="0"/>
    <p:restoredTop sz="94660"/>
  </p:normalViewPr>
  <p:slideViewPr>
    <p:cSldViewPr>
      <p:cViewPr>
        <p:scale>
          <a:sx n="66" d="100"/>
          <a:sy n="66" d="100"/>
        </p:scale>
        <p:origin x="-1620"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574379-3A7B-409D-B127-F1AA5AC3736C}" type="doc">
      <dgm:prSet loTypeId="urn:microsoft.com/office/officeart/2005/8/layout/vList4#1" loCatId="list" qsTypeId="urn:microsoft.com/office/officeart/2005/8/quickstyle/simple5" qsCatId="simple" csTypeId="urn:microsoft.com/office/officeart/2005/8/colors/colorful1#1" csCatId="colorful" phldr="1"/>
      <dgm:spPr/>
      <dgm:t>
        <a:bodyPr/>
        <a:lstStyle/>
        <a:p>
          <a:endParaRPr lang="en-US"/>
        </a:p>
      </dgm:t>
    </dgm:pt>
    <dgm:pt modelId="{0EE9FD9A-B6BA-44DA-AD81-7718644BC0C1}">
      <dgm:prSet phldrT="[Text]" custT="1"/>
      <dgm:spPr/>
      <dgm:t>
        <a:bodyPr/>
        <a:lstStyle/>
        <a:p>
          <a:r>
            <a:rPr lang="en-US" sz="2400" dirty="0" smtClean="0">
              <a:latin typeface="Times New Roman" pitchFamily="18" charset="0"/>
              <a:cs typeface="Times New Roman" pitchFamily="18" charset="0"/>
            </a:rPr>
            <a:t>Separation of planning and execution functions</a:t>
          </a:r>
          <a:endParaRPr lang="en-US" sz="2400" dirty="0">
            <a:latin typeface="Times New Roman" pitchFamily="18" charset="0"/>
            <a:cs typeface="Times New Roman" pitchFamily="18" charset="0"/>
          </a:endParaRPr>
        </a:p>
      </dgm:t>
    </dgm:pt>
    <dgm:pt modelId="{2D8DFE4A-07A8-4E45-AEF2-689EE44AF8E4}" type="parTrans" cxnId="{04EEAC47-0084-4B08-AAAB-272F4E1C216F}">
      <dgm:prSet/>
      <dgm:spPr/>
      <dgm:t>
        <a:bodyPr/>
        <a:lstStyle/>
        <a:p>
          <a:endParaRPr lang="en-US"/>
        </a:p>
      </dgm:t>
    </dgm:pt>
    <dgm:pt modelId="{729EE40F-06C1-412E-B626-B8BB84423004}" type="sibTrans" cxnId="{04EEAC47-0084-4B08-AAAB-272F4E1C216F}">
      <dgm:prSet/>
      <dgm:spPr/>
      <dgm:t>
        <a:bodyPr/>
        <a:lstStyle/>
        <a:p>
          <a:endParaRPr lang="en-US"/>
        </a:p>
      </dgm:t>
    </dgm:pt>
    <dgm:pt modelId="{AD05B1CE-81BE-4871-BE67-E3C8A9B20253}">
      <dgm:prSet phldrT="[Text]" custT="1"/>
      <dgm:spPr/>
      <dgm:t>
        <a:bodyPr/>
        <a:lstStyle/>
        <a:p>
          <a:r>
            <a:rPr lang="en-US" sz="2400" dirty="0" smtClean="0">
              <a:latin typeface="Times New Roman" pitchFamily="18" charset="0"/>
              <a:cs typeface="Times New Roman" pitchFamily="18" charset="0"/>
            </a:rPr>
            <a:t>Scientific wage allocation</a:t>
          </a:r>
          <a:endParaRPr lang="en-US" sz="2400" dirty="0">
            <a:latin typeface="Times New Roman" pitchFamily="18" charset="0"/>
            <a:cs typeface="Times New Roman" pitchFamily="18" charset="0"/>
          </a:endParaRPr>
        </a:p>
      </dgm:t>
    </dgm:pt>
    <dgm:pt modelId="{EB0D5DC5-4949-42F4-86A2-C32398F3FB26}" type="parTrans" cxnId="{2F034AB4-AB54-4C12-AB18-CBD7F1D4F718}">
      <dgm:prSet/>
      <dgm:spPr/>
      <dgm:t>
        <a:bodyPr/>
        <a:lstStyle/>
        <a:p>
          <a:endParaRPr lang="en-US"/>
        </a:p>
      </dgm:t>
    </dgm:pt>
    <dgm:pt modelId="{3C441ED1-6D9F-4199-BD7E-1882119A4F9F}" type="sibTrans" cxnId="{2F034AB4-AB54-4C12-AB18-CBD7F1D4F718}">
      <dgm:prSet/>
      <dgm:spPr/>
      <dgm:t>
        <a:bodyPr/>
        <a:lstStyle/>
        <a:p>
          <a:endParaRPr lang="en-US"/>
        </a:p>
      </dgm:t>
    </dgm:pt>
    <dgm:pt modelId="{853F4A38-9AFD-414A-B429-C3B7C95674EC}">
      <dgm:prSet custT="1"/>
      <dgm:spPr/>
      <dgm:t>
        <a:bodyPr/>
        <a:lstStyle/>
        <a:p>
          <a:r>
            <a:rPr lang="en-US" sz="2400" dirty="0" smtClean="0">
              <a:latin typeface="Times New Roman" pitchFamily="18" charset="0"/>
              <a:cs typeface="Times New Roman" pitchFamily="18" charset="0"/>
            </a:rPr>
            <a:t>Scientific structuring of task</a:t>
          </a:r>
          <a:endParaRPr lang="en-US" sz="2400" dirty="0">
            <a:latin typeface="Times New Roman" pitchFamily="18" charset="0"/>
            <a:cs typeface="Times New Roman" pitchFamily="18" charset="0"/>
          </a:endParaRPr>
        </a:p>
      </dgm:t>
    </dgm:pt>
    <dgm:pt modelId="{6EBFCAE4-69F4-4CD2-96CD-29740902F6CD}" type="parTrans" cxnId="{423A9EA3-3307-40B7-8AB6-40CBE6B3592B}">
      <dgm:prSet/>
      <dgm:spPr/>
      <dgm:t>
        <a:bodyPr/>
        <a:lstStyle/>
        <a:p>
          <a:endParaRPr lang="en-US"/>
        </a:p>
      </dgm:t>
    </dgm:pt>
    <dgm:pt modelId="{1B1EE9B0-9F6A-40A0-9716-82232A7DDC67}" type="sibTrans" cxnId="{423A9EA3-3307-40B7-8AB6-40CBE6B3592B}">
      <dgm:prSet/>
      <dgm:spPr/>
      <dgm:t>
        <a:bodyPr/>
        <a:lstStyle/>
        <a:p>
          <a:endParaRPr lang="en-US"/>
        </a:p>
      </dgm:t>
    </dgm:pt>
    <dgm:pt modelId="{0DCEC700-D684-479B-AB1F-9FB3EE55D43F}">
      <dgm:prSet custT="1"/>
      <dgm:spPr/>
      <dgm:t>
        <a:bodyPr/>
        <a:lstStyle/>
        <a:p>
          <a:r>
            <a:rPr lang="en-US" sz="2200" dirty="0" smtClean="0">
              <a:latin typeface="Times New Roman" pitchFamily="18" charset="0"/>
              <a:cs typeface="Times New Roman" pitchFamily="18" charset="0"/>
            </a:rPr>
            <a:t>Scientific categorization across work, methods, motion and time study</a:t>
          </a:r>
          <a:endParaRPr lang="en-US" sz="2200" dirty="0">
            <a:latin typeface="Times New Roman" pitchFamily="18" charset="0"/>
            <a:cs typeface="Times New Roman" pitchFamily="18" charset="0"/>
          </a:endParaRPr>
        </a:p>
      </dgm:t>
    </dgm:pt>
    <dgm:pt modelId="{85E3EF1F-9C06-418F-960A-A38957F75E6A}" type="parTrans" cxnId="{846D2C21-B25A-44D5-8510-3FFDB7853657}">
      <dgm:prSet/>
      <dgm:spPr/>
      <dgm:t>
        <a:bodyPr/>
        <a:lstStyle/>
        <a:p>
          <a:endParaRPr lang="en-US"/>
        </a:p>
      </dgm:t>
    </dgm:pt>
    <dgm:pt modelId="{5486DEC0-AD13-447E-B839-ACFDF6C62DF2}" type="sibTrans" cxnId="{846D2C21-B25A-44D5-8510-3FFDB7853657}">
      <dgm:prSet/>
      <dgm:spPr/>
      <dgm:t>
        <a:bodyPr/>
        <a:lstStyle/>
        <a:p>
          <a:endParaRPr lang="en-US"/>
        </a:p>
      </dgm:t>
    </dgm:pt>
    <dgm:pt modelId="{6129AB98-BC0A-47FF-BA72-CD2E7988F445}">
      <dgm:prSet phldrT="[Text]"/>
      <dgm:spPr/>
      <dgm:t>
        <a:bodyPr/>
        <a:lstStyle/>
        <a:p>
          <a:r>
            <a:rPr lang="en-US" dirty="0" smtClean="0"/>
            <a:t>Standardization of work</a:t>
          </a:r>
          <a:endParaRPr lang="en-US" dirty="0"/>
        </a:p>
      </dgm:t>
    </dgm:pt>
    <dgm:pt modelId="{3D3916C1-3A10-467F-9587-A7193CF4C5A6}" type="parTrans" cxnId="{43906660-22BF-43D5-A972-3D3571646A36}">
      <dgm:prSet/>
      <dgm:spPr/>
      <dgm:t>
        <a:bodyPr/>
        <a:lstStyle/>
        <a:p>
          <a:endParaRPr lang="en-US"/>
        </a:p>
      </dgm:t>
    </dgm:pt>
    <dgm:pt modelId="{89165A5E-752C-4149-90F6-A26588A6EDAA}" type="sibTrans" cxnId="{43906660-22BF-43D5-A972-3D3571646A36}">
      <dgm:prSet/>
      <dgm:spPr/>
      <dgm:t>
        <a:bodyPr/>
        <a:lstStyle/>
        <a:p>
          <a:endParaRPr lang="en-US"/>
        </a:p>
      </dgm:t>
    </dgm:pt>
    <dgm:pt modelId="{0985C1CC-8CFE-4E51-9E3B-5A393CA11C78}">
      <dgm:prSet/>
      <dgm:spPr/>
      <dgm:t>
        <a:bodyPr/>
        <a:lstStyle/>
        <a:p>
          <a:r>
            <a:rPr lang="en-US" dirty="0" smtClean="0">
              <a:latin typeface="Times New Roman" pitchFamily="18" charset="0"/>
              <a:cs typeface="Times New Roman" pitchFamily="18" charset="0"/>
            </a:rPr>
            <a:t>Scientific selection and training</a:t>
          </a:r>
          <a:endParaRPr lang="en-US" dirty="0">
            <a:latin typeface="Times New Roman" pitchFamily="18" charset="0"/>
            <a:cs typeface="Times New Roman" pitchFamily="18" charset="0"/>
          </a:endParaRPr>
        </a:p>
      </dgm:t>
    </dgm:pt>
    <dgm:pt modelId="{0494AC45-CC47-4FF5-B491-8511018D2312}" type="parTrans" cxnId="{29FF0826-4656-4D71-93EF-DEE6D117A8D9}">
      <dgm:prSet/>
      <dgm:spPr/>
      <dgm:t>
        <a:bodyPr/>
        <a:lstStyle/>
        <a:p>
          <a:endParaRPr lang="en-US"/>
        </a:p>
      </dgm:t>
    </dgm:pt>
    <dgm:pt modelId="{853738C8-9E21-4DBE-9DB1-5356CF751221}" type="sibTrans" cxnId="{29FF0826-4656-4D71-93EF-DEE6D117A8D9}">
      <dgm:prSet/>
      <dgm:spPr/>
      <dgm:t>
        <a:bodyPr/>
        <a:lstStyle/>
        <a:p>
          <a:endParaRPr lang="en-US"/>
        </a:p>
      </dgm:t>
    </dgm:pt>
    <dgm:pt modelId="{BEFA1524-B98D-4E37-A333-544CDB51992C}">
      <dgm:prSet phldrT="[Text]"/>
      <dgm:spPr/>
      <dgm:t>
        <a:bodyPr/>
        <a:lstStyle/>
        <a:p>
          <a:r>
            <a:rPr lang="en-US" dirty="0" smtClean="0"/>
            <a:t>Pay incentives</a:t>
          </a:r>
          <a:endParaRPr lang="en-US" dirty="0"/>
        </a:p>
      </dgm:t>
    </dgm:pt>
    <dgm:pt modelId="{1BACAFD8-EB12-4435-A4F2-60B9E05876DA}" type="sibTrans" cxnId="{B9177DD8-7CC2-4826-8D2F-32B752680AA2}">
      <dgm:prSet/>
      <dgm:spPr/>
      <dgm:t>
        <a:bodyPr/>
        <a:lstStyle/>
        <a:p>
          <a:endParaRPr lang="en-US"/>
        </a:p>
      </dgm:t>
    </dgm:pt>
    <dgm:pt modelId="{EA8BE3F3-ED95-4241-AEFA-A2CDA586F76E}" type="parTrans" cxnId="{B9177DD8-7CC2-4826-8D2F-32B752680AA2}">
      <dgm:prSet/>
      <dgm:spPr/>
      <dgm:t>
        <a:bodyPr/>
        <a:lstStyle/>
        <a:p>
          <a:endParaRPr lang="en-US"/>
        </a:p>
      </dgm:t>
    </dgm:pt>
    <dgm:pt modelId="{6A4BC27F-6569-47DB-ACB7-AA6E52ED247A}">
      <dgm:prSet phldrT="[Text]"/>
      <dgm:spPr/>
      <dgm:t>
        <a:bodyPr/>
        <a:lstStyle/>
        <a:p>
          <a:r>
            <a:rPr lang="en-US" dirty="0" smtClean="0"/>
            <a:t>Economy</a:t>
          </a:r>
          <a:endParaRPr lang="en-US" dirty="0"/>
        </a:p>
      </dgm:t>
    </dgm:pt>
    <dgm:pt modelId="{960209A4-AC09-4D70-8BEC-B655E670A355}" type="sibTrans" cxnId="{C8C6D237-9AC0-492F-823C-CED536922784}">
      <dgm:prSet/>
      <dgm:spPr/>
      <dgm:t>
        <a:bodyPr/>
        <a:lstStyle/>
        <a:p>
          <a:endParaRPr lang="en-US"/>
        </a:p>
      </dgm:t>
    </dgm:pt>
    <dgm:pt modelId="{F74FBEF7-4F77-4D90-9382-4ED0F2050AA4}" type="parTrans" cxnId="{C8C6D237-9AC0-492F-823C-CED536922784}">
      <dgm:prSet/>
      <dgm:spPr/>
      <dgm:t>
        <a:bodyPr/>
        <a:lstStyle/>
        <a:p>
          <a:endParaRPr lang="en-US"/>
        </a:p>
      </dgm:t>
    </dgm:pt>
    <dgm:pt modelId="{9708CF5A-EDAF-4567-AD71-793A6865514B}">
      <dgm:prSet phldrT="[Text]"/>
      <dgm:spPr/>
      <dgm:t>
        <a:bodyPr/>
        <a:lstStyle/>
        <a:p>
          <a:r>
            <a:rPr lang="en-US" dirty="0" smtClean="0"/>
            <a:t>Mindset transformation</a:t>
          </a:r>
          <a:endParaRPr lang="en-US" dirty="0"/>
        </a:p>
      </dgm:t>
    </dgm:pt>
    <dgm:pt modelId="{BAB96823-C31B-472B-95EE-04CA47E80B57}" type="parTrans" cxnId="{BA96BD01-1B4E-4CF5-9EFB-F05F5AD0E43A}">
      <dgm:prSet/>
      <dgm:spPr/>
      <dgm:t>
        <a:bodyPr/>
        <a:lstStyle/>
        <a:p>
          <a:endParaRPr lang="en-US"/>
        </a:p>
      </dgm:t>
    </dgm:pt>
    <dgm:pt modelId="{1B3A4183-CD9E-47ED-AA49-6DBDDEEB83BA}" type="sibTrans" cxnId="{BA96BD01-1B4E-4CF5-9EFB-F05F5AD0E43A}">
      <dgm:prSet/>
      <dgm:spPr/>
      <dgm:t>
        <a:bodyPr/>
        <a:lstStyle/>
        <a:p>
          <a:endParaRPr lang="en-US"/>
        </a:p>
      </dgm:t>
    </dgm:pt>
    <dgm:pt modelId="{63DCE350-A54D-4C67-AB27-C3221E565EC5}" type="pres">
      <dgm:prSet presAssocID="{75574379-3A7B-409D-B127-F1AA5AC3736C}" presName="linear" presStyleCnt="0">
        <dgm:presLayoutVars>
          <dgm:dir/>
          <dgm:resizeHandles val="exact"/>
        </dgm:presLayoutVars>
      </dgm:prSet>
      <dgm:spPr/>
      <dgm:t>
        <a:bodyPr/>
        <a:lstStyle/>
        <a:p>
          <a:endParaRPr lang="en-US"/>
        </a:p>
      </dgm:t>
    </dgm:pt>
    <dgm:pt modelId="{95BAC458-D557-44A2-B1C6-B26B76CF006E}" type="pres">
      <dgm:prSet presAssocID="{0EE9FD9A-B6BA-44DA-AD81-7718644BC0C1}" presName="comp" presStyleCnt="0"/>
      <dgm:spPr/>
    </dgm:pt>
    <dgm:pt modelId="{BAA158D0-CC40-4880-8D3A-A57386B9DE30}" type="pres">
      <dgm:prSet presAssocID="{0EE9FD9A-B6BA-44DA-AD81-7718644BC0C1}" presName="box" presStyleLbl="node1" presStyleIdx="0" presStyleCnt="9"/>
      <dgm:spPr/>
      <dgm:t>
        <a:bodyPr/>
        <a:lstStyle/>
        <a:p>
          <a:endParaRPr lang="en-US"/>
        </a:p>
      </dgm:t>
    </dgm:pt>
    <dgm:pt modelId="{97F8DC6C-FE54-448D-B5D8-BBD6450361FD}" type="pres">
      <dgm:prSet presAssocID="{0EE9FD9A-B6BA-44DA-AD81-7718644BC0C1}" presName="img" presStyleLbl="fgImgPlace1" presStyleIdx="0" presStyleCnt="9"/>
      <dgm:spPr/>
    </dgm:pt>
    <dgm:pt modelId="{6A98ED25-3CEE-4CCC-8C88-97AB7C17778D}" type="pres">
      <dgm:prSet presAssocID="{0EE9FD9A-B6BA-44DA-AD81-7718644BC0C1}" presName="text" presStyleLbl="node1" presStyleIdx="0" presStyleCnt="9">
        <dgm:presLayoutVars>
          <dgm:bulletEnabled val="1"/>
        </dgm:presLayoutVars>
      </dgm:prSet>
      <dgm:spPr/>
      <dgm:t>
        <a:bodyPr/>
        <a:lstStyle/>
        <a:p>
          <a:endParaRPr lang="en-US"/>
        </a:p>
      </dgm:t>
    </dgm:pt>
    <dgm:pt modelId="{10F920DC-C7C1-4321-B4A9-246DE6863EC2}" type="pres">
      <dgm:prSet presAssocID="{729EE40F-06C1-412E-B626-B8BB84423004}" presName="spacer" presStyleCnt="0"/>
      <dgm:spPr/>
    </dgm:pt>
    <dgm:pt modelId="{F5960517-1450-45A9-88B2-F362AA6BB31F}" type="pres">
      <dgm:prSet presAssocID="{853F4A38-9AFD-414A-B429-C3B7C95674EC}" presName="comp" presStyleCnt="0"/>
      <dgm:spPr/>
    </dgm:pt>
    <dgm:pt modelId="{39C92A5A-D6E4-4BD0-889E-F7DF7B7C19AD}" type="pres">
      <dgm:prSet presAssocID="{853F4A38-9AFD-414A-B429-C3B7C95674EC}" presName="box" presStyleLbl="node1" presStyleIdx="1" presStyleCnt="9"/>
      <dgm:spPr/>
      <dgm:t>
        <a:bodyPr/>
        <a:lstStyle/>
        <a:p>
          <a:endParaRPr lang="en-US"/>
        </a:p>
      </dgm:t>
    </dgm:pt>
    <dgm:pt modelId="{CF5C948E-27C9-44D0-B760-245AEC7C9BA2}" type="pres">
      <dgm:prSet presAssocID="{853F4A38-9AFD-414A-B429-C3B7C95674EC}" presName="img" presStyleLbl="fgImgPlace1" presStyleIdx="1" presStyleCnt="9"/>
      <dgm:spPr/>
    </dgm:pt>
    <dgm:pt modelId="{E5CBD27E-00FE-46B6-B5FA-A46329B667E4}" type="pres">
      <dgm:prSet presAssocID="{853F4A38-9AFD-414A-B429-C3B7C95674EC}" presName="text" presStyleLbl="node1" presStyleIdx="1" presStyleCnt="9">
        <dgm:presLayoutVars>
          <dgm:bulletEnabled val="1"/>
        </dgm:presLayoutVars>
      </dgm:prSet>
      <dgm:spPr/>
      <dgm:t>
        <a:bodyPr/>
        <a:lstStyle/>
        <a:p>
          <a:endParaRPr lang="en-US"/>
        </a:p>
      </dgm:t>
    </dgm:pt>
    <dgm:pt modelId="{E97A171A-FB57-4DAB-A282-B86D40791D07}" type="pres">
      <dgm:prSet presAssocID="{1B1EE9B0-9F6A-40A0-9716-82232A7DDC67}" presName="spacer" presStyleCnt="0"/>
      <dgm:spPr/>
    </dgm:pt>
    <dgm:pt modelId="{8819B741-9628-4BF5-829F-FE4837FE274F}" type="pres">
      <dgm:prSet presAssocID="{0DCEC700-D684-479B-AB1F-9FB3EE55D43F}" presName="comp" presStyleCnt="0"/>
      <dgm:spPr/>
    </dgm:pt>
    <dgm:pt modelId="{4FEFF077-820C-4524-947F-E42BECBAB3AC}" type="pres">
      <dgm:prSet presAssocID="{0DCEC700-D684-479B-AB1F-9FB3EE55D43F}" presName="box" presStyleLbl="node1" presStyleIdx="2" presStyleCnt="9"/>
      <dgm:spPr/>
      <dgm:t>
        <a:bodyPr/>
        <a:lstStyle/>
        <a:p>
          <a:endParaRPr lang="en-US"/>
        </a:p>
      </dgm:t>
    </dgm:pt>
    <dgm:pt modelId="{447EA110-224F-46F9-8FE2-1A052413ECE6}" type="pres">
      <dgm:prSet presAssocID="{0DCEC700-D684-479B-AB1F-9FB3EE55D43F}" presName="img" presStyleLbl="fgImgPlace1" presStyleIdx="2" presStyleCnt="9"/>
      <dgm:spPr/>
    </dgm:pt>
    <dgm:pt modelId="{44ED5394-922F-4181-A259-0A7D81D71622}" type="pres">
      <dgm:prSet presAssocID="{0DCEC700-D684-479B-AB1F-9FB3EE55D43F}" presName="text" presStyleLbl="node1" presStyleIdx="2" presStyleCnt="9">
        <dgm:presLayoutVars>
          <dgm:bulletEnabled val="1"/>
        </dgm:presLayoutVars>
      </dgm:prSet>
      <dgm:spPr/>
      <dgm:t>
        <a:bodyPr/>
        <a:lstStyle/>
        <a:p>
          <a:endParaRPr lang="en-US"/>
        </a:p>
      </dgm:t>
    </dgm:pt>
    <dgm:pt modelId="{7184528F-5501-4127-903A-423174A85AD2}" type="pres">
      <dgm:prSet presAssocID="{5486DEC0-AD13-447E-B839-ACFDF6C62DF2}" presName="spacer" presStyleCnt="0"/>
      <dgm:spPr/>
    </dgm:pt>
    <dgm:pt modelId="{E7A9558A-6B8A-463F-9EE9-359A8672A473}" type="pres">
      <dgm:prSet presAssocID="{AD05B1CE-81BE-4871-BE67-E3C8A9B20253}" presName="comp" presStyleCnt="0"/>
      <dgm:spPr/>
    </dgm:pt>
    <dgm:pt modelId="{45562870-303F-41D9-8AF8-DBBC9903973D}" type="pres">
      <dgm:prSet presAssocID="{AD05B1CE-81BE-4871-BE67-E3C8A9B20253}" presName="box" presStyleLbl="node1" presStyleIdx="3" presStyleCnt="9"/>
      <dgm:spPr/>
      <dgm:t>
        <a:bodyPr/>
        <a:lstStyle/>
        <a:p>
          <a:endParaRPr lang="en-US"/>
        </a:p>
      </dgm:t>
    </dgm:pt>
    <dgm:pt modelId="{7A5CD3A2-8970-4550-BE53-DFB79E115388}" type="pres">
      <dgm:prSet presAssocID="{AD05B1CE-81BE-4871-BE67-E3C8A9B20253}" presName="img" presStyleLbl="fgImgPlace1" presStyleIdx="3" presStyleCnt="9"/>
      <dgm:spPr/>
    </dgm:pt>
    <dgm:pt modelId="{12469182-D7C6-4419-BA9A-30AC36D78980}" type="pres">
      <dgm:prSet presAssocID="{AD05B1CE-81BE-4871-BE67-E3C8A9B20253}" presName="text" presStyleLbl="node1" presStyleIdx="3" presStyleCnt="9">
        <dgm:presLayoutVars>
          <dgm:bulletEnabled val="1"/>
        </dgm:presLayoutVars>
      </dgm:prSet>
      <dgm:spPr/>
      <dgm:t>
        <a:bodyPr/>
        <a:lstStyle/>
        <a:p>
          <a:endParaRPr lang="en-US"/>
        </a:p>
      </dgm:t>
    </dgm:pt>
    <dgm:pt modelId="{5FB5787E-027F-4BB0-A915-B7C79B13EA5D}" type="pres">
      <dgm:prSet presAssocID="{3C441ED1-6D9F-4199-BD7E-1882119A4F9F}" presName="spacer" presStyleCnt="0"/>
      <dgm:spPr/>
    </dgm:pt>
    <dgm:pt modelId="{5737EA96-14E9-419D-A28A-C10A070A22F9}" type="pres">
      <dgm:prSet presAssocID="{6129AB98-BC0A-47FF-BA72-CD2E7988F445}" presName="comp" presStyleCnt="0"/>
      <dgm:spPr/>
    </dgm:pt>
    <dgm:pt modelId="{6638E4B9-ED2D-4855-A480-E7805D8F9CDB}" type="pres">
      <dgm:prSet presAssocID="{6129AB98-BC0A-47FF-BA72-CD2E7988F445}" presName="box" presStyleLbl="node1" presStyleIdx="4" presStyleCnt="9"/>
      <dgm:spPr/>
      <dgm:t>
        <a:bodyPr/>
        <a:lstStyle/>
        <a:p>
          <a:endParaRPr lang="en-US"/>
        </a:p>
      </dgm:t>
    </dgm:pt>
    <dgm:pt modelId="{EA6F5962-5983-4FDB-AF36-FB24568A31E5}" type="pres">
      <dgm:prSet presAssocID="{6129AB98-BC0A-47FF-BA72-CD2E7988F445}" presName="img" presStyleLbl="fgImgPlace1" presStyleIdx="4" presStyleCnt="9"/>
      <dgm:spPr/>
    </dgm:pt>
    <dgm:pt modelId="{06B1ED21-AF0B-4288-A237-D48BF4529D25}" type="pres">
      <dgm:prSet presAssocID="{6129AB98-BC0A-47FF-BA72-CD2E7988F445}" presName="text" presStyleLbl="node1" presStyleIdx="4" presStyleCnt="9">
        <dgm:presLayoutVars>
          <dgm:bulletEnabled val="1"/>
        </dgm:presLayoutVars>
      </dgm:prSet>
      <dgm:spPr/>
      <dgm:t>
        <a:bodyPr/>
        <a:lstStyle/>
        <a:p>
          <a:endParaRPr lang="en-US"/>
        </a:p>
      </dgm:t>
    </dgm:pt>
    <dgm:pt modelId="{0CEFF83C-B90E-4694-A995-4FF76B62B277}" type="pres">
      <dgm:prSet presAssocID="{89165A5E-752C-4149-90F6-A26588A6EDAA}" presName="spacer" presStyleCnt="0"/>
      <dgm:spPr/>
    </dgm:pt>
    <dgm:pt modelId="{F36CAAA0-0C63-4815-B3F9-1E45805DCAC8}" type="pres">
      <dgm:prSet presAssocID="{0985C1CC-8CFE-4E51-9E3B-5A393CA11C78}" presName="comp" presStyleCnt="0"/>
      <dgm:spPr/>
    </dgm:pt>
    <dgm:pt modelId="{9AE389BE-76FF-4729-9F66-937D54932AF0}" type="pres">
      <dgm:prSet presAssocID="{0985C1CC-8CFE-4E51-9E3B-5A393CA11C78}" presName="box" presStyleLbl="node1" presStyleIdx="5" presStyleCnt="9"/>
      <dgm:spPr/>
      <dgm:t>
        <a:bodyPr/>
        <a:lstStyle/>
        <a:p>
          <a:endParaRPr lang="en-US"/>
        </a:p>
      </dgm:t>
    </dgm:pt>
    <dgm:pt modelId="{84D3C608-2850-4C62-9A3A-AF759C25E1F5}" type="pres">
      <dgm:prSet presAssocID="{0985C1CC-8CFE-4E51-9E3B-5A393CA11C78}" presName="img" presStyleLbl="fgImgPlace1" presStyleIdx="5" presStyleCnt="9"/>
      <dgm:spPr/>
    </dgm:pt>
    <dgm:pt modelId="{B68D1242-3F5B-449C-ACF8-19E8EDC41953}" type="pres">
      <dgm:prSet presAssocID="{0985C1CC-8CFE-4E51-9E3B-5A393CA11C78}" presName="text" presStyleLbl="node1" presStyleIdx="5" presStyleCnt="9">
        <dgm:presLayoutVars>
          <dgm:bulletEnabled val="1"/>
        </dgm:presLayoutVars>
      </dgm:prSet>
      <dgm:spPr/>
      <dgm:t>
        <a:bodyPr/>
        <a:lstStyle/>
        <a:p>
          <a:endParaRPr lang="en-US"/>
        </a:p>
      </dgm:t>
    </dgm:pt>
    <dgm:pt modelId="{D3EBA9FB-C064-438D-B66C-0C93A05DC202}" type="pres">
      <dgm:prSet presAssocID="{853738C8-9E21-4DBE-9DB1-5356CF751221}" presName="spacer" presStyleCnt="0"/>
      <dgm:spPr/>
    </dgm:pt>
    <dgm:pt modelId="{E5463EEE-080A-4125-9D11-C2E19BBAF9CA}" type="pres">
      <dgm:prSet presAssocID="{BEFA1524-B98D-4E37-A333-544CDB51992C}" presName="comp" presStyleCnt="0"/>
      <dgm:spPr/>
    </dgm:pt>
    <dgm:pt modelId="{E54970CE-6372-41E5-A1A1-8E031AF3D00E}" type="pres">
      <dgm:prSet presAssocID="{BEFA1524-B98D-4E37-A333-544CDB51992C}" presName="box" presStyleLbl="node1" presStyleIdx="6" presStyleCnt="9"/>
      <dgm:spPr/>
      <dgm:t>
        <a:bodyPr/>
        <a:lstStyle/>
        <a:p>
          <a:endParaRPr lang="en-US"/>
        </a:p>
      </dgm:t>
    </dgm:pt>
    <dgm:pt modelId="{0AA6AAFB-C89F-406D-A39D-C208FE3E6849}" type="pres">
      <dgm:prSet presAssocID="{BEFA1524-B98D-4E37-A333-544CDB51992C}" presName="img" presStyleLbl="fgImgPlace1" presStyleIdx="6" presStyleCnt="9"/>
      <dgm:spPr/>
    </dgm:pt>
    <dgm:pt modelId="{A69D8A9E-2CF0-4218-ACD8-E92FCBBE9BC0}" type="pres">
      <dgm:prSet presAssocID="{BEFA1524-B98D-4E37-A333-544CDB51992C}" presName="text" presStyleLbl="node1" presStyleIdx="6" presStyleCnt="9">
        <dgm:presLayoutVars>
          <dgm:bulletEnabled val="1"/>
        </dgm:presLayoutVars>
      </dgm:prSet>
      <dgm:spPr/>
      <dgm:t>
        <a:bodyPr/>
        <a:lstStyle/>
        <a:p>
          <a:endParaRPr lang="en-US"/>
        </a:p>
      </dgm:t>
    </dgm:pt>
    <dgm:pt modelId="{ABD6D059-0309-4E40-88EE-DB3681F972AF}" type="pres">
      <dgm:prSet presAssocID="{1BACAFD8-EB12-4435-A4F2-60B9E05876DA}" presName="spacer" presStyleCnt="0"/>
      <dgm:spPr/>
    </dgm:pt>
    <dgm:pt modelId="{54F2D39D-3869-466E-8ECA-9A251D984861}" type="pres">
      <dgm:prSet presAssocID="{6A4BC27F-6569-47DB-ACB7-AA6E52ED247A}" presName="comp" presStyleCnt="0"/>
      <dgm:spPr/>
    </dgm:pt>
    <dgm:pt modelId="{B2163F4F-9A77-4B20-A1FB-8BB98194C9DD}" type="pres">
      <dgm:prSet presAssocID="{6A4BC27F-6569-47DB-ACB7-AA6E52ED247A}" presName="box" presStyleLbl="node1" presStyleIdx="7" presStyleCnt="9"/>
      <dgm:spPr/>
      <dgm:t>
        <a:bodyPr/>
        <a:lstStyle/>
        <a:p>
          <a:endParaRPr lang="en-US"/>
        </a:p>
      </dgm:t>
    </dgm:pt>
    <dgm:pt modelId="{C50F57BF-3304-42F5-9263-3573924081D8}" type="pres">
      <dgm:prSet presAssocID="{6A4BC27F-6569-47DB-ACB7-AA6E52ED247A}" presName="img" presStyleLbl="fgImgPlace1" presStyleIdx="7" presStyleCnt="9"/>
      <dgm:spPr/>
    </dgm:pt>
    <dgm:pt modelId="{6B4D4638-46CC-41F6-9CF8-5184E3A93158}" type="pres">
      <dgm:prSet presAssocID="{6A4BC27F-6569-47DB-ACB7-AA6E52ED247A}" presName="text" presStyleLbl="node1" presStyleIdx="7" presStyleCnt="9">
        <dgm:presLayoutVars>
          <dgm:bulletEnabled val="1"/>
        </dgm:presLayoutVars>
      </dgm:prSet>
      <dgm:spPr/>
      <dgm:t>
        <a:bodyPr/>
        <a:lstStyle/>
        <a:p>
          <a:endParaRPr lang="en-US"/>
        </a:p>
      </dgm:t>
    </dgm:pt>
    <dgm:pt modelId="{0BFBCC57-7802-4BC5-AB8E-AE21F826D027}" type="pres">
      <dgm:prSet presAssocID="{960209A4-AC09-4D70-8BEC-B655E670A355}" presName="spacer" presStyleCnt="0"/>
      <dgm:spPr/>
    </dgm:pt>
    <dgm:pt modelId="{00AA88AF-E391-4274-A446-C12BBCB24A91}" type="pres">
      <dgm:prSet presAssocID="{9708CF5A-EDAF-4567-AD71-793A6865514B}" presName="comp" presStyleCnt="0"/>
      <dgm:spPr/>
    </dgm:pt>
    <dgm:pt modelId="{F56EF44A-03A5-4DDA-8492-D355015D870E}" type="pres">
      <dgm:prSet presAssocID="{9708CF5A-EDAF-4567-AD71-793A6865514B}" presName="box" presStyleLbl="node1" presStyleIdx="8" presStyleCnt="9"/>
      <dgm:spPr/>
      <dgm:t>
        <a:bodyPr/>
        <a:lstStyle/>
        <a:p>
          <a:endParaRPr lang="en-US"/>
        </a:p>
      </dgm:t>
    </dgm:pt>
    <dgm:pt modelId="{BDA7CA8A-4A44-4A0C-BB38-D17DBB2FC911}" type="pres">
      <dgm:prSet presAssocID="{9708CF5A-EDAF-4567-AD71-793A6865514B}" presName="img" presStyleLbl="fgImgPlace1" presStyleIdx="8" presStyleCnt="9"/>
      <dgm:spPr/>
    </dgm:pt>
    <dgm:pt modelId="{DF87D4F6-F4E7-4A10-881A-8EC95B76E6CA}" type="pres">
      <dgm:prSet presAssocID="{9708CF5A-EDAF-4567-AD71-793A6865514B}" presName="text" presStyleLbl="node1" presStyleIdx="8" presStyleCnt="9">
        <dgm:presLayoutVars>
          <dgm:bulletEnabled val="1"/>
        </dgm:presLayoutVars>
      </dgm:prSet>
      <dgm:spPr/>
      <dgm:t>
        <a:bodyPr/>
        <a:lstStyle/>
        <a:p>
          <a:endParaRPr lang="en-US"/>
        </a:p>
      </dgm:t>
    </dgm:pt>
  </dgm:ptLst>
  <dgm:cxnLst>
    <dgm:cxn modelId="{5EE14A6D-ED37-45B7-AD12-D04C12AB7163}" type="presOf" srcId="{853F4A38-9AFD-414A-B429-C3B7C95674EC}" destId="{E5CBD27E-00FE-46B6-B5FA-A46329B667E4}" srcOrd="1" destOrd="0" presId="urn:microsoft.com/office/officeart/2005/8/layout/vList4#1"/>
    <dgm:cxn modelId="{01B2C3B3-B78E-40F5-B988-8328472E0351}" type="presOf" srcId="{BEFA1524-B98D-4E37-A333-544CDB51992C}" destId="{A69D8A9E-2CF0-4218-ACD8-E92FCBBE9BC0}" srcOrd="1" destOrd="0" presId="urn:microsoft.com/office/officeart/2005/8/layout/vList4#1"/>
    <dgm:cxn modelId="{578225B5-4A09-4386-94E7-9B8AACD198A7}" type="presOf" srcId="{6129AB98-BC0A-47FF-BA72-CD2E7988F445}" destId="{6638E4B9-ED2D-4855-A480-E7805D8F9CDB}" srcOrd="0" destOrd="0" presId="urn:microsoft.com/office/officeart/2005/8/layout/vList4#1"/>
    <dgm:cxn modelId="{034C0575-1A7F-4A03-9A5B-A1D244316DE2}" type="presOf" srcId="{0DCEC700-D684-479B-AB1F-9FB3EE55D43F}" destId="{4FEFF077-820C-4524-947F-E42BECBAB3AC}" srcOrd="0" destOrd="0" presId="urn:microsoft.com/office/officeart/2005/8/layout/vList4#1"/>
    <dgm:cxn modelId="{D9D43580-CF65-48D2-B119-384D724BCE86}" type="presOf" srcId="{9708CF5A-EDAF-4567-AD71-793A6865514B}" destId="{DF87D4F6-F4E7-4A10-881A-8EC95B76E6CA}" srcOrd="1" destOrd="0" presId="urn:microsoft.com/office/officeart/2005/8/layout/vList4#1"/>
    <dgm:cxn modelId="{29FF0826-4656-4D71-93EF-DEE6D117A8D9}" srcId="{75574379-3A7B-409D-B127-F1AA5AC3736C}" destId="{0985C1CC-8CFE-4E51-9E3B-5A393CA11C78}" srcOrd="5" destOrd="0" parTransId="{0494AC45-CC47-4FF5-B491-8511018D2312}" sibTransId="{853738C8-9E21-4DBE-9DB1-5356CF751221}"/>
    <dgm:cxn modelId="{54711683-4A95-4CBB-9732-9D3374A637E2}" type="presOf" srcId="{AD05B1CE-81BE-4871-BE67-E3C8A9B20253}" destId="{45562870-303F-41D9-8AF8-DBBC9903973D}" srcOrd="0" destOrd="0" presId="urn:microsoft.com/office/officeart/2005/8/layout/vList4#1"/>
    <dgm:cxn modelId="{B9177DD8-7CC2-4826-8D2F-32B752680AA2}" srcId="{75574379-3A7B-409D-B127-F1AA5AC3736C}" destId="{BEFA1524-B98D-4E37-A333-544CDB51992C}" srcOrd="6" destOrd="0" parTransId="{EA8BE3F3-ED95-4241-AEFA-A2CDA586F76E}" sibTransId="{1BACAFD8-EB12-4435-A4F2-60B9E05876DA}"/>
    <dgm:cxn modelId="{ACB6079B-47D1-4278-945E-A0C3B6C89092}" type="presOf" srcId="{0985C1CC-8CFE-4E51-9E3B-5A393CA11C78}" destId="{B68D1242-3F5B-449C-ACF8-19E8EDC41953}" srcOrd="1" destOrd="0" presId="urn:microsoft.com/office/officeart/2005/8/layout/vList4#1"/>
    <dgm:cxn modelId="{C8C6D237-9AC0-492F-823C-CED536922784}" srcId="{75574379-3A7B-409D-B127-F1AA5AC3736C}" destId="{6A4BC27F-6569-47DB-ACB7-AA6E52ED247A}" srcOrd="7" destOrd="0" parTransId="{F74FBEF7-4F77-4D90-9382-4ED0F2050AA4}" sibTransId="{960209A4-AC09-4D70-8BEC-B655E670A355}"/>
    <dgm:cxn modelId="{0B018D74-E321-429B-A453-B951E99B3B93}" type="presOf" srcId="{6A4BC27F-6569-47DB-ACB7-AA6E52ED247A}" destId="{6B4D4638-46CC-41F6-9CF8-5184E3A93158}" srcOrd="1" destOrd="0" presId="urn:microsoft.com/office/officeart/2005/8/layout/vList4#1"/>
    <dgm:cxn modelId="{D59855AF-84D5-4428-A55E-9736A7F9BD58}" type="presOf" srcId="{9708CF5A-EDAF-4567-AD71-793A6865514B}" destId="{F56EF44A-03A5-4DDA-8492-D355015D870E}" srcOrd="0" destOrd="0" presId="urn:microsoft.com/office/officeart/2005/8/layout/vList4#1"/>
    <dgm:cxn modelId="{43906660-22BF-43D5-A972-3D3571646A36}" srcId="{75574379-3A7B-409D-B127-F1AA5AC3736C}" destId="{6129AB98-BC0A-47FF-BA72-CD2E7988F445}" srcOrd="4" destOrd="0" parTransId="{3D3916C1-3A10-467F-9587-A7193CF4C5A6}" sibTransId="{89165A5E-752C-4149-90F6-A26588A6EDAA}"/>
    <dgm:cxn modelId="{04EEAC47-0084-4B08-AAAB-272F4E1C216F}" srcId="{75574379-3A7B-409D-B127-F1AA5AC3736C}" destId="{0EE9FD9A-B6BA-44DA-AD81-7718644BC0C1}" srcOrd="0" destOrd="0" parTransId="{2D8DFE4A-07A8-4E45-AEF2-689EE44AF8E4}" sibTransId="{729EE40F-06C1-412E-B626-B8BB84423004}"/>
    <dgm:cxn modelId="{614B1F69-D490-4AA5-BE8F-6DF6E3ED9CC9}" type="presOf" srcId="{BEFA1524-B98D-4E37-A333-544CDB51992C}" destId="{E54970CE-6372-41E5-A1A1-8E031AF3D00E}" srcOrd="0" destOrd="0" presId="urn:microsoft.com/office/officeart/2005/8/layout/vList4#1"/>
    <dgm:cxn modelId="{2F034AB4-AB54-4C12-AB18-CBD7F1D4F718}" srcId="{75574379-3A7B-409D-B127-F1AA5AC3736C}" destId="{AD05B1CE-81BE-4871-BE67-E3C8A9B20253}" srcOrd="3" destOrd="0" parTransId="{EB0D5DC5-4949-42F4-86A2-C32398F3FB26}" sibTransId="{3C441ED1-6D9F-4199-BD7E-1882119A4F9F}"/>
    <dgm:cxn modelId="{C8E3818F-970A-4AA2-962E-2099CDC42A4D}" type="presOf" srcId="{0DCEC700-D684-479B-AB1F-9FB3EE55D43F}" destId="{44ED5394-922F-4181-A259-0A7D81D71622}" srcOrd="1" destOrd="0" presId="urn:microsoft.com/office/officeart/2005/8/layout/vList4#1"/>
    <dgm:cxn modelId="{B9EB7665-6A85-425B-9E5A-130B413D12AF}" type="presOf" srcId="{0985C1CC-8CFE-4E51-9E3B-5A393CA11C78}" destId="{9AE389BE-76FF-4729-9F66-937D54932AF0}" srcOrd="0" destOrd="0" presId="urn:microsoft.com/office/officeart/2005/8/layout/vList4#1"/>
    <dgm:cxn modelId="{BA96BD01-1B4E-4CF5-9EFB-F05F5AD0E43A}" srcId="{75574379-3A7B-409D-B127-F1AA5AC3736C}" destId="{9708CF5A-EDAF-4567-AD71-793A6865514B}" srcOrd="8" destOrd="0" parTransId="{BAB96823-C31B-472B-95EE-04CA47E80B57}" sibTransId="{1B3A4183-CD9E-47ED-AA49-6DBDDEEB83BA}"/>
    <dgm:cxn modelId="{C7DE13A5-3FE3-4769-A494-DBE3B0407451}" type="presOf" srcId="{75574379-3A7B-409D-B127-F1AA5AC3736C}" destId="{63DCE350-A54D-4C67-AB27-C3221E565EC5}" srcOrd="0" destOrd="0" presId="urn:microsoft.com/office/officeart/2005/8/layout/vList4#1"/>
    <dgm:cxn modelId="{E03D4C7C-0FC0-4C9B-AFD4-29546A824D4C}" type="presOf" srcId="{AD05B1CE-81BE-4871-BE67-E3C8A9B20253}" destId="{12469182-D7C6-4419-BA9A-30AC36D78980}" srcOrd="1" destOrd="0" presId="urn:microsoft.com/office/officeart/2005/8/layout/vList4#1"/>
    <dgm:cxn modelId="{765B6D17-B1BA-4B11-8175-F293ECCD2401}" type="presOf" srcId="{0EE9FD9A-B6BA-44DA-AD81-7718644BC0C1}" destId="{BAA158D0-CC40-4880-8D3A-A57386B9DE30}" srcOrd="0" destOrd="0" presId="urn:microsoft.com/office/officeart/2005/8/layout/vList4#1"/>
    <dgm:cxn modelId="{1DAEC7E8-6CC5-4A6C-9F83-9834F1BBCFBE}" type="presOf" srcId="{0EE9FD9A-B6BA-44DA-AD81-7718644BC0C1}" destId="{6A98ED25-3CEE-4CCC-8C88-97AB7C17778D}" srcOrd="1" destOrd="0" presId="urn:microsoft.com/office/officeart/2005/8/layout/vList4#1"/>
    <dgm:cxn modelId="{A4235BB0-6E45-4450-8AF5-D8CF76BC756F}" type="presOf" srcId="{6A4BC27F-6569-47DB-ACB7-AA6E52ED247A}" destId="{B2163F4F-9A77-4B20-A1FB-8BB98194C9DD}" srcOrd="0" destOrd="0" presId="urn:microsoft.com/office/officeart/2005/8/layout/vList4#1"/>
    <dgm:cxn modelId="{846D2C21-B25A-44D5-8510-3FFDB7853657}" srcId="{75574379-3A7B-409D-B127-F1AA5AC3736C}" destId="{0DCEC700-D684-479B-AB1F-9FB3EE55D43F}" srcOrd="2" destOrd="0" parTransId="{85E3EF1F-9C06-418F-960A-A38957F75E6A}" sibTransId="{5486DEC0-AD13-447E-B839-ACFDF6C62DF2}"/>
    <dgm:cxn modelId="{6EE69D18-0C8A-4AB3-B9DF-BB5728759C3F}" type="presOf" srcId="{6129AB98-BC0A-47FF-BA72-CD2E7988F445}" destId="{06B1ED21-AF0B-4288-A237-D48BF4529D25}" srcOrd="1" destOrd="0" presId="urn:microsoft.com/office/officeart/2005/8/layout/vList4#1"/>
    <dgm:cxn modelId="{423A9EA3-3307-40B7-8AB6-40CBE6B3592B}" srcId="{75574379-3A7B-409D-B127-F1AA5AC3736C}" destId="{853F4A38-9AFD-414A-B429-C3B7C95674EC}" srcOrd="1" destOrd="0" parTransId="{6EBFCAE4-69F4-4CD2-96CD-29740902F6CD}" sibTransId="{1B1EE9B0-9F6A-40A0-9716-82232A7DDC67}"/>
    <dgm:cxn modelId="{5F4B2BA3-966A-4F10-BEA2-3896A69B90C1}" type="presOf" srcId="{853F4A38-9AFD-414A-B429-C3B7C95674EC}" destId="{39C92A5A-D6E4-4BD0-889E-F7DF7B7C19AD}" srcOrd="0" destOrd="0" presId="urn:microsoft.com/office/officeart/2005/8/layout/vList4#1"/>
    <dgm:cxn modelId="{020B6F8B-E87B-4190-A15E-968270C663DD}" type="presParOf" srcId="{63DCE350-A54D-4C67-AB27-C3221E565EC5}" destId="{95BAC458-D557-44A2-B1C6-B26B76CF006E}" srcOrd="0" destOrd="0" presId="urn:microsoft.com/office/officeart/2005/8/layout/vList4#1"/>
    <dgm:cxn modelId="{CB3C3F1B-0C9A-45FC-B7DD-854E1D7F8A30}" type="presParOf" srcId="{95BAC458-D557-44A2-B1C6-B26B76CF006E}" destId="{BAA158D0-CC40-4880-8D3A-A57386B9DE30}" srcOrd="0" destOrd="0" presId="urn:microsoft.com/office/officeart/2005/8/layout/vList4#1"/>
    <dgm:cxn modelId="{8B9A4F74-69E4-4CC6-A00A-12701C9B8812}" type="presParOf" srcId="{95BAC458-D557-44A2-B1C6-B26B76CF006E}" destId="{97F8DC6C-FE54-448D-B5D8-BBD6450361FD}" srcOrd="1" destOrd="0" presId="urn:microsoft.com/office/officeart/2005/8/layout/vList4#1"/>
    <dgm:cxn modelId="{C90FC3F6-F577-4832-ADFF-1BC85364AA3D}" type="presParOf" srcId="{95BAC458-D557-44A2-B1C6-B26B76CF006E}" destId="{6A98ED25-3CEE-4CCC-8C88-97AB7C17778D}" srcOrd="2" destOrd="0" presId="urn:microsoft.com/office/officeart/2005/8/layout/vList4#1"/>
    <dgm:cxn modelId="{5894529D-21B0-4194-B1DC-389D508C7951}" type="presParOf" srcId="{63DCE350-A54D-4C67-AB27-C3221E565EC5}" destId="{10F920DC-C7C1-4321-B4A9-246DE6863EC2}" srcOrd="1" destOrd="0" presId="urn:microsoft.com/office/officeart/2005/8/layout/vList4#1"/>
    <dgm:cxn modelId="{2CA3549A-8917-4938-B6BC-AD0A87E89365}" type="presParOf" srcId="{63DCE350-A54D-4C67-AB27-C3221E565EC5}" destId="{F5960517-1450-45A9-88B2-F362AA6BB31F}" srcOrd="2" destOrd="0" presId="urn:microsoft.com/office/officeart/2005/8/layout/vList4#1"/>
    <dgm:cxn modelId="{7DED0018-CDAE-4D64-B4E6-8861BB5824B6}" type="presParOf" srcId="{F5960517-1450-45A9-88B2-F362AA6BB31F}" destId="{39C92A5A-D6E4-4BD0-889E-F7DF7B7C19AD}" srcOrd="0" destOrd="0" presId="urn:microsoft.com/office/officeart/2005/8/layout/vList4#1"/>
    <dgm:cxn modelId="{23D01A13-74FC-4F48-8040-65B6F05C02F5}" type="presParOf" srcId="{F5960517-1450-45A9-88B2-F362AA6BB31F}" destId="{CF5C948E-27C9-44D0-B760-245AEC7C9BA2}" srcOrd="1" destOrd="0" presId="urn:microsoft.com/office/officeart/2005/8/layout/vList4#1"/>
    <dgm:cxn modelId="{1AD02389-3578-40D1-9432-D63E3CBD2FC3}" type="presParOf" srcId="{F5960517-1450-45A9-88B2-F362AA6BB31F}" destId="{E5CBD27E-00FE-46B6-B5FA-A46329B667E4}" srcOrd="2" destOrd="0" presId="urn:microsoft.com/office/officeart/2005/8/layout/vList4#1"/>
    <dgm:cxn modelId="{4A79B988-1421-4BDA-9905-001F64C5A435}" type="presParOf" srcId="{63DCE350-A54D-4C67-AB27-C3221E565EC5}" destId="{E97A171A-FB57-4DAB-A282-B86D40791D07}" srcOrd="3" destOrd="0" presId="urn:microsoft.com/office/officeart/2005/8/layout/vList4#1"/>
    <dgm:cxn modelId="{8EB655BE-4689-4E62-A6FE-D046D04A93CD}" type="presParOf" srcId="{63DCE350-A54D-4C67-AB27-C3221E565EC5}" destId="{8819B741-9628-4BF5-829F-FE4837FE274F}" srcOrd="4" destOrd="0" presId="urn:microsoft.com/office/officeart/2005/8/layout/vList4#1"/>
    <dgm:cxn modelId="{CA67A22C-2A69-4CE2-AEBC-52DBC186AF46}" type="presParOf" srcId="{8819B741-9628-4BF5-829F-FE4837FE274F}" destId="{4FEFF077-820C-4524-947F-E42BECBAB3AC}" srcOrd="0" destOrd="0" presId="urn:microsoft.com/office/officeart/2005/8/layout/vList4#1"/>
    <dgm:cxn modelId="{D7111F44-D628-4688-8059-CBD707C4C501}" type="presParOf" srcId="{8819B741-9628-4BF5-829F-FE4837FE274F}" destId="{447EA110-224F-46F9-8FE2-1A052413ECE6}" srcOrd="1" destOrd="0" presId="urn:microsoft.com/office/officeart/2005/8/layout/vList4#1"/>
    <dgm:cxn modelId="{22F1CBD7-18A5-4A6A-A978-D7FCFC77CFB3}" type="presParOf" srcId="{8819B741-9628-4BF5-829F-FE4837FE274F}" destId="{44ED5394-922F-4181-A259-0A7D81D71622}" srcOrd="2" destOrd="0" presId="urn:microsoft.com/office/officeart/2005/8/layout/vList4#1"/>
    <dgm:cxn modelId="{D737EAE9-DE3D-4E8F-8FE6-89359622F6C5}" type="presParOf" srcId="{63DCE350-A54D-4C67-AB27-C3221E565EC5}" destId="{7184528F-5501-4127-903A-423174A85AD2}" srcOrd="5" destOrd="0" presId="urn:microsoft.com/office/officeart/2005/8/layout/vList4#1"/>
    <dgm:cxn modelId="{D757D294-5079-4431-BE2C-F91C42A446E3}" type="presParOf" srcId="{63DCE350-A54D-4C67-AB27-C3221E565EC5}" destId="{E7A9558A-6B8A-463F-9EE9-359A8672A473}" srcOrd="6" destOrd="0" presId="urn:microsoft.com/office/officeart/2005/8/layout/vList4#1"/>
    <dgm:cxn modelId="{0EA357A5-2E88-481D-ADB7-3F7ECE6424DB}" type="presParOf" srcId="{E7A9558A-6B8A-463F-9EE9-359A8672A473}" destId="{45562870-303F-41D9-8AF8-DBBC9903973D}" srcOrd="0" destOrd="0" presId="urn:microsoft.com/office/officeart/2005/8/layout/vList4#1"/>
    <dgm:cxn modelId="{8EEC0BDF-BCAC-4F54-B7FF-1EC1D368E938}" type="presParOf" srcId="{E7A9558A-6B8A-463F-9EE9-359A8672A473}" destId="{7A5CD3A2-8970-4550-BE53-DFB79E115388}" srcOrd="1" destOrd="0" presId="urn:microsoft.com/office/officeart/2005/8/layout/vList4#1"/>
    <dgm:cxn modelId="{0F4344D4-70FA-44CC-8D20-9A43277B5983}" type="presParOf" srcId="{E7A9558A-6B8A-463F-9EE9-359A8672A473}" destId="{12469182-D7C6-4419-BA9A-30AC36D78980}" srcOrd="2" destOrd="0" presId="urn:microsoft.com/office/officeart/2005/8/layout/vList4#1"/>
    <dgm:cxn modelId="{836203AC-E3D4-46FA-BB1B-51FEE1D09634}" type="presParOf" srcId="{63DCE350-A54D-4C67-AB27-C3221E565EC5}" destId="{5FB5787E-027F-4BB0-A915-B7C79B13EA5D}" srcOrd="7" destOrd="0" presId="urn:microsoft.com/office/officeart/2005/8/layout/vList4#1"/>
    <dgm:cxn modelId="{EBE59FFE-C58F-4F8B-94C2-1AF3679CF7E6}" type="presParOf" srcId="{63DCE350-A54D-4C67-AB27-C3221E565EC5}" destId="{5737EA96-14E9-419D-A28A-C10A070A22F9}" srcOrd="8" destOrd="0" presId="urn:microsoft.com/office/officeart/2005/8/layout/vList4#1"/>
    <dgm:cxn modelId="{936E197D-4597-4F3E-8A95-3134DA5B3086}" type="presParOf" srcId="{5737EA96-14E9-419D-A28A-C10A070A22F9}" destId="{6638E4B9-ED2D-4855-A480-E7805D8F9CDB}" srcOrd="0" destOrd="0" presId="urn:microsoft.com/office/officeart/2005/8/layout/vList4#1"/>
    <dgm:cxn modelId="{C6C30AFA-DCC5-45AF-829D-36F0F8F60FBC}" type="presParOf" srcId="{5737EA96-14E9-419D-A28A-C10A070A22F9}" destId="{EA6F5962-5983-4FDB-AF36-FB24568A31E5}" srcOrd="1" destOrd="0" presId="urn:microsoft.com/office/officeart/2005/8/layout/vList4#1"/>
    <dgm:cxn modelId="{854503B9-6EC7-42B7-BDAC-AF379CB233BE}" type="presParOf" srcId="{5737EA96-14E9-419D-A28A-C10A070A22F9}" destId="{06B1ED21-AF0B-4288-A237-D48BF4529D25}" srcOrd="2" destOrd="0" presId="urn:microsoft.com/office/officeart/2005/8/layout/vList4#1"/>
    <dgm:cxn modelId="{9CD6A624-2046-4108-AF2E-054C58E51F58}" type="presParOf" srcId="{63DCE350-A54D-4C67-AB27-C3221E565EC5}" destId="{0CEFF83C-B90E-4694-A995-4FF76B62B277}" srcOrd="9" destOrd="0" presId="urn:microsoft.com/office/officeart/2005/8/layout/vList4#1"/>
    <dgm:cxn modelId="{85D3FF90-F8F3-4B2A-82D5-4F1FD1B3297D}" type="presParOf" srcId="{63DCE350-A54D-4C67-AB27-C3221E565EC5}" destId="{F36CAAA0-0C63-4815-B3F9-1E45805DCAC8}" srcOrd="10" destOrd="0" presId="urn:microsoft.com/office/officeart/2005/8/layout/vList4#1"/>
    <dgm:cxn modelId="{413195C0-0396-41B5-9B37-24EB31C90234}" type="presParOf" srcId="{F36CAAA0-0C63-4815-B3F9-1E45805DCAC8}" destId="{9AE389BE-76FF-4729-9F66-937D54932AF0}" srcOrd="0" destOrd="0" presId="urn:microsoft.com/office/officeart/2005/8/layout/vList4#1"/>
    <dgm:cxn modelId="{1699ED12-A9C2-4C74-AA64-EAEF244F1253}" type="presParOf" srcId="{F36CAAA0-0C63-4815-B3F9-1E45805DCAC8}" destId="{84D3C608-2850-4C62-9A3A-AF759C25E1F5}" srcOrd="1" destOrd="0" presId="urn:microsoft.com/office/officeart/2005/8/layout/vList4#1"/>
    <dgm:cxn modelId="{8F2598E8-AEB1-48DF-B84B-EAC8AEAC762F}" type="presParOf" srcId="{F36CAAA0-0C63-4815-B3F9-1E45805DCAC8}" destId="{B68D1242-3F5B-449C-ACF8-19E8EDC41953}" srcOrd="2" destOrd="0" presId="urn:microsoft.com/office/officeart/2005/8/layout/vList4#1"/>
    <dgm:cxn modelId="{D46416D3-7C34-4AE9-832E-CECCE617DF9F}" type="presParOf" srcId="{63DCE350-A54D-4C67-AB27-C3221E565EC5}" destId="{D3EBA9FB-C064-438D-B66C-0C93A05DC202}" srcOrd="11" destOrd="0" presId="urn:microsoft.com/office/officeart/2005/8/layout/vList4#1"/>
    <dgm:cxn modelId="{4EF423FF-5337-4F7E-90CD-F71CC03BF412}" type="presParOf" srcId="{63DCE350-A54D-4C67-AB27-C3221E565EC5}" destId="{E5463EEE-080A-4125-9D11-C2E19BBAF9CA}" srcOrd="12" destOrd="0" presId="urn:microsoft.com/office/officeart/2005/8/layout/vList4#1"/>
    <dgm:cxn modelId="{1AC62B2B-6A64-4E2B-BF47-4069B36F98F2}" type="presParOf" srcId="{E5463EEE-080A-4125-9D11-C2E19BBAF9CA}" destId="{E54970CE-6372-41E5-A1A1-8E031AF3D00E}" srcOrd="0" destOrd="0" presId="urn:microsoft.com/office/officeart/2005/8/layout/vList4#1"/>
    <dgm:cxn modelId="{D73A645A-5EE3-42B0-B80D-BAD0F24C0F63}" type="presParOf" srcId="{E5463EEE-080A-4125-9D11-C2E19BBAF9CA}" destId="{0AA6AAFB-C89F-406D-A39D-C208FE3E6849}" srcOrd="1" destOrd="0" presId="urn:microsoft.com/office/officeart/2005/8/layout/vList4#1"/>
    <dgm:cxn modelId="{A9C4345F-C5A7-4223-8BE3-5535EBC93742}" type="presParOf" srcId="{E5463EEE-080A-4125-9D11-C2E19BBAF9CA}" destId="{A69D8A9E-2CF0-4218-ACD8-E92FCBBE9BC0}" srcOrd="2" destOrd="0" presId="urn:microsoft.com/office/officeart/2005/8/layout/vList4#1"/>
    <dgm:cxn modelId="{34E37369-9680-4F5A-8B0C-3C83A412B6EA}" type="presParOf" srcId="{63DCE350-A54D-4C67-AB27-C3221E565EC5}" destId="{ABD6D059-0309-4E40-88EE-DB3681F972AF}" srcOrd="13" destOrd="0" presId="urn:microsoft.com/office/officeart/2005/8/layout/vList4#1"/>
    <dgm:cxn modelId="{8EEA068D-BFDA-4103-B011-5A37277C7A86}" type="presParOf" srcId="{63DCE350-A54D-4C67-AB27-C3221E565EC5}" destId="{54F2D39D-3869-466E-8ECA-9A251D984861}" srcOrd="14" destOrd="0" presId="urn:microsoft.com/office/officeart/2005/8/layout/vList4#1"/>
    <dgm:cxn modelId="{F3045EF4-8560-4A42-99AE-6C22FED280F4}" type="presParOf" srcId="{54F2D39D-3869-466E-8ECA-9A251D984861}" destId="{B2163F4F-9A77-4B20-A1FB-8BB98194C9DD}" srcOrd="0" destOrd="0" presId="urn:microsoft.com/office/officeart/2005/8/layout/vList4#1"/>
    <dgm:cxn modelId="{DEE0CFB2-4EE4-4308-B3DB-968FE73B381D}" type="presParOf" srcId="{54F2D39D-3869-466E-8ECA-9A251D984861}" destId="{C50F57BF-3304-42F5-9263-3573924081D8}" srcOrd="1" destOrd="0" presId="urn:microsoft.com/office/officeart/2005/8/layout/vList4#1"/>
    <dgm:cxn modelId="{2818DD70-30FC-4150-84EF-0CBF0AF3C029}" type="presParOf" srcId="{54F2D39D-3869-466E-8ECA-9A251D984861}" destId="{6B4D4638-46CC-41F6-9CF8-5184E3A93158}" srcOrd="2" destOrd="0" presId="urn:microsoft.com/office/officeart/2005/8/layout/vList4#1"/>
    <dgm:cxn modelId="{C4729BA0-F7B8-4F74-A280-B71FF76E2D7F}" type="presParOf" srcId="{63DCE350-A54D-4C67-AB27-C3221E565EC5}" destId="{0BFBCC57-7802-4BC5-AB8E-AE21F826D027}" srcOrd="15" destOrd="0" presId="urn:microsoft.com/office/officeart/2005/8/layout/vList4#1"/>
    <dgm:cxn modelId="{EA0A33FF-1471-4B59-B27C-E1D5BC040ACC}" type="presParOf" srcId="{63DCE350-A54D-4C67-AB27-C3221E565EC5}" destId="{00AA88AF-E391-4274-A446-C12BBCB24A91}" srcOrd="16" destOrd="0" presId="urn:microsoft.com/office/officeart/2005/8/layout/vList4#1"/>
    <dgm:cxn modelId="{EACDA9C5-E09D-43F9-AD6E-AFA8ABB26240}" type="presParOf" srcId="{00AA88AF-E391-4274-A446-C12BBCB24A91}" destId="{F56EF44A-03A5-4DDA-8492-D355015D870E}" srcOrd="0" destOrd="0" presId="urn:microsoft.com/office/officeart/2005/8/layout/vList4#1"/>
    <dgm:cxn modelId="{BC171F57-C8BC-4C93-B66E-470B50D80A85}" type="presParOf" srcId="{00AA88AF-E391-4274-A446-C12BBCB24A91}" destId="{BDA7CA8A-4A44-4A0C-BB38-D17DBB2FC911}" srcOrd="1" destOrd="0" presId="urn:microsoft.com/office/officeart/2005/8/layout/vList4#1"/>
    <dgm:cxn modelId="{9466FAB8-A4FF-4C22-8A1C-099C62EF44E5}" type="presParOf" srcId="{00AA88AF-E391-4274-A446-C12BBCB24A91}" destId="{DF87D4F6-F4E7-4A10-881A-8EC95B76E6CA}" srcOrd="2" destOrd="0" presId="urn:microsoft.com/office/officeart/2005/8/layout/vList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A158D0-CC40-4880-8D3A-A57386B9DE30}">
      <dsp:nvSpPr>
        <dsp:cNvPr id="0" name=""/>
        <dsp:cNvSpPr/>
      </dsp:nvSpPr>
      <dsp:spPr>
        <a:xfrm>
          <a:off x="0" y="0"/>
          <a:ext cx="8153400" cy="525564"/>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latin typeface="Times New Roman" pitchFamily="18" charset="0"/>
              <a:cs typeface="Times New Roman" pitchFamily="18" charset="0"/>
            </a:rPr>
            <a:t>Separation of planning and execution functions</a:t>
          </a:r>
          <a:endParaRPr lang="en-US" sz="2400" kern="1200" dirty="0">
            <a:latin typeface="Times New Roman" pitchFamily="18" charset="0"/>
            <a:cs typeface="Times New Roman" pitchFamily="18" charset="0"/>
          </a:endParaRPr>
        </a:p>
      </dsp:txBody>
      <dsp:txXfrm>
        <a:off x="1683236" y="0"/>
        <a:ext cx="6470163" cy="525564"/>
      </dsp:txXfrm>
    </dsp:sp>
    <dsp:sp modelId="{97F8DC6C-FE54-448D-B5D8-BBD6450361FD}">
      <dsp:nvSpPr>
        <dsp:cNvPr id="0" name=""/>
        <dsp:cNvSpPr/>
      </dsp:nvSpPr>
      <dsp:spPr>
        <a:xfrm>
          <a:off x="52556" y="52556"/>
          <a:ext cx="1630680" cy="420451"/>
        </a:xfrm>
        <a:prstGeom prst="roundRect">
          <a:avLst>
            <a:gd name="adj" fmla="val 10000"/>
          </a:avLst>
        </a:prstGeom>
        <a:solidFill>
          <a:schemeClr val="accent2">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39C92A5A-D6E4-4BD0-889E-F7DF7B7C19AD}">
      <dsp:nvSpPr>
        <dsp:cNvPr id="0" name=""/>
        <dsp:cNvSpPr/>
      </dsp:nvSpPr>
      <dsp:spPr>
        <a:xfrm>
          <a:off x="0" y="578121"/>
          <a:ext cx="8153400" cy="525564"/>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latin typeface="Times New Roman" pitchFamily="18" charset="0"/>
              <a:cs typeface="Times New Roman" pitchFamily="18" charset="0"/>
            </a:rPr>
            <a:t>Scientific structuring of task</a:t>
          </a:r>
          <a:endParaRPr lang="en-US" sz="2400" kern="1200" dirty="0">
            <a:latin typeface="Times New Roman" pitchFamily="18" charset="0"/>
            <a:cs typeface="Times New Roman" pitchFamily="18" charset="0"/>
          </a:endParaRPr>
        </a:p>
      </dsp:txBody>
      <dsp:txXfrm>
        <a:off x="1683236" y="578121"/>
        <a:ext cx="6470163" cy="525564"/>
      </dsp:txXfrm>
    </dsp:sp>
    <dsp:sp modelId="{CF5C948E-27C9-44D0-B760-245AEC7C9BA2}">
      <dsp:nvSpPr>
        <dsp:cNvPr id="0" name=""/>
        <dsp:cNvSpPr/>
      </dsp:nvSpPr>
      <dsp:spPr>
        <a:xfrm>
          <a:off x="52556" y="630677"/>
          <a:ext cx="1630680" cy="420451"/>
        </a:xfrm>
        <a:prstGeom prst="roundRect">
          <a:avLst>
            <a:gd name="adj" fmla="val 10000"/>
          </a:avLst>
        </a:prstGeom>
        <a:solidFill>
          <a:schemeClr val="accent3">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4FEFF077-820C-4524-947F-E42BECBAB3AC}">
      <dsp:nvSpPr>
        <dsp:cNvPr id="0" name=""/>
        <dsp:cNvSpPr/>
      </dsp:nvSpPr>
      <dsp:spPr>
        <a:xfrm>
          <a:off x="0" y="1156242"/>
          <a:ext cx="8153400" cy="525564"/>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latin typeface="Times New Roman" pitchFamily="18" charset="0"/>
              <a:cs typeface="Times New Roman" pitchFamily="18" charset="0"/>
            </a:rPr>
            <a:t>Scientific categorization across work, methods, motion and time study</a:t>
          </a:r>
          <a:endParaRPr lang="en-US" sz="2200" kern="1200" dirty="0">
            <a:latin typeface="Times New Roman" pitchFamily="18" charset="0"/>
            <a:cs typeface="Times New Roman" pitchFamily="18" charset="0"/>
          </a:endParaRPr>
        </a:p>
      </dsp:txBody>
      <dsp:txXfrm>
        <a:off x="1683236" y="1156242"/>
        <a:ext cx="6470163" cy="525564"/>
      </dsp:txXfrm>
    </dsp:sp>
    <dsp:sp modelId="{447EA110-224F-46F9-8FE2-1A052413ECE6}">
      <dsp:nvSpPr>
        <dsp:cNvPr id="0" name=""/>
        <dsp:cNvSpPr/>
      </dsp:nvSpPr>
      <dsp:spPr>
        <a:xfrm>
          <a:off x="52556" y="1208799"/>
          <a:ext cx="1630680" cy="420451"/>
        </a:xfrm>
        <a:prstGeom prst="roundRect">
          <a:avLst>
            <a:gd name="adj" fmla="val 10000"/>
          </a:avLst>
        </a:prstGeom>
        <a:solidFill>
          <a:schemeClr val="accent4">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45562870-303F-41D9-8AF8-DBBC9903973D}">
      <dsp:nvSpPr>
        <dsp:cNvPr id="0" name=""/>
        <dsp:cNvSpPr/>
      </dsp:nvSpPr>
      <dsp:spPr>
        <a:xfrm>
          <a:off x="0" y="1734363"/>
          <a:ext cx="8153400" cy="525564"/>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latin typeface="Times New Roman" pitchFamily="18" charset="0"/>
              <a:cs typeface="Times New Roman" pitchFamily="18" charset="0"/>
            </a:rPr>
            <a:t>Scientific wage allocation</a:t>
          </a:r>
          <a:endParaRPr lang="en-US" sz="2400" kern="1200" dirty="0">
            <a:latin typeface="Times New Roman" pitchFamily="18" charset="0"/>
            <a:cs typeface="Times New Roman" pitchFamily="18" charset="0"/>
          </a:endParaRPr>
        </a:p>
      </dsp:txBody>
      <dsp:txXfrm>
        <a:off x="1683236" y="1734363"/>
        <a:ext cx="6470163" cy="525564"/>
      </dsp:txXfrm>
    </dsp:sp>
    <dsp:sp modelId="{7A5CD3A2-8970-4550-BE53-DFB79E115388}">
      <dsp:nvSpPr>
        <dsp:cNvPr id="0" name=""/>
        <dsp:cNvSpPr/>
      </dsp:nvSpPr>
      <dsp:spPr>
        <a:xfrm>
          <a:off x="52556" y="1786920"/>
          <a:ext cx="1630680" cy="420451"/>
        </a:xfrm>
        <a:prstGeom prst="roundRect">
          <a:avLst>
            <a:gd name="adj" fmla="val 10000"/>
          </a:avLst>
        </a:prstGeom>
        <a:solidFill>
          <a:schemeClr val="accent5">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6638E4B9-ED2D-4855-A480-E7805D8F9CDB}">
      <dsp:nvSpPr>
        <dsp:cNvPr id="0" name=""/>
        <dsp:cNvSpPr/>
      </dsp:nvSpPr>
      <dsp:spPr>
        <a:xfrm>
          <a:off x="0" y="2312485"/>
          <a:ext cx="8153400" cy="525564"/>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Standardization of work</a:t>
          </a:r>
          <a:endParaRPr lang="en-US" sz="2400" kern="1200" dirty="0"/>
        </a:p>
      </dsp:txBody>
      <dsp:txXfrm>
        <a:off x="1683236" y="2312485"/>
        <a:ext cx="6470163" cy="525564"/>
      </dsp:txXfrm>
    </dsp:sp>
    <dsp:sp modelId="{EA6F5962-5983-4FDB-AF36-FB24568A31E5}">
      <dsp:nvSpPr>
        <dsp:cNvPr id="0" name=""/>
        <dsp:cNvSpPr/>
      </dsp:nvSpPr>
      <dsp:spPr>
        <a:xfrm>
          <a:off x="52556" y="2365041"/>
          <a:ext cx="1630680" cy="420451"/>
        </a:xfrm>
        <a:prstGeom prst="roundRect">
          <a:avLst>
            <a:gd name="adj" fmla="val 10000"/>
          </a:avLst>
        </a:prstGeom>
        <a:solidFill>
          <a:schemeClr val="accent6">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9AE389BE-76FF-4729-9F66-937D54932AF0}">
      <dsp:nvSpPr>
        <dsp:cNvPr id="0" name=""/>
        <dsp:cNvSpPr/>
      </dsp:nvSpPr>
      <dsp:spPr>
        <a:xfrm>
          <a:off x="0" y="2890606"/>
          <a:ext cx="8153400" cy="525564"/>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latin typeface="Times New Roman" pitchFamily="18" charset="0"/>
              <a:cs typeface="Times New Roman" pitchFamily="18" charset="0"/>
            </a:rPr>
            <a:t>Scientific selection and training</a:t>
          </a:r>
          <a:endParaRPr lang="en-US" sz="2400" kern="1200" dirty="0">
            <a:latin typeface="Times New Roman" pitchFamily="18" charset="0"/>
            <a:cs typeface="Times New Roman" pitchFamily="18" charset="0"/>
          </a:endParaRPr>
        </a:p>
      </dsp:txBody>
      <dsp:txXfrm>
        <a:off x="1683236" y="2890606"/>
        <a:ext cx="6470163" cy="525564"/>
      </dsp:txXfrm>
    </dsp:sp>
    <dsp:sp modelId="{84D3C608-2850-4C62-9A3A-AF759C25E1F5}">
      <dsp:nvSpPr>
        <dsp:cNvPr id="0" name=""/>
        <dsp:cNvSpPr/>
      </dsp:nvSpPr>
      <dsp:spPr>
        <a:xfrm>
          <a:off x="52556" y="2943162"/>
          <a:ext cx="1630680" cy="420451"/>
        </a:xfrm>
        <a:prstGeom prst="roundRect">
          <a:avLst>
            <a:gd name="adj" fmla="val 10000"/>
          </a:avLst>
        </a:prstGeom>
        <a:solidFill>
          <a:schemeClr val="accent2">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E54970CE-6372-41E5-A1A1-8E031AF3D00E}">
      <dsp:nvSpPr>
        <dsp:cNvPr id="0" name=""/>
        <dsp:cNvSpPr/>
      </dsp:nvSpPr>
      <dsp:spPr>
        <a:xfrm>
          <a:off x="0" y="3468727"/>
          <a:ext cx="8153400" cy="525564"/>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Pay incentives</a:t>
          </a:r>
          <a:endParaRPr lang="en-US" sz="2400" kern="1200" dirty="0"/>
        </a:p>
      </dsp:txBody>
      <dsp:txXfrm>
        <a:off x="1683236" y="3468727"/>
        <a:ext cx="6470163" cy="525564"/>
      </dsp:txXfrm>
    </dsp:sp>
    <dsp:sp modelId="{0AA6AAFB-C89F-406D-A39D-C208FE3E6849}">
      <dsp:nvSpPr>
        <dsp:cNvPr id="0" name=""/>
        <dsp:cNvSpPr/>
      </dsp:nvSpPr>
      <dsp:spPr>
        <a:xfrm>
          <a:off x="52556" y="3521284"/>
          <a:ext cx="1630680" cy="420451"/>
        </a:xfrm>
        <a:prstGeom prst="roundRect">
          <a:avLst>
            <a:gd name="adj" fmla="val 10000"/>
          </a:avLst>
        </a:prstGeom>
        <a:solidFill>
          <a:schemeClr val="accent3">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B2163F4F-9A77-4B20-A1FB-8BB98194C9DD}">
      <dsp:nvSpPr>
        <dsp:cNvPr id="0" name=""/>
        <dsp:cNvSpPr/>
      </dsp:nvSpPr>
      <dsp:spPr>
        <a:xfrm>
          <a:off x="0" y="4046849"/>
          <a:ext cx="8153400" cy="525564"/>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Economy</a:t>
          </a:r>
          <a:endParaRPr lang="en-US" sz="2400" kern="1200" dirty="0"/>
        </a:p>
      </dsp:txBody>
      <dsp:txXfrm>
        <a:off x="1683236" y="4046849"/>
        <a:ext cx="6470163" cy="525564"/>
      </dsp:txXfrm>
    </dsp:sp>
    <dsp:sp modelId="{C50F57BF-3304-42F5-9263-3573924081D8}">
      <dsp:nvSpPr>
        <dsp:cNvPr id="0" name=""/>
        <dsp:cNvSpPr/>
      </dsp:nvSpPr>
      <dsp:spPr>
        <a:xfrm>
          <a:off x="52556" y="4099405"/>
          <a:ext cx="1630680" cy="420451"/>
        </a:xfrm>
        <a:prstGeom prst="roundRect">
          <a:avLst>
            <a:gd name="adj" fmla="val 10000"/>
          </a:avLst>
        </a:prstGeom>
        <a:solidFill>
          <a:schemeClr val="accent4">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F56EF44A-03A5-4DDA-8492-D355015D870E}">
      <dsp:nvSpPr>
        <dsp:cNvPr id="0" name=""/>
        <dsp:cNvSpPr/>
      </dsp:nvSpPr>
      <dsp:spPr>
        <a:xfrm>
          <a:off x="0" y="4624970"/>
          <a:ext cx="8153400" cy="525564"/>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Mindset transformation</a:t>
          </a:r>
          <a:endParaRPr lang="en-US" sz="2400" kern="1200" dirty="0"/>
        </a:p>
      </dsp:txBody>
      <dsp:txXfrm>
        <a:off x="1683236" y="4624970"/>
        <a:ext cx="6470163" cy="525564"/>
      </dsp:txXfrm>
    </dsp:sp>
    <dsp:sp modelId="{BDA7CA8A-4A44-4A0C-BB38-D17DBB2FC911}">
      <dsp:nvSpPr>
        <dsp:cNvPr id="0" name=""/>
        <dsp:cNvSpPr/>
      </dsp:nvSpPr>
      <dsp:spPr>
        <a:xfrm>
          <a:off x="52556" y="4677526"/>
          <a:ext cx="1630680" cy="420451"/>
        </a:xfrm>
        <a:prstGeom prst="roundRect">
          <a:avLst>
            <a:gd name="adj" fmla="val 10000"/>
          </a:avLst>
        </a:prstGeom>
        <a:solidFill>
          <a:schemeClr val="accent5">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1">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51CA8F-BDE0-4F12-8E9B-C43FFAE9E499}" type="datetimeFigureOut">
              <a:rPr lang="en-US" smtClean="0"/>
              <a:pPr/>
              <a:t>8/10/2018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D231EA-5497-4312-86D0-CEE24F1A7F46}" type="slidenum">
              <a:rPr lang="en-US" smtClean="0"/>
              <a:pPr/>
              <a:t>‹#›</a:t>
            </a:fld>
            <a:endParaRPr lang="en-US"/>
          </a:p>
        </p:txBody>
      </p:sp>
    </p:spTree>
    <p:extLst>
      <p:ext uri="{BB962C8B-B14F-4D97-AF65-F5344CB8AC3E}">
        <p14:creationId xmlns:p14="http://schemas.microsoft.com/office/powerpoint/2010/main" val="2269680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D231EA-5497-4312-86D0-CEE24F1A7F46}"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kalyan-city.blogspot.com/2010/11/what-is-labour-and-labourer-meaning-and.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kalyan-city.blogspot.com/2010/06/decision-making-process-in-management.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kalyan-city.blogspot.com/2011/04/principles-of-human-relations-approach.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en.wikipedia.org/wiki/Syste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s://en.wikipedia.org/wiki/Business_process" TargetMode="External"/><Relationship Id="rId3" Type="http://schemas.openxmlformats.org/officeDocument/2006/relationships/hyperlink" Target="https://en.wikipedia.org/wiki/Motorola" TargetMode="External"/><Relationship Id="rId7" Type="http://schemas.openxmlformats.org/officeDocument/2006/relationships/hyperlink" Target="https://en.wikipedia.org/wiki/Manufacturing" TargetMode="External"/><Relationship Id="rId2" Type="http://schemas.openxmlformats.org/officeDocument/2006/relationships/hyperlink" Target="https://en.wikipedia.org/w/index.php?title=Bill_Smith_&amp;_Mikel_J_Harry_(Motorola_engineers)&amp;action=edit&amp;redlink=1" TargetMode="External"/><Relationship Id="rId1" Type="http://schemas.openxmlformats.org/officeDocument/2006/relationships/slideLayout" Target="../slideLayouts/slideLayout2.xml"/><Relationship Id="rId6" Type="http://schemas.openxmlformats.org/officeDocument/2006/relationships/hyperlink" Target="https://en.wikipedia.org/wiki/Statistical_dispersion" TargetMode="External"/><Relationship Id="rId11" Type="http://schemas.openxmlformats.org/officeDocument/2006/relationships/hyperlink" Target="https://en.wikipedia.org/wiki/Statistics" TargetMode="External"/><Relationship Id="rId5" Type="http://schemas.openxmlformats.org/officeDocument/2006/relationships/hyperlink" Target="https://en.wikipedia.org/wiki/General_Electric" TargetMode="External"/><Relationship Id="rId10" Type="http://schemas.openxmlformats.org/officeDocument/2006/relationships/hyperlink" Target="https://en.wikipedia.org/wiki/Empirical" TargetMode="External"/><Relationship Id="rId4" Type="http://schemas.openxmlformats.org/officeDocument/2006/relationships/hyperlink" Target="https://en.wikipedia.org/wiki/Jack_Welch" TargetMode="External"/><Relationship Id="rId9" Type="http://schemas.openxmlformats.org/officeDocument/2006/relationships/hyperlink" Target="https://en.wikipedia.org/wiki/Quality_managemen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hyperlink" Target="https://www.shortto.com/J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solidFill>
                  <a:srgbClr val="C00000"/>
                </a:solidFill>
                <a:latin typeface="Arial Black" pitchFamily="34" charset="0"/>
              </a:rPr>
              <a:t>Evolution Of Management Thought</a:t>
            </a:r>
            <a:endParaRPr lang="en-US" dirty="0">
              <a:solidFill>
                <a:srgbClr val="C00000"/>
              </a:solidFill>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304800" y="228600"/>
            <a:ext cx="8382000" cy="838200"/>
          </a:xfrm>
        </p:spPr>
        <p:txBody>
          <a:bodyPr>
            <a:normAutofit/>
          </a:bodyPr>
          <a:lstStyle/>
          <a:p>
            <a:pPr eaLnBrk="1" hangingPunct="1"/>
            <a:r>
              <a:rPr lang="en-US" sz="3600" b="1" dirty="0" smtClean="0">
                <a:solidFill>
                  <a:srgbClr val="C00000"/>
                </a:solidFill>
                <a:latin typeface="Arial Black" pitchFamily="34" charset="0"/>
              </a:rPr>
              <a:t>Taylor’s Four Principles</a:t>
            </a:r>
          </a:p>
        </p:txBody>
      </p:sp>
      <p:sp>
        <p:nvSpPr>
          <p:cNvPr id="3" name="Content Placeholder 2"/>
          <p:cNvSpPr>
            <a:spLocks noGrp="1"/>
          </p:cNvSpPr>
          <p:nvPr>
            <p:ph sz="quarter" idx="1"/>
          </p:nvPr>
        </p:nvSpPr>
        <p:spPr>
          <a:xfrm>
            <a:off x="304800" y="990600"/>
            <a:ext cx="8534400" cy="5638800"/>
          </a:xfrm>
        </p:spPr>
        <p:txBody>
          <a:bodyPr>
            <a:normAutofit/>
          </a:bodyPr>
          <a:lstStyle/>
          <a:p>
            <a:pPr marL="457200" indent="-457200" algn="just">
              <a:lnSpc>
                <a:spcPct val="200000"/>
              </a:lnSpc>
              <a:spcBef>
                <a:spcPts val="580"/>
              </a:spcBef>
              <a:buFont typeface="+mj-lt"/>
              <a:buAutoNum type="arabicPeriod"/>
              <a:defRPr/>
            </a:pPr>
            <a:r>
              <a:rPr lang="en-US" sz="2400" dirty="0" smtClean="0">
                <a:latin typeface="Times New Roman" pitchFamily="18" charset="0"/>
                <a:cs typeface="Times New Roman" pitchFamily="18" charset="0"/>
              </a:rPr>
              <a:t>Replace rule-of-thumb with science.</a:t>
            </a:r>
          </a:p>
          <a:p>
            <a:pPr marL="457200" indent="-457200" algn="just">
              <a:lnSpc>
                <a:spcPct val="200000"/>
              </a:lnSpc>
              <a:spcBef>
                <a:spcPts val="580"/>
              </a:spcBef>
              <a:buFont typeface="+mj-lt"/>
              <a:buAutoNum type="arabicPeriod"/>
              <a:defRPr/>
            </a:pPr>
            <a:r>
              <a:rPr lang="en-US" sz="2400" dirty="0" smtClean="0">
                <a:latin typeface="Times New Roman" pitchFamily="18" charset="0"/>
                <a:cs typeface="Times New Roman" pitchFamily="18" charset="0"/>
              </a:rPr>
              <a:t>Harmony not discord</a:t>
            </a:r>
          </a:p>
          <a:p>
            <a:pPr marL="457200" indent="-457200" algn="just">
              <a:lnSpc>
                <a:spcPct val="200000"/>
              </a:lnSpc>
              <a:spcBef>
                <a:spcPts val="580"/>
              </a:spcBef>
              <a:buFont typeface="+mj-lt"/>
              <a:buAutoNum type="arabicPeriod"/>
              <a:defRPr/>
            </a:pPr>
            <a:r>
              <a:rPr lang="en-US" sz="2400" dirty="0" smtClean="0">
                <a:latin typeface="Times New Roman" pitchFamily="18" charset="0"/>
                <a:cs typeface="Times New Roman" pitchFamily="18" charset="0"/>
              </a:rPr>
              <a:t>Co-operation not individualism</a:t>
            </a:r>
          </a:p>
          <a:p>
            <a:pPr marL="457200" indent="-457200" algn="just">
              <a:lnSpc>
                <a:spcPct val="200000"/>
              </a:lnSpc>
              <a:spcBef>
                <a:spcPts val="580"/>
              </a:spcBef>
              <a:buFont typeface="+mj-lt"/>
              <a:buAutoNum type="arabicPeriod"/>
              <a:defRPr/>
            </a:pPr>
            <a:r>
              <a:rPr lang="en-US" sz="2400" dirty="0" smtClean="0">
                <a:latin typeface="Times New Roman" pitchFamily="18" charset="0"/>
                <a:cs typeface="Times New Roman" pitchFamily="18" charset="0"/>
              </a:rPr>
              <a:t>Development of each and every worker to his greater efficiency</a:t>
            </a:r>
          </a:p>
          <a:p>
            <a:pPr marL="457200" indent="-457200" algn="just" eaLnBrk="1" fontAlgn="auto" hangingPunct="1">
              <a:lnSpc>
                <a:spcPct val="200000"/>
              </a:lnSpc>
              <a:spcBef>
                <a:spcPts val="580"/>
              </a:spcBef>
              <a:spcAft>
                <a:spcPts val="0"/>
              </a:spcAft>
              <a:buFont typeface="+mj-lt"/>
              <a:buAutoNum type="arabicPeriod"/>
              <a:defRPr/>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1295400"/>
          <a:ext cx="8153400" cy="515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p:cNvSpPr>
            <a:spLocks noGrp="1"/>
          </p:cNvSpPr>
          <p:nvPr>
            <p:ph type="title"/>
          </p:nvPr>
        </p:nvSpPr>
        <p:spPr>
          <a:xfrm>
            <a:off x="0" y="274638"/>
            <a:ext cx="9144000" cy="715962"/>
          </a:xfrm>
        </p:spPr>
        <p:txBody>
          <a:bodyPr>
            <a:noAutofit/>
          </a:bodyPr>
          <a:lstStyle/>
          <a:p>
            <a:r>
              <a:rPr lang="en-US" sz="3200" dirty="0" smtClean="0">
                <a:latin typeface="Arial Black" pitchFamily="34" charset="0"/>
              </a:rPr>
              <a:t>Key Features of scientific management</a:t>
            </a:r>
            <a:endParaRPr lang="en-US" sz="3200" dirty="0">
              <a:latin typeface="Arial Black"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219200" y="0"/>
            <a:ext cx="7239000" cy="1828800"/>
          </a:xfrm>
        </p:spPr>
        <p:txBody>
          <a:bodyPr>
            <a:normAutofit/>
          </a:bodyPr>
          <a:lstStyle/>
          <a:p>
            <a:pPr eaLnBrk="1" hangingPunct="1"/>
            <a:r>
              <a:rPr lang="en-US" sz="3600" b="1" dirty="0" smtClean="0">
                <a:solidFill>
                  <a:srgbClr val="C00000"/>
                </a:solidFill>
                <a:latin typeface="Arial Black" pitchFamily="34" charset="0"/>
              </a:rPr>
              <a:t>Bureaucratic Management</a:t>
            </a:r>
          </a:p>
        </p:txBody>
      </p:sp>
      <p:sp>
        <p:nvSpPr>
          <p:cNvPr id="49155" name="Content Placeholder 2"/>
          <p:cNvSpPr>
            <a:spLocks noGrp="1"/>
          </p:cNvSpPr>
          <p:nvPr>
            <p:ph sz="quarter" idx="1"/>
          </p:nvPr>
        </p:nvSpPr>
        <p:spPr>
          <a:xfrm>
            <a:off x="228600" y="1295400"/>
            <a:ext cx="8686800" cy="5410200"/>
          </a:xfrm>
        </p:spPr>
        <p:txBody>
          <a:bodyPr>
            <a:normAutofit/>
          </a:bodyPr>
          <a:lstStyle/>
          <a:p>
            <a:pPr algn="just">
              <a:lnSpc>
                <a:spcPct val="200000"/>
              </a:lnSpc>
            </a:pPr>
            <a:r>
              <a:rPr lang="en-US" sz="2400" dirty="0" smtClean="0">
                <a:latin typeface="Times New Roman" pitchFamily="18" charset="0"/>
                <a:cs typeface="Times New Roman" pitchFamily="18" charset="0"/>
              </a:rPr>
              <a:t>Scientific management focused on the work or the job and how to do it better.</a:t>
            </a:r>
          </a:p>
          <a:p>
            <a:pPr algn="just">
              <a:lnSpc>
                <a:spcPct val="200000"/>
              </a:lnSpc>
            </a:pPr>
            <a:r>
              <a:rPr lang="en-US" sz="2400" dirty="0" smtClean="0">
                <a:latin typeface="Times New Roman" pitchFamily="18" charset="0"/>
                <a:cs typeface="Times New Roman" pitchFamily="18" charset="0"/>
              </a:rPr>
              <a:t>Bureaucratic Management focused on how to structure the organization better so that better overall performance might be achieved.</a:t>
            </a:r>
          </a:p>
          <a:p>
            <a:pPr algn="just">
              <a:lnSpc>
                <a:spcPct val="200000"/>
              </a:lnSpc>
            </a:pPr>
            <a:r>
              <a:rPr lang="en-US" sz="2400" dirty="0" smtClean="0">
                <a:latin typeface="Times New Roman" pitchFamily="18" charset="0"/>
                <a:cs typeface="Times New Roman" pitchFamily="18" charset="0"/>
              </a:rPr>
              <a:t>Max Weber was the main author for this thought.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533400" y="304800"/>
            <a:ext cx="8153400" cy="1143000"/>
          </a:xfrm>
        </p:spPr>
        <p:txBody>
          <a:bodyPr>
            <a:noAutofit/>
          </a:bodyPr>
          <a:lstStyle/>
          <a:p>
            <a:pPr eaLnBrk="1" hangingPunct="1"/>
            <a:r>
              <a:rPr lang="en-US" sz="3600" b="1" dirty="0" smtClean="0">
                <a:solidFill>
                  <a:srgbClr val="C00000"/>
                </a:solidFill>
                <a:latin typeface="Arial Black" pitchFamily="34" charset="0"/>
              </a:rPr>
              <a:t>Characteristics Of Weber’s Bureaucracy</a:t>
            </a:r>
          </a:p>
        </p:txBody>
      </p:sp>
      <p:sp>
        <p:nvSpPr>
          <p:cNvPr id="3" name="Content Placeholder 2"/>
          <p:cNvSpPr>
            <a:spLocks noGrp="1"/>
          </p:cNvSpPr>
          <p:nvPr>
            <p:ph sz="quarter" idx="1"/>
          </p:nvPr>
        </p:nvSpPr>
        <p:spPr>
          <a:xfrm>
            <a:off x="152400" y="1600200"/>
            <a:ext cx="8763000" cy="5105400"/>
          </a:xfrm>
        </p:spPr>
        <p:txBody>
          <a:bodyPr>
            <a:normAutofit/>
          </a:bodyPr>
          <a:lstStyle/>
          <a:p>
            <a:pPr marL="274320" indent="-274320" algn="just" eaLnBrk="1" fontAlgn="auto" hangingPunct="1">
              <a:lnSpc>
                <a:spcPct val="150000"/>
              </a:lnSpc>
              <a:spcBef>
                <a:spcPts val="580"/>
              </a:spcBef>
              <a:spcAft>
                <a:spcPts val="0"/>
              </a:spcAft>
              <a:buFont typeface="Wingdings 2"/>
              <a:buChar char=""/>
              <a:defRPr/>
            </a:pPr>
            <a:r>
              <a:rPr lang="en-US" sz="2400" dirty="0" smtClean="0">
                <a:latin typeface="Times New Roman" pitchFamily="18" charset="0"/>
                <a:cs typeface="Times New Roman" pitchFamily="18" charset="0"/>
              </a:rPr>
              <a:t>Specialization of a labor</a:t>
            </a:r>
          </a:p>
          <a:p>
            <a:pPr marL="274320" indent="-274320" algn="just" eaLnBrk="1" fontAlgn="auto" hangingPunct="1">
              <a:lnSpc>
                <a:spcPct val="150000"/>
              </a:lnSpc>
              <a:spcBef>
                <a:spcPts val="580"/>
              </a:spcBef>
              <a:spcAft>
                <a:spcPts val="0"/>
              </a:spcAft>
              <a:buFont typeface="Wingdings 2"/>
              <a:buChar char=""/>
              <a:defRPr/>
            </a:pPr>
            <a:r>
              <a:rPr lang="en-US" sz="2400" dirty="0" smtClean="0">
                <a:latin typeface="Times New Roman" pitchFamily="18" charset="0"/>
                <a:cs typeface="Times New Roman" pitchFamily="18" charset="0"/>
              </a:rPr>
              <a:t>Formalization of rules and procedures</a:t>
            </a:r>
          </a:p>
          <a:p>
            <a:pPr marL="274320" indent="-274320" algn="just" eaLnBrk="1" fontAlgn="auto" hangingPunct="1">
              <a:lnSpc>
                <a:spcPct val="150000"/>
              </a:lnSpc>
              <a:spcBef>
                <a:spcPts val="580"/>
              </a:spcBef>
              <a:spcAft>
                <a:spcPts val="0"/>
              </a:spcAft>
              <a:buFont typeface="Wingdings 2"/>
              <a:buChar char=""/>
              <a:defRPr/>
            </a:pPr>
            <a:r>
              <a:rPr lang="en-US" sz="2400" dirty="0" smtClean="0">
                <a:latin typeface="Times New Roman" pitchFamily="18" charset="0"/>
                <a:cs typeface="Times New Roman" pitchFamily="18" charset="0"/>
              </a:rPr>
              <a:t>Formalization of lines of authority into a hierarchical structure</a:t>
            </a:r>
          </a:p>
          <a:p>
            <a:pPr marL="274320" indent="-274320" algn="just" eaLnBrk="1" fontAlgn="auto" hangingPunct="1">
              <a:lnSpc>
                <a:spcPct val="150000"/>
              </a:lnSpc>
              <a:spcBef>
                <a:spcPts val="580"/>
              </a:spcBef>
              <a:spcAft>
                <a:spcPts val="0"/>
              </a:spcAft>
              <a:buFont typeface="Wingdings 2"/>
              <a:buChar char=""/>
              <a:defRPr/>
            </a:pPr>
            <a:r>
              <a:rPr lang="en-US" sz="2400" dirty="0" smtClean="0">
                <a:latin typeface="Times New Roman" pitchFamily="18" charset="0"/>
                <a:cs typeface="Times New Roman" pitchFamily="18" charset="0"/>
              </a:rPr>
              <a:t>Formalization of the career advancement process to be based on merit</a:t>
            </a:r>
          </a:p>
          <a:p>
            <a:pPr marL="274320" indent="-274320" algn="just" eaLnBrk="1" fontAlgn="auto" hangingPunct="1">
              <a:lnSpc>
                <a:spcPct val="150000"/>
              </a:lnSpc>
              <a:spcBef>
                <a:spcPts val="580"/>
              </a:spcBef>
              <a:spcAft>
                <a:spcPts val="0"/>
              </a:spcAft>
              <a:buFont typeface="Wingdings 2"/>
              <a:buChar char=""/>
              <a:defRPr/>
            </a:pPr>
            <a:r>
              <a:rPr lang="en-US" sz="2400" dirty="0" smtClean="0">
                <a:latin typeface="Times New Roman" pitchFamily="18" charset="0"/>
                <a:cs typeface="Times New Roman" pitchFamily="18" charset="0"/>
              </a:rPr>
              <a:t>Impartial assessment</a:t>
            </a:r>
          </a:p>
          <a:p>
            <a:pPr marL="274320" indent="-274320" algn="just" eaLnBrk="1" fontAlgn="auto" hangingPunct="1">
              <a:lnSpc>
                <a:spcPct val="150000"/>
              </a:lnSpc>
              <a:spcBef>
                <a:spcPts val="580"/>
              </a:spcBef>
              <a:spcAft>
                <a:spcPts val="0"/>
              </a:spcAft>
              <a:buFont typeface="Wingdings 2"/>
              <a:buChar char=""/>
              <a:defRPr/>
            </a:pP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609600" y="457200"/>
            <a:ext cx="7772400" cy="1143000"/>
          </a:xfrm>
        </p:spPr>
        <p:txBody>
          <a:bodyPr>
            <a:noAutofit/>
          </a:bodyPr>
          <a:lstStyle/>
          <a:p>
            <a:pPr eaLnBrk="1" hangingPunct="1"/>
            <a:r>
              <a:rPr lang="en-US" sz="3600" b="1" dirty="0" smtClean="0">
                <a:solidFill>
                  <a:srgbClr val="C00000"/>
                </a:solidFill>
                <a:latin typeface="Arial Black" pitchFamily="34" charset="0"/>
              </a:rPr>
              <a:t>ADMINISTRATIVE VIEW OF MANAGEMENT</a:t>
            </a:r>
          </a:p>
        </p:txBody>
      </p:sp>
      <p:sp>
        <p:nvSpPr>
          <p:cNvPr id="53251" name="Content Placeholder 2"/>
          <p:cNvSpPr>
            <a:spLocks noGrp="1"/>
          </p:cNvSpPr>
          <p:nvPr>
            <p:ph sz="quarter" idx="1"/>
          </p:nvPr>
        </p:nvSpPr>
        <p:spPr>
          <a:xfrm>
            <a:off x="304800" y="1676400"/>
            <a:ext cx="8534400" cy="4800600"/>
          </a:xfrm>
        </p:spPr>
        <p:txBody>
          <a:bodyPr>
            <a:normAutofit/>
          </a:bodyPr>
          <a:lstStyle/>
          <a:p>
            <a:pPr algn="just" eaLnBrk="1" hangingPunct="1">
              <a:lnSpc>
                <a:spcPct val="150000"/>
              </a:lnSpc>
            </a:pPr>
            <a:r>
              <a:rPr lang="en-US" sz="2400" dirty="0" smtClean="0">
                <a:latin typeface="Times New Roman" pitchFamily="18" charset="0"/>
                <a:cs typeface="Times New Roman" pitchFamily="18" charset="0"/>
              </a:rPr>
              <a:t>It is a term used for those early-day contributors who developed and taught principles to be used by managers, both individually and collectively, to improve the performance of the overall functions of the organization.</a:t>
            </a:r>
          </a:p>
          <a:p>
            <a:pPr algn="just" eaLnBrk="1" hangingPunct="1">
              <a:lnSpc>
                <a:spcPct val="150000"/>
              </a:lnSpc>
            </a:pPr>
            <a:r>
              <a:rPr lang="en-US" sz="2400" dirty="0" smtClean="0">
                <a:latin typeface="Times New Roman" pitchFamily="18" charset="0"/>
                <a:cs typeface="Times New Roman" pitchFamily="18" charset="0"/>
              </a:rPr>
              <a:t>Henri </a:t>
            </a:r>
            <a:r>
              <a:rPr lang="en-US" sz="2400" dirty="0" err="1" smtClean="0">
                <a:latin typeface="Times New Roman" pitchFamily="18" charset="0"/>
                <a:cs typeface="Times New Roman" pitchFamily="18" charset="0"/>
              </a:rPr>
              <a:t>Fayol</a:t>
            </a:r>
            <a:r>
              <a:rPr lang="en-US" sz="2400" dirty="0" smtClean="0">
                <a:latin typeface="Times New Roman" pitchFamily="18" charset="0"/>
                <a:cs typeface="Times New Roman" pitchFamily="18" charset="0"/>
              </a:rPr>
              <a:t> (1841-1925) a successful French industrialist, developed theories about management he thought could be taught to those individuals with administrative responsibilities.</a:t>
            </a:r>
          </a:p>
          <a:p>
            <a:pPr algn="just" eaLnBrk="1" hangingPunct="1">
              <a:lnSpc>
                <a:spcPct val="150000"/>
              </a:lnSpc>
            </a:pPr>
            <a:endParaRPr lang="en-US" sz="2400" dirty="0" smtClean="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noAutofit/>
          </a:bodyPr>
          <a:lstStyle/>
          <a:p>
            <a:pPr eaLnBrk="1" hangingPunct="1"/>
            <a:r>
              <a:rPr lang="en-US" sz="3600" b="1" dirty="0" err="1" smtClean="0">
                <a:solidFill>
                  <a:srgbClr val="C00000"/>
                </a:solidFill>
                <a:latin typeface="Arial Black" pitchFamily="34" charset="0"/>
              </a:rPr>
              <a:t>Fayol’s</a:t>
            </a:r>
            <a:r>
              <a:rPr lang="en-US" sz="3600" b="1" dirty="0" smtClean="0">
                <a:solidFill>
                  <a:srgbClr val="C00000"/>
                </a:solidFill>
                <a:latin typeface="Arial Black" pitchFamily="34" charset="0"/>
              </a:rPr>
              <a:t> 14 Principles of Management</a:t>
            </a:r>
          </a:p>
        </p:txBody>
      </p:sp>
      <p:sp>
        <p:nvSpPr>
          <p:cNvPr id="3" name="Content Placeholder 2"/>
          <p:cNvSpPr>
            <a:spLocks noGrp="1"/>
          </p:cNvSpPr>
          <p:nvPr>
            <p:ph sz="quarter" idx="1"/>
          </p:nvPr>
        </p:nvSpPr>
        <p:spPr>
          <a:xfrm>
            <a:off x="152400" y="1447800"/>
            <a:ext cx="8763000" cy="4876800"/>
          </a:xfrm>
        </p:spPr>
        <p:txBody>
          <a:bodyPr>
            <a:normAutofit/>
          </a:bodyPr>
          <a:lstStyle/>
          <a:p>
            <a:pPr marL="274320" indent="-274320" algn="just" eaLnBrk="1" fontAlgn="auto" hangingPunct="1">
              <a:lnSpc>
                <a:spcPct val="150000"/>
              </a:lnSpc>
              <a:spcBef>
                <a:spcPts val="580"/>
              </a:spcBef>
              <a:spcAft>
                <a:spcPts val="0"/>
              </a:spcAft>
              <a:buNone/>
              <a:defRPr/>
            </a:pPr>
            <a:r>
              <a:rPr lang="en-US" sz="2400" dirty="0" smtClean="0">
                <a:latin typeface="Times New Roman" pitchFamily="18" charset="0"/>
                <a:cs typeface="Times New Roman" pitchFamily="18" charset="0"/>
              </a:rPr>
              <a:t>1. </a:t>
            </a:r>
            <a:r>
              <a:rPr lang="en-US" sz="2400" b="1" dirty="0" smtClean="0">
                <a:latin typeface="Times New Roman" pitchFamily="18" charset="0"/>
                <a:cs typeface="Times New Roman" pitchFamily="18" charset="0"/>
              </a:rPr>
              <a:t>Division of work: </a:t>
            </a:r>
            <a:r>
              <a:rPr lang="en-US" sz="2400" dirty="0" smtClean="0">
                <a:latin typeface="Times New Roman" pitchFamily="18" charset="0"/>
                <a:cs typeface="Times New Roman" pitchFamily="18" charset="0"/>
              </a:rPr>
              <a:t>Specialization increases output by making employees more efficient.</a:t>
            </a:r>
          </a:p>
          <a:p>
            <a:pPr marL="274320" indent="-274320" algn="just" eaLnBrk="1" fontAlgn="auto" hangingPunct="1">
              <a:lnSpc>
                <a:spcPct val="150000"/>
              </a:lnSpc>
              <a:spcBef>
                <a:spcPts val="580"/>
              </a:spcBef>
              <a:spcAft>
                <a:spcPts val="0"/>
              </a:spcAft>
              <a:buNone/>
              <a:defRPr/>
            </a:pPr>
            <a:r>
              <a:rPr lang="en-US" sz="2400" dirty="0" smtClean="0">
                <a:latin typeface="Times New Roman" pitchFamily="18" charset="0"/>
                <a:cs typeface="Times New Roman" pitchFamily="18" charset="0"/>
              </a:rPr>
              <a:t>2. </a:t>
            </a:r>
            <a:r>
              <a:rPr lang="en-US" sz="2400" b="1" dirty="0" smtClean="0">
                <a:latin typeface="Times New Roman" pitchFamily="18" charset="0"/>
                <a:cs typeface="Times New Roman" pitchFamily="18" charset="0"/>
              </a:rPr>
              <a:t>Authority: </a:t>
            </a:r>
            <a:r>
              <a:rPr lang="en-US" sz="2400" dirty="0" smtClean="0">
                <a:latin typeface="Times New Roman" pitchFamily="18" charset="0"/>
                <a:cs typeface="Times New Roman" pitchFamily="18" charset="0"/>
              </a:rPr>
              <a:t>Managers must be able to give order. Authority gives them this right. Along with authority, however, goes responsibility.</a:t>
            </a:r>
          </a:p>
          <a:p>
            <a:pPr marL="274320" indent="-274320" algn="just" eaLnBrk="1" fontAlgn="auto" hangingPunct="1">
              <a:lnSpc>
                <a:spcPct val="150000"/>
              </a:lnSpc>
              <a:spcBef>
                <a:spcPts val="580"/>
              </a:spcBef>
              <a:spcAft>
                <a:spcPts val="0"/>
              </a:spcAft>
              <a:buNone/>
              <a:defRPr/>
            </a:pPr>
            <a:r>
              <a:rPr lang="en-US" sz="2400" dirty="0" smtClean="0">
                <a:latin typeface="Times New Roman" pitchFamily="18" charset="0"/>
                <a:cs typeface="Times New Roman" pitchFamily="18" charset="0"/>
              </a:rPr>
              <a:t>3. </a:t>
            </a:r>
            <a:r>
              <a:rPr lang="en-US" sz="2400" b="1" dirty="0" smtClean="0">
                <a:latin typeface="Times New Roman" pitchFamily="18" charset="0"/>
                <a:cs typeface="Times New Roman" pitchFamily="18" charset="0"/>
              </a:rPr>
              <a:t>Discipline: </a:t>
            </a:r>
            <a:r>
              <a:rPr lang="en-US" sz="2400" dirty="0" smtClean="0">
                <a:latin typeface="Times New Roman" pitchFamily="18" charset="0"/>
                <a:cs typeface="Times New Roman" pitchFamily="18" charset="0"/>
              </a:rPr>
              <a:t>Employees must obey and respect the rules that govern the organization.</a:t>
            </a:r>
          </a:p>
          <a:p>
            <a:pPr marL="274320" indent="-274320" algn="just">
              <a:lnSpc>
                <a:spcPct val="150000"/>
              </a:lnSpc>
              <a:spcBef>
                <a:spcPts val="580"/>
              </a:spcBef>
              <a:buNone/>
              <a:defRPr/>
            </a:pPr>
            <a:r>
              <a:rPr lang="en-US" sz="2400" dirty="0" smtClean="0">
                <a:latin typeface="Times New Roman" pitchFamily="18" charset="0"/>
                <a:cs typeface="Times New Roman" pitchFamily="18" charset="0"/>
              </a:rPr>
              <a:t>4. </a:t>
            </a:r>
            <a:r>
              <a:rPr lang="en-US" sz="2400" b="1" dirty="0" smtClean="0">
                <a:latin typeface="Times New Roman" pitchFamily="18" charset="0"/>
                <a:cs typeface="Times New Roman" pitchFamily="18" charset="0"/>
              </a:rPr>
              <a:t>Unity of Command: </a:t>
            </a:r>
            <a:r>
              <a:rPr lang="en-US" sz="2400" dirty="0" smtClean="0">
                <a:latin typeface="Times New Roman" pitchFamily="18" charset="0"/>
                <a:cs typeface="Times New Roman" pitchFamily="18" charset="0"/>
              </a:rPr>
              <a:t>An employee should receive orders from one superior only.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sz="quarter" idx="1"/>
          </p:nvPr>
        </p:nvSpPr>
        <p:spPr>
          <a:xfrm>
            <a:off x="152400" y="228600"/>
            <a:ext cx="8839200" cy="6400800"/>
          </a:xfrm>
        </p:spPr>
        <p:txBody>
          <a:bodyPr>
            <a:normAutofit fontScale="92500"/>
          </a:bodyPr>
          <a:lstStyle/>
          <a:p>
            <a:pPr algn="just" eaLnBrk="1" hangingPunct="1">
              <a:lnSpc>
                <a:spcPct val="150000"/>
              </a:lnSpc>
              <a:buNone/>
            </a:pPr>
            <a:r>
              <a:rPr lang="en-US" sz="2400" b="1" dirty="0" smtClean="0">
                <a:latin typeface="Times New Roman" pitchFamily="18" charset="0"/>
                <a:cs typeface="Times New Roman" pitchFamily="18" charset="0"/>
              </a:rPr>
              <a:t>5. Unity of direction: </a:t>
            </a:r>
            <a:r>
              <a:rPr lang="en-US" sz="2400" dirty="0" smtClean="0">
                <a:latin typeface="Times New Roman" pitchFamily="18" charset="0"/>
                <a:cs typeface="Times New Roman" pitchFamily="18" charset="0"/>
              </a:rPr>
              <a:t>The organization should have a single plan of action to guide managers and workers.</a:t>
            </a:r>
          </a:p>
          <a:p>
            <a:pPr algn="just" eaLnBrk="1" hangingPunct="1">
              <a:lnSpc>
                <a:spcPct val="150000"/>
              </a:lnSpc>
              <a:buNone/>
            </a:pPr>
            <a:r>
              <a:rPr lang="en-US" sz="2400" b="1" dirty="0" smtClean="0">
                <a:latin typeface="Times New Roman" pitchFamily="18" charset="0"/>
                <a:cs typeface="Times New Roman" pitchFamily="18" charset="0"/>
              </a:rPr>
              <a:t>6. Subordination of individual interests to the general interest: </a:t>
            </a:r>
            <a:r>
              <a:rPr lang="en-US" sz="2400" dirty="0" smtClean="0">
                <a:latin typeface="Times New Roman" pitchFamily="18" charset="0"/>
                <a:cs typeface="Times New Roman" pitchFamily="18" charset="0"/>
              </a:rPr>
              <a:t>The interests of any one employee or group of employees should not take precedence over the interests of the organization as a whole.</a:t>
            </a:r>
          </a:p>
          <a:p>
            <a:pPr algn="just">
              <a:lnSpc>
                <a:spcPct val="150000"/>
              </a:lnSpc>
              <a:buNone/>
            </a:pPr>
            <a:r>
              <a:rPr lang="en-US" sz="2400" b="1" dirty="0" smtClean="0">
                <a:latin typeface="Times New Roman" pitchFamily="18" charset="0"/>
                <a:cs typeface="Times New Roman" pitchFamily="18" charset="0"/>
              </a:rPr>
              <a:t>7. Remuneration: </a:t>
            </a:r>
            <a:r>
              <a:rPr lang="en-US" sz="2400" dirty="0" smtClean="0">
                <a:latin typeface="Times New Roman" pitchFamily="18" charset="0"/>
                <a:cs typeface="Times New Roman" pitchFamily="18" charset="0"/>
              </a:rPr>
              <a:t>Workers must be paid a fair wage for their services.</a:t>
            </a:r>
          </a:p>
          <a:p>
            <a:pPr algn="just">
              <a:lnSpc>
                <a:spcPct val="150000"/>
              </a:lnSpc>
              <a:buNone/>
            </a:pPr>
            <a:r>
              <a:rPr lang="en-US" sz="2400" b="1" dirty="0" smtClean="0">
                <a:latin typeface="Times New Roman" pitchFamily="18" charset="0"/>
                <a:cs typeface="Times New Roman" pitchFamily="18" charset="0"/>
              </a:rPr>
              <a:t>8.Centralization &amp; Decentralization: </a:t>
            </a:r>
            <a:r>
              <a:rPr lang="en-US" sz="2400" dirty="0" smtClean="0">
                <a:latin typeface="Times New Roman" pitchFamily="18" charset="0"/>
                <a:cs typeface="Times New Roman" pitchFamily="18" charset="0"/>
              </a:rPr>
              <a:t>This term refers to the degree to which top management and sub-ordinates are involved in decision making.</a:t>
            </a:r>
          </a:p>
          <a:p>
            <a:pPr algn="just">
              <a:lnSpc>
                <a:spcPct val="150000"/>
              </a:lnSpc>
              <a:buNone/>
            </a:pPr>
            <a:r>
              <a:rPr lang="en-US" sz="2400" b="1" dirty="0" smtClean="0">
                <a:latin typeface="Times New Roman" pitchFamily="18" charset="0"/>
                <a:cs typeface="Times New Roman" pitchFamily="18" charset="0"/>
              </a:rPr>
              <a:t>9.Scalar Chain: </a:t>
            </a:r>
            <a:r>
              <a:rPr lang="en-US" sz="2400" dirty="0" smtClean="0">
                <a:latin typeface="Times New Roman" pitchFamily="18" charset="0"/>
                <a:cs typeface="Times New Roman" pitchFamily="18" charset="0"/>
              </a:rPr>
              <a:t>It refers the chain of supervisors from top to bottom within an organization and communication flow should happen via the scalar chain.</a:t>
            </a:r>
          </a:p>
          <a:p>
            <a:pPr algn="just">
              <a:lnSpc>
                <a:spcPct val="150000"/>
              </a:lnSpc>
            </a:pPr>
            <a:endParaRPr lang="en-US" sz="2400" dirty="0" smtClean="0">
              <a:latin typeface="Times New Roman" pitchFamily="18" charset="0"/>
              <a:cs typeface="Times New Roman" pitchFamily="18" charset="0"/>
            </a:endParaRPr>
          </a:p>
          <a:p>
            <a:pPr algn="just">
              <a:lnSpc>
                <a:spcPct val="150000"/>
              </a:lnSpc>
              <a:buNone/>
            </a:pPr>
            <a:endParaRPr lang="en-US" sz="2400" dirty="0" smtClean="0">
              <a:latin typeface="Times New Roman" pitchFamily="18" charset="0"/>
              <a:cs typeface="Times New Roman" pitchFamily="18" charset="0"/>
            </a:endParaRPr>
          </a:p>
          <a:p>
            <a:pPr algn="just" eaLnBrk="1" hangingPunct="1">
              <a:lnSpc>
                <a:spcPct val="150000"/>
              </a:lnSpc>
              <a:buNone/>
            </a:pPr>
            <a:endParaRPr lang="en-US" sz="2400" dirty="0" smtClean="0">
              <a:latin typeface="Times New Roman" pitchFamily="18" charset="0"/>
              <a:cs typeface="Times New Roman" pitchFamily="18" charset="0"/>
            </a:endParaRPr>
          </a:p>
          <a:p>
            <a:pPr algn="just" eaLnBrk="1" hangingPunct="1">
              <a:lnSpc>
                <a:spcPct val="150000"/>
              </a:lnSpc>
              <a:buNone/>
            </a:pPr>
            <a:endParaRPr lang="en-US" sz="2400" dirty="0" smtClean="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ideplayer.com/9326273/28/images/11/Scalar+Chain+and+Gang+Plank.jpg"/>
          <p:cNvPicPr>
            <a:picLocks noChangeAspect="1" noChangeArrowheads="1"/>
          </p:cNvPicPr>
          <p:nvPr/>
        </p:nvPicPr>
        <p:blipFill>
          <a:blip r:embed="rId2"/>
          <a:srcRect/>
          <a:stretch>
            <a:fillRect/>
          </a:stretch>
        </p:blipFill>
        <p:spPr bwMode="auto">
          <a:xfrm>
            <a:off x="0" y="0"/>
            <a:ext cx="9144000" cy="6858001"/>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p:cNvSpPr>
            <a:spLocks noGrp="1"/>
          </p:cNvSpPr>
          <p:nvPr>
            <p:ph sz="quarter" idx="1"/>
          </p:nvPr>
        </p:nvSpPr>
        <p:spPr>
          <a:xfrm>
            <a:off x="381000" y="304800"/>
            <a:ext cx="8305800" cy="6172200"/>
          </a:xfrm>
        </p:spPr>
        <p:txBody>
          <a:bodyPr>
            <a:normAutofit lnSpcReduction="10000"/>
          </a:bodyPr>
          <a:lstStyle/>
          <a:p>
            <a:pPr algn="just" eaLnBrk="1" hangingPunct="1">
              <a:lnSpc>
                <a:spcPct val="150000"/>
              </a:lnSpc>
              <a:buNone/>
            </a:pPr>
            <a:r>
              <a:rPr lang="en-US" sz="2400" b="1" dirty="0" smtClean="0">
                <a:latin typeface="Times New Roman" pitchFamily="18" charset="0"/>
                <a:cs typeface="Times New Roman" pitchFamily="18" charset="0"/>
              </a:rPr>
              <a:t>10.Order: </a:t>
            </a:r>
            <a:r>
              <a:rPr lang="en-US" sz="2400" dirty="0" smtClean="0">
                <a:latin typeface="Times New Roman" pitchFamily="18" charset="0"/>
                <a:cs typeface="Times New Roman" pitchFamily="18" charset="0"/>
              </a:rPr>
              <a:t>People and materials should be in the right place at the right time.</a:t>
            </a:r>
          </a:p>
          <a:p>
            <a:pPr algn="just" eaLnBrk="1" hangingPunct="1">
              <a:lnSpc>
                <a:spcPct val="150000"/>
              </a:lnSpc>
              <a:buNone/>
            </a:pPr>
            <a:r>
              <a:rPr lang="en-US" sz="2400" b="1" dirty="0" smtClean="0">
                <a:latin typeface="Times New Roman" pitchFamily="18" charset="0"/>
                <a:cs typeface="Times New Roman" pitchFamily="18" charset="0"/>
              </a:rPr>
              <a:t>11.Equity: </a:t>
            </a:r>
            <a:r>
              <a:rPr lang="en-US" sz="2400" dirty="0" smtClean="0">
                <a:latin typeface="Times New Roman" pitchFamily="18" charset="0"/>
                <a:cs typeface="Times New Roman" pitchFamily="18" charset="0"/>
              </a:rPr>
              <a:t>Managers should be kind and fair to their subordinates.</a:t>
            </a:r>
          </a:p>
          <a:p>
            <a:pPr algn="just" eaLnBrk="1" hangingPunct="1">
              <a:lnSpc>
                <a:spcPct val="150000"/>
              </a:lnSpc>
              <a:buNone/>
            </a:pPr>
            <a:r>
              <a:rPr lang="en-US" sz="2400" b="1" dirty="0" smtClean="0">
                <a:latin typeface="Times New Roman" pitchFamily="18" charset="0"/>
                <a:cs typeface="Times New Roman" pitchFamily="18" charset="0"/>
              </a:rPr>
              <a:t>12.Stability of tenure of personnel: </a:t>
            </a:r>
            <a:r>
              <a:rPr lang="en-US" sz="2400" dirty="0" smtClean="0">
                <a:latin typeface="Times New Roman" pitchFamily="18" charset="0"/>
                <a:cs typeface="Times New Roman" pitchFamily="18" charset="0"/>
              </a:rPr>
              <a:t>Management should provide orderly personnel planning and ensure that replacements are available to fill vacancies.</a:t>
            </a:r>
          </a:p>
          <a:p>
            <a:pPr algn="just">
              <a:lnSpc>
                <a:spcPct val="150000"/>
              </a:lnSpc>
              <a:buNone/>
            </a:pPr>
            <a:r>
              <a:rPr lang="en-US" sz="2400" b="1" dirty="0" smtClean="0">
                <a:latin typeface="Times New Roman" pitchFamily="18" charset="0"/>
                <a:cs typeface="Times New Roman" pitchFamily="18" charset="0"/>
              </a:rPr>
              <a:t>13.Initiative: </a:t>
            </a:r>
            <a:r>
              <a:rPr lang="en-US" sz="2400" dirty="0" smtClean="0">
                <a:latin typeface="Times New Roman" pitchFamily="18" charset="0"/>
                <a:cs typeface="Times New Roman" pitchFamily="18" charset="0"/>
              </a:rPr>
              <a:t>Employees who are allowed to originate and carry out plans will exert high levels of effort.</a:t>
            </a:r>
          </a:p>
          <a:p>
            <a:pPr algn="just">
              <a:lnSpc>
                <a:spcPct val="150000"/>
              </a:lnSpc>
              <a:buNone/>
            </a:pPr>
            <a:r>
              <a:rPr lang="en-US" sz="2400" b="1" dirty="0" smtClean="0">
                <a:latin typeface="Times New Roman" pitchFamily="18" charset="0"/>
                <a:cs typeface="Times New Roman" pitchFamily="18" charset="0"/>
              </a:rPr>
              <a:t>14.Esprit de corps:</a:t>
            </a:r>
            <a:r>
              <a:rPr lang="en-US" sz="2400" dirty="0" smtClean="0">
                <a:latin typeface="Times New Roman" pitchFamily="18" charset="0"/>
                <a:cs typeface="Times New Roman" pitchFamily="18" charset="0"/>
              </a:rPr>
              <a:t> Promoting team spirit will build harmony and unity within the organization.</a:t>
            </a:r>
          </a:p>
          <a:p>
            <a:pPr algn="just">
              <a:lnSpc>
                <a:spcPct val="150000"/>
              </a:lnSpc>
              <a:buNone/>
            </a:pPr>
            <a:endParaRPr lang="en-US" sz="2400" dirty="0" smtClean="0">
              <a:latin typeface="Times New Roman" pitchFamily="18" charset="0"/>
              <a:cs typeface="Times New Roman" pitchFamily="18" charset="0"/>
            </a:endParaRPr>
          </a:p>
          <a:p>
            <a:pPr algn="just" eaLnBrk="1" hangingPunct="1">
              <a:lnSpc>
                <a:spcPct val="150000"/>
              </a:lnSpc>
              <a:buNone/>
            </a:pPr>
            <a:endParaRPr lang="en-US" sz="2400" dirty="0" smtClean="0">
              <a:latin typeface="Times New Roman" pitchFamily="18" charset="0"/>
              <a:cs typeface="Times New Roman" pitchFamily="18" charset="0"/>
            </a:endParaRPr>
          </a:p>
          <a:p>
            <a:pPr algn="just" eaLnBrk="1" hangingPunct="1">
              <a:lnSpc>
                <a:spcPct val="150000"/>
              </a:lnSpc>
              <a:buNone/>
            </a:pPr>
            <a:endParaRPr lang="en-US" sz="2400" dirty="0" smtClean="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sz="3600" dirty="0" smtClean="0">
                <a:latin typeface="Arial Black" pitchFamily="34" charset="0"/>
              </a:rPr>
              <a:t>Similarity between “</a:t>
            </a:r>
            <a:r>
              <a:rPr lang="en-US" sz="3600" dirty="0" err="1" smtClean="0">
                <a:latin typeface="Arial Black" pitchFamily="34" charset="0"/>
              </a:rPr>
              <a:t>Taylorism</a:t>
            </a:r>
            <a:r>
              <a:rPr lang="en-US" sz="3600" dirty="0" smtClean="0">
                <a:latin typeface="Arial Black" pitchFamily="34" charset="0"/>
              </a:rPr>
              <a:t>” &amp; “</a:t>
            </a:r>
            <a:r>
              <a:rPr lang="en-US" sz="3600" dirty="0" err="1" smtClean="0">
                <a:latin typeface="Arial Black" pitchFamily="34" charset="0"/>
              </a:rPr>
              <a:t>Fayolism</a:t>
            </a:r>
            <a:r>
              <a:rPr lang="en-US" sz="3600" dirty="0" smtClean="0">
                <a:latin typeface="Arial Black" pitchFamily="34" charset="0"/>
              </a:rPr>
              <a:t>”</a:t>
            </a:r>
            <a:endParaRPr lang="en-US" sz="3600" dirty="0">
              <a:latin typeface="Arial Black" pitchFamily="34" charset="0"/>
            </a:endParaRPr>
          </a:p>
        </p:txBody>
      </p:sp>
      <p:sp>
        <p:nvSpPr>
          <p:cNvPr id="8" name="Content Placeholder 7"/>
          <p:cNvSpPr>
            <a:spLocks noGrp="1"/>
          </p:cNvSpPr>
          <p:nvPr>
            <p:ph idx="1"/>
          </p:nvPr>
        </p:nvSpPr>
        <p:spPr>
          <a:xfrm>
            <a:off x="457200" y="1600200"/>
            <a:ext cx="8229600" cy="5029200"/>
          </a:xfrm>
        </p:spPr>
        <p:txBody>
          <a:bodyPr>
            <a:normAutofit fontScale="92500"/>
          </a:bodyPr>
          <a:lstStyle/>
          <a:p>
            <a:pPr algn="just">
              <a:lnSpc>
                <a:spcPct val="200000"/>
              </a:lnSpc>
            </a:pPr>
            <a:r>
              <a:rPr lang="en-US" sz="2400" dirty="0" smtClean="0">
                <a:latin typeface="Times New Roman" pitchFamily="18" charset="0"/>
                <a:cs typeface="Times New Roman" pitchFamily="18" charset="0"/>
              </a:rPr>
              <a:t>Both have attempted to overcome managerial problems in a systematic way.</a:t>
            </a:r>
          </a:p>
          <a:p>
            <a:pPr algn="just">
              <a:lnSpc>
                <a:spcPct val="200000"/>
              </a:lnSpc>
            </a:pPr>
            <a:r>
              <a:rPr lang="en-US" sz="2400" dirty="0" smtClean="0">
                <a:latin typeface="Times New Roman" pitchFamily="18" charset="0"/>
                <a:cs typeface="Times New Roman" pitchFamily="18" charset="0"/>
              </a:rPr>
              <a:t>Both have emphasized that management actions can be effective if these are based on sound principles.</a:t>
            </a:r>
          </a:p>
          <a:p>
            <a:pPr algn="just">
              <a:lnSpc>
                <a:spcPct val="200000"/>
              </a:lnSpc>
            </a:pPr>
            <a:r>
              <a:rPr lang="en-US" sz="2400" dirty="0" smtClean="0">
                <a:latin typeface="Times New Roman" pitchFamily="18" charset="0"/>
                <a:cs typeface="Times New Roman" pitchFamily="18" charset="0"/>
              </a:rPr>
              <a:t>Both have emphasized harmonious relationship between management and workers for the achievement of organizational objectives.</a:t>
            </a:r>
          </a:p>
          <a:p>
            <a:pPr algn="just">
              <a:lnSpc>
                <a:spcPct val="200000"/>
              </a:lnSpc>
            </a:pP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latin typeface="Arial Black" pitchFamily="34" charset="0"/>
              </a:rPr>
              <a:t>Learning Outcome</a:t>
            </a:r>
            <a:endParaRPr lang="en-US" sz="3600" dirty="0">
              <a:latin typeface="Arial Black" pitchFamily="34" charset="0"/>
            </a:endParaRPr>
          </a:p>
        </p:txBody>
      </p:sp>
      <p:sp>
        <p:nvSpPr>
          <p:cNvPr id="3" name="Content Placeholder 2"/>
          <p:cNvSpPr>
            <a:spLocks noGrp="1"/>
          </p:cNvSpPr>
          <p:nvPr>
            <p:ph idx="1"/>
          </p:nvPr>
        </p:nvSpPr>
        <p:spPr>
          <a:xfrm>
            <a:off x="457200" y="1143000"/>
            <a:ext cx="8229600" cy="5181600"/>
          </a:xfrm>
        </p:spPr>
        <p:txBody>
          <a:bodyPr>
            <a:normAutofit/>
          </a:bodyPr>
          <a:lstStyle/>
          <a:p>
            <a:pPr algn="just">
              <a:lnSpc>
                <a:spcPct val="250000"/>
              </a:lnSpc>
            </a:pPr>
            <a:r>
              <a:rPr lang="en-US" dirty="0" smtClean="0">
                <a:latin typeface="Times New Roman" pitchFamily="18" charset="0"/>
                <a:cs typeface="Times New Roman" pitchFamily="18" charset="0"/>
              </a:rPr>
              <a:t>Able to understand that how the concept of management evolved.</a:t>
            </a:r>
          </a:p>
          <a:p>
            <a:pPr algn="just">
              <a:lnSpc>
                <a:spcPct val="250000"/>
              </a:lnSpc>
            </a:pPr>
            <a:r>
              <a:rPr lang="en-US" dirty="0" smtClean="0">
                <a:latin typeface="Times New Roman" pitchFamily="18" charset="0"/>
                <a:cs typeface="Times New Roman" pitchFamily="18" charset="0"/>
              </a:rPr>
              <a:t>Able to understand different approaches of management.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77200" cy="914400"/>
          </a:xfrm>
        </p:spPr>
        <p:txBody>
          <a:bodyPr>
            <a:normAutofit fontScale="90000"/>
          </a:bodyPr>
          <a:lstStyle/>
          <a:p>
            <a:r>
              <a:rPr lang="en-US" dirty="0" smtClean="0">
                <a:latin typeface="Arial Black" pitchFamily="34" charset="0"/>
              </a:rPr>
              <a:t> “</a:t>
            </a:r>
            <a:r>
              <a:rPr lang="en-US" dirty="0" err="1" smtClean="0">
                <a:latin typeface="Arial Black" pitchFamily="34" charset="0"/>
              </a:rPr>
              <a:t>Taylorism</a:t>
            </a:r>
            <a:r>
              <a:rPr lang="en-US" dirty="0" smtClean="0">
                <a:latin typeface="Arial Black" pitchFamily="34" charset="0"/>
              </a:rPr>
              <a:t>” V/S “</a:t>
            </a:r>
            <a:r>
              <a:rPr lang="en-US" dirty="0" err="1" smtClean="0">
                <a:latin typeface="Arial Black" pitchFamily="34" charset="0"/>
              </a:rPr>
              <a:t>Fayolism</a:t>
            </a:r>
            <a:r>
              <a:rPr lang="en-US" dirty="0" smtClean="0">
                <a:latin typeface="Arial Black" pitchFamily="34" charset="0"/>
              </a:rPr>
              <a:t>”</a:t>
            </a:r>
            <a:endParaRPr lang="en-US" dirty="0"/>
          </a:p>
        </p:txBody>
      </p:sp>
      <p:graphicFrame>
        <p:nvGraphicFramePr>
          <p:cNvPr id="7" name="Content Placeholder 6"/>
          <p:cNvGraphicFramePr>
            <a:graphicFrameLocks noGrp="1"/>
          </p:cNvGraphicFramePr>
          <p:nvPr>
            <p:ph sz="half" idx="4294967295"/>
          </p:nvPr>
        </p:nvGraphicFramePr>
        <p:xfrm>
          <a:off x="304800" y="990599"/>
          <a:ext cx="8534400" cy="5588636"/>
        </p:xfrm>
        <a:graphic>
          <a:graphicData uri="http://schemas.openxmlformats.org/drawingml/2006/table">
            <a:tbl>
              <a:tblPr firstRow="1" bandRow="1">
                <a:tableStyleId>{5C22544A-7EE6-4342-B048-85BDC9FD1C3A}</a:tableStyleId>
              </a:tblPr>
              <a:tblGrid>
                <a:gridCol w="2844800"/>
                <a:gridCol w="2844800"/>
                <a:gridCol w="2844800"/>
              </a:tblGrid>
              <a:tr h="1333186">
                <a:tc>
                  <a:txBody>
                    <a:bodyPr/>
                    <a:lstStyle/>
                    <a:p>
                      <a:pPr algn="ctr"/>
                      <a:r>
                        <a:rPr lang="en-US" sz="2400" dirty="0" smtClean="0">
                          <a:latin typeface="Times New Roman" pitchFamily="18" charset="0"/>
                          <a:cs typeface="Times New Roman" pitchFamily="18" charset="0"/>
                        </a:rPr>
                        <a:t>Basis of difference</a:t>
                      </a:r>
                      <a:endParaRPr lang="en-US" sz="2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err="1" smtClean="0">
                          <a:latin typeface="Times New Roman" pitchFamily="18" charset="0"/>
                          <a:cs typeface="Times New Roman" pitchFamily="18" charset="0"/>
                        </a:rPr>
                        <a:t>Taylorism</a:t>
                      </a:r>
                      <a:endParaRPr lang="en-US" sz="2400" dirty="0" smtClean="0">
                        <a:latin typeface="Times New Roman" pitchFamily="18" charset="0"/>
                        <a:cs typeface="Times New Roman" pitchFamily="18" charset="0"/>
                      </a:endParaRPr>
                    </a:p>
                    <a:p>
                      <a:pPr algn="ctr"/>
                      <a:endParaRPr lang="en-US" sz="2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err="1" smtClean="0">
                          <a:latin typeface="Times New Roman" pitchFamily="18" charset="0"/>
                          <a:cs typeface="Times New Roman" pitchFamily="18" charset="0"/>
                        </a:rPr>
                        <a:t>Fayolism</a:t>
                      </a:r>
                      <a:endParaRPr lang="en-US" sz="2400" dirty="0" smtClean="0">
                        <a:latin typeface="Times New Roman" pitchFamily="18" charset="0"/>
                        <a:cs typeface="Times New Roman" pitchFamily="18" charset="0"/>
                      </a:endParaRPr>
                    </a:p>
                    <a:p>
                      <a:pPr algn="ctr"/>
                      <a:endParaRPr lang="en-US" sz="2400" dirty="0">
                        <a:latin typeface="Times New Roman" pitchFamily="18" charset="0"/>
                        <a:cs typeface="Times New Roman" pitchFamily="18" charset="0"/>
                      </a:endParaRPr>
                    </a:p>
                  </a:txBody>
                  <a:tcPr/>
                </a:tc>
              </a:tr>
              <a:tr h="870433">
                <a:tc>
                  <a:txBody>
                    <a:bodyPr/>
                    <a:lstStyle/>
                    <a:p>
                      <a:pPr algn="ctr"/>
                      <a:r>
                        <a:rPr lang="en-US" sz="2400" b="1" dirty="0" smtClean="0">
                          <a:latin typeface="Times New Roman" pitchFamily="18" charset="0"/>
                          <a:cs typeface="Times New Roman" pitchFamily="18" charset="0"/>
                        </a:rPr>
                        <a:t>Perspective</a:t>
                      </a:r>
                      <a:endParaRPr lang="en-US" sz="2400" b="1"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Shop floor level</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Higher management level</a:t>
                      </a:r>
                      <a:endParaRPr lang="en-US" sz="2400" dirty="0">
                        <a:latin typeface="Times New Roman" pitchFamily="18" charset="0"/>
                        <a:cs typeface="Times New Roman" pitchFamily="18" charset="0"/>
                      </a:endParaRPr>
                    </a:p>
                  </a:txBody>
                  <a:tcPr/>
                </a:tc>
              </a:tr>
              <a:tr h="1257292">
                <a:tc>
                  <a:txBody>
                    <a:bodyPr/>
                    <a:lstStyle/>
                    <a:p>
                      <a:pPr algn="ctr"/>
                      <a:r>
                        <a:rPr lang="en-US" sz="2400" b="1" dirty="0" smtClean="0">
                          <a:latin typeface="Times New Roman" pitchFamily="18" charset="0"/>
                          <a:cs typeface="Times New Roman" pitchFamily="18" charset="0"/>
                        </a:rPr>
                        <a:t>Focus</a:t>
                      </a:r>
                      <a:endParaRPr lang="en-US" sz="2400" b="1"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Efficiency through work simplification and standardization</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Efficiency by observing certain principles</a:t>
                      </a:r>
                      <a:endParaRPr lang="en-US" sz="2400" dirty="0">
                        <a:latin typeface="Times New Roman" pitchFamily="18" charset="0"/>
                        <a:cs typeface="Times New Roman" pitchFamily="18" charset="0"/>
                      </a:endParaRPr>
                    </a:p>
                  </a:txBody>
                  <a:tcPr/>
                </a:tc>
              </a:tr>
              <a:tr h="870433">
                <a:tc>
                  <a:txBody>
                    <a:bodyPr/>
                    <a:lstStyle/>
                    <a:p>
                      <a:pPr algn="ctr"/>
                      <a:r>
                        <a:rPr lang="en-US" sz="2400" b="1" dirty="0" smtClean="0">
                          <a:latin typeface="Times New Roman" pitchFamily="18" charset="0"/>
                          <a:cs typeface="Times New Roman" pitchFamily="18" charset="0"/>
                        </a:rPr>
                        <a:t>Orientation</a:t>
                      </a:r>
                      <a:endParaRPr lang="en-US" sz="2400" b="1"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Production and engineering</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Managerial</a:t>
                      </a:r>
                      <a:r>
                        <a:rPr lang="en-US" sz="2400" baseline="0" dirty="0" smtClean="0">
                          <a:latin typeface="Times New Roman" pitchFamily="18" charset="0"/>
                          <a:cs typeface="Times New Roman" pitchFamily="18" charset="0"/>
                        </a:rPr>
                        <a:t> functions</a:t>
                      </a:r>
                      <a:endParaRPr lang="en-US" sz="2400" dirty="0">
                        <a:latin typeface="Times New Roman" pitchFamily="18" charset="0"/>
                        <a:cs typeface="Times New Roman" pitchFamily="18" charset="0"/>
                      </a:endParaRPr>
                    </a:p>
                  </a:txBody>
                  <a:tcPr/>
                </a:tc>
              </a:tr>
              <a:tr h="1257292">
                <a:tc>
                  <a:txBody>
                    <a:bodyPr/>
                    <a:lstStyle/>
                    <a:p>
                      <a:pPr algn="ctr"/>
                      <a:r>
                        <a:rPr lang="en-US" sz="2400" b="1" dirty="0" smtClean="0">
                          <a:latin typeface="Times New Roman" pitchFamily="18" charset="0"/>
                          <a:cs typeface="Times New Roman" pitchFamily="18" charset="0"/>
                        </a:rPr>
                        <a:t>Results</a:t>
                      </a:r>
                      <a:endParaRPr lang="en-US" sz="2400" b="1"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Scientific observation and measurement</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Personal experiences translated into universal truths</a:t>
                      </a:r>
                      <a:endParaRPr lang="en-US" sz="2400" dirty="0">
                        <a:latin typeface="Times New Roman" pitchFamily="18" charset="0"/>
                        <a:cs typeface="Times New Roman" pitchFamily="18" charset="0"/>
                      </a:endParaRPr>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533400" y="274638"/>
            <a:ext cx="8153400" cy="1143000"/>
          </a:xfrm>
        </p:spPr>
        <p:txBody>
          <a:bodyPr>
            <a:normAutofit fontScale="90000"/>
          </a:bodyPr>
          <a:lstStyle/>
          <a:p>
            <a:pPr algn="ctr" eaLnBrk="1" hangingPunct="1"/>
            <a:r>
              <a:rPr lang="en-US" sz="3600" b="1" dirty="0" smtClean="0">
                <a:solidFill>
                  <a:srgbClr val="C00000"/>
                </a:solidFill>
                <a:latin typeface="Arial Black" pitchFamily="34" charset="0"/>
              </a:rPr>
              <a:t>HAWTHORNE STUDY &amp; HUMAN RELATIONS</a:t>
            </a:r>
          </a:p>
        </p:txBody>
      </p:sp>
      <p:sp>
        <p:nvSpPr>
          <p:cNvPr id="3" name="Content Placeholder 2"/>
          <p:cNvSpPr>
            <a:spLocks noGrp="1"/>
          </p:cNvSpPr>
          <p:nvPr>
            <p:ph sz="quarter" idx="1"/>
          </p:nvPr>
        </p:nvSpPr>
        <p:spPr>
          <a:xfrm>
            <a:off x="228600" y="1524000"/>
            <a:ext cx="8686800" cy="5334000"/>
          </a:xfrm>
        </p:spPr>
        <p:txBody>
          <a:bodyPr>
            <a:normAutofit/>
          </a:bodyPr>
          <a:lstStyle/>
          <a:p>
            <a:pPr algn="ctr">
              <a:lnSpc>
                <a:spcPct val="200000"/>
              </a:lnSpc>
              <a:buNone/>
            </a:pPr>
            <a:r>
              <a:rPr lang="en-US" sz="2800" b="1" u="sng" dirty="0" smtClean="0">
                <a:latin typeface="Times New Roman" pitchFamily="18" charset="0"/>
                <a:cs typeface="Times New Roman" pitchFamily="18" charset="0"/>
              </a:rPr>
              <a:t>INTRODUCTION</a:t>
            </a:r>
          </a:p>
          <a:p>
            <a:pPr algn="just">
              <a:lnSpc>
                <a:spcPct val="200000"/>
              </a:lnSpc>
              <a:buNone/>
            </a:pPr>
            <a:endParaRPr lang="en-US" sz="2800" b="1" u="sng" dirty="0" smtClean="0">
              <a:latin typeface="Times New Roman" pitchFamily="18" charset="0"/>
              <a:cs typeface="Times New Roman" pitchFamily="18" charset="0"/>
            </a:endParaRPr>
          </a:p>
          <a:p>
            <a:pPr algn="just">
              <a:lnSpc>
                <a:spcPct val="200000"/>
              </a:lnSpc>
              <a:buFont typeface="Wingdings" pitchFamily="2" charset="2"/>
              <a:buChar char="Ø"/>
            </a:pPr>
            <a:r>
              <a:rPr lang="en-US" sz="2400" dirty="0" smtClean="0">
                <a:latin typeface="Times New Roman" pitchFamily="18" charset="0"/>
                <a:cs typeface="Times New Roman" pitchFamily="18" charset="0"/>
              </a:rPr>
              <a:t>The Hawthorne studies were conducted in order to find out the role of human resource in increasing the production of an organization. </a:t>
            </a:r>
          </a:p>
          <a:p>
            <a:pPr algn="just">
              <a:lnSpc>
                <a:spcPct val="200000"/>
              </a:lnSpc>
              <a:buFont typeface="Wingdings" pitchFamily="2" charset="2"/>
              <a:buChar char="Ø"/>
            </a:pPr>
            <a:endParaRPr lang="en-US" sz="2400" dirty="0" smtClean="0">
              <a:latin typeface="Times New Roman" pitchFamily="18" charset="0"/>
              <a:cs typeface="Times New Roman" pitchFamily="18" charset="0"/>
            </a:endParaRPr>
          </a:p>
          <a:p>
            <a:pPr algn="just">
              <a:lnSpc>
                <a:spcPct val="200000"/>
              </a:lnSpc>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amond(in)">
                                      <p:cBhvr>
                                        <p:cTn id="10"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304800" y="1"/>
            <a:ext cx="8610600" cy="7294305"/>
          </a:xfrm>
          <a:prstGeom prst="rect">
            <a:avLst/>
          </a:prstGeom>
          <a:noFill/>
          <a:ln w="9525">
            <a:noFill/>
            <a:miter lim="800000"/>
            <a:headEnd/>
            <a:tailEnd/>
          </a:ln>
        </p:spPr>
        <p:txBody>
          <a:bodyPr wrap="square">
            <a:spAutoFit/>
          </a:bodyPr>
          <a:lstStyle/>
          <a:p>
            <a:pPr algn="ctr">
              <a:lnSpc>
                <a:spcPct val="150000"/>
              </a:lnSpc>
            </a:pPr>
            <a:r>
              <a:rPr lang="en-US" sz="2400" b="1" u="sng" dirty="0">
                <a:latin typeface="Times New Roman" pitchFamily="18" charset="0"/>
                <a:cs typeface="Times New Roman" pitchFamily="18" charset="0"/>
              </a:rPr>
              <a:t>HAWTHORNE EXPERIMENT</a:t>
            </a:r>
          </a:p>
          <a:p>
            <a:pPr algn="just">
              <a:lnSpc>
                <a:spcPct val="150000"/>
              </a:lnSpc>
            </a:pPr>
            <a:endParaRPr lang="en-US" sz="2400" b="1" u="sng" dirty="0">
              <a:latin typeface="Times New Roman" pitchFamily="18" charset="0"/>
              <a:cs typeface="Times New Roman" pitchFamily="18" charset="0"/>
            </a:endParaRPr>
          </a:p>
          <a:p>
            <a:pPr algn="just">
              <a:lnSpc>
                <a:spcPct val="150000"/>
              </a:lnSpc>
              <a:buFont typeface="Wingdings" pitchFamily="2" charset="2"/>
              <a:buChar char="§"/>
            </a:pPr>
            <a:r>
              <a:rPr lang="en-US" sz="2400" dirty="0">
                <a:latin typeface="Times New Roman" pitchFamily="18" charset="0"/>
                <a:cs typeface="Times New Roman" pitchFamily="18" charset="0"/>
              </a:rPr>
              <a:t>Conducted between 1924-1932</a:t>
            </a:r>
          </a:p>
          <a:p>
            <a:pPr algn="just">
              <a:lnSpc>
                <a:spcPct val="150000"/>
              </a:lnSpc>
              <a:buFont typeface="Wingdings" pitchFamily="2" charset="2"/>
              <a:buChar char="§"/>
            </a:pPr>
            <a:r>
              <a:rPr lang="en-US" sz="2400" dirty="0" smtClean="0">
                <a:latin typeface="Times New Roman" pitchFamily="18" charset="0"/>
                <a:cs typeface="Times New Roman" pitchFamily="18" charset="0"/>
              </a:rPr>
              <a:t>Conducted </a:t>
            </a:r>
            <a:r>
              <a:rPr lang="en-US" sz="2400" dirty="0">
                <a:latin typeface="Times New Roman" pitchFamily="18" charset="0"/>
                <a:cs typeface="Times New Roman" pitchFamily="18" charset="0"/>
              </a:rPr>
              <a:t>at WESTERN ELECTRIC COMPANY</a:t>
            </a:r>
            <a:r>
              <a:rPr lang="en-US" sz="2400" dirty="0" smtClean="0">
                <a:latin typeface="Times New Roman" pitchFamily="18" charset="0"/>
                <a:cs typeface="Times New Roman" pitchFamily="18" charset="0"/>
              </a:rPr>
              <a:t>, Hawthorne Plant, </a:t>
            </a:r>
            <a:r>
              <a:rPr lang="en-US" sz="2400" dirty="0">
                <a:latin typeface="Times New Roman" pitchFamily="18" charset="0"/>
                <a:cs typeface="Times New Roman" pitchFamily="18" charset="0"/>
              </a:rPr>
              <a:t>Chicago, USA</a:t>
            </a:r>
          </a:p>
          <a:p>
            <a:pPr algn="just">
              <a:lnSpc>
                <a:spcPct val="150000"/>
              </a:lnSpc>
              <a:buFont typeface="Wingdings" pitchFamily="2" charset="2"/>
              <a:buChar char="§"/>
            </a:pPr>
            <a:r>
              <a:rPr lang="en-US" sz="2400" b="1" dirty="0" smtClean="0">
                <a:latin typeface="Times New Roman" pitchFamily="18" charset="0"/>
                <a:cs typeface="Times New Roman" pitchFamily="18" charset="0"/>
              </a:rPr>
              <a:t>Conducted </a:t>
            </a:r>
            <a:r>
              <a:rPr lang="en-US" sz="2400" b="1" dirty="0">
                <a:latin typeface="Times New Roman" pitchFamily="18" charset="0"/>
                <a:cs typeface="Times New Roman" pitchFamily="18" charset="0"/>
              </a:rPr>
              <a:t>by,</a:t>
            </a:r>
          </a:p>
          <a:p>
            <a:pPr algn="just">
              <a:lnSpc>
                <a:spcPct val="150000"/>
              </a:lnSpc>
              <a:buFont typeface="Wingdings" pitchFamily="2" charset="2"/>
              <a:buChar char="v"/>
            </a:pPr>
            <a:r>
              <a:rPr lang="en-US" sz="2400" dirty="0">
                <a:latin typeface="Times New Roman" pitchFamily="18" charset="0"/>
                <a:cs typeface="Times New Roman" pitchFamily="18" charset="0"/>
              </a:rPr>
              <a:t> Elton </a:t>
            </a:r>
            <a:r>
              <a:rPr lang="en-US" sz="2400" dirty="0" smtClean="0">
                <a:latin typeface="Times New Roman" pitchFamily="18" charset="0"/>
                <a:cs typeface="Times New Roman" pitchFamily="18" charset="0"/>
              </a:rPr>
              <a:t>Mayo (Psychologist)</a:t>
            </a:r>
            <a:endParaRPr lang="en-US" sz="2400" dirty="0">
              <a:latin typeface="Times New Roman" pitchFamily="18" charset="0"/>
              <a:cs typeface="Times New Roman" pitchFamily="18" charset="0"/>
            </a:endParaRPr>
          </a:p>
          <a:p>
            <a:pPr algn="just">
              <a:lnSpc>
                <a:spcPct val="150000"/>
              </a:lnSpc>
              <a:buFont typeface="Wingdings" pitchFamily="2" charset="2"/>
              <a:buChar char="v"/>
            </a:pPr>
            <a:r>
              <a:rPr lang="en-US" sz="2400" dirty="0">
                <a:latin typeface="Times New Roman" pitchFamily="18" charset="0"/>
                <a:cs typeface="Times New Roman" pitchFamily="18" charset="0"/>
              </a:rPr>
              <a:t>White </a:t>
            </a:r>
            <a:r>
              <a:rPr lang="en-US" sz="2400" dirty="0" smtClean="0">
                <a:latin typeface="Times New Roman" pitchFamily="18" charset="0"/>
                <a:cs typeface="Times New Roman" pitchFamily="18" charset="0"/>
              </a:rPr>
              <a:t>Head (Sociologist)</a:t>
            </a:r>
            <a:endParaRPr lang="en-US" sz="2400" dirty="0">
              <a:latin typeface="Times New Roman" pitchFamily="18" charset="0"/>
              <a:cs typeface="Times New Roman" pitchFamily="18" charset="0"/>
            </a:endParaRPr>
          </a:p>
          <a:p>
            <a:pPr algn="just">
              <a:lnSpc>
                <a:spcPct val="150000"/>
              </a:lnSpc>
              <a:buFont typeface="Wingdings" pitchFamily="2" charset="2"/>
              <a:buChar char="v"/>
            </a:pPr>
            <a:r>
              <a:rPr lang="en-US" sz="2400" dirty="0" smtClean="0">
                <a:latin typeface="Times New Roman" pitchFamily="18" charset="0"/>
                <a:cs typeface="Times New Roman" pitchFamily="18" charset="0"/>
              </a:rPr>
              <a:t>Roethlisberger (Sociologist)</a:t>
            </a:r>
          </a:p>
          <a:p>
            <a:pPr algn="just">
              <a:lnSpc>
                <a:spcPct val="150000"/>
              </a:lnSpc>
              <a:buFont typeface="Wingdings" pitchFamily="2" charset="2"/>
              <a:buChar char="v"/>
            </a:pPr>
            <a:r>
              <a:rPr lang="en-US" sz="2400" dirty="0" smtClean="0">
                <a:latin typeface="Times New Roman" pitchFamily="18" charset="0"/>
                <a:cs typeface="Times New Roman" pitchFamily="18" charset="0"/>
              </a:rPr>
              <a:t>William Dickson (Company Representative)</a:t>
            </a:r>
          </a:p>
          <a:p>
            <a:pPr algn="just">
              <a:lnSpc>
                <a:spcPct val="150000"/>
              </a:lnSpc>
              <a:buFont typeface="Wingdings" pitchFamily="2" charset="2"/>
              <a:buChar char="Ø"/>
            </a:pPr>
            <a:r>
              <a:rPr lang="en-US" sz="2400" dirty="0" smtClean="0">
                <a:latin typeface="Times New Roman" pitchFamily="18" charset="0"/>
                <a:cs typeface="Times New Roman" pitchFamily="18" charset="0"/>
              </a:rPr>
              <a:t>The Hawthorne studies included the following experiments…</a:t>
            </a:r>
          </a:p>
          <a:p>
            <a:pPr algn="just">
              <a:lnSpc>
                <a:spcPct val="150000"/>
              </a:lnSpc>
              <a:buFont typeface="Wingdings" pitchFamily="2" charset="2"/>
              <a:buChar char="v"/>
            </a:pPr>
            <a:endParaRPr lang="en-US" sz="2400" dirty="0">
              <a:latin typeface="Times New Roman" pitchFamily="18" charset="0"/>
              <a:cs typeface="Times New Roman" pitchFamily="18" charset="0"/>
            </a:endParaRPr>
          </a:p>
          <a:p>
            <a:pPr algn="just">
              <a:lnSpc>
                <a:spcPct val="150000"/>
              </a:lnSpc>
              <a:buFont typeface="Wingdings" pitchFamily="2" charset="2"/>
              <a:buChar char="§"/>
            </a:pP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381000" y="381000"/>
            <a:ext cx="8262939" cy="6001643"/>
          </a:xfrm>
          <a:prstGeom prst="rect">
            <a:avLst/>
          </a:prstGeom>
          <a:noFill/>
          <a:ln w="9525">
            <a:noFill/>
            <a:miter lim="800000"/>
            <a:headEnd/>
            <a:tailEnd/>
          </a:ln>
        </p:spPr>
        <p:txBody>
          <a:bodyPr wrap="square">
            <a:spAutoFit/>
          </a:bodyPr>
          <a:lstStyle/>
          <a:p>
            <a:pPr algn="ctr">
              <a:lnSpc>
                <a:spcPct val="200000"/>
              </a:lnSpc>
            </a:pPr>
            <a:r>
              <a:rPr lang="en-US" sz="2400" b="1" u="sng" dirty="0">
                <a:latin typeface="Times New Roman" pitchFamily="18" charset="0"/>
                <a:cs typeface="Times New Roman" pitchFamily="18" charset="0"/>
              </a:rPr>
              <a:t>George Elton </a:t>
            </a:r>
            <a:r>
              <a:rPr lang="en-US" sz="2400" b="1" u="sng" dirty="0" smtClean="0">
                <a:latin typeface="Times New Roman" pitchFamily="18" charset="0"/>
                <a:cs typeface="Times New Roman" pitchFamily="18" charset="0"/>
              </a:rPr>
              <a:t>Mayo</a:t>
            </a:r>
          </a:p>
          <a:p>
            <a:pPr algn="just">
              <a:lnSpc>
                <a:spcPct val="200000"/>
              </a:lnSpc>
              <a:buFont typeface="Wingdings" pitchFamily="2" charset="2"/>
              <a:buChar char="ü"/>
            </a:pPr>
            <a:r>
              <a:rPr lang="en-US" sz="2400" dirty="0" smtClean="0">
                <a:latin typeface="Times New Roman" pitchFamily="18" charset="0"/>
                <a:cs typeface="Times New Roman" pitchFamily="18" charset="0"/>
              </a:rPr>
              <a:t>He </a:t>
            </a:r>
            <a:r>
              <a:rPr lang="en-US" sz="2400" dirty="0">
                <a:latin typeface="Times New Roman" pitchFamily="18" charset="0"/>
                <a:cs typeface="Times New Roman" pitchFamily="18" charset="0"/>
              </a:rPr>
              <a:t>was an Australian </a:t>
            </a:r>
            <a:r>
              <a:rPr lang="en-US" sz="2400" dirty="0" smtClean="0">
                <a:latin typeface="Times New Roman" pitchFamily="18" charset="0"/>
                <a:cs typeface="Times New Roman" pitchFamily="18" charset="0"/>
              </a:rPr>
              <a:t>Psychologist.</a:t>
            </a:r>
            <a:endParaRPr lang="en-US" sz="2400" dirty="0">
              <a:latin typeface="Times New Roman" pitchFamily="18" charset="0"/>
              <a:cs typeface="Times New Roman" pitchFamily="18" charset="0"/>
            </a:endParaRPr>
          </a:p>
          <a:p>
            <a:pPr algn="just">
              <a:lnSpc>
                <a:spcPct val="200000"/>
              </a:lnSpc>
              <a:buFont typeface="Wingdings" pitchFamily="2" charset="2"/>
              <a:buChar char="ü"/>
            </a:pPr>
            <a:r>
              <a:rPr lang="en-US" sz="2400" dirty="0" smtClean="0">
                <a:latin typeface="Times New Roman" pitchFamily="18" charset="0"/>
                <a:cs typeface="Times New Roman" pitchFamily="18" charset="0"/>
              </a:rPr>
              <a:t>Lectured </a:t>
            </a:r>
            <a:r>
              <a:rPr lang="en-US" sz="2400" dirty="0">
                <a:latin typeface="Times New Roman" pitchFamily="18" charset="0"/>
                <a:cs typeface="Times New Roman" pitchFamily="18" charset="0"/>
              </a:rPr>
              <a:t>at University of Queensland before moving to the University of Pennsylvania</a:t>
            </a:r>
          </a:p>
          <a:p>
            <a:pPr algn="just">
              <a:lnSpc>
                <a:spcPct val="200000"/>
              </a:lnSpc>
              <a:buFont typeface="Wingdings" pitchFamily="2" charset="2"/>
              <a:buChar char="ü"/>
            </a:pPr>
            <a:r>
              <a:rPr lang="en-US" sz="2400" dirty="0" smtClean="0">
                <a:latin typeface="Times New Roman" pitchFamily="18" charset="0"/>
                <a:cs typeface="Times New Roman" pitchFamily="18" charset="0"/>
              </a:rPr>
              <a:t>Spent </a:t>
            </a:r>
            <a:r>
              <a:rPr lang="en-US" sz="2400" dirty="0">
                <a:latin typeface="Times New Roman" pitchFamily="18" charset="0"/>
                <a:cs typeface="Times New Roman" pitchFamily="18" charset="0"/>
              </a:rPr>
              <a:t>most of his career at Harvard Business School and was the Professor of Industrial Research</a:t>
            </a:r>
          </a:p>
          <a:p>
            <a:pPr algn="just">
              <a:lnSpc>
                <a:spcPct val="200000"/>
              </a:lnSpc>
              <a:buFont typeface="Wingdings" pitchFamily="2" charset="2"/>
              <a:buChar char="ü"/>
            </a:pPr>
            <a:r>
              <a:rPr lang="en-US" sz="2400" dirty="0" smtClean="0">
                <a:latin typeface="Times New Roman" pitchFamily="18" charset="0"/>
                <a:cs typeface="Times New Roman" pitchFamily="18" charset="0"/>
              </a:rPr>
              <a:t>Known </a:t>
            </a:r>
            <a:r>
              <a:rPr lang="en-US" sz="2400" dirty="0">
                <a:latin typeface="Times New Roman" pitchFamily="18" charset="0"/>
                <a:cs typeface="Times New Roman" pitchFamily="18" charset="0"/>
              </a:rPr>
              <a:t>as the founder of Human Relations Movement</a:t>
            </a:r>
          </a:p>
          <a:p>
            <a:pPr algn="just">
              <a:lnSpc>
                <a:spcPct val="200000"/>
              </a:lnSpc>
              <a:buFont typeface="Wingdings" pitchFamily="2" charset="2"/>
              <a:buChar char="ü"/>
            </a:pPr>
            <a:r>
              <a:rPr lang="en-US" sz="2400" dirty="0" smtClean="0">
                <a:latin typeface="Times New Roman" pitchFamily="18" charset="0"/>
                <a:cs typeface="Times New Roman" pitchFamily="18" charset="0"/>
              </a:rPr>
              <a:t>Also </a:t>
            </a:r>
            <a:r>
              <a:rPr lang="en-US" sz="2400" dirty="0">
                <a:latin typeface="Times New Roman" pitchFamily="18" charset="0"/>
                <a:cs typeface="Times New Roman" pitchFamily="18" charset="0"/>
              </a:rPr>
              <a:t>known for his research including Hawthorne Studies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a:bodyPr>
          <a:lstStyle/>
          <a:p>
            <a:pPr eaLnBrk="1" hangingPunct="1"/>
            <a:r>
              <a:rPr lang="en-US" sz="3600" dirty="0" smtClean="0">
                <a:latin typeface="Arial Black" pitchFamily="34" charset="0"/>
              </a:rPr>
              <a:t>Experiments Conducted</a:t>
            </a:r>
          </a:p>
        </p:txBody>
      </p:sp>
      <p:sp>
        <p:nvSpPr>
          <p:cNvPr id="5123" name="Content Placeholder 2"/>
          <p:cNvSpPr>
            <a:spLocks noGrp="1"/>
          </p:cNvSpPr>
          <p:nvPr>
            <p:ph idx="1"/>
          </p:nvPr>
        </p:nvSpPr>
        <p:spPr>
          <a:xfrm>
            <a:off x="0" y="1600200"/>
            <a:ext cx="9144000" cy="4525963"/>
          </a:xfrm>
        </p:spPr>
        <p:txBody>
          <a:bodyPr/>
          <a:lstStyle/>
          <a:p>
            <a:pPr algn="just" eaLnBrk="1" hangingPunct="1">
              <a:lnSpc>
                <a:spcPct val="150000"/>
              </a:lnSpc>
            </a:pPr>
            <a:r>
              <a:rPr lang="en-US" dirty="0" smtClean="0">
                <a:latin typeface="Times New Roman" pitchFamily="18" charset="0"/>
                <a:cs typeface="Times New Roman" pitchFamily="18" charset="0"/>
              </a:rPr>
              <a:t>Illumination Experiment (1924-1927)</a:t>
            </a:r>
          </a:p>
          <a:p>
            <a:pPr algn="just" eaLnBrk="1" hangingPunct="1">
              <a:lnSpc>
                <a:spcPct val="150000"/>
              </a:lnSpc>
            </a:pPr>
            <a:r>
              <a:rPr lang="en-US" dirty="0" smtClean="0">
                <a:latin typeface="Times New Roman" pitchFamily="18" charset="0"/>
                <a:cs typeface="Times New Roman" pitchFamily="18" charset="0"/>
              </a:rPr>
              <a:t>Relay Assembly Test Experiments (1927-1928)</a:t>
            </a:r>
          </a:p>
          <a:p>
            <a:pPr algn="just" eaLnBrk="1" hangingPunct="1">
              <a:lnSpc>
                <a:spcPct val="150000"/>
              </a:lnSpc>
            </a:pPr>
            <a:r>
              <a:rPr lang="en-US" dirty="0" smtClean="0">
                <a:latin typeface="Times New Roman" pitchFamily="18" charset="0"/>
                <a:cs typeface="Times New Roman" pitchFamily="18" charset="0"/>
              </a:rPr>
              <a:t>Mass Interview Group (1928-1930)</a:t>
            </a:r>
          </a:p>
          <a:p>
            <a:pPr algn="just" eaLnBrk="1" hangingPunct="1">
              <a:lnSpc>
                <a:spcPct val="150000"/>
              </a:lnSpc>
            </a:pPr>
            <a:r>
              <a:rPr lang="en-US" dirty="0" smtClean="0">
                <a:latin typeface="Times New Roman" pitchFamily="18" charset="0"/>
                <a:cs typeface="Times New Roman" pitchFamily="18" charset="0"/>
              </a:rPr>
              <a:t>Bank Wiring Observation Group (1931-1932)</a:t>
            </a:r>
          </a:p>
          <a:p>
            <a:pPr algn="just" eaLnBrk="1" hangingPunct="1">
              <a:lnSpc>
                <a:spcPct val="150000"/>
              </a:lnSpc>
            </a:pPr>
            <a:endParaRPr lang="en-US" dirty="0" smtClean="0">
              <a:latin typeface="Times New Roman" pitchFamily="18" charset="0"/>
              <a:cs typeface="Times New Roman" pitchFamily="18" charset="0"/>
            </a:endParaRPr>
          </a:p>
          <a:p>
            <a:pPr algn="just" eaLnBrk="1" hangingPunct="1">
              <a:lnSpc>
                <a:spcPct val="150000"/>
              </a:lnSpc>
            </a:pPr>
            <a:endParaRPr lang="en-US" dirty="0" smtClean="0">
              <a:latin typeface="Times New Roman" pitchFamily="18" charset="0"/>
              <a:cs typeface="Times New Roman" pitchFamily="18" charset="0"/>
            </a:endParaRPr>
          </a:p>
          <a:p>
            <a:pPr algn="just" eaLnBrk="1" hangingPunct="1">
              <a:lnSpc>
                <a:spcPct val="150000"/>
              </a:lnSpc>
            </a:pPr>
            <a:endParaRPr lang="en-US" dirty="0" smtClean="0">
              <a:latin typeface="Times New Roman" pitchFamily="18" charset="0"/>
              <a:cs typeface="Times New Roman" pitchFamily="18" charset="0"/>
            </a:endParaRPr>
          </a:p>
          <a:p>
            <a:pPr algn="just" eaLnBrk="1" hangingPunct="1">
              <a:lnSpc>
                <a:spcPct val="150000"/>
              </a:lnSpc>
            </a:pPr>
            <a:endParaRPr lang="en-US" dirty="0" smtClean="0">
              <a:latin typeface="Times New Roman" pitchFamily="18" charset="0"/>
              <a:cs typeface="Times New Roman" pitchFamily="18" charset="0"/>
            </a:endParaRPr>
          </a:p>
          <a:p>
            <a:pPr algn="just" eaLnBrk="1" hangingPunct="1">
              <a:lnSpc>
                <a:spcPct val="150000"/>
              </a:lnSpc>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Arial Black" pitchFamily="34" charset="0"/>
              </a:rPr>
              <a:t>Illumination Experiments </a:t>
            </a:r>
            <a:br>
              <a:rPr lang="en-US" sz="3600" b="1" dirty="0" smtClean="0">
                <a:latin typeface="Arial Black" pitchFamily="34" charset="0"/>
              </a:rPr>
            </a:br>
            <a:r>
              <a:rPr lang="en-US" sz="3600" b="1" dirty="0" smtClean="0">
                <a:latin typeface="Arial Black" pitchFamily="34" charset="0"/>
              </a:rPr>
              <a:t>(1924-27)</a:t>
            </a:r>
            <a:endParaRPr lang="en-US" sz="3600" dirty="0">
              <a:latin typeface="Arial Black" pitchFamily="34" charset="0"/>
            </a:endParaRPr>
          </a:p>
        </p:txBody>
      </p:sp>
      <p:sp>
        <p:nvSpPr>
          <p:cNvPr id="3" name="Content Placeholder 2"/>
          <p:cNvSpPr>
            <a:spLocks noGrp="1"/>
          </p:cNvSpPr>
          <p:nvPr>
            <p:ph idx="1"/>
          </p:nvPr>
        </p:nvSpPr>
        <p:spPr>
          <a:xfrm>
            <a:off x="304800" y="1600200"/>
            <a:ext cx="8382000" cy="4876800"/>
          </a:xfrm>
        </p:spPr>
        <p:txBody>
          <a:bodyPr>
            <a:normAutofit fontScale="92500"/>
          </a:bodyPr>
          <a:lstStyle/>
          <a:p>
            <a:pPr algn="just">
              <a:lnSpc>
                <a:spcPct val="150000"/>
              </a:lnSpc>
            </a:pPr>
            <a:r>
              <a:rPr lang="en-US" sz="2400" dirty="0" smtClean="0">
                <a:latin typeface="Times New Roman" pitchFamily="18" charset="0"/>
                <a:cs typeface="Times New Roman" pitchFamily="18" charset="0"/>
              </a:rPr>
              <a:t>These experiments were performed to find out the effect of different levels of illumination (lighting) on productivity of </a:t>
            </a:r>
            <a:r>
              <a:rPr lang="en-US" sz="2400" dirty="0" smtClean="0">
                <a:latin typeface="Times New Roman" pitchFamily="18" charset="0"/>
                <a:cs typeface="Times New Roman" pitchFamily="18" charset="0"/>
                <a:hlinkClick r:id="rId2"/>
              </a:rPr>
              <a:t>labor</a:t>
            </a:r>
            <a:r>
              <a:rPr lang="en-US" sz="2400" dirty="0" smtClean="0">
                <a:latin typeface="Times New Roman" pitchFamily="18" charset="0"/>
                <a:cs typeface="Times New Roman" pitchFamily="18" charset="0"/>
              </a:rPr>
              <a:t>. The brightness of the light was increased and decreased to find out the effect on the productivity of the test group. Surprisingly, when the intensity of illumination was decreased the production continued to increase in both the group. The production in the experimental group decreased was due to light falling much below the normal level. Thus, it was concluded that illumination did not have any effect on productivity but something else interfering with the productivity.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524000"/>
          </a:xfrm>
        </p:spPr>
        <p:txBody>
          <a:bodyPr>
            <a:noAutofit/>
          </a:bodyPr>
          <a:lstStyle/>
          <a:p>
            <a:r>
              <a:rPr lang="en-US" sz="3600" b="1" dirty="0" smtClean="0">
                <a:latin typeface="Arial Black" pitchFamily="34" charset="0"/>
              </a:rPr>
              <a:t/>
            </a:r>
            <a:br>
              <a:rPr lang="en-US" sz="3600" b="1" dirty="0" smtClean="0">
                <a:latin typeface="Arial Black" pitchFamily="34" charset="0"/>
              </a:rPr>
            </a:br>
            <a:r>
              <a:rPr lang="en-US" sz="3600" b="1" dirty="0" smtClean="0">
                <a:latin typeface="Arial Black" pitchFamily="34" charset="0"/>
              </a:rPr>
              <a:t>Relay Assembly Test Room Study (1927-1929)</a:t>
            </a:r>
            <a:r>
              <a:rPr lang="en-US" sz="3600" dirty="0" smtClean="0">
                <a:latin typeface="Arial Black" pitchFamily="34" charset="0"/>
              </a:rPr>
              <a:t/>
            </a:r>
            <a:br>
              <a:rPr lang="en-US" sz="3600" dirty="0" smtClean="0">
                <a:latin typeface="Arial Black" pitchFamily="34" charset="0"/>
              </a:rPr>
            </a:br>
            <a:endParaRPr lang="en-US" sz="3600" dirty="0">
              <a:latin typeface="Arial Black" pitchFamily="34" charset="0"/>
            </a:endParaRPr>
          </a:p>
        </p:txBody>
      </p:sp>
      <p:sp>
        <p:nvSpPr>
          <p:cNvPr id="3" name="Content Placeholder 2"/>
          <p:cNvSpPr>
            <a:spLocks noGrp="1"/>
          </p:cNvSpPr>
          <p:nvPr>
            <p:ph idx="1"/>
          </p:nvPr>
        </p:nvSpPr>
        <p:spPr>
          <a:xfrm>
            <a:off x="304800" y="1371600"/>
            <a:ext cx="8382000" cy="5334000"/>
          </a:xfrm>
        </p:spPr>
        <p:txBody>
          <a:bodyPr>
            <a:normAutofit/>
          </a:bodyPr>
          <a:lstStyle/>
          <a:p>
            <a:pPr algn="just">
              <a:lnSpc>
                <a:spcPct val="150000"/>
              </a:lnSpc>
            </a:pPr>
            <a:r>
              <a:rPr lang="en-US" sz="2400" dirty="0" smtClean="0">
                <a:latin typeface="Times New Roman" pitchFamily="18" charset="0"/>
                <a:cs typeface="Times New Roman" pitchFamily="18" charset="0"/>
              </a:rPr>
              <a:t>Under these test two small groups of six female telephone relay assemblers were selected. Each group was kept in separate rooms. From time to time, changes were made in working hours, rest periods, lunch breaks, etc. They were allowed to choose their own rest periods and to give suggestions. Output increased in both the control rooms. It was concluded that social relationship among workers, participation in </a:t>
            </a:r>
            <a:r>
              <a:rPr lang="en-US" sz="2400" dirty="0" smtClean="0">
                <a:latin typeface="Times New Roman" pitchFamily="18" charset="0"/>
                <a:cs typeface="Times New Roman" pitchFamily="18" charset="0"/>
                <a:hlinkClick r:id="rId2"/>
              </a:rPr>
              <a:t>decision-making</a:t>
            </a:r>
            <a:r>
              <a:rPr lang="en-US" sz="2400" dirty="0" smtClean="0">
                <a:latin typeface="Times New Roman" pitchFamily="18" charset="0"/>
                <a:cs typeface="Times New Roman" pitchFamily="18" charset="0"/>
              </a:rPr>
              <a:t>, etc. had a greater effect on productivity than working conditions.</a:t>
            </a:r>
          </a:p>
          <a:p>
            <a:pPr algn="just">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600" dirty="0" smtClean="0">
                <a:latin typeface="Arial Black" pitchFamily="34" charset="0"/>
              </a:rPr>
              <a:t>Changes And Resultant Outcome of Relay Room Experiment</a:t>
            </a:r>
            <a:endParaRPr lang="en-US" sz="3600" dirty="0">
              <a:latin typeface="Arial Black" pitchFamily="34" charset="0"/>
            </a:endParaRPr>
          </a:p>
        </p:txBody>
      </p:sp>
      <p:sp>
        <p:nvSpPr>
          <p:cNvPr id="3" name="Content Placeholder 2"/>
          <p:cNvSpPr>
            <a:spLocks noGrp="1"/>
          </p:cNvSpPr>
          <p:nvPr>
            <p:ph idx="1"/>
          </p:nvPr>
        </p:nvSpPr>
        <p:spPr>
          <a:xfrm>
            <a:off x="228600" y="1219200"/>
            <a:ext cx="8686800" cy="5486400"/>
          </a:xfrm>
        </p:spPr>
        <p:txBody>
          <a:bodyPr>
            <a:normAutofit fontScale="85000" lnSpcReduction="10000"/>
          </a:bodyPr>
          <a:lstStyle/>
          <a:p>
            <a:pPr algn="just">
              <a:lnSpc>
                <a:spcPct val="150000"/>
              </a:lnSpc>
            </a:pPr>
            <a:r>
              <a:rPr lang="en-US" sz="2400" dirty="0" smtClean="0">
                <a:latin typeface="Times New Roman" pitchFamily="18" charset="0"/>
                <a:cs typeface="Times New Roman" pitchFamily="18" charset="0"/>
              </a:rPr>
              <a:t>The incentive system was changed so that each girl’s extra pay was based on the other five rather than output of larger group. Productivity increased as compared to before.</a:t>
            </a:r>
          </a:p>
          <a:p>
            <a:pPr algn="just">
              <a:lnSpc>
                <a:spcPct val="150000"/>
              </a:lnSpc>
            </a:pPr>
            <a:r>
              <a:rPr lang="en-US" sz="2400" dirty="0" smtClean="0">
                <a:latin typeface="Times New Roman" pitchFamily="18" charset="0"/>
                <a:cs typeface="Times New Roman" pitchFamily="18" charset="0"/>
              </a:rPr>
              <a:t>Two-five minutes rest-one in morning and other in evening session were introduced which were increased to ten minutes. Productivity increased.</a:t>
            </a:r>
          </a:p>
          <a:p>
            <a:pPr algn="just">
              <a:lnSpc>
                <a:spcPct val="150000"/>
              </a:lnSpc>
            </a:pPr>
            <a:r>
              <a:rPr lang="en-US" sz="2400" dirty="0" smtClean="0">
                <a:latin typeface="Times New Roman" pitchFamily="18" charset="0"/>
                <a:cs typeface="Times New Roman" pitchFamily="18" charset="0"/>
              </a:rPr>
              <a:t>The rest period was reduced to five minutes but frequency was increased. The productivity decreased slightly and girls complained that frequent rest intervals affected the rhythm of the work.</a:t>
            </a:r>
          </a:p>
          <a:p>
            <a:pPr algn="just">
              <a:lnSpc>
                <a:spcPct val="150000"/>
              </a:lnSpc>
            </a:pPr>
            <a:r>
              <a:rPr lang="en-US" sz="2400" dirty="0" smtClean="0">
                <a:latin typeface="Times New Roman" pitchFamily="18" charset="0"/>
                <a:cs typeface="Times New Roman" pitchFamily="18" charset="0"/>
              </a:rPr>
              <a:t>Morning coffee or soup along with sandwich and evening snack was also provided. Productivity increased.</a:t>
            </a:r>
          </a:p>
          <a:p>
            <a:pPr algn="just">
              <a:lnSpc>
                <a:spcPct val="150000"/>
              </a:lnSpc>
            </a:pPr>
            <a:r>
              <a:rPr lang="en-US" sz="2400" dirty="0" smtClean="0">
                <a:latin typeface="Times New Roman" pitchFamily="18" charset="0"/>
                <a:cs typeface="Times New Roman" pitchFamily="18" charset="0"/>
              </a:rPr>
              <a:t>Changes in working hours and workday were introduced. Productivity increased.</a:t>
            </a:r>
            <a:endParaRPr lang="en-US" sz="24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Autofit/>
          </a:bodyPr>
          <a:lstStyle/>
          <a:p>
            <a:r>
              <a:rPr lang="en-US" sz="3600" b="1" dirty="0" smtClean="0">
                <a:latin typeface="Arial Black" pitchFamily="34" charset="0"/>
              </a:rPr>
              <a:t/>
            </a:r>
            <a:br>
              <a:rPr lang="en-US" sz="3600" b="1" dirty="0" smtClean="0">
                <a:latin typeface="Arial Black" pitchFamily="34" charset="0"/>
              </a:rPr>
            </a:br>
            <a:r>
              <a:rPr lang="en-US" sz="3600" b="1" dirty="0" smtClean="0">
                <a:latin typeface="Arial Black" pitchFamily="34" charset="0"/>
              </a:rPr>
              <a:t>Mass Interviewing Program (1928-1930)</a:t>
            </a:r>
            <a:r>
              <a:rPr lang="en-US" sz="3600" dirty="0" smtClean="0">
                <a:latin typeface="Arial Black" pitchFamily="34" charset="0"/>
              </a:rPr>
              <a:t/>
            </a:r>
            <a:br>
              <a:rPr lang="en-US" sz="3600" dirty="0" smtClean="0">
                <a:latin typeface="Arial Black" pitchFamily="34" charset="0"/>
              </a:rPr>
            </a:br>
            <a:endParaRPr lang="en-US" sz="3600" dirty="0">
              <a:latin typeface="Arial Black" pitchFamily="34" charset="0"/>
            </a:endParaRPr>
          </a:p>
        </p:txBody>
      </p:sp>
      <p:sp>
        <p:nvSpPr>
          <p:cNvPr id="3" name="Content Placeholder 2"/>
          <p:cNvSpPr>
            <a:spLocks noGrp="1"/>
          </p:cNvSpPr>
          <p:nvPr>
            <p:ph idx="1"/>
          </p:nvPr>
        </p:nvSpPr>
        <p:spPr>
          <a:xfrm>
            <a:off x="457200" y="2057400"/>
            <a:ext cx="8229600" cy="4068763"/>
          </a:xfrm>
        </p:spPr>
        <p:txBody>
          <a:bodyPr>
            <a:normAutofit/>
          </a:bodyPr>
          <a:lstStyle/>
          <a:p>
            <a:pPr algn="just">
              <a:lnSpc>
                <a:spcPct val="200000"/>
              </a:lnSpc>
            </a:pPr>
            <a:r>
              <a:rPr lang="en-US" sz="2400" dirty="0" smtClean="0">
                <a:latin typeface="Times New Roman" pitchFamily="18" charset="0"/>
                <a:cs typeface="Times New Roman" pitchFamily="18" charset="0"/>
              </a:rPr>
              <a:t>21,000 employees were interviewed over a period of three years to find out reasons for increased productivity. It was concluded that productivity can be increased if workers are allowed to talk freely about matters that are important to them.</a:t>
            </a:r>
          </a:p>
          <a:p>
            <a:pPr algn="just">
              <a:lnSpc>
                <a:spcPct val="200000"/>
              </a:lnSpc>
            </a:pPr>
            <a:endParaRPr lang="en-US" sz="24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Arial Black" pitchFamily="34" charset="0"/>
              </a:rPr>
              <a:t/>
            </a:r>
            <a:br>
              <a:rPr lang="en-US" sz="3600" b="1" dirty="0" smtClean="0">
                <a:latin typeface="Arial Black" pitchFamily="34" charset="0"/>
              </a:rPr>
            </a:br>
            <a:r>
              <a:rPr lang="en-US" sz="3600" b="1" dirty="0" smtClean="0">
                <a:latin typeface="Arial Black" pitchFamily="34" charset="0"/>
              </a:rPr>
              <a:t>Bank Wiring Observation Room Experiment (1932)</a:t>
            </a:r>
            <a:r>
              <a:rPr lang="en-US" sz="3600" dirty="0" smtClean="0">
                <a:latin typeface="Arial Black" pitchFamily="34" charset="0"/>
              </a:rPr>
              <a:t/>
            </a:r>
            <a:br>
              <a:rPr lang="en-US" sz="3600" dirty="0" smtClean="0">
                <a:latin typeface="Arial Black" pitchFamily="34" charset="0"/>
              </a:rPr>
            </a:br>
            <a:endParaRPr lang="en-US" sz="3600" dirty="0">
              <a:latin typeface="Arial Black" pitchFamily="34" charset="0"/>
            </a:endParaRPr>
          </a:p>
        </p:txBody>
      </p:sp>
      <p:sp>
        <p:nvSpPr>
          <p:cNvPr id="3" name="Content Placeholder 2"/>
          <p:cNvSpPr>
            <a:spLocks noGrp="1"/>
          </p:cNvSpPr>
          <p:nvPr>
            <p:ph idx="1"/>
          </p:nvPr>
        </p:nvSpPr>
        <p:spPr/>
        <p:txBody>
          <a:bodyPr>
            <a:normAutofit/>
          </a:bodyPr>
          <a:lstStyle/>
          <a:p>
            <a:pPr algn="just">
              <a:lnSpc>
                <a:spcPct val="150000"/>
              </a:lnSpc>
            </a:pPr>
            <a:r>
              <a:rPr lang="en-US" sz="2400" dirty="0" smtClean="0">
                <a:latin typeface="Times New Roman" pitchFamily="18" charset="0"/>
                <a:cs typeface="Times New Roman" pitchFamily="18" charset="0"/>
              </a:rPr>
              <a:t>A group of 14 male workers in the bank wiring room were placed under observation for six months. A worker's pay depended on the performance of the group as a whole. The researchers thought that the efficient workers would put pressure on the less efficient workers to complete the work. However, it was found that the group established its own standards of output, and social pressure was used to achieve the standards of output.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Grp="1" noChangeAspect="1" noChangeArrowheads="1"/>
          </p:cNvPicPr>
          <p:nvPr>
            <p:ph sz="quarter" idx="1"/>
          </p:nvPr>
        </p:nvPicPr>
        <p:blipFill>
          <a:blip r:embed="rId2"/>
          <a:srcRect/>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Black" pitchFamily="34" charset="0"/>
              </a:rPr>
              <a:t>Reasons for Restricted Output</a:t>
            </a:r>
            <a:endParaRPr lang="en-US" sz="3600" dirty="0">
              <a:latin typeface="Arial Black" pitchFamily="34" charset="0"/>
            </a:endParaRPr>
          </a:p>
        </p:txBody>
      </p:sp>
      <p:sp>
        <p:nvSpPr>
          <p:cNvPr id="3" name="Content Placeholder 2"/>
          <p:cNvSpPr>
            <a:spLocks noGrp="1"/>
          </p:cNvSpPr>
          <p:nvPr>
            <p:ph idx="1"/>
          </p:nvPr>
        </p:nvSpPr>
        <p:spPr/>
        <p:txBody>
          <a:bodyPr>
            <a:normAutofit/>
          </a:bodyPr>
          <a:lstStyle/>
          <a:p>
            <a:pPr algn="just">
              <a:lnSpc>
                <a:spcPct val="250000"/>
              </a:lnSpc>
            </a:pPr>
            <a:r>
              <a:rPr lang="en-US" sz="2800" dirty="0" smtClean="0">
                <a:latin typeface="Times New Roman" pitchFamily="18" charset="0"/>
                <a:cs typeface="Times New Roman" pitchFamily="18" charset="0"/>
              </a:rPr>
              <a:t>Fear of unemployment</a:t>
            </a:r>
          </a:p>
          <a:p>
            <a:pPr algn="just">
              <a:lnSpc>
                <a:spcPct val="250000"/>
              </a:lnSpc>
            </a:pPr>
            <a:r>
              <a:rPr lang="en-US" sz="2800" dirty="0" smtClean="0">
                <a:latin typeface="Times New Roman" pitchFamily="18" charset="0"/>
                <a:cs typeface="Times New Roman" pitchFamily="18" charset="0"/>
              </a:rPr>
              <a:t>Fear of raising standards</a:t>
            </a:r>
          </a:p>
          <a:p>
            <a:pPr algn="just">
              <a:lnSpc>
                <a:spcPct val="250000"/>
              </a:lnSpc>
            </a:pPr>
            <a:r>
              <a:rPr lang="en-US" sz="2800" dirty="0" smtClean="0">
                <a:latin typeface="Times New Roman" pitchFamily="18" charset="0"/>
                <a:cs typeface="Times New Roman" pitchFamily="18" charset="0"/>
              </a:rPr>
              <a:t>Protection of slower workers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Autofit/>
          </a:bodyPr>
          <a:lstStyle/>
          <a:p>
            <a:r>
              <a:rPr lang="en-US" sz="3600" b="1" dirty="0" smtClean="0">
                <a:latin typeface="Arial Black" pitchFamily="34" charset="0"/>
              </a:rPr>
              <a:t/>
            </a:r>
            <a:br>
              <a:rPr lang="en-US" sz="3600" b="1" dirty="0" smtClean="0">
                <a:latin typeface="Arial Black" pitchFamily="34" charset="0"/>
              </a:rPr>
            </a:br>
            <a:r>
              <a:rPr lang="en-US" sz="3600" b="1" dirty="0" smtClean="0">
                <a:latin typeface="Arial Black" pitchFamily="34" charset="0"/>
              </a:rPr>
              <a:t>Conclusions of Hawthorne Studies / Experiments</a:t>
            </a:r>
            <a:br>
              <a:rPr lang="en-US" sz="3600" b="1" dirty="0" smtClean="0">
                <a:latin typeface="Arial Black" pitchFamily="34" charset="0"/>
              </a:rPr>
            </a:br>
            <a:endParaRPr lang="en-US" sz="3600" dirty="0">
              <a:latin typeface="Arial Black" pitchFamily="34" charset="0"/>
            </a:endParaRPr>
          </a:p>
        </p:txBody>
      </p:sp>
      <p:sp>
        <p:nvSpPr>
          <p:cNvPr id="3" name="Content Placeholder 2"/>
          <p:cNvSpPr>
            <a:spLocks noGrp="1"/>
          </p:cNvSpPr>
          <p:nvPr>
            <p:ph idx="1"/>
          </p:nvPr>
        </p:nvSpPr>
        <p:spPr>
          <a:xfrm>
            <a:off x="152400" y="1066800"/>
            <a:ext cx="8763000" cy="5791200"/>
          </a:xfrm>
        </p:spPr>
        <p:txBody>
          <a:bodyPr>
            <a:noAutofit/>
          </a:bodyPr>
          <a:lstStyle/>
          <a:p>
            <a:pPr algn="just">
              <a:lnSpc>
                <a:spcPct val="150000"/>
              </a:lnSpc>
            </a:pPr>
            <a:r>
              <a:rPr lang="en-US" sz="2200" dirty="0" smtClean="0">
                <a:latin typeface="Times New Roman" pitchFamily="18" charset="0"/>
                <a:cs typeface="Times New Roman" pitchFamily="18" charset="0"/>
              </a:rPr>
              <a:t>The conclusions derived from the </a:t>
            </a:r>
            <a:r>
              <a:rPr lang="en-US" sz="2200" b="1" dirty="0" smtClean="0">
                <a:latin typeface="Times New Roman" pitchFamily="18" charset="0"/>
                <a:cs typeface="Times New Roman" pitchFamily="18" charset="0"/>
              </a:rPr>
              <a:t>Hawthorne Studies</a:t>
            </a:r>
            <a:r>
              <a:rPr lang="en-US" sz="2200" dirty="0" smtClean="0">
                <a:latin typeface="Times New Roman" pitchFamily="18" charset="0"/>
                <a:cs typeface="Times New Roman" pitchFamily="18" charset="0"/>
              </a:rPr>
              <a:t> were as follows :-</a:t>
            </a:r>
          </a:p>
          <a:p>
            <a:pPr algn="just">
              <a:lnSpc>
                <a:spcPct val="150000"/>
              </a:lnSpc>
            </a:pPr>
            <a:r>
              <a:rPr lang="en-US" sz="2200" dirty="0" smtClean="0">
                <a:latin typeface="Times New Roman" pitchFamily="18" charset="0"/>
                <a:cs typeface="Times New Roman" pitchFamily="18" charset="0"/>
              </a:rPr>
              <a:t>The social and psychological factors are responsible for workers' productivity and job satisfaction. Only good physical working conditions are not enough to increase productivity.</a:t>
            </a:r>
          </a:p>
          <a:p>
            <a:pPr algn="just">
              <a:lnSpc>
                <a:spcPct val="150000"/>
              </a:lnSpc>
            </a:pPr>
            <a:r>
              <a:rPr lang="en-US" sz="2200" dirty="0" smtClean="0">
                <a:latin typeface="Times New Roman" pitchFamily="18" charset="0"/>
                <a:cs typeface="Times New Roman" pitchFamily="18" charset="0"/>
              </a:rPr>
              <a:t>The informal relations among workers influence the workers' behavior and performance more than the formal relations in the organization.</a:t>
            </a:r>
          </a:p>
          <a:p>
            <a:pPr algn="just">
              <a:lnSpc>
                <a:spcPct val="150000"/>
              </a:lnSpc>
            </a:pPr>
            <a:r>
              <a:rPr lang="en-US" sz="2200" dirty="0" smtClean="0">
                <a:latin typeface="Times New Roman" pitchFamily="18" charset="0"/>
                <a:cs typeface="Times New Roman" pitchFamily="18" charset="0"/>
              </a:rPr>
              <a:t>Employees will perform better if they are allowed to participate in decision-making affecting their interests.</a:t>
            </a:r>
          </a:p>
          <a:p>
            <a:pPr algn="just">
              <a:lnSpc>
                <a:spcPct val="150000"/>
              </a:lnSpc>
            </a:pPr>
            <a:r>
              <a:rPr lang="en-US" sz="2200" dirty="0" smtClean="0">
                <a:latin typeface="Times New Roman" pitchFamily="18" charset="0"/>
                <a:cs typeface="Times New Roman" pitchFamily="18" charset="0"/>
              </a:rPr>
              <a:t>Employees will also work more efficiently, when they believe that the management is interested in their welfare.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6096000"/>
          </a:xfrm>
        </p:spPr>
        <p:txBody>
          <a:bodyPr>
            <a:normAutofit/>
          </a:bodyPr>
          <a:lstStyle/>
          <a:p>
            <a:pPr algn="just">
              <a:lnSpc>
                <a:spcPct val="150000"/>
              </a:lnSpc>
            </a:pPr>
            <a:r>
              <a:rPr lang="en-US" sz="2400" dirty="0" smtClean="0">
                <a:latin typeface="Times New Roman" pitchFamily="18" charset="0"/>
                <a:cs typeface="Times New Roman" pitchFamily="18" charset="0"/>
              </a:rPr>
              <a:t>When employees are treated with respect and dignity, their performance will improve.</a:t>
            </a:r>
          </a:p>
          <a:p>
            <a:pPr algn="just">
              <a:lnSpc>
                <a:spcPct val="150000"/>
              </a:lnSpc>
            </a:pPr>
            <a:r>
              <a:rPr lang="en-US" sz="2400" dirty="0" smtClean="0">
                <a:latin typeface="Times New Roman" pitchFamily="18" charset="0"/>
                <a:cs typeface="Times New Roman" pitchFamily="18" charset="0"/>
              </a:rPr>
              <a:t>Financial incentives alone cannot increase the performance. Social and Psychological needs must also be satisfied in order to increase productivity.</a:t>
            </a:r>
          </a:p>
          <a:p>
            <a:pPr algn="just">
              <a:lnSpc>
                <a:spcPct val="150000"/>
              </a:lnSpc>
            </a:pPr>
            <a:r>
              <a:rPr lang="en-US" sz="2400" dirty="0" smtClean="0">
                <a:latin typeface="Times New Roman" pitchFamily="18" charset="0"/>
                <a:cs typeface="Times New Roman" pitchFamily="18" charset="0"/>
              </a:rPr>
              <a:t>Good communication between the superiors and subordinates can improve the relations and the productivity of the subordinates.</a:t>
            </a:r>
          </a:p>
          <a:p>
            <a:pPr algn="just">
              <a:lnSpc>
                <a:spcPct val="150000"/>
              </a:lnSpc>
            </a:pPr>
            <a:r>
              <a:rPr lang="en-US" sz="2400" dirty="0" smtClean="0">
                <a:latin typeface="Times New Roman" pitchFamily="18" charset="0"/>
                <a:cs typeface="Times New Roman" pitchFamily="18" charset="0"/>
              </a:rPr>
              <a:t>Special attention and freedom to express their views will improve the performance of the workers.</a:t>
            </a:r>
          </a:p>
          <a:p>
            <a:pPr algn="just">
              <a:lnSpc>
                <a:spcPct val="150000"/>
              </a:lnSpc>
            </a:pPr>
            <a:endParaRPr lang="en-US" sz="2400" dirty="0" smtClean="0">
              <a:latin typeface="Times New Roman" pitchFamily="18" charset="0"/>
              <a:cs typeface="Times New Roman" pitchFamily="18" charset="0"/>
            </a:endParaRPr>
          </a:p>
          <a:p>
            <a:pPr>
              <a:lnSpc>
                <a:spcPct val="150000"/>
              </a:lnSpc>
            </a:pP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868362"/>
          </a:xfrm>
        </p:spPr>
        <p:txBody>
          <a:bodyPr>
            <a:noAutofit/>
          </a:bodyPr>
          <a:lstStyle/>
          <a:p>
            <a:r>
              <a:rPr lang="en-US" sz="3600" b="1" dirty="0" smtClean="0">
                <a:latin typeface="Arial Black" pitchFamily="34" charset="0"/>
              </a:rPr>
              <a:t/>
            </a:r>
            <a:br>
              <a:rPr lang="en-US" sz="3600" b="1" dirty="0" smtClean="0">
                <a:latin typeface="Arial Black" pitchFamily="34" charset="0"/>
              </a:rPr>
            </a:br>
            <a:r>
              <a:rPr lang="en-US" sz="3600" b="1" dirty="0" smtClean="0">
                <a:latin typeface="Arial Black" pitchFamily="34" charset="0"/>
              </a:rPr>
              <a:t>Criticism of Hawthorne Studies / Experiments</a:t>
            </a:r>
            <a:br>
              <a:rPr lang="en-US" sz="3600" b="1" dirty="0" smtClean="0">
                <a:latin typeface="Arial Black" pitchFamily="34" charset="0"/>
              </a:rPr>
            </a:br>
            <a:endParaRPr lang="en-US" sz="3600" dirty="0">
              <a:latin typeface="Arial Black" pitchFamily="34" charset="0"/>
            </a:endParaRPr>
          </a:p>
        </p:txBody>
      </p:sp>
      <p:sp>
        <p:nvSpPr>
          <p:cNvPr id="3" name="Content Placeholder 2"/>
          <p:cNvSpPr>
            <a:spLocks noGrp="1"/>
          </p:cNvSpPr>
          <p:nvPr>
            <p:ph idx="1"/>
          </p:nvPr>
        </p:nvSpPr>
        <p:spPr>
          <a:xfrm>
            <a:off x="0" y="1219200"/>
            <a:ext cx="8991600" cy="5638800"/>
          </a:xfrm>
        </p:spPr>
        <p:txBody>
          <a:bodyPr>
            <a:noAutofit/>
          </a:bodyPr>
          <a:lstStyle/>
          <a:p>
            <a:pPr algn="just"/>
            <a:r>
              <a:rPr lang="en-US" sz="2300" b="1" dirty="0" smtClean="0">
                <a:latin typeface="Times New Roman" pitchFamily="18" charset="0"/>
                <a:cs typeface="Times New Roman" pitchFamily="18" charset="0"/>
              </a:rPr>
              <a:t>The Hawthorne Experiments are mainly criticized on the following grounds :-</a:t>
            </a:r>
          </a:p>
          <a:p>
            <a:pPr algn="just"/>
            <a:r>
              <a:rPr lang="en-US" sz="2300" b="1" dirty="0" smtClean="0">
                <a:latin typeface="Times New Roman" pitchFamily="18" charset="0"/>
                <a:cs typeface="Times New Roman" pitchFamily="18" charset="0"/>
              </a:rPr>
              <a:t>Lacks Validity: </a:t>
            </a:r>
            <a:r>
              <a:rPr lang="en-US" sz="2300" dirty="0" smtClean="0">
                <a:latin typeface="Times New Roman" pitchFamily="18" charset="0"/>
                <a:cs typeface="Times New Roman" pitchFamily="18" charset="0"/>
              </a:rPr>
              <a:t>The Hawthorne experiments were conducted under controlled situations. These findings will not work in real setting. The workers under observation knew about the experiments. Therefore, they may have improved their performance only for the experiments.</a:t>
            </a:r>
          </a:p>
          <a:p>
            <a:pPr algn="just"/>
            <a:r>
              <a:rPr lang="en-US" sz="2300" b="1" dirty="0" smtClean="0">
                <a:latin typeface="Times New Roman" pitchFamily="18" charset="0"/>
                <a:cs typeface="Times New Roman" pitchFamily="18" charset="0"/>
              </a:rPr>
              <a:t>More Importance to Human Aspects: </a:t>
            </a:r>
            <a:r>
              <a:rPr lang="en-US" sz="2300" dirty="0" smtClean="0">
                <a:latin typeface="Times New Roman" pitchFamily="18" charset="0"/>
                <a:cs typeface="Times New Roman" pitchFamily="18" charset="0"/>
              </a:rPr>
              <a:t>The Hawthorne experiments gives too much importance to human aspects. Human aspects alone cannot improve production. Production also depends on technological and other factors.</a:t>
            </a:r>
          </a:p>
          <a:p>
            <a:pPr algn="just"/>
            <a:r>
              <a:rPr lang="en-US" sz="2300" b="1" dirty="0" smtClean="0">
                <a:latin typeface="Times New Roman" pitchFamily="18" charset="0"/>
                <a:cs typeface="Times New Roman" pitchFamily="18" charset="0"/>
              </a:rPr>
              <a:t>More Emphasis on Group Decision-making: </a:t>
            </a:r>
            <a:r>
              <a:rPr lang="en-US" sz="2300" dirty="0" smtClean="0">
                <a:latin typeface="Times New Roman" pitchFamily="18" charset="0"/>
                <a:cs typeface="Times New Roman" pitchFamily="18" charset="0"/>
              </a:rPr>
              <a:t>The Hawthorne experiments placed too much emphasis on group decision-making. In real situation, individual decision-making cannot be totally neglected especially when quick decisions are required and there is no time to consult others.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533400" y="1219200"/>
            <a:ext cx="8153400" cy="2743200"/>
          </a:xfrm>
        </p:spPr>
        <p:txBody>
          <a:bodyPr>
            <a:normAutofit/>
          </a:bodyPr>
          <a:lstStyle/>
          <a:p>
            <a:pPr algn="ctr" eaLnBrk="1" hangingPunct="1"/>
            <a:r>
              <a:rPr lang="en-US" sz="4000" b="1" dirty="0" smtClean="0">
                <a:solidFill>
                  <a:srgbClr val="C00000"/>
                </a:solidFill>
                <a:latin typeface="Arial Black" pitchFamily="34" charset="0"/>
              </a:rPr>
              <a:t>Contributions By Behavioral Scientist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304800"/>
            <a:ext cx="8686800" cy="6248400"/>
          </a:xfrm>
        </p:spPr>
        <p:txBody>
          <a:bodyPr>
            <a:normAutofit/>
          </a:bodyPr>
          <a:lstStyle/>
          <a:p>
            <a:pPr>
              <a:lnSpc>
                <a:spcPct val="150000"/>
              </a:lnSpc>
              <a:buFont typeface="Wingdings" pitchFamily="2" charset="2"/>
              <a:buChar char="v"/>
            </a:pPr>
            <a:r>
              <a:rPr lang="en-US" sz="2400" b="1" dirty="0" smtClean="0">
                <a:latin typeface="Times New Roman" pitchFamily="18" charset="0"/>
                <a:cs typeface="Times New Roman" pitchFamily="18" charset="0"/>
              </a:rPr>
              <a:t>Contribution by Chester Bernard </a:t>
            </a:r>
          </a:p>
          <a:p>
            <a:pPr>
              <a:lnSpc>
                <a:spcPct val="150000"/>
              </a:lnSpc>
            </a:pPr>
            <a:r>
              <a:rPr lang="en-US" sz="2400" dirty="0" smtClean="0">
                <a:latin typeface="Times New Roman" pitchFamily="18" charset="0"/>
                <a:cs typeface="Times New Roman" pitchFamily="18" charset="0"/>
              </a:rPr>
              <a:t>Concept of organization</a:t>
            </a:r>
          </a:p>
          <a:p>
            <a:pPr>
              <a:lnSpc>
                <a:spcPct val="150000"/>
              </a:lnSpc>
            </a:pPr>
            <a:r>
              <a:rPr lang="en-US" sz="2400" dirty="0" smtClean="0">
                <a:latin typeface="Times New Roman" pitchFamily="18" charset="0"/>
                <a:cs typeface="Times New Roman" pitchFamily="18" charset="0"/>
              </a:rPr>
              <a:t>Formal and Informal organization</a:t>
            </a:r>
          </a:p>
          <a:p>
            <a:pPr>
              <a:lnSpc>
                <a:spcPct val="150000"/>
              </a:lnSpc>
            </a:pPr>
            <a:r>
              <a:rPr lang="en-US" sz="2400" dirty="0" smtClean="0">
                <a:latin typeface="Times New Roman" pitchFamily="18" charset="0"/>
                <a:cs typeface="Times New Roman" pitchFamily="18" charset="0"/>
              </a:rPr>
              <a:t>Elements of organization</a:t>
            </a:r>
          </a:p>
          <a:p>
            <a:pPr>
              <a:lnSpc>
                <a:spcPct val="150000"/>
              </a:lnSpc>
            </a:pPr>
            <a:r>
              <a:rPr lang="en-US" sz="2400" dirty="0" smtClean="0">
                <a:latin typeface="Times New Roman" pitchFamily="18" charset="0"/>
                <a:cs typeface="Times New Roman" pitchFamily="18" charset="0"/>
              </a:rPr>
              <a:t>Authority</a:t>
            </a:r>
          </a:p>
          <a:p>
            <a:pPr>
              <a:lnSpc>
                <a:spcPct val="150000"/>
              </a:lnSpc>
            </a:pPr>
            <a:r>
              <a:rPr lang="en-US" sz="2400" dirty="0" smtClean="0">
                <a:latin typeface="Times New Roman" pitchFamily="18" charset="0"/>
                <a:cs typeface="Times New Roman" pitchFamily="18" charset="0"/>
              </a:rPr>
              <a:t>Motivation</a:t>
            </a:r>
          </a:p>
          <a:p>
            <a:pPr>
              <a:lnSpc>
                <a:spcPct val="150000"/>
              </a:lnSpc>
              <a:buFont typeface="Wingdings" pitchFamily="2" charset="2"/>
              <a:buChar char="v"/>
            </a:pPr>
            <a:r>
              <a:rPr lang="en-US" sz="2400" b="1" dirty="0" smtClean="0">
                <a:latin typeface="Times New Roman" pitchFamily="18" charset="0"/>
                <a:cs typeface="Times New Roman" pitchFamily="18" charset="0"/>
              </a:rPr>
              <a:t>Contribution by Peter F. </a:t>
            </a:r>
            <a:r>
              <a:rPr lang="en-US" sz="2400" b="1" dirty="0" err="1" smtClean="0">
                <a:latin typeface="Times New Roman" pitchFamily="18" charset="0"/>
                <a:cs typeface="Times New Roman" pitchFamily="18" charset="0"/>
              </a:rPr>
              <a:t>Drucker</a:t>
            </a:r>
            <a:endParaRPr lang="en-US" sz="2400" b="1"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MBO</a:t>
            </a:r>
          </a:p>
          <a:p>
            <a:pPr>
              <a:lnSpc>
                <a:spcPct val="150000"/>
              </a:lnSpc>
            </a:pPr>
            <a:r>
              <a:rPr lang="en-US" sz="2400" dirty="0" smtClean="0">
                <a:latin typeface="Times New Roman" pitchFamily="18" charset="0"/>
                <a:cs typeface="Times New Roman" pitchFamily="18" charset="0"/>
              </a:rPr>
              <a:t>Organizational Change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381000" y="274638"/>
            <a:ext cx="8305800" cy="1143000"/>
          </a:xfrm>
        </p:spPr>
        <p:txBody>
          <a:bodyPr>
            <a:normAutofit/>
          </a:bodyPr>
          <a:lstStyle/>
          <a:p>
            <a:pPr eaLnBrk="1" hangingPunct="1"/>
            <a:r>
              <a:rPr lang="en-US" sz="3600" b="1" dirty="0" smtClean="0">
                <a:solidFill>
                  <a:srgbClr val="C00000"/>
                </a:solidFill>
                <a:latin typeface="Arial Black" pitchFamily="34" charset="0"/>
              </a:rPr>
              <a:t>Behavioral Science Approach</a:t>
            </a:r>
            <a:endParaRPr lang="en-US" sz="3600" dirty="0" smtClean="0">
              <a:latin typeface="Arial Black" pitchFamily="34" charset="0"/>
            </a:endParaRPr>
          </a:p>
        </p:txBody>
      </p:sp>
      <p:sp>
        <p:nvSpPr>
          <p:cNvPr id="83971" name="Content Placeholder 2"/>
          <p:cNvSpPr>
            <a:spLocks noGrp="1"/>
          </p:cNvSpPr>
          <p:nvPr>
            <p:ph sz="quarter" idx="1"/>
          </p:nvPr>
        </p:nvSpPr>
        <p:spPr>
          <a:xfrm>
            <a:off x="381000" y="1447800"/>
            <a:ext cx="8305800" cy="5105400"/>
          </a:xfrm>
        </p:spPr>
        <p:txBody>
          <a:bodyPr>
            <a:normAutofit fontScale="92500"/>
          </a:bodyPr>
          <a:lstStyle/>
          <a:p>
            <a:pPr algn="just" eaLnBrk="1" hangingPunct="1">
              <a:lnSpc>
                <a:spcPct val="150000"/>
              </a:lnSpc>
            </a:pPr>
            <a:r>
              <a:rPr lang="en-US" sz="2400" dirty="0" smtClean="0">
                <a:latin typeface="Times New Roman" pitchFamily="18" charset="0"/>
                <a:cs typeface="Times New Roman" pitchFamily="18" charset="0"/>
              </a:rPr>
              <a:t>Behavioral Science Approach is an extension of the </a:t>
            </a:r>
            <a:r>
              <a:rPr lang="en-US" sz="2400" dirty="0" smtClean="0">
                <a:latin typeface="Times New Roman" pitchFamily="18" charset="0"/>
                <a:cs typeface="Times New Roman" pitchFamily="18" charset="0"/>
                <a:hlinkClick r:id="rId2"/>
              </a:rPr>
              <a:t>Human Relations Approach</a:t>
            </a:r>
            <a:r>
              <a:rPr lang="en-US" sz="2400" dirty="0" smtClean="0">
                <a:latin typeface="Times New Roman" pitchFamily="18" charset="0"/>
                <a:cs typeface="Times New Roman" pitchFamily="18" charset="0"/>
              </a:rPr>
              <a:t>.</a:t>
            </a:r>
          </a:p>
          <a:p>
            <a:pPr algn="just" eaLnBrk="1" hangingPunct="1">
              <a:lnSpc>
                <a:spcPct val="150000"/>
              </a:lnSpc>
            </a:pPr>
            <a:r>
              <a:rPr lang="en-US" sz="2400" dirty="0" smtClean="0">
                <a:latin typeface="Times New Roman" pitchFamily="18" charset="0"/>
                <a:cs typeface="Times New Roman" pitchFamily="18" charset="0"/>
              </a:rPr>
              <a:t>Also called "Human Resource Approach“, “Behavioral Science”, “Leadership”. It gave importance to attitudes, behavior and performance of individuals and groups in the organizations.</a:t>
            </a:r>
          </a:p>
          <a:p>
            <a:pPr algn="just" eaLnBrk="1" hangingPunct="1">
              <a:lnSpc>
                <a:spcPct val="150000"/>
              </a:lnSpc>
            </a:pPr>
            <a:r>
              <a:rPr lang="en-US" sz="2400" dirty="0" smtClean="0">
                <a:latin typeface="Times New Roman" pitchFamily="18" charset="0"/>
                <a:cs typeface="Times New Roman" pitchFamily="18" charset="0"/>
              </a:rPr>
              <a:t>Gave a more complex view of human beings and their needs and motives.</a:t>
            </a:r>
          </a:p>
          <a:p>
            <a:pPr algn="just" eaLnBrk="1" hangingPunct="1">
              <a:lnSpc>
                <a:spcPct val="150000"/>
              </a:lnSpc>
            </a:pPr>
            <a:r>
              <a:rPr lang="en-US" sz="2400" dirty="0" smtClean="0">
                <a:latin typeface="Times New Roman" pitchFamily="18" charset="0"/>
                <a:cs typeface="Times New Roman" pitchFamily="18" charset="0"/>
              </a:rPr>
              <a:t>Used scientific methods to study the group behavior in organizations.</a:t>
            </a:r>
          </a:p>
          <a:p>
            <a:pPr algn="just" eaLnBrk="1" hangingPunct="1">
              <a:lnSpc>
                <a:spcPct val="150000"/>
              </a:lnSpc>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381000" y="228600"/>
            <a:ext cx="8229600" cy="914400"/>
          </a:xfrm>
        </p:spPr>
        <p:txBody>
          <a:bodyPr>
            <a:normAutofit/>
          </a:bodyPr>
          <a:lstStyle/>
          <a:p>
            <a:pPr algn="ctr" eaLnBrk="1" hangingPunct="1"/>
            <a:r>
              <a:rPr lang="en-US" sz="3600" b="1" dirty="0" smtClean="0">
                <a:solidFill>
                  <a:srgbClr val="C00000"/>
                </a:solidFill>
                <a:latin typeface="Arial Black" pitchFamily="34" charset="0"/>
              </a:rPr>
              <a:t>ASSUMPTIONS</a:t>
            </a:r>
          </a:p>
        </p:txBody>
      </p:sp>
      <p:sp>
        <p:nvSpPr>
          <p:cNvPr id="84995" name="Content Placeholder 2"/>
          <p:cNvSpPr>
            <a:spLocks noGrp="1"/>
          </p:cNvSpPr>
          <p:nvPr>
            <p:ph sz="quarter" idx="1"/>
          </p:nvPr>
        </p:nvSpPr>
        <p:spPr>
          <a:xfrm>
            <a:off x="228600" y="1066800"/>
            <a:ext cx="8686800" cy="5638800"/>
          </a:xfrm>
        </p:spPr>
        <p:txBody>
          <a:bodyPr>
            <a:normAutofit fontScale="92500"/>
          </a:bodyPr>
          <a:lstStyle/>
          <a:p>
            <a:pPr algn="just" eaLnBrk="1" hangingPunct="1">
              <a:lnSpc>
                <a:spcPct val="150000"/>
              </a:lnSpc>
            </a:pPr>
            <a:r>
              <a:rPr lang="en-US" sz="2400" dirty="0" smtClean="0">
                <a:latin typeface="Times New Roman" pitchFamily="18" charset="0"/>
                <a:cs typeface="Times New Roman" pitchFamily="18" charset="0"/>
              </a:rPr>
              <a:t>Organizations are socio-technical systems. The management must integrate both the systems.</a:t>
            </a:r>
          </a:p>
          <a:p>
            <a:pPr algn="just" eaLnBrk="1" hangingPunct="1">
              <a:lnSpc>
                <a:spcPct val="150000"/>
              </a:lnSpc>
            </a:pPr>
            <a:r>
              <a:rPr lang="en-US" sz="2400" dirty="0" smtClean="0">
                <a:latin typeface="Times New Roman" pitchFamily="18" charset="0"/>
                <a:cs typeface="Times New Roman" pitchFamily="18" charset="0"/>
              </a:rPr>
              <a:t>Work and interpersonal behavior of people in the organization is influenced by many factors.</a:t>
            </a:r>
          </a:p>
          <a:p>
            <a:pPr algn="just" eaLnBrk="1" hangingPunct="1">
              <a:lnSpc>
                <a:spcPct val="150000"/>
              </a:lnSpc>
            </a:pPr>
            <a:r>
              <a:rPr lang="en-US" sz="2400" dirty="0" smtClean="0">
                <a:latin typeface="Times New Roman" pitchFamily="18" charset="0"/>
                <a:cs typeface="Times New Roman" pitchFamily="18" charset="0"/>
              </a:rPr>
              <a:t>Employees are motivated not only by physiological needs but also by social and psychological needs.</a:t>
            </a:r>
          </a:p>
          <a:p>
            <a:pPr algn="just">
              <a:lnSpc>
                <a:spcPct val="150000"/>
              </a:lnSpc>
            </a:pPr>
            <a:r>
              <a:rPr lang="en-US" sz="2400" dirty="0" smtClean="0">
                <a:latin typeface="Times New Roman" pitchFamily="18" charset="0"/>
                <a:cs typeface="Times New Roman" pitchFamily="18" charset="0"/>
              </a:rPr>
              <a:t>Different people have different perceptions, attitudes, needs and values. These differences must be find out and recognized by management.</a:t>
            </a:r>
          </a:p>
          <a:p>
            <a:pPr algn="just">
              <a:lnSpc>
                <a:spcPct val="150000"/>
              </a:lnSpc>
            </a:pPr>
            <a:r>
              <a:rPr lang="en-US" sz="2400" dirty="0" smtClean="0">
                <a:latin typeface="Times New Roman" pitchFamily="18" charset="0"/>
                <a:cs typeface="Times New Roman" pitchFamily="18" charset="0"/>
              </a:rPr>
              <a:t>In an organization conflicts are unavoidable.</a:t>
            </a:r>
          </a:p>
          <a:p>
            <a:pPr algn="just">
              <a:lnSpc>
                <a:spcPct val="150000"/>
              </a:lnSpc>
            </a:pPr>
            <a:r>
              <a:rPr lang="en-US" sz="2400" dirty="0" smtClean="0">
                <a:latin typeface="Times New Roman" pitchFamily="18" charset="0"/>
                <a:cs typeface="Times New Roman" pitchFamily="18" charset="0"/>
              </a:rPr>
              <a:t>Personal goals and Organizational goals must be joined together.</a:t>
            </a:r>
          </a:p>
          <a:p>
            <a:pPr algn="just" eaLnBrk="1" hangingPunct="1">
              <a:lnSpc>
                <a:spcPct val="150000"/>
              </a:lnSpc>
            </a:pPr>
            <a:endParaRPr lang="en-US" sz="2400" dirty="0" smtClean="0">
              <a:latin typeface="Times New Roman" pitchFamily="18" charset="0"/>
              <a:cs typeface="Times New Roman" pitchFamily="18" charset="0"/>
            </a:endParaRPr>
          </a:p>
          <a:p>
            <a:pPr algn="just" eaLnBrk="1" hangingPunct="1">
              <a:lnSpc>
                <a:spcPct val="150000"/>
              </a:lnSpc>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ntent Placeholder 2"/>
          <p:cNvSpPr>
            <a:spLocks noGrp="1"/>
          </p:cNvSpPr>
          <p:nvPr>
            <p:ph idx="4294967295"/>
          </p:nvPr>
        </p:nvSpPr>
        <p:spPr>
          <a:xfrm>
            <a:off x="1066800" y="1600200"/>
            <a:ext cx="7620000" cy="4525963"/>
          </a:xfrm>
        </p:spPr>
        <p:txBody>
          <a:bodyPr/>
          <a:lstStyle/>
          <a:p>
            <a:pPr algn="ctr" eaLnBrk="1" hangingPunct="1">
              <a:buFont typeface="Wingdings 2" pitchFamily="18" charset="2"/>
              <a:buNone/>
            </a:pPr>
            <a:r>
              <a:rPr lang="en-US" sz="8000" b="1" dirty="0" smtClean="0">
                <a:solidFill>
                  <a:srgbClr val="C00000"/>
                </a:solidFill>
                <a:latin typeface="Arial Black" pitchFamily="34" charset="0"/>
              </a:rPr>
              <a:t>MODERN APPROACHS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533400" y="274638"/>
            <a:ext cx="8153400" cy="1143000"/>
          </a:xfrm>
        </p:spPr>
        <p:txBody>
          <a:bodyPr>
            <a:normAutofit/>
          </a:bodyPr>
          <a:lstStyle/>
          <a:p>
            <a:pPr algn="ctr" eaLnBrk="1" hangingPunct="1"/>
            <a:r>
              <a:rPr lang="en-US" sz="3600" b="1" dirty="0" smtClean="0">
                <a:solidFill>
                  <a:srgbClr val="C00000"/>
                </a:solidFill>
                <a:latin typeface="Arial Black" pitchFamily="34" charset="0"/>
              </a:rPr>
              <a:t>SYSTEMS APPROACH</a:t>
            </a:r>
          </a:p>
        </p:txBody>
      </p:sp>
      <p:sp>
        <p:nvSpPr>
          <p:cNvPr id="3" name="Content Placeholder 2"/>
          <p:cNvSpPr>
            <a:spLocks noGrp="1"/>
          </p:cNvSpPr>
          <p:nvPr>
            <p:ph sz="quarter" idx="1"/>
          </p:nvPr>
        </p:nvSpPr>
        <p:spPr>
          <a:xfrm>
            <a:off x="457200" y="1447800"/>
            <a:ext cx="8229600" cy="4953000"/>
          </a:xfrm>
        </p:spPr>
        <p:txBody>
          <a:bodyPr>
            <a:normAutofit/>
          </a:bodyPr>
          <a:lstStyle/>
          <a:p>
            <a:pPr marL="274320" indent="-274320" algn="just" eaLnBrk="1" fontAlgn="auto" hangingPunct="1">
              <a:lnSpc>
                <a:spcPct val="150000"/>
              </a:lnSpc>
              <a:spcBef>
                <a:spcPts val="580"/>
              </a:spcBef>
              <a:spcAft>
                <a:spcPts val="0"/>
              </a:spcAft>
              <a:buFont typeface="Wingdings 2"/>
              <a:buChar char=""/>
              <a:defRPr/>
            </a:pPr>
            <a:r>
              <a:rPr lang="en-US" sz="2400" dirty="0" smtClean="0">
                <a:latin typeface="Times New Roman" pitchFamily="18" charset="0"/>
                <a:cs typeface="Times New Roman" pitchFamily="18" charset="0"/>
              </a:rPr>
              <a:t>The word System is taken from a Greek language which means to bring together or to combine. A system is a set of inter-related parts, which work together to achieve certain goals.</a:t>
            </a:r>
          </a:p>
          <a:p>
            <a:pPr marL="274320" indent="-274320" algn="just" eaLnBrk="1" fontAlgn="auto" hangingPunct="1">
              <a:lnSpc>
                <a:spcPct val="150000"/>
              </a:lnSpc>
              <a:spcBef>
                <a:spcPts val="580"/>
              </a:spcBef>
              <a:spcAft>
                <a:spcPts val="0"/>
              </a:spcAft>
              <a:buFont typeface="Wingdings 2"/>
              <a:buChar char=""/>
              <a:defRPr/>
            </a:pPr>
            <a:r>
              <a:rPr lang="en-US" sz="2400" dirty="0" smtClean="0">
                <a:latin typeface="Times New Roman" pitchFamily="18" charset="0"/>
                <a:cs typeface="Times New Roman" pitchFamily="18" charset="0"/>
              </a:rPr>
              <a:t>Ludwig von </a:t>
            </a:r>
            <a:r>
              <a:rPr lang="en-US" sz="2400" dirty="0" err="1" smtClean="0">
                <a:latin typeface="Times New Roman" pitchFamily="18" charset="0"/>
                <a:cs typeface="Times New Roman" pitchFamily="18" charset="0"/>
              </a:rPr>
              <a:t>Bertalanffy</a:t>
            </a:r>
            <a:r>
              <a:rPr lang="en-US" sz="2400" dirty="0" smtClean="0">
                <a:latin typeface="Times New Roman" pitchFamily="18" charset="0"/>
                <a:cs typeface="Times New Roman" pitchFamily="18" charset="0"/>
              </a:rPr>
              <a:t> is called the Father of the Systems Approach.</a:t>
            </a:r>
          </a:p>
          <a:p>
            <a:pPr marL="274320" indent="-274320" algn="just" eaLnBrk="1" fontAlgn="auto" hangingPunct="1">
              <a:lnSpc>
                <a:spcPct val="150000"/>
              </a:lnSpc>
              <a:spcBef>
                <a:spcPts val="580"/>
              </a:spcBef>
              <a:spcAft>
                <a:spcPts val="0"/>
              </a:spcAft>
              <a:buFont typeface="Wingdings 2"/>
              <a:buChar char=""/>
              <a:defRPr/>
            </a:pPr>
            <a:r>
              <a:rPr lang="en-US" sz="2400" dirty="0" smtClean="0">
                <a:latin typeface="Times New Roman" pitchFamily="18" charset="0"/>
                <a:cs typeface="Times New Roman" pitchFamily="18" charset="0"/>
              </a:rPr>
              <a:t>The System approach views the organization as a unified , purposeful system composed of interrelated parts.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381000" y="274638"/>
            <a:ext cx="8305800" cy="1143000"/>
          </a:xfrm>
        </p:spPr>
        <p:txBody>
          <a:bodyPr>
            <a:normAutofit fontScale="90000"/>
          </a:bodyPr>
          <a:lstStyle/>
          <a:p>
            <a:pPr eaLnBrk="1" hangingPunct="1"/>
            <a:r>
              <a:rPr lang="en-US" b="1" dirty="0" smtClean="0">
                <a:solidFill>
                  <a:srgbClr val="C00000"/>
                </a:solidFill>
                <a:latin typeface="Arial Black" pitchFamily="34" charset="0"/>
              </a:rPr>
              <a:t>HISTORICAL BACKGROUND OF MANAGEMENT</a:t>
            </a:r>
          </a:p>
        </p:txBody>
      </p:sp>
      <p:sp>
        <p:nvSpPr>
          <p:cNvPr id="41987" name="Content Placeholder 2"/>
          <p:cNvSpPr>
            <a:spLocks noGrp="1"/>
          </p:cNvSpPr>
          <p:nvPr>
            <p:ph sz="quarter" idx="1"/>
          </p:nvPr>
        </p:nvSpPr>
        <p:spPr>
          <a:xfrm>
            <a:off x="228600" y="1447800"/>
            <a:ext cx="8686800" cy="5105400"/>
          </a:xfrm>
        </p:spPr>
        <p:txBody>
          <a:bodyPr>
            <a:normAutofit/>
          </a:bodyPr>
          <a:lstStyle/>
          <a:p>
            <a:pPr algn="just" eaLnBrk="1" hangingPunct="1">
              <a:lnSpc>
                <a:spcPct val="150000"/>
              </a:lnSpc>
            </a:pPr>
            <a:r>
              <a:rPr lang="en-US" sz="2400" dirty="0" smtClean="0">
                <a:latin typeface="Times New Roman" pitchFamily="18" charset="0"/>
                <a:cs typeface="Times New Roman" pitchFamily="18" charset="0"/>
              </a:rPr>
              <a:t>The Egyptian pyramids and the Great Wall of China are good examples of projects of tremendous scope and magnitude that employed tens of thousands of people. How was it possible for these projects to be completed? The answer is management.</a:t>
            </a:r>
          </a:p>
          <a:p>
            <a:pPr algn="just" eaLnBrk="1" hangingPunct="1">
              <a:lnSpc>
                <a:spcPct val="150000"/>
              </a:lnSpc>
            </a:pPr>
            <a:r>
              <a:rPr lang="en-US" sz="2400" dirty="0" smtClean="0">
                <a:latin typeface="Times New Roman" pitchFamily="18" charset="0"/>
                <a:cs typeface="Times New Roman" pitchFamily="18" charset="0"/>
              </a:rPr>
              <a:t>Other examples of early management practices can be seen through assembly lines, accounting systems, and personnel functions as just a few of the processes and activities in organizations at that time that are also common to today’s organizations.</a:t>
            </a:r>
          </a:p>
          <a:p>
            <a:pPr algn="just" eaLnBrk="1" hangingPunct="1">
              <a:lnSpc>
                <a:spcPct val="150000"/>
              </a:lnSpc>
              <a:buFont typeface="Wingdings 2" pitchFamily="18" charset="2"/>
              <a:buNone/>
            </a:pPr>
            <a:endParaRPr lang="en-US" sz="2400" dirty="0" smtClean="0">
              <a:latin typeface="Times New Roman" pitchFamily="18" charset="0"/>
              <a:cs typeface="Times New Roman" pitchFamily="18" charset="0"/>
            </a:endParaRPr>
          </a:p>
          <a:p>
            <a:pPr algn="just" eaLnBrk="1" hangingPunct="1">
              <a:lnSpc>
                <a:spcPct val="150000"/>
              </a:lnSpc>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Content Placeholder 2"/>
          <p:cNvSpPr>
            <a:spLocks noGrp="1"/>
          </p:cNvSpPr>
          <p:nvPr>
            <p:ph sz="quarter" idx="1"/>
          </p:nvPr>
        </p:nvSpPr>
        <p:spPr>
          <a:xfrm>
            <a:off x="304800" y="152400"/>
            <a:ext cx="8610600" cy="6705600"/>
          </a:xfrm>
        </p:spPr>
        <p:txBody>
          <a:bodyPr>
            <a:normAutofit fontScale="92500"/>
          </a:bodyPr>
          <a:lstStyle/>
          <a:p>
            <a:pPr algn="just">
              <a:lnSpc>
                <a:spcPct val="150000"/>
              </a:lnSpc>
            </a:pPr>
            <a:r>
              <a:rPr lang="en-US" sz="2400" dirty="0" smtClean="0">
                <a:latin typeface="Times New Roman" pitchFamily="18" charset="0"/>
                <a:cs typeface="Times New Roman" pitchFamily="18" charset="0"/>
              </a:rPr>
              <a:t>An open system is a </a:t>
            </a:r>
            <a:r>
              <a:rPr lang="en-US" sz="2400" dirty="0" smtClean="0">
                <a:latin typeface="Times New Roman" pitchFamily="18" charset="0"/>
                <a:cs typeface="Times New Roman" pitchFamily="18" charset="0"/>
                <a:hlinkClick r:id="rId2" tooltip="System"/>
              </a:rPr>
              <a:t>system</a:t>
            </a:r>
            <a:r>
              <a:rPr lang="en-US" sz="2400" dirty="0" smtClean="0">
                <a:latin typeface="Times New Roman" pitchFamily="18" charset="0"/>
                <a:cs typeface="Times New Roman" pitchFamily="18" charset="0"/>
              </a:rPr>
              <a:t> which continuously interacts with its environment. Whereas a closed systems refer to systems having relatively little interaction with other systems or the outside environment.</a:t>
            </a:r>
          </a:p>
          <a:p>
            <a:pPr algn="just" eaLnBrk="1" hangingPunct="1">
              <a:lnSpc>
                <a:spcPct val="150000"/>
              </a:lnSpc>
            </a:pPr>
            <a:r>
              <a:rPr lang="en-US" sz="2400" dirty="0" smtClean="0">
                <a:latin typeface="Times New Roman" pitchFamily="18" charset="0"/>
                <a:cs typeface="Times New Roman" pitchFamily="18" charset="0"/>
              </a:rPr>
              <a:t>The closed-system approach conceives of the organization as a system of management, technology, personnel, equipment, and materials, but tends to exclude competitors, suppliers, distributors, and governmental regulators.</a:t>
            </a:r>
          </a:p>
          <a:p>
            <a:pPr algn="just" eaLnBrk="1" hangingPunct="1">
              <a:lnSpc>
                <a:spcPct val="150000"/>
              </a:lnSpc>
            </a:pPr>
            <a:r>
              <a:rPr lang="en-US" sz="2400" dirty="0" smtClean="0">
                <a:latin typeface="Times New Roman" pitchFamily="18" charset="0"/>
                <a:cs typeface="Times New Roman" pitchFamily="18" charset="0"/>
              </a:rPr>
              <a:t>The open-system perspective views an organization as an entity that takes inputs from the environment, transforms them, and releases them as outputs in tandem with reciprocal effects on the organization itself along with the environment in which the organization operates.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fontAlgn="auto" hangingPunct="1">
              <a:spcAft>
                <a:spcPts val="0"/>
              </a:spcAft>
              <a:defRPr/>
            </a:pPr>
            <a:r>
              <a:rPr lang="en-US" sz="3600" b="1" dirty="0" smtClean="0">
                <a:solidFill>
                  <a:srgbClr val="C00000"/>
                </a:solidFill>
                <a:latin typeface="Arial Black" pitchFamily="34" charset="0"/>
              </a:rPr>
              <a:t>Contributions Of System Approach To Management</a:t>
            </a:r>
            <a:endParaRPr lang="en-US" sz="3600" b="1" dirty="0">
              <a:solidFill>
                <a:srgbClr val="C00000"/>
              </a:solidFill>
              <a:latin typeface="Arial Black" pitchFamily="34" charset="0"/>
            </a:endParaRPr>
          </a:p>
        </p:txBody>
      </p:sp>
      <p:sp>
        <p:nvSpPr>
          <p:cNvPr id="3" name="Content Placeholder 2"/>
          <p:cNvSpPr>
            <a:spLocks noGrp="1"/>
          </p:cNvSpPr>
          <p:nvPr>
            <p:ph sz="quarter" idx="1"/>
          </p:nvPr>
        </p:nvSpPr>
        <p:spPr>
          <a:xfrm>
            <a:off x="533400" y="1447800"/>
            <a:ext cx="8153400" cy="4953000"/>
          </a:xfrm>
        </p:spPr>
        <p:txBody>
          <a:bodyPr>
            <a:normAutofit/>
          </a:bodyPr>
          <a:lstStyle/>
          <a:p>
            <a:pPr marL="274320" indent="-274320" algn="just" eaLnBrk="1" fontAlgn="auto" hangingPunct="1">
              <a:lnSpc>
                <a:spcPct val="150000"/>
              </a:lnSpc>
              <a:spcBef>
                <a:spcPts val="580"/>
              </a:spcBef>
              <a:spcAft>
                <a:spcPts val="0"/>
              </a:spcAft>
              <a:buFont typeface="Wingdings 2"/>
              <a:buChar char=""/>
              <a:defRPr/>
            </a:pPr>
            <a:r>
              <a:rPr lang="en-US" sz="2400" dirty="0" smtClean="0">
                <a:latin typeface="Times New Roman" pitchFamily="18" charset="0"/>
                <a:cs typeface="Times New Roman" pitchFamily="18" charset="0"/>
              </a:rPr>
              <a:t>Under systems approach, managers have a good view of the organization.</a:t>
            </a:r>
          </a:p>
          <a:p>
            <a:pPr marL="274320" indent="-274320" algn="just" eaLnBrk="1" fontAlgn="auto" hangingPunct="1">
              <a:lnSpc>
                <a:spcPct val="150000"/>
              </a:lnSpc>
              <a:spcBef>
                <a:spcPts val="580"/>
              </a:spcBef>
              <a:spcAft>
                <a:spcPts val="0"/>
              </a:spcAft>
              <a:buFont typeface="Wingdings 2"/>
              <a:buChar char=""/>
              <a:defRPr/>
            </a:pPr>
            <a:r>
              <a:rPr lang="en-US" sz="2400" dirty="0" smtClean="0">
                <a:latin typeface="Times New Roman" pitchFamily="18" charset="0"/>
                <a:cs typeface="Times New Roman" pitchFamily="18" charset="0"/>
              </a:rPr>
              <a:t>It gives importance to interdependence of the different parts of an organization and its environment.</a:t>
            </a:r>
          </a:p>
          <a:p>
            <a:pPr marL="274320" indent="-274320" algn="just">
              <a:lnSpc>
                <a:spcPct val="150000"/>
              </a:lnSpc>
              <a:spcBef>
                <a:spcPts val="580"/>
              </a:spcBef>
              <a:buFont typeface="Wingdings 2"/>
              <a:buChar char=""/>
              <a:defRPr/>
            </a:pPr>
            <a:r>
              <a:rPr lang="en-US" sz="2400" dirty="0" smtClean="0">
                <a:latin typeface="Times New Roman" pitchFamily="18" charset="0"/>
                <a:cs typeface="Times New Roman" pitchFamily="18" charset="0"/>
              </a:rPr>
              <a:t>It forecasts plans actions and these consequences.</a:t>
            </a:r>
          </a:p>
          <a:p>
            <a:pPr marL="274320" indent="-274320" algn="just" eaLnBrk="1" fontAlgn="auto" hangingPunct="1">
              <a:lnSpc>
                <a:spcPct val="150000"/>
              </a:lnSpc>
              <a:spcBef>
                <a:spcPts val="580"/>
              </a:spcBef>
              <a:spcAft>
                <a:spcPts val="0"/>
              </a:spcAft>
              <a:buFont typeface="Wingdings 2"/>
              <a:buChar char=""/>
              <a:defRPr/>
            </a:pPr>
            <a:r>
              <a:rPr lang="en-US" sz="2400" dirty="0" smtClean="0">
                <a:latin typeface="Times New Roman" pitchFamily="18" charset="0"/>
                <a:cs typeface="Times New Roman" pitchFamily="18" charset="0"/>
              </a:rPr>
              <a:t>Systems thinking warns managers against adopting traditional approach to the problem-solving.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normAutofit/>
          </a:bodyPr>
          <a:lstStyle/>
          <a:p>
            <a:pPr eaLnBrk="1" hangingPunct="1"/>
            <a:r>
              <a:rPr lang="en-US" sz="3600" b="1" dirty="0" smtClean="0">
                <a:solidFill>
                  <a:srgbClr val="C00000"/>
                </a:solidFill>
                <a:latin typeface="Arial Black" pitchFamily="34" charset="0"/>
              </a:rPr>
              <a:t>CONTINGENCY APPROACH</a:t>
            </a:r>
          </a:p>
        </p:txBody>
      </p:sp>
      <p:sp>
        <p:nvSpPr>
          <p:cNvPr id="3" name="Content Placeholder 2"/>
          <p:cNvSpPr>
            <a:spLocks noGrp="1"/>
          </p:cNvSpPr>
          <p:nvPr>
            <p:ph sz="quarter" idx="1"/>
          </p:nvPr>
        </p:nvSpPr>
        <p:spPr>
          <a:xfrm>
            <a:off x="457200" y="1600200"/>
            <a:ext cx="8229600" cy="4876800"/>
          </a:xfrm>
        </p:spPr>
        <p:txBody>
          <a:bodyPr>
            <a:normAutofit lnSpcReduction="10000"/>
          </a:bodyPr>
          <a:lstStyle/>
          <a:p>
            <a:pPr marL="274320" indent="-274320" algn="just" eaLnBrk="1" fontAlgn="auto" hangingPunct="1">
              <a:lnSpc>
                <a:spcPct val="150000"/>
              </a:lnSpc>
              <a:spcBef>
                <a:spcPts val="580"/>
              </a:spcBef>
              <a:spcAft>
                <a:spcPts val="0"/>
              </a:spcAft>
              <a:buFont typeface="Wingdings 2"/>
              <a:buChar char=""/>
              <a:defRPr/>
            </a:pPr>
            <a:r>
              <a:rPr lang="en-US" sz="2400" dirty="0" smtClean="0">
                <a:latin typeface="Times New Roman" pitchFamily="18" charset="0"/>
                <a:cs typeface="Times New Roman" pitchFamily="18" charset="0"/>
              </a:rPr>
              <a:t>Also known as situational approach, is a concept in management stating that there is no one universally applicable set of management principles (rules) by which to manage organizations.</a:t>
            </a:r>
          </a:p>
          <a:p>
            <a:pPr marL="274320" indent="-274320" algn="just" eaLnBrk="1" fontAlgn="auto" hangingPunct="1">
              <a:lnSpc>
                <a:spcPct val="150000"/>
              </a:lnSpc>
              <a:spcBef>
                <a:spcPts val="580"/>
              </a:spcBef>
              <a:spcAft>
                <a:spcPts val="0"/>
              </a:spcAft>
              <a:buFont typeface="Wingdings 2"/>
              <a:buChar char=""/>
              <a:defRPr/>
            </a:pPr>
            <a:r>
              <a:rPr lang="en-US" sz="2400" dirty="0" smtClean="0">
                <a:latin typeface="Times New Roman" pitchFamily="18" charset="0"/>
                <a:cs typeface="Times New Roman" pitchFamily="18" charset="0"/>
              </a:rPr>
              <a:t>No one approach is universally applicable and different problems and situations require different approaches.</a:t>
            </a:r>
          </a:p>
          <a:p>
            <a:pPr marL="274320" indent="-274320" algn="just" eaLnBrk="1" fontAlgn="auto" hangingPunct="1">
              <a:lnSpc>
                <a:spcPct val="150000"/>
              </a:lnSpc>
              <a:spcBef>
                <a:spcPts val="580"/>
              </a:spcBef>
              <a:spcAft>
                <a:spcPts val="0"/>
              </a:spcAft>
              <a:buFont typeface="Wingdings 2"/>
              <a:buChar char=""/>
              <a:defRPr/>
            </a:pPr>
            <a:r>
              <a:rPr lang="en-US" sz="2400" dirty="0" smtClean="0">
                <a:latin typeface="Times New Roman" pitchFamily="18" charset="0"/>
                <a:cs typeface="Times New Roman" pitchFamily="18" charset="0"/>
              </a:rPr>
              <a:t>It stresses the need for managers to examine the relationship between the internal and external environment of an organization.</a:t>
            </a:r>
          </a:p>
          <a:p>
            <a:pPr marL="274320" indent="-274320" algn="just" eaLnBrk="1" fontAlgn="auto" hangingPunct="1">
              <a:lnSpc>
                <a:spcPct val="150000"/>
              </a:lnSpc>
              <a:spcBef>
                <a:spcPts val="580"/>
              </a:spcBef>
              <a:spcAft>
                <a:spcPts val="0"/>
              </a:spcAft>
              <a:buFont typeface="Wingdings 2"/>
              <a:buChar char=""/>
              <a:defRPr/>
            </a:pPr>
            <a:endParaRPr lang="en-US" sz="24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600" b="1" dirty="0" smtClean="0">
                <a:solidFill>
                  <a:srgbClr val="C00000"/>
                </a:solidFill>
                <a:latin typeface="Arial Black" pitchFamily="34" charset="0"/>
              </a:rPr>
              <a:t>Six Sigma</a:t>
            </a:r>
            <a:r>
              <a:rPr lang="en-US" sz="3600" dirty="0" smtClean="0">
                <a:solidFill>
                  <a:srgbClr val="C00000"/>
                </a:solidFill>
                <a:latin typeface="Arial Black" pitchFamily="34" charset="0"/>
              </a:rPr>
              <a:t> (</a:t>
            </a:r>
            <a:r>
              <a:rPr lang="en-US" sz="3600" b="1" dirty="0" smtClean="0">
                <a:solidFill>
                  <a:srgbClr val="C00000"/>
                </a:solidFill>
                <a:latin typeface="Arial Black" pitchFamily="34" charset="0"/>
              </a:rPr>
              <a:t>6σ) Approach</a:t>
            </a:r>
            <a:endParaRPr lang="en-US" sz="3600" dirty="0">
              <a:solidFill>
                <a:srgbClr val="C00000"/>
              </a:solidFill>
              <a:latin typeface="Arial Black" pitchFamily="34" charset="0"/>
            </a:endParaRPr>
          </a:p>
        </p:txBody>
      </p:sp>
      <p:sp>
        <p:nvSpPr>
          <p:cNvPr id="3" name="Content Placeholder 2"/>
          <p:cNvSpPr>
            <a:spLocks noGrp="1"/>
          </p:cNvSpPr>
          <p:nvPr>
            <p:ph idx="1"/>
          </p:nvPr>
        </p:nvSpPr>
        <p:spPr>
          <a:xfrm>
            <a:off x="228600" y="762000"/>
            <a:ext cx="8686800" cy="5364163"/>
          </a:xfrm>
        </p:spPr>
        <p:txBody>
          <a:bodyPr>
            <a:noAutofit/>
          </a:bodyPr>
          <a:lstStyle/>
          <a:p>
            <a:pPr algn="just"/>
            <a:r>
              <a:rPr lang="en-US" sz="2200" dirty="0" smtClean="0">
                <a:latin typeface="Times New Roman" pitchFamily="18" charset="0"/>
                <a:cs typeface="Times New Roman" pitchFamily="18" charset="0"/>
              </a:rPr>
              <a:t>It was introduced by engineers </a:t>
            </a:r>
            <a:r>
              <a:rPr lang="en-US" sz="2200" dirty="0" smtClean="0">
                <a:latin typeface="Times New Roman" pitchFamily="18" charset="0"/>
                <a:cs typeface="Times New Roman" pitchFamily="18" charset="0"/>
                <a:hlinkClick r:id="rId2" tooltip="Bill Smith &amp; Mikel J Harry (Motorola engineers) (page does not exist)"/>
              </a:rPr>
              <a:t>Bill Smith &amp; </a:t>
            </a:r>
            <a:r>
              <a:rPr lang="en-US" sz="2200" dirty="0" err="1" smtClean="0">
                <a:latin typeface="Times New Roman" pitchFamily="18" charset="0"/>
                <a:cs typeface="Times New Roman" pitchFamily="18" charset="0"/>
                <a:hlinkClick r:id="rId2" tooltip="Bill Smith &amp; Mikel J Harry (Motorola engineers) (page does not exist)"/>
              </a:rPr>
              <a:t>Mikel</a:t>
            </a:r>
            <a:r>
              <a:rPr lang="en-US" sz="2200" dirty="0" smtClean="0">
                <a:latin typeface="Times New Roman" pitchFamily="18" charset="0"/>
                <a:cs typeface="Times New Roman" pitchFamily="18" charset="0"/>
                <a:hlinkClick r:id="rId2" tooltip="Bill Smith &amp; Mikel J Harry (Motorola engineers) (page does not exist)"/>
              </a:rPr>
              <a:t> J Harry</a:t>
            </a:r>
            <a:r>
              <a:rPr lang="en-US" sz="2200" dirty="0" smtClean="0">
                <a:latin typeface="Times New Roman" pitchFamily="18" charset="0"/>
                <a:cs typeface="Times New Roman" pitchFamily="18" charset="0"/>
              </a:rPr>
              <a:t> while working at </a:t>
            </a:r>
            <a:r>
              <a:rPr lang="en-US" sz="2200" dirty="0" smtClean="0">
                <a:latin typeface="Times New Roman" pitchFamily="18" charset="0"/>
                <a:cs typeface="Times New Roman" pitchFamily="18" charset="0"/>
                <a:hlinkClick r:id="rId3" tooltip="Motorola"/>
              </a:rPr>
              <a:t>Motorola</a:t>
            </a:r>
            <a:r>
              <a:rPr lang="en-US" sz="2200" dirty="0" smtClean="0">
                <a:latin typeface="Times New Roman" pitchFamily="18" charset="0"/>
                <a:cs typeface="Times New Roman" pitchFamily="18" charset="0"/>
              </a:rPr>
              <a:t> in 1986.</a:t>
            </a:r>
            <a:endParaRPr lang="en-US" sz="2200" baseline="300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hlinkClick r:id="rId4" tooltip="Jack Welch"/>
              </a:rPr>
              <a:t>Jack Welch</a:t>
            </a:r>
            <a:r>
              <a:rPr lang="en-US" sz="2200" dirty="0" smtClean="0">
                <a:latin typeface="Times New Roman" pitchFamily="18" charset="0"/>
                <a:cs typeface="Times New Roman" pitchFamily="18" charset="0"/>
              </a:rPr>
              <a:t> made it central to his business strategy at </a:t>
            </a:r>
            <a:r>
              <a:rPr lang="en-US" sz="2200" dirty="0" smtClean="0">
                <a:latin typeface="Times New Roman" pitchFamily="18" charset="0"/>
                <a:cs typeface="Times New Roman" pitchFamily="18" charset="0"/>
                <a:hlinkClick r:id="rId5" tooltip="General Electric"/>
              </a:rPr>
              <a:t>General Electric</a:t>
            </a:r>
            <a:r>
              <a:rPr lang="en-US" sz="2200" dirty="0" smtClean="0">
                <a:latin typeface="Times New Roman" pitchFamily="18" charset="0"/>
                <a:cs typeface="Times New Roman" pitchFamily="18" charset="0"/>
              </a:rPr>
              <a:t> in 1995.</a:t>
            </a:r>
          </a:p>
          <a:p>
            <a:pPr algn="just"/>
            <a:r>
              <a:rPr lang="en-US" sz="2200" dirty="0" smtClean="0">
                <a:latin typeface="Times New Roman" pitchFamily="18" charset="0"/>
                <a:cs typeface="Times New Roman" pitchFamily="18" charset="0"/>
              </a:rPr>
              <a:t>It is a set of techniques and tools for process improvement. It seeks to improve the quality of the output of a process by identifying and removing the causes of defects and minimizing </a:t>
            </a:r>
            <a:r>
              <a:rPr lang="en-US" sz="2200" dirty="0" smtClean="0">
                <a:latin typeface="Times New Roman" pitchFamily="18" charset="0"/>
                <a:cs typeface="Times New Roman" pitchFamily="18" charset="0"/>
                <a:hlinkClick r:id="rId6" tooltip="Statistical dispersion"/>
              </a:rPr>
              <a:t>variability</a:t>
            </a:r>
            <a:r>
              <a:rPr lang="en-US" sz="2200" dirty="0" smtClean="0">
                <a:latin typeface="Times New Roman" pitchFamily="18" charset="0"/>
                <a:cs typeface="Times New Roman" pitchFamily="18" charset="0"/>
              </a:rPr>
              <a:t> in </a:t>
            </a:r>
            <a:r>
              <a:rPr lang="en-US" sz="2200" dirty="0" smtClean="0">
                <a:latin typeface="Times New Roman" pitchFamily="18" charset="0"/>
                <a:cs typeface="Times New Roman" pitchFamily="18" charset="0"/>
                <a:hlinkClick r:id="rId7" tooltip="Manufacturing"/>
              </a:rPr>
              <a:t>manufacturing</a:t>
            </a:r>
            <a:r>
              <a:rPr lang="en-US" sz="2200" dirty="0" smtClean="0">
                <a:latin typeface="Times New Roman" pitchFamily="18" charset="0"/>
                <a:cs typeface="Times New Roman" pitchFamily="18" charset="0"/>
              </a:rPr>
              <a:t> and </a:t>
            </a:r>
            <a:r>
              <a:rPr lang="en-US" sz="2200" dirty="0" smtClean="0">
                <a:latin typeface="Times New Roman" pitchFamily="18" charset="0"/>
                <a:cs typeface="Times New Roman" pitchFamily="18" charset="0"/>
                <a:hlinkClick r:id="rId8" tooltip="Business process"/>
              </a:rPr>
              <a:t>business processes</a:t>
            </a:r>
            <a:r>
              <a:rPr lang="en-US" sz="2200" dirty="0" smtClean="0">
                <a:latin typeface="Times New Roman" pitchFamily="18" charset="0"/>
                <a:cs typeface="Times New Roman" pitchFamily="18" charset="0"/>
              </a:rPr>
              <a:t>.</a:t>
            </a:r>
          </a:p>
          <a:p>
            <a:pPr algn="just"/>
            <a:r>
              <a:rPr lang="en-US" sz="2200" dirty="0" smtClean="0">
                <a:latin typeface="Times New Roman" pitchFamily="18" charset="0"/>
                <a:cs typeface="Times New Roman" pitchFamily="18" charset="0"/>
              </a:rPr>
              <a:t>It uses a set of </a:t>
            </a:r>
            <a:r>
              <a:rPr lang="en-US" sz="2200" dirty="0" smtClean="0">
                <a:latin typeface="Times New Roman" pitchFamily="18" charset="0"/>
                <a:cs typeface="Times New Roman" pitchFamily="18" charset="0"/>
                <a:hlinkClick r:id="rId9" tooltip="Quality management"/>
              </a:rPr>
              <a:t>quality management</a:t>
            </a:r>
            <a:r>
              <a:rPr lang="en-US" sz="2200" dirty="0" smtClean="0">
                <a:latin typeface="Times New Roman" pitchFamily="18" charset="0"/>
                <a:cs typeface="Times New Roman" pitchFamily="18" charset="0"/>
              </a:rPr>
              <a:t> methods, mainly </a:t>
            </a:r>
            <a:r>
              <a:rPr lang="en-US" sz="2200" dirty="0" smtClean="0">
                <a:latin typeface="Times New Roman" pitchFamily="18" charset="0"/>
                <a:cs typeface="Times New Roman" pitchFamily="18" charset="0"/>
                <a:hlinkClick r:id="rId10" tooltip="Empirical"/>
              </a:rPr>
              <a:t>empirical</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hlinkClick r:id="rId11" tooltip="Statistics"/>
              </a:rPr>
              <a:t>statistical methods</a:t>
            </a:r>
            <a:r>
              <a:rPr lang="en-US" sz="2200" dirty="0" smtClean="0">
                <a:latin typeface="Times New Roman" pitchFamily="18" charset="0"/>
                <a:cs typeface="Times New Roman" pitchFamily="18" charset="0"/>
              </a:rPr>
              <a:t>, and creates a special infrastructure of people within the organization who are experts in these methods.</a:t>
            </a:r>
          </a:p>
          <a:p>
            <a:pPr algn="just"/>
            <a:r>
              <a:rPr lang="en-US" sz="2200" dirty="0" smtClean="0">
                <a:latin typeface="Times New Roman" pitchFamily="18" charset="0"/>
                <a:cs typeface="Times New Roman" pitchFamily="18" charset="0"/>
              </a:rPr>
              <a:t>Each Six Sigma project carried out within an organization follows a defined sequence of steps and has specific value targets, for example: reduce process cycle time, reduce pollution, reduce costs, increase customer satisfaction, and increase profits.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latin typeface="Arial Black" pitchFamily="34" charset="0"/>
              </a:rPr>
              <a:t>Case Study</a:t>
            </a:r>
            <a:endParaRPr lang="en-US" dirty="0">
              <a:latin typeface="Arial Black" pitchFamily="34" charset="0"/>
            </a:endParaRPr>
          </a:p>
        </p:txBody>
      </p:sp>
      <p:sp>
        <p:nvSpPr>
          <p:cNvPr id="3" name="Content Placeholder 2"/>
          <p:cNvSpPr>
            <a:spLocks noGrp="1"/>
          </p:cNvSpPr>
          <p:nvPr>
            <p:ph idx="1"/>
          </p:nvPr>
        </p:nvSpPr>
        <p:spPr>
          <a:xfrm>
            <a:off x="457200" y="1066800"/>
            <a:ext cx="8229600" cy="5334000"/>
          </a:xfrm>
        </p:spPr>
        <p:txBody>
          <a:bodyPr>
            <a:normAutofit lnSpcReduction="10000"/>
          </a:bodyPr>
          <a:lstStyle/>
          <a:p>
            <a:pPr algn="just">
              <a:lnSpc>
                <a:spcPct val="150000"/>
              </a:lnSpc>
            </a:pPr>
            <a:r>
              <a:rPr lang="en-US" sz="2400" dirty="0" err="1" smtClean="0">
                <a:latin typeface="Times New Roman" pitchFamily="18" charset="0"/>
                <a:cs typeface="Times New Roman" pitchFamily="18" charset="0"/>
              </a:rPr>
              <a:t>Zenibeth</a:t>
            </a:r>
            <a:r>
              <a:rPr lang="en-US" sz="2400" dirty="0" smtClean="0">
                <a:latin typeface="Times New Roman" pitchFamily="18" charset="0"/>
                <a:cs typeface="Times New Roman" pitchFamily="18" charset="0"/>
              </a:rPr>
              <a:t> factory, which manufactured Quasar television sets, was took over by a Japanese company in the US in 1980. After overtaking the company, it was decided to make changes in the way the factory operated, which results into drastic changes. The company implemented the six sigma business practices to improve its environmental footprint and sales. After the implementation of six sigma, the factory sensed a decrease in waste generation. The company now had more improved processes, it became productivity by reducing the waste and therefore it doubled the revenue.</a:t>
            </a:r>
            <a:endParaRPr lang="en-US" sz="2400"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latin typeface="Arial Black" pitchFamily="34" charset="0"/>
              </a:rPr>
              <a:t>?</a:t>
            </a:r>
            <a:endParaRPr lang="en-US" sz="6600" dirty="0">
              <a:latin typeface="Arial Black" pitchFamily="34" charset="0"/>
            </a:endParaRPr>
          </a:p>
        </p:txBody>
      </p:sp>
      <p:sp>
        <p:nvSpPr>
          <p:cNvPr id="3" name="Content Placeholder 2"/>
          <p:cNvSpPr>
            <a:spLocks noGrp="1"/>
          </p:cNvSpPr>
          <p:nvPr>
            <p:ph idx="1"/>
          </p:nvPr>
        </p:nvSpPr>
        <p:spPr/>
        <p:txBody>
          <a:bodyPr>
            <a:normAutofit/>
          </a:bodyPr>
          <a:lstStyle/>
          <a:p>
            <a:pPr marL="514350" indent="-514350" algn="just">
              <a:lnSpc>
                <a:spcPct val="200000"/>
              </a:lnSpc>
              <a:buFont typeface="+mj-lt"/>
              <a:buAutoNum type="arabicPeriod"/>
            </a:pPr>
            <a:r>
              <a:rPr lang="en-US" sz="2800" dirty="0" smtClean="0">
                <a:latin typeface="Times New Roman" pitchFamily="18" charset="0"/>
                <a:cs typeface="Times New Roman" pitchFamily="18" charset="0"/>
              </a:rPr>
              <a:t>What is your opinion on how did sigma help the company to reduce the defects?</a:t>
            </a:r>
          </a:p>
          <a:p>
            <a:pPr marL="514350" indent="-514350" algn="just">
              <a:lnSpc>
                <a:spcPct val="200000"/>
              </a:lnSpc>
              <a:buFont typeface="+mj-lt"/>
              <a:buAutoNum type="arabicPeriod"/>
            </a:pPr>
            <a:r>
              <a:rPr lang="en-US" sz="2800" dirty="0" smtClean="0">
                <a:latin typeface="Times New Roman" pitchFamily="18" charset="0"/>
                <a:cs typeface="Times New Roman" pitchFamily="18" charset="0"/>
              </a:rPr>
              <a:t>Justify how the company may have doubled its profits by implementing six sigma.</a:t>
            </a:r>
            <a:endParaRPr lang="en-US" sz="2800"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059362"/>
          </a:xfrm>
        </p:spPr>
        <p:txBody>
          <a:bodyPr/>
          <a:lstStyle/>
          <a:p>
            <a:r>
              <a:rPr lang="en-US" dirty="0" smtClean="0">
                <a:latin typeface="Arial Black" pitchFamily="34" charset="0"/>
              </a:rPr>
              <a:t>Any Query</a:t>
            </a:r>
            <a:endParaRPr lang="en-US" dirty="0">
              <a:latin typeface="Arial Black"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059362"/>
          </a:xfrm>
        </p:spPr>
        <p:txBody>
          <a:bodyPr/>
          <a:lstStyle/>
          <a:p>
            <a:r>
              <a:rPr lang="en-US" dirty="0" smtClean="0">
                <a:latin typeface="Arial Black" pitchFamily="34" charset="0"/>
              </a:rPr>
              <a:t>Thank You</a:t>
            </a:r>
            <a:endParaRPr lang="en-US" dirty="0">
              <a:latin typeface="Arial Black"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Social Media and Poor Sleep</a:t>
            </a:r>
            <a:endParaRPr lang="en-IN" dirty="0"/>
          </a:p>
        </p:txBody>
      </p:sp>
      <p:sp>
        <p:nvSpPr>
          <p:cNvPr id="3" name="Subtitle 2"/>
          <p:cNvSpPr>
            <a:spLocks noGrp="1"/>
          </p:cNvSpPr>
          <p:nvPr>
            <p:ph type="subTitle" idx="1"/>
          </p:nvPr>
        </p:nvSpPr>
        <p:spPr>
          <a:xfrm>
            <a:off x="2483768" y="3886200"/>
            <a:ext cx="5288632" cy="1752600"/>
          </a:xfrm>
        </p:spPr>
        <p:txBody>
          <a:bodyPr/>
          <a:lstStyle/>
          <a:p>
            <a:pPr algn="r"/>
            <a:r>
              <a:rPr lang="en-IN" b="1" dirty="0" smtClean="0"/>
              <a:t>International Research on Individual Behaviour</a:t>
            </a:r>
            <a:endParaRPr lang="en-IN" b="1" dirty="0"/>
          </a:p>
        </p:txBody>
      </p:sp>
    </p:spTree>
    <p:extLst>
      <p:ext uri="{BB962C8B-B14F-4D97-AF65-F5344CB8AC3E}">
        <p14:creationId xmlns:p14="http://schemas.microsoft.com/office/powerpoint/2010/main" val="19202052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46240"/>
            <a:ext cx="8229600" cy="1143000"/>
          </a:xfrm>
        </p:spPr>
        <p:txBody>
          <a:bodyPr/>
          <a:lstStyle/>
          <a:p>
            <a:r>
              <a:rPr lang="en-IN" dirty="0">
                <a:hlinkClick r:id="rId2"/>
              </a:rPr>
              <a:t>https://www.shortto.com/J9</a:t>
            </a:r>
            <a:endParaRPr lang="en-IN" dirty="0"/>
          </a:p>
        </p:txBody>
      </p:sp>
      <p:sp>
        <p:nvSpPr>
          <p:cNvPr id="3" name="Content Placeholder 2"/>
          <p:cNvSpPr>
            <a:spLocks noGrp="1"/>
          </p:cNvSpPr>
          <p:nvPr>
            <p:ph idx="1"/>
          </p:nvPr>
        </p:nvSpPr>
        <p:spPr>
          <a:xfrm>
            <a:off x="457200" y="476673"/>
            <a:ext cx="8229600" cy="3816423"/>
          </a:xfrm>
        </p:spPr>
        <p:txBody>
          <a:bodyPr>
            <a:normAutofit fontScale="92500" lnSpcReduction="10000"/>
          </a:bodyPr>
          <a:lstStyle/>
          <a:p>
            <a:r>
              <a:rPr lang="en-US" dirty="0"/>
              <a:t>Did you ever wonder if social media use at night resulting in poor sleep? Do you know the researchers have coined a new term Social media sleep hygiene? Well here is an excellent opportunity to share your experiences concerning sleep and social media. </a:t>
            </a:r>
            <a:endParaRPr lang="en-US" dirty="0" smtClean="0"/>
          </a:p>
          <a:p>
            <a:r>
              <a:rPr lang="en-US" dirty="0" smtClean="0"/>
              <a:t>Find out by participating in the research by using the following link</a:t>
            </a:r>
            <a:endParaRPr lang="en-IN" dirty="0"/>
          </a:p>
        </p:txBody>
      </p:sp>
    </p:spTree>
    <p:extLst>
      <p:ext uri="{BB962C8B-B14F-4D97-AF65-F5344CB8AC3E}">
        <p14:creationId xmlns:p14="http://schemas.microsoft.com/office/powerpoint/2010/main" val="3430389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sz="quarter" idx="1"/>
          </p:nvPr>
        </p:nvSpPr>
        <p:spPr>
          <a:xfrm>
            <a:off x="457200" y="457200"/>
            <a:ext cx="8229600" cy="5867400"/>
          </a:xfrm>
        </p:spPr>
        <p:txBody>
          <a:bodyPr>
            <a:normAutofit/>
          </a:bodyPr>
          <a:lstStyle/>
          <a:p>
            <a:pPr algn="just" eaLnBrk="1" hangingPunct="1">
              <a:lnSpc>
                <a:spcPct val="150000"/>
              </a:lnSpc>
            </a:pPr>
            <a:r>
              <a:rPr lang="en-US" sz="2400" dirty="0" smtClean="0">
                <a:latin typeface="Times New Roman" pitchFamily="18" charset="0"/>
                <a:cs typeface="Times New Roman" pitchFamily="18" charset="0"/>
              </a:rPr>
              <a:t>Adam Smith, author of the classical economics doctrine, The Wealth of Nations, argued brilliantly about the economic advantages that division of labor would bring to organizations and society.</a:t>
            </a:r>
          </a:p>
          <a:p>
            <a:pPr algn="just" eaLnBrk="1" hangingPunct="1">
              <a:lnSpc>
                <a:spcPct val="150000"/>
              </a:lnSpc>
            </a:pPr>
            <a:r>
              <a:rPr lang="en-US" sz="2400" dirty="0" smtClean="0">
                <a:latin typeface="Times New Roman" pitchFamily="18" charset="0"/>
                <a:cs typeface="Times New Roman" pitchFamily="18" charset="0"/>
              </a:rPr>
              <a:t>The Industrial Revolution can be thought of as possibly the most important pre-twentieth-century influence on management. The introduction of machine powers, combined with the division of labor, made large, efficient factories possible. Planning, organizing, leading, and controlling became necessary.</a:t>
            </a:r>
          </a:p>
          <a:p>
            <a:pPr algn="just" eaLnBrk="1" hangingPunct="1">
              <a:lnSpc>
                <a:spcPct val="150000"/>
              </a:lnSpc>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534400" cy="1447800"/>
          </a:xfrm>
        </p:spPr>
        <p:txBody>
          <a:bodyPr>
            <a:normAutofit/>
          </a:bodyPr>
          <a:lstStyle/>
          <a:p>
            <a:pPr eaLnBrk="1" fontAlgn="auto" hangingPunct="1">
              <a:spcAft>
                <a:spcPts val="0"/>
              </a:spcAft>
              <a:defRPr/>
            </a:pPr>
            <a:r>
              <a:rPr lang="en-US" sz="3200" dirty="0" smtClean="0">
                <a:latin typeface="Arial Black" pitchFamily="34" charset="0"/>
              </a:rPr>
              <a:t> </a:t>
            </a:r>
            <a:r>
              <a:rPr lang="en-US" sz="3200" b="1" dirty="0" smtClean="0">
                <a:solidFill>
                  <a:srgbClr val="C00000"/>
                </a:solidFill>
                <a:latin typeface="Arial Black" pitchFamily="34" charset="0"/>
              </a:rPr>
              <a:t>The Evolution of Management Theories</a:t>
            </a:r>
            <a:endParaRPr lang="en-US" sz="3200" b="1" dirty="0">
              <a:solidFill>
                <a:srgbClr val="C00000"/>
              </a:solidFill>
              <a:latin typeface="Arial Black" pitchFamily="34" charset="0"/>
            </a:endParaRPr>
          </a:p>
        </p:txBody>
      </p:sp>
      <p:sp>
        <p:nvSpPr>
          <p:cNvPr id="44035" name="Content Placeholder 2"/>
          <p:cNvSpPr>
            <a:spLocks noGrp="1"/>
          </p:cNvSpPr>
          <p:nvPr>
            <p:ph sz="quarter" idx="1"/>
          </p:nvPr>
        </p:nvSpPr>
        <p:spPr>
          <a:xfrm>
            <a:off x="304800" y="1752600"/>
            <a:ext cx="8610600" cy="4572000"/>
          </a:xfrm>
        </p:spPr>
        <p:txBody>
          <a:bodyPr>
            <a:normAutofit/>
          </a:bodyPr>
          <a:lstStyle/>
          <a:p>
            <a:pPr algn="just" eaLnBrk="1" hangingPunct="1">
              <a:lnSpc>
                <a:spcPct val="150000"/>
              </a:lnSpc>
            </a:pPr>
            <a:r>
              <a:rPr lang="en-US" sz="2400" dirty="0" smtClean="0">
                <a:latin typeface="Times New Roman" pitchFamily="18" charset="0"/>
                <a:cs typeface="Times New Roman" pitchFamily="18" charset="0"/>
              </a:rPr>
              <a:t> Management is a very old concept. Generally, though, we think of “modern management” and the specific identification of planning, organizing, leading, and controlling being the functions of management as having begun at the end of the 1800s. Most of the contributors we recognize today have been twentieth century people.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685800" y="304800"/>
            <a:ext cx="8001000" cy="1371600"/>
          </a:xfrm>
        </p:spPr>
        <p:txBody>
          <a:bodyPr>
            <a:noAutofit/>
          </a:bodyPr>
          <a:lstStyle/>
          <a:p>
            <a:pPr eaLnBrk="1" hangingPunct="1"/>
            <a:r>
              <a:rPr lang="en-US" sz="3600" b="1" dirty="0" smtClean="0">
                <a:solidFill>
                  <a:srgbClr val="C00000"/>
                </a:solidFill>
                <a:latin typeface="Arial Black" pitchFamily="34" charset="0"/>
              </a:rPr>
              <a:t>CLASSICAL VIEW OF MANAGEMENT</a:t>
            </a:r>
          </a:p>
        </p:txBody>
      </p:sp>
      <p:sp>
        <p:nvSpPr>
          <p:cNvPr id="45059" name="Content Placeholder 2"/>
          <p:cNvSpPr>
            <a:spLocks noGrp="1"/>
          </p:cNvSpPr>
          <p:nvPr>
            <p:ph sz="quarter" idx="1"/>
          </p:nvPr>
        </p:nvSpPr>
        <p:spPr>
          <a:xfrm>
            <a:off x="685800" y="1905000"/>
            <a:ext cx="7772400" cy="4572000"/>
          </a:xfrm>
        </p:spPr>
        <p:txBody>
          <a:bodyPr>
            <a:normAutofit/>
          </a:bodyPr>
          <a:lstStyle/>
          <a:p>
            <a:pPr algn="just" eaLnBrk="1" hangingPunct="1">
              <a:lnSpc>
                <a:spcPct val="200000"/>
              </a:lnSpc>
              <a:buNone/>
            </a:pPr>
            <a:r>
              <a:rPr lang="en-US" sz="2400" b="1" dirty="0" smtClean="0">
                <a:latin typeface="Times New Roman" pitchFamily="18" charset="0"/>
                <a:cs typeface="Times New Roman" pitchFamily="18" charset="0"/>
              </a:rPr>
              <a:t>Classical Viewpoint is divided into three parts:</a:t>
            </a:r>
          </a:p>
          <a:p>
            <a:pPr algn="just" eaLnBrk="1" hangingPunct="1">
              <a:lnSpc>
                <a:spcPct val="200000"/>
              </a:lnSpc>
              <a:buNone/>
            </a:pPr>
            <a:r>
              <a:rPr lang="en-US" sz="2400" dirty="0" smtClean="0">
                <a:latin typeface="Times New Roman" pitchFamily="18" charset="0"/>
                <a:cs typeface="Times New Roman" pitchFamily="18" charset="0"/>
              </a:rPr>
              <a:t>1.Scientific management</a:t>
            </a:r>
          </a:p>
          <a:p>
            <a:pPr algn="just" eaLnBrk="1" hangingPunct="1">
              <a:lnSpc>
                <a:spcPct val="200000"/>
              </a:lnSpc>
              <a:buNone/>
            </a:pPr>
            <a:r>
              <a:rPr lang="en-US" sz="2400" dirty="0" smtClean="0">
                <a:latin typeface="Times New Roman" pitchFamily="18" charset="0"/>
                <a:cs typeface="Times New Roman" pitchFamily="18" charset="0"/>
              </a:rPr>
              <a:t>2.Bureaucratic management</a:t>
            </a:r>
          </a:p>
          <a:p>
            <a:pPr algn="just" eaLnBrk="1" hangingPunct="1">
              <a:lnSpc>
                <a:spcPct val="200000"/>
              </a:lnSpc>
              <a:buNone/>
            </a:pPr>
            <a:r>
              <a:rPr lang="en-US" sz="2400" dirty="0" smtClean="0">
                <a:latin typeface="Times New Roman" pitchFamily="18" charset="0"/>
                <a:cs typeface="Times New Roman" pitchFamily="18" charset="0"/>
              </a:rPr>
              <a:t>3. Administrative management</a:t>
            </a:r>
          </a:p>
          <a:p>
            <a:pPr algn="just" eaLnBrk="1" hangingPunct="1">
              <a:lnSpc>
                <a:spcPct val="200000"/>
              </a:lnSpc>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274638"/>
            <a:ext cx="8229600" cy="868362"/>
          </a:xfrm>
        </p:spPr>
        <p:txBody>
          <a:bodyPr>
            <a:normAutofit/>
          </a:bodyPr>
          <a:lstStyle/>
          <a:p>
            <a:pPr eaLnBrk="1" hangingPunct="1"/>
            <a:r>
              <a:rPr lang="en-US" sz="3600" b="1" dirty="0" smtClean="0">
                <a:solidFill>
                  <a:srgbClr val="C00000"/>
                </a:solidFill>
                <a:latin typeface="Arial Black" pitchFamily="34" charset="0"/>
              </a:rPr>
              <a:t>Scientific Method</a:t>
            </a:r>
          </a:p>
        </p:txBody>
      </p:sp>
      <p:sp>
        <p:nvSpPr>
          <p:cNvPr id="46083" name="Content Placeholder 2"/>
          <p:cNvSpPr>
            <a:spLocks noGrp="1"/>
          </p:cNvSpPr>
          <p:nvPr>
            <p:ph sz="quarter" idx="1"/>
          </p:nvPr>
        </p:nvSpPr>
        <p:spPr>
          <a:xfrm>
            <a:off x="228600" y="1524000"/>
            <a:ext cx="8610600" cy="4953000"/>
          </a:xfrm>
        </p:spPr>
        <p:txBody>
          <a:bodyPr>
            <a:normAutofit/>
          </a:bodyPr>
          <a:lstStyle/>
          <a:p>
            <a:pPr algn="just" eaLnBrk="1" hangingPunct="1">
              <a:lnSpc>
                <a:spcPct val="150000"/>
              </a:lnSpc>
            </a:pPr>
            <a:r>
              <a:rPr lang="en-US" sz="2400" dirty="0" smtClean="0">
                <a:latin typeface="Times New Roman" pitchFamily="18" charset="0"/>
                <a:cs typeface="Times New Roman" pitchFamily="18" charset="0"/>
              </a:rPr>
              <a:t>The use of the scientific method to define the “one best way” for a job to be done.</a:t>
            </a:r>
          </a:p>
          <a:p>
            <a:pPr algn="just" eaLnBrk="1" hangingPunct="1">
              <a:lnSpc>
                <a:spcPct val="150000"/>
              </a:lnSpc>
            </a:pPr>
            <a:r>
              <a:rPr lang="en-US" sz="2400" dirty="0" smtClean="0">
                <a:latin typeface="Times New Roman" pitchFamily="18" charset="0"/>
                <a:cs typeface="Times New Roman" pitchFamily="18" charset="0"/>
              </a:rPr>
              <a:t>Frederick W. Taylor is known as the “Father of scientific management.” </a:t>
            </a:r>
          </a:p>
          <a:p>
            <a:pPr algn="just" eaLnBrk="1" hangingPunct="1">
              <a:lnSpc>
                <a:spcPct val="150000"/>
              </a:lnSpc>
            </a:pPr>
            <a:r>
              <a:rPr lang="en-US" sz="2400" dirty="0" smtClean="0">
                <a:latin typeface="Times New Roman" pitchFamily="18" charset="0"/>
                <a:cs typeface="Times New Roman" pitchFamily="18" charset="0"/>
              </a:rPr>
              <a:t>The first nationally known management thinker. His “</a:t>
            </a:r>
            <a:r>
              <a:rPr lang="en-US" sz="2400" dirty="0" err="1" smtClean="0">
                <a:latin typeface="Times New Roman" pitchFamily="18" charset="0"/>
                <a:cs typeface="Times New Roman" pitchFamily="18" charset="0"/>
              </a:rPr>
              <a:t>Taylorism</a:t>
            </a:r>
            <a:r>
              <a:rPr lang="en-US" sz="2400" dirty="0" smtClean="0">
                <a:latin typeface="Times New Roman" pitchFamily="18" charset="0"/>
                <a:cs typeface="Times New Roman" pitchFamily="18" charset="0"/>
              </a:rPr>
              <a:t>” or “Scientific management” was a major contribution to business operations.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sz="quarter" idx="1"/>
          </p:nvPr>
        </p:nvSpPr>
        <p:spPr>
          <a:xfrm>
            <a:off x="533400" y="457200"/>
            <a:ext cx="8153400" cy="5867400"/>
          </a:xfrm>
        </p:spPr>
        <p:txBody>
          <a:bodyPr>
            <a:normAutofit/>
          </a:bodyPr>
          <a:lstStyle/>
          <a:p>
            <a:pPr algn="just" eaLnBrk="1" hangingPunct="1">
              <a:lnSpc>
                <a:spcPct val="150000"/>
              </a:lnSpc>
            </a:pPr>
            <a:r>
              <a:rPr lang="en-US" sz="2400" dirty="0" smtClean="0">
                <a:latin typeface="Times New Roman" pitchFamily="18" charset="0"/>
                <a:cs typeface="Times New Roman" pitchFamily="18" charset="0"/>
              </a:rPr>
              <a:t>Taylor developed scientific management to counter the problem of soldiering by workers. </a:t>
            </a:r>
          </a:p>
          <a:p>
            <a:pPr algn="just" eaLnBrk="1" hangingPunct="1">
              <a:lnSpc>
                <a:spcPct val="150000"/>
              </a:lnSpc>
            </a:pPr>
            <a:r>
              <a:rPr lang="en-US" sz="2400" dirty="0" smtClean="0">
                <a:latin typeface="Times New Roman" pitchFamily="18" charset="0"/>
                <a:cs typeface="Times New Roman" pitchFamily="18" charset="0"/>
              </a:rPr>
              <a:t> Taylor pioneered the time-and-motion study. </a:t>
            </a:r>
          </a:p>
          <a:p>
            <a:pPr algn="just" eaLnBrk="1" hangingPunct="1">
              <a:lnSpc>
                <a:spcPct val="150000"/>
              </a:lnSpc>
            </a:pPr>
            <a:r>
              <a:rPr lang="en-US" sz="2400" dirty="0" smtClean="0">
                <a:latin typeface="Times New Roman" pitchFamily="18" charset="0"/>
                <a:cs typeface="Times New Roman" pitchFamily="18" charset="0"/>
              </a:rPr>
              <a:t>Through his four principles of scientific management, he advocated scientific study of the task to find the best work method rather than relying on traditional methods.</a:t>
            </a:r>
          </a:p>
          <a:p>
            <a:pPr algn="just" eaLnBrk="1" hangingPunct="1">
              <a:lnSpc>
                <a:spcPct val="150000"/>
              </a:lnSpc>
            </a:pPr>
            <a:r>
              <a:rPr lang="en-US" sz="2400" dirty="0" smtClean="0">
                <a:latin typeface="Times New Roman" pitchFamily="18" charset="0"/>
                <a:cs typeface="Times New Roman" pitchFamily="18" charset="0"/>
              </a:rPr>
              <a:t>Taylor successfully implemented his theory at Bethlehem Steel in two famous studies involving shoveling and pig-iron handling. </a:t>
            </a:r>
          </a:p>
          <a:p>
            <a:pPr algn="just" eaLnBrk="1" hangingPunct="1">
              <a:lnSpc>
                <a:spcPct val="150000"/>
              </a:lnSpc>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3492</TotalTime>
  <Words>2504</Words>
  <Application>Microsoft Office PowerPoint</Application>
  <PresentationFormat>On-screen Show (4:3)</PresentationFormat>
  <Paragraphs>209</Paragraphs>
  <Slides>49</Slides>
  <Notes>1</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Evolution Of Management Thought</vt:lpstr>
      <vt:lpstr>Learning Outcome</vt:lpstr>
      <vt:lpstr>PowerPoint Presentation</vt:lpstr>
      <vt:lpstr>HISTORICAL BACKGROUND OF MANAGEMENT</vt:lpstr>
      <vt:lpstr>PowerPoint Presentation</vt:lpstr>
      <vt:lpstr> The Evolution of Management Theories</vt:lpstr>
      <vt:lpstr>CLASSICAL VIEW OF MANAGEMENT</vt:lpstr>
      <vt:lpstr>Scientific Method</vt:lpstr>
      <vt:lpstr>PowerPoint Presentation</vt:lpstr>
      <vt:lpstr>Taylor’s Four Principles</vt:lpstr>
      <vt:lpstr>Key Features of scientific management</vt:lpstr>
      <vt:lpstr>Bureaucratic Management</vt:lpstr>
      <vt:lpstr>Characteristics Of Weber’s Bureaucracy</vt:lpstr>
      <vt:lpstr>ADMINISTRATIVE VIEW OF MANAGEMENT</vt:lpstr>
      <vt:lpstr>Fayol’s 14 Principles of Management</vt:lpstr>
      <vt:lpstr>PowerPoint Presentation</vt:lpstr>
      <vt:lpstr>PowerPoint Presentation</vt:lpstr>
      <vt:lpstr>PowerPoint Presentation</vt:lpstr>
      <vt:lpstr>Similarity between “Taylorism” &amp; “Fayolism”</vt:lpstr>
      <vt:lpstr> “Taylorism” V/S “Fayolism”</vt:lpstr>
      <vt:lpstr>HAWTHORNE STUDY &amp; HUMAN RELATIONS</vt:lpstr>
      <vt:lpstr>PowerPoint Presentation</vt:lpstr>
      <vt:lpstr>PowerPoint Presentation</vt:lpstr>
      <vt:lpstr>Experiments Conducted</vt:lpstr>
      <vt:lpstr>Illumination Experiments  (1924-27)</vt:lpstr>
      <vt:lpstr> Relay Assembly Test Room Study (1927-1929) </vt:lpstr>
      <vt:lpstr>Changes And Resultant Outcome of Relay Room Experiment</vt:lpstr>
      <vt:lpstr> Mass Interviewing Program (1928-1930) </vt:lpstr>
      <vt:lpstr> Bank Wiring Observation Room Experiment (1932) </vt:lpstr>
      <vt:lpstr>Reasons for Restricted Output</vt:lpstr>
      <vt:lpstr> Conclusions of Hawthorne Studies / Experiments </vt:lpstr>
      <vt:lpstr>PowerPoint Presentation</vt:lpstr>
      <vt:lpstr> Criticism of Hawthorne Studies / Experiments </vt:lpstr>
      <vt:lpstr>Contributions By Behavioral Scientist</vt:lpstr>
      <vt:lpstr>PowerPoint Presentation</vt:lpstr>
      <vt:lpstr>Behavioral Science Approach</vt:lpstr>
      <vt:lpstr>ASSUMPTIONS</vt:lpstr>
      <vt:lpstr>PowerPoint Presentation</vt:lpstr>
      <vt:lpstr>SYSTEMS APPROACH</vt:lpstr>
      <vt:lpstr>PowerPoint Presentation</vt:lpstr>
      <vt:lpstr>Contributions Of System Approach To Management</vt:lpstr>
      <vt:lpstr>CONTINGENCY APPROACH</vt:lpstr>
      <vt:lpstr>Six Sigma (6σ) Approach</vt:lpstr>
      <vt:lpstr>Case Study</vt:lpstr>
      <vt:lpstr>?</vt:lpstr>
      <vt:lpstr>Any Query</vt:lpstr>
      <vt:lpstr>Thank You</vt:lpstr>
      <vt:lpstr>Social Media and Poor Sleep</vt:lpstr>
      <vt:lpstr>https://www.shortto.com/J9</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AMIT SHARMA</dc:creator>
  <cp:lastModifiedBy>Rupesh</cp:lastModifiedBy>
  <cp:revision>66</cp:revision>
  <dcterms:created xsi:type="dcterms:W3CDTF">2006-08-16T00:00:00Z</dcterms:created>
  <dcterms:modified xsi:type="dcterms:W3CDTF">2018-08-10T05:50:29Z</dcterms:modified>
</cp:coreProperties>
</file>