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4" r:id="rId3"/>
    <p:sldId id="309" r:id="rId4"/>
    <p:sldId id="257" r:id="rId5"/>
    <p:sldId id="258" r:id="rId6"/>
    <p:sldId id="276" r:id="rId7"/>
    <p:sldId id="277" r:id="rId8"/>
    <p:sldId id="278" r:id="rId9"/>
    <p:sldId id="279" r:id="rId10"/>
    <p:sldId id="259" r:id="rId11"/>
    <p:sldId id="281" r:id="rId12"/>
    <p:sldId id="282" r:id="rId13"/>
    <p:sldId id="260" r:id="rId14"/>
    <p:sldId id="284" r:id="rId15"/>
    <p:sldId id="283" r:id="rId16"/>
    <p:sldId id="285" r:id="rId17"/>
    <p:sldId id="310" r:id="rId18"/>
    <p:sldId id="261" r:id="rId19"/>
    <p:sldId id="312" r:id="rId20"/>
    <p:sldId id="311" r:id="rId21"/>
    <p:sldId id="263" r:id="rId22"/>
    <p:sldId id="288" r:id="rId23"/>
    <p:sldId id="286" r:id="rId24"/>
    <p:sldId id="287" r:id="rId25"/>
    <p:sldId id="290" r:id="rId26"/>
    <p:sldId id="289" r:id="rId27"/>
    <p:sldId id="264" r:id="rId28"/>
    <p:sldId id="291" r:id="rId29"/>
    <p:sldId id="265" r:id="rId30"/>
    <p:sldId id="314" r:id="rId31"/>
    <p:sldId id="315" r:id="rId32"/>
    <p:sldId id="316" r:id="rId33"/>
    <p:sldId id="266" r:id="rId34"/>
    <p:sldId id="267" r:id="rId35"/>
    <p:sldId id="268" r:id="rId36"/>
    <p:sldId id="269" r:id="rId37"/>
    <p:sldId id="292" r:id="rId38"/>
    <p:sldId id="293" r:id="rId39"/>
    <p:sldId id="294" r:id="rId40"/>
    <p:sldId id="297" r:id="rId41"/>
    <p:sldId id="296" r:id="rId42"/>
    <p:sldId id="299" r:id="rId43"/>
    <p:sldId id="300" r:id="rId44"/>
    <p:sldId id="302" r:id="rId45"/>
    <p:sldId id="303" r:id="rId46"/>
    <p:sldId id="308" r:id="rId47"/>
    <p:sldId id="305" r:id="rId48"/>
    <p:sldId id="271" r:id="rId49"/>
  </p:sldIdLst>
  <p:sldSz cx="9144000" cy="6858000" type="screen4x3"/>
  <p:notesSz cx="9296400" cy="7010400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000" b="1" kern="1200">
        <a:solidFill>
          <a:srgbClr val="000000"/>
        </a:solidFill>
        <a:latin typeface="Arial" pitchFamily="34" charset="0"/>
        <a:ea typeface="Gulim" pitchFamily="34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000" b="1" kern="1200">
        <a:solidFill>
          <a:srgbClr val="000000"/>
        </a:solidFill>
        <a:latin typeface="Arial" pitchFamily="34" charset="0"/>
        <a:ea typeface="Gulim" pitchFamily="34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000" b="1" kern="1200">
        <a:solidFill>
          <a:srgbClr val="000000"/>
        </a:solidFill>
        <a:latin typeface="Arial" pitchFamily="34" charset="0"/>
        <a:ea typeface="Gulim" pitchFamily="34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000" b="1" kern="1200">
        <a:solidFill>
          <a:srgbClr val="000000"/>
        </a:solidFill>
        <a:latin typeface="Arial" pitchFamily="34" charset="0"/>
        <a:ea typeface="Gulim" pitchFamily="34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000" b="1" kern="1200">
        <a:solidFill>
          <a:srgbClr val="000000"/>
        </a:solidFill>
        <a:latin typeface="Arial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kumimoji="1" sz="1000" b="1" kern="1200">
        <a:solidFill>
          <a:srgbClr val="000000"/>
        </a:solidFill>
        <a:latin typeface="Arial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kumimoji="1" sz="1000" b="1" kern="1200">
        <a:solidFill>
          <a:srgbClr val="000000"/>
        </a:solidFill>
        <a:latin typeface="Arial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kumimoji="1" sz="1000" b="1" kern="1200">
        <a:solidFill>
          <a:srgbClr val="000000"/>
        </a:solidFill>
        <a:latin typeface="Arial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kumimoji="1" sz="1000" b="1" kern="1200">
        <a:solidFill>
          <a:srgbClr val="000000"/>
        </a:solidFill>
        <a:latin typeface="Arial" pitchFamily="34" charset="0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15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740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073150" y="958850"/>
            <a:ext cx="68072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2379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3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400550" y="6438900"/>
            <a:ext cx="342900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  <a:defRPr/>
            </a:pPr>
            <a:fld id="{811A7D2E-A7DC-4A9A-BD68-A7725D047290}" type="slidenum">
              <a:rPr lang="en-US" altLang="ko-KR" sz="1400">
                <a:solidFill>
                  <a:schemeClr val="tx1"/>
                </a:solidFill>
                <a:ea typeface="굴림" pitchFamily="50" charset="-127"/>
              </a:rPr>
              <a:pPr defTabSz="762000">
                <a:lnSpc>
                  <a:spcPct val="101000"/>
                </a:lnSpc>
                <a:defRPr/>
              </a:pPr>
              <a:t>‹#›</a:t>
            </a:fld>
            <a:endParaRPr lang="en-US" altLang="ko-KR" sz="140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14300" y="762000"/>
            <a:ext cx="8912225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굴림" pitchFamily="50" charset="-127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498475" y="6300788"/>
            <a:ext cx="1127125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굴림" pitchFamily="50" charset="-127"/>
              </a:rPr>
              <a:t>Henry Hexmoor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Gulim" pitchFamily="34" charset="-127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  <a:ea typeface="Gulim" pitchFamily="34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  <a:ea typeface="Gulim" pitchFamily="34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  <a:ea typeface="Gulim" pitchFamily="34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  <a:ea typeface="Gulim" pitchFamily="34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Gulim" pitchFamily="34" charset="-127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Gulim" pitchFamily="34" charset="-127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Gulim" pitchFamily="34" charset="-127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Gulim" pitchFamily="34" charset="-127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Gulim" pitchFamily="34" charset="-127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8" y="338138"/>
            <a:ext cx="8777287" cy="414337"/>
          </a:xfrm>
          <a:noFill/>
          <a:ln w="12700"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2800" smtClean="0">
                <a:solidFill>
                  <a:schemeClr val="bg2"/>
                </a:solidFill>
              </a:rPr>
              <a:t>REGISTER  TRANSFER  AND  MICROOPERATIONS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095500" y="1527175"/>
            <a:ext cx="4657725" cy="401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762000">
              <a:lnSpc>
                <a:spcPct val="100000"/>
              </a:lnSpc>
            </a:pPr>
            <a:r>
              <a:rPr lang="en-US" altLang="ko-KR" sz="2000">
                <a:solidFill>
                  <a:schemeClr val="tx1"/>
                </a:solidFill>
              </a:rPr>
              <a:t>• Register Transfer Language</a:t>
            </a:r>
          </a:p>
          <a:p>
            <a:pPr defTabSz="762000">
              <a:lnSpc>
                <a:spcPct val="100000"/>
              </a:lnSpc>
            </a:pPr>
            <a:endParaRPr lang="en-US" altLang="ko-KR" sz="200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</a:pPr>
            <a:r>
              <a:rPr lang="en-US" altLang="ko-KR" sz="2000">
                <a:solidFill>
                  <a:schemeClr val="tx1"/>
                </a:solidFill>
              </a:rPr>
              <a:t>• Register Transfer</a:t>
            </a:r>
          </a:p>
          <a:p>
            <a:pPr defTabSz="762000">
              <a:lnSpc>
                <a:spcPct val="100000"/>
              </a:lnSpc>
            </a:pPr>
            <a:endParaRPr lang="en-US" altLang="ko-KR" sz="200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</a:pPr>
            <a:r>
              <a:rPr lang="en-US" altLang="ko-KR" sz="2000">
                <a:solidFill>
                  <a:schemeClr val="tx1"/>
                </a:solidFill>
              </a:rPr>
              <a:t>• Bus and Memory Transfers</a:t>
            </a:r>
          </a:p>
          <a:p>
            <a:pPr defTabSz="762000">
              <a:lnSpc>
                <a:spcPct val="100000"/>
              </a:lnSpc>
            </a:pPr>
            <a:endParaRPr lang="en-US" altLang="ko-KR" sz="200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</a:pPr>
            <a:r>
              <a:rPr lang="en-US" altLang="ko-KR" sz="2000">
                <a:solidFill>
                  <a:schemeClr val="tx1"/>
                </a:solidFill>
              </a:rPr>
              <a:t>• Arithmetic Microoperations</a:t>
            </a:r>
          </a:p>
          <a:p>
            <a:pPr defTabSz="762000">
              <a:lnSpc>
                <a:spcPct val="100000"/>
              </a:lnSpc>
            </a:pPr>
            <a:endParaRPr lang="en-US" altLang="ko-KR" sz="200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</a:pPr>
            <a:r>
              <a:rPr lang="en-US" altLang="ko-KR" sz="2000">
                <a:solidFill>
                  <a:schemeClr val="tx1"/>
                </a:solidFill>
              </a:rPr>
              <a:t>• Logic Microoperations</a:t>
            </a:r>
          </a:p>
          <a:p>
            <a:pPr defTabSz="762000">
              <a:lnSpc>
                <a:spcPct val="100000"/>
              </a:lnSpc>
            </a:pPr>
            <a:endParaRPr lang="en-US" altLang="ko-KR" sz="200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</a:pPr>
            <a:r>
              <a:rPr lang="en-US" altLang="ko-KR" sz="2000">
                <a:solidFill>
                  <a:schemeClr val="tx1"/>
                </a:solidFill>
              </a:rPr>
              <a:t>• Shift Microoperations</a:t>
            </a:r>
          </a:p>
          <a:p>
            <a:pPr defTabSz="762000">
              <a:lnSpc>
                <a:spcPct val="100000"/>
              </a:lnSpc>
            </a:pPr>
            <a:endParaRPr lang="en-US" altLang="ko-KR" sz="200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</a:pPr>
            <a:r>
              <a:rPr lang="en-US" altLang="ko-KR" sz="2000">
                <a:solidFill>
                  <a:schemeClr val="tx1"/>
                </a:solidFill>
              </a:rPr>
              <a:t>• Arithmetic Logic Shift Unit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14325"/>
            <a:ext cx="8809038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REGISTER  TRANSFER</a:t>
            </a:r>
          </a:p>
        </p:txBody>
      </p:sp>
      <p:sp>
        <p:nvSpPr>
          <p:cNvPr id="13315" name="Rectangle 32"/>
          <p:cNvSpPr>
            <a:spLocks noChangeArrowheads="1"/>
          </p:cNvSpPr>
          <p:nvPr/>
        </p:nvSpPr>
        <p:spPr bwMode="auto">
          <a:xfrm>
            <a:off x="7369175" y="0"/>
            <a:ext cx="16494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</a:t>
            </a:r>
          </a:p>
        </p:txBody>
      </p:sp>
      <p:sp>
        <p:nvSpPr>
          <p:cNvPr id="13316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314450"/>
            <a:ext cx="8105775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Copying the contents of one register to another is a </a:t>
            </a:r>
            <a:r>
              <a:rPr lang="en-US" altLang="ko-KR" sz="2000" smtClean="0">
                <a:solidFill>
                  <a:schemeClr val="bg2"/>
                </a:solidFill>
              </a:rPr>
              <a:t>register transfer</a:t>
            </a:r>
          </a:p>
          <a:p>
            <a:endParaRPr lang="en-US" altLang="ko-KR" sz="2000" smtClean="0">
              <a:solidFill>
                <a:schemeClr val="bg2"/>
              </a:solidFill>
            </a:endParaRPr>
          </a:p>
          <a:p>
            <a:r>
              <a:rPr lang="en-US" altLang="ko-KR" sz="2000" smtClean="0"/>
              <a:t>A register transfer is indicated as</a:t>
            </a:r>
          </a:p>
          <a:p>
            <a:pPr lvl="1">
              <a:buFontTx/>
              <a:buNone/>
            </a:pPr>
            <a:endParaRPr lang="en-US" altLang="ko-KR" smtClean="0"/>
          </a:p>
          <a:p>
            <a:pPr lvl="1">
              <a:buFontTx/>
              <a:buNone/>
            </a:pPr>
            <a:r>
              <a:rPr lang="en-US" altLang="ko-KR" smtClean="0">
                <a:solidFill>
                  <a:schemeClr val="bg2"/>
                </a:solidFill>
              </a:rPr>
              <a:t>R2 </a:t>
            </a:r>
            <a:r>
              <a:rPr lang="en-US" altLang="ko-KR" smtClean="0">
                <a:solidFill>
                  <a:schemeClr val="bg2"/>
                </a:solidFill>
                <a:sym typeface="Symbol" pitchFamily="18" charset="2"/>
              </a:rPr>
              <a:t> R1</a:t>
            </a:r>
          </a:p>
          <a:p>
            <a:pPr lvl="1">
              <a:buFontTx/>
              <a:buNone/>
            </a:pPr>
            <a:endParaRPr lang="en-US" altLang="ko-KR" smtClean="0">
              <a:sym typeface="Symbol" pitchFamily="18" charset="2"/>
            </a:endParaRPr>
          </a:p>
          <a:p>
            <a:pPr lvl="1"/>
            <a:r>
              <a:rPr lang="en-US" altLang="ko-KR" smtClean="0">
                <a:sym typeface="Symbol" pitchFamily="18" charset="2"/>
              </a:rPr>
              <a:t>In this case the contents of register R1 are copied (loaded) into register R2</a:t>
            </a:r>
          </a:p>
          <a:p>
            <a:pPr lvl="1"/>
            <a:r>
              <a:rPr lang="en-US" altLang="ko-KR" smtClean="0"/>
              <a:t>A simultaneous transfer of all bits from the source R1 to the 		destination register R2, during one clock pulse</a:t>
            </a:r>
          </a:p>
          <a:p>
            <a:pPr lvl="1"/>
            <a:r>
              <a:rPr lang="en-US" altLang="ko-KR" smtClean="0"/>
              <a:t>Note that this is a </a:t>
            </a:r>
            <a:r>
              <a:rPr lang="en-US" altLang="ko-KR" smtClean="0">
                <a:solidFill>
                  <a:schemeClr val="bg2"/>
                </a:solidFill>
              </a:rPr>
              <a:t>non-destructive</a:t>
            </a:r>
            <a:r>
              <a:rPr lang="en-US" altLang="ko-KR" smtClean="0"/>
              <a:t>; i.e. the contents of R1 are not altered by copying (loading) them to R2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14325"/>
            <a:ext cx="8809038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REGISTER  TRANSFER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369175" y="0"/>
            <a:ext cx="16494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314450"/>
            <a:ext cx="8105775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A register transfer such as</a:t>
            </a:r>
          </a:p>
          <a:p>
            <a:pPr lvl="1">
              <a:buFontTx/>
              <a:buNone/>
            </a:pPr>
            <a:endParaRPr lang="en-US" altLang="ko-KR" smtClean="0"/>
          </a:p>
          <a:p>
            <a:pPr lvl="1">
              <a:buFontTx/>
              <a:buNone/>
            </a:pPr>
            <a:r>
              <a:rPr lang="en-US" altLang="ko-KR" smtClean="0"/>
              <a:t>R3 </a:t>
            </a:r>
            <a:r>
              <a:rPr lang="en-US" altLang="ko-KR" smtClean="0">
                <a:sym typeface="Symbol" pitchFamily="18" charset="2"/>
              </a:rPr>
              <a:t> R5</a:t>
            </a:r>
          </a:p>
          <a:p>
            <a:pPr lvl="1">
              <a:buFontTx/>
              <a:buNone/>
            </a:pPr>
            <a:endParaRPr lang="en-US" altLang="ko-KR" smtClean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altLang="ko-KR" smtClean="0">
                <a:sym typeface="Symbol" pitchFamily="18" charset="2"/>
              </a:rPr>
              <a:t>Implies that the digital system has</a:t>
            </a:r>
          </a:p>
          <a:p>
            <a:pPr lvl="1">
              <a:buFontTx/>
              <a:buNone/>
            </a:pPr>
            <a:endParaRPr lang="en-US" altLang="ko-KR" smtClean="0">
              <a:sym typeface="Symbol" pitchFamily="18" charset="2"/>
            </a:endParaRPr>
          </a:p>
          <a:p>
            <a:pPr lvl="1"/>
            <a:r>
              <a:rPr lang="en-US" altLang="ko-KR" smtClean="0">
                <a:sym typeface="Symbol" pitchFamily="18" charset="2"/>
              </a:rPr>
              <a:t>the data lines from the source register (R5) to the destination register (R3)</a:t>
            </a:r>
          </a:p>
          <a:p>
            <a:pPr lvl="1"/>
            <a:r>
              <a:rPr lang="en-US" altLang="ko-KR" smtClean="0">
                <a:sym typeface="Symbol" pitchFamily="18" charset="2"/>
              </a:rPr>
              <a:t>Parallel load in the destination register (R3)</a:t>
            </a:r>
          </a:p>
          <a:p>
            <a:pPr lvl="1"/>
            <a:r>
              <a:rPr lang="en-US" altLang="ko-KR" smtClean="0">
                <a:sym typeface="Symbol" pitchFamily="18" charset="2"/>
              </a:rPr>
              <a:t>Control lines to perform the action</a:t>
            </a:r>
            <a:endParaRPr lang="en-US" altLang="ko-K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14325"/>
            <a:ext cx="8809038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CONTROL FUNCTIONS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369175" y="0"/>
            <a:ext cx="16494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066800"/>
            <a:ext cx="8105775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Often actions need to only occur if a certain condition is true</a:t>
            </a:r>
          </a:p>
          <a:p>
            <a:r>
              <a:rPr lang="en-US" altLang="ko-KR" sz="2000" smtClean="0"/>
              <a:t>This is similar to an “if” statement in a programming language</a:t>
            </a:r>
          </a:p>
          <a:p>
            <a:r>
              <a:rPr lang="en-US" altLang="ko-KR" sz="2000" smtClean="0"/>
              <a:t>In digital systems, this is often done via a </a:t>
            </a:r>
            <a:r>
              <a:rPr lang="en-US" altLang="ko-KR" sz="2000" i="1" smtClean="0"/>
              <a:t>control signal</a:t>
            </a:r>
            <a:r>
              <a:rPr lang="en-US" altLang="ko-KR" sz="2000" smtClean="0"/>
              <a:t>, called a </a:t>
            </a:r>
            <a:r>
              <a:rPr lang="en-US" altLang="ko-KR" sz="2000" i="1" smtClean="0"/>
              <a:t>control function</a:t>
            </a:r>
          </a:p>
          <a:p>
            <a:pPr lvl="1"/>
            <a:r>
              <a:rPr lang="en-US" altLang="ko-KR" smtClean="0"/>
              <a:t>If the signal is 1, the action takes place</a:t>
            </a:r>
          </a:p>
          <a:p>
            <a:r>
              <a:rPr lang="en-US" altLang="ko-KR" sz="2000" smtClean="0"/>
              <a:t>This is represented as:</a:t>
            </a:r>
          </a:p>
          <a:p>
            <a:endParaRPr lang="en-US" altLang="ko-KR" sz="2000" smtClean="0"/>
          </a:p>
          <a:p>
            <a:pPr lvl="1">
              <a:buFontTx/>
              <a:buNone/>
            </a:pPr>
            <a:r>
              <a:rPr lang="en-US" altLang="ko-KR" smtClean="0">
                <a:solidFill>
                  <a:schemeClr val="bg2"/>
                </a:solidFill>
              </a:rPr>
              <a:t>P: R2 </a:t>
            </a:r>
            <a:r>
              <a:rPr lang="en-US" altLang="ko-KR" smtClean="0">
                <a:solidFill>
                  <a:schemeClr val="bg2"/>
                </a:solidFill>
                <a:sym typeface="Symbol" pitchFamily="18" charset="2"/>
              </a:rPr>
              <a:t> R1</a:t>
            </a:r>
          </a:p>
          <a:p>
            <a:pPr lvl="1">
              <a:buFontTx/>
              <a:buNone/>
            </a:pPr>
            <a:endParaRPr lang="en-US" altLang="ko-KR" smtClean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altLang="ko-KR" smtClean="0">
                <a:sym typeface="Symbol" pitchFamily="18" charset="2"/>
              </a:rPr>
              <a:t>Which means “if P = 1, then load the contents of register R1 into register R2”, i.e., </a:t>
            </a:r>
            <a:r>
              <a:rPr lang="en-US" altLang="ko-KR" smtClean="0"/>
              <a:t>if (P = 1)  then  (R2 </a:t>
            </a:r>
            <a:r>
              <a:rPr lang="en-US" altLang="ko-KR" smtClean="0">
                <a:sym typeface="Symbol" pitchFamily="18" charset="2"/>
              </a:rPr>
              <a:t> R1</a:t>
            </a:r>
            <a:r>
              <a:rPr lang="en-US" altLang="ko-KR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319088"/>
            <a:ext cx="8386763" cy="325437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smtClean="0"/>
              <a:t>HARDWARE  IMPLEMENTATION  OF  CONTROLLED TRANSFERS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79438" y="1123950"/>
            <a:ext cx="469265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000">
                <a:solidFill>
                  <a:schemeClr val="tx1"/>
                </a:solidFill>
              </a:rPr>
              <a:t>Implementation of controlled transfer 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241425" y="1477963"/>
            <a:ext cx="15557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1000"/>
              </a:lnSpc>
            </a:pPr>
            <a:r>
              <a:rPr lang="en-US" altLang="ko-KR" sz="2000">
                <a:solidFill>
                  <a:schemeClr val="tx1"/>
                </a:solidFill>
              </a:rPr>
              <a:t>P:  R2 </a:t>
            </a:r>
            <a:r>
              <a:rPr lang="en-US" altLang="ko-KR" sz="200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US" altLang="ko-KR" sz="200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579438" y="2590800"/>
            <a:ext cx="1876425" cy="358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598488" y="3757613"/>
            <a:ext cx="2016125" cy="358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Timing diagram</a:t>
            </a:r>
          </a:p>
        </p:txBody>
      </p:sp>
      <p:sp>
        <p:nvSpPr>
          <p:cNvPr id="16391" name="Rectangle 17"/>
          <p:cNvSpPr>
            <a:spLocks noChangeArrowheads="1"/>
          </p:cNvSpPr>
          <p:nvPr/>
        </p:nvSpPr>
        <p:spPr bwMode="auto">
          <a:xfrm>
            <a:off x="4708525" y="22352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  </a:t>
            </a:r>
          </a:p>
        </p:txBody>
      </p:sp>
      <p:sp>
        <p:nvSpPr>
          <p:cNvPr id="16392" name="Rectangle 26"/>
          <p:cNvSpPr>
            <a:spLocks noChangeArrowheads="1"/>
          </p:cNvSpPr>
          <p:nvPr/>
        </p:nvSpPr>
        <p:spPr bwMode="auto">
          <a:xfrm>
            <a:off x="7548563" y="2781300"/>
            <a:ext cx="595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Clock</a:t>
            </a:r>
          </a:p>
        </p:txBody>
      </p:sp>
      <p:sp>
        <p:nvSpPr>
          <p:cNvPr id="16393" name="Rectangle 52"/>
          <p:cNvSpPr>
            <a:spLocks noChangeArrowheads="1"/>
          </p:cNvSpPr>
          <p:nvPr/>
        </p:nvSpPr>
        <p:spPr bwMode="auto">
          <a:xfrm>
            <a:off x="7283450" y="0"/>
            <a:ext cx="16494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</a:t>
            </a:r>
          </a:p>
        </p:txBody>
      </p:sp>
      <p:sp>
        <p:nvSpPr>
          <p:cNvPr id="16394" name="Rectangle 8"/>
          <p:cNvSpPr>
            <a:spLocks noChangeArrowheads="1"/>
          </p:cNvSpPr>
          <p:nvPr/>
        </p:nvSpPr>
        <p:spPr bwMode="auto">
          <a:xfrm>
            <a:off x="3813175" y="4814888"/>
            <a:ext cx="1890713" cy="257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400">
                <a:solidFill>
                  <a:schemeClr val="tx1"/>
                </a:solidFill>
              </a:rPr>
              <a:t>Transfer occurs here</a:t>
            </a:r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 flipH="1">
            <a:off x="5373688" y="4830763"/>
            <a:ext cx="644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V="1">
            <a:off x="6005513" y="4613275"/>
            <a:ext cx="0" cy="22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7" name="Rectangle 11"/>
          <p:cNvSpPr>
            <a:spLocks noChangeArrowheads="1"/>
          </p:cNvSpPr>
          <p:nvPr/>
        </p:nvSpPr>
        <p:spPr bwMode="auto">
          <a:xfrm>
            <a:off x="3832225" y="2640013"/>
            <a:ext cx="1019175" cy="4857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5859463" y="2787650"/>
            <a:ext cx="1339850" cy="1809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3"/>
          <p:cNvSpPr>
            <a:spLocks noChangeArrowheads="1"/>
          </p:cNvSpPr>
          <p:nvPr/>
        </p:nvSpPr>
        <p:spPr bwMode="auto">
          <a:xfrm>
            <a:off x="6254750" y="2751138"/>
            <a:ext cx="4079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R2</a:t>
            </a:r>
          </a:p>
        </p:txBody>
      </p:sp>
      <p:sp>
        <p:nvSpPr>
          <p:cNvPr id="16400" name="Rectangle 14"/>
          <p:cNvSpPr>
            <a:spLocks noChangeArrowheads="1"/>
          </p:cNvSpPr>
          <p:nvPr/>
        </p:nvSpPr>
        <p:spPr bwMode="auto">
          <a:xfrm>
            <a:off x="5872163" y="3241675"/>
            <a:ext cx="1339850" cy="190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5"/>
          <p:cNvSpPr>
            <a:spLocks noChangeArrowheads="1"/>
          </p:cNvSpPr>
          <p:nvPr/>
        </p:nvSpPr>
        <p:spPr bwMode="auto">
          <a:xfrm>
            <a:off x="6257925" y="3213100"/>
            <a:ext cx="4079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R1</a:t>
            </a:r>
          </a:p>
        </p:txBody>
      </p:sp>
      <p:sp>
        <p:nvSpPr>
          <p:cNvPr id="16402" name="Rectangle 16"/>
          <p:cNvSpPr>
            <a:spLocks noChangeArrowheads="1"/>
          </p:cNvSpPr>
          <p:nvPr/>
        </p:nvSpPr>
        <p:spPr bwMode="auto">
          <a:xfrm>
            <a:off x="3929063" y="2667000"/>
            <a:ext cx="860425" cy="857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Control </a:t>
            </a:r>
          </a:p>
          <a:p>
            <a:pPr defTabSz="762000"/>
            <a:r>
              <a:rPr lang="en-US" altLang="ko-KR" sz="1400"/>
              <a:t>Circuit</a:t>
            </a:r>
          </a:p>
          <a:p>
            <a:pPr defTabSz="762000"/>
            <a:endParaRPr lang="en-US" altLang="ko-KR" sz="1400"/>
          </a:p>
          <a:p>
            <a:pPr defTabSz="762000" latinLnBrk="1"/>
            <a:endParaRPr lang="en-US" altLang="ko-KR" sz="1400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519863" y="2962275"/>
            <a:ext cx="1587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5221288" y="2646363"/>
            <a:ext cx="5461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Load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822825" y="2657475"/>
            <a:ext cx="30003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P</a:t>
            </a:r>
          </a:p>
        </p:txBody>
      </p:sp>
      <p:sp>
        <p:nvSpPr>
          <p:cNvPr id="16406" name="Line 23"/>
          <p:cNvSpPr>
            <a:spLocks noChangeShapeType="1"/>
          </p:cNvSpPr>
          <p:nvPr/>
        </p:nvSpPr>
        <p:spPr bwMode="auto">
          <a:xfrm>
            <a:off x="4851400" y="2882900"/>
            <a:ext cx="99377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07" name="Line 27"/>
          <p:cNvSpPr>
            <a:spLocks noChangeShapeType="1"/>
          </p:cNvSpPr>
          <p:nvPr/>
        </p:nvSpPr>
        <p:spPr bwMode="auto">
          <a:xfrm flipH="1">
            <a:off x="6457950" y="3105150"/>
            <a:ext cx="130175" cy="44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08" name="Rectangle 28"/>
          <p:cNvSpPr>
            <a:spLocks noChangeArrowheads="1"/>
          </p:cNvSpPr>
          <p:nvPr/>
        </p:nvSpPr>
        <p:spPr bwMode="auto">
          <a:xfrm>
            <a:off x="6540500" y="3021013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n</a:t>
            </a:r>
          </a:p>
        </p:txBody>
      </p:sp>
      <p:sp>
        <p:nvSpPr>
          <p:cNvPr id="16409" name="Freeform 29"/>
          <p:cNvSpPr>
            <a:spLocks/>
          </p:cNvSpPr>
          <p:nvPr/>
        </p:nvSpPr>
        <p:spPr bwMode="auto">
          <a:xfrm>
            <a:off x="4148138" y="4005263"/>
            <a:ext cx="1058862" cy="209550"/>
          </a:xfrm>
          <a:custGeom>
            <a:avLst/>
            <a:gdLst>
              <a:gd name="T0" fmla="*/ 0 w 593"/>
              <a:gd name="T1" fmla="*/ 208417 h 185"/>
              <a:gd name="T2" fmla="*/ 242842 w 593"/>
              <a:gd name="T3" fmla="*/ 208417 h 185"/>
              <a:gd name="T4" fmla="*/ 242842 w 593"/>
              <a:gd name="T5" fmla="*/ 0 h 185"/>
              <a:gd name="T6" fmla="*/ 571393 w 593"/>
              <a:gd name="T7" fmla="*/ 0 h 185"/>
              <a:gd name="T8" fmla="*/ 571393 w 593"/>
              <a:gd name="T9" fmla="*/ 208417 h 185"/>
              <a:gd name="T10" fmla="*/ 1057076 w 593"/>
              <a:gd name="T11" fmla="*/ 208417 h 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3"/>
              <a:gd name="T19" fmla="*/ 0 h 185"/>
              <a:gd name="T20" fmla="*/ 593 w 593"/>
              <a:gd name="T21" fmla="*/ 185 h 1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3" h="185">
                <a:moveTo>
                  <a:pt x="0" y="184"/>
                </a:moveTo>
                <a:lnTo>
                  <a:pt x="136" y="184"/>
                </a:lnTo>
                <a:lnTo>
                  <a:pt x="136" y="0"/>
                </a:lnTo>
                <a:lnTo>
                  <a:pt x="320" y="0"/>
                </a:lnTo>
                <a:lnTo>
                  <a:pt x="320" y="184"/>
                </a:lnTo>
                <a:lnTo>
                  <a:pt x="592" y="18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Arc 30"/>
          <p:cNvSpPr>
            <a:spLocks/>
          </p:cNvSpPr>
          <p:nvPr/>
        </p:nvSpPr>
        <p:spPr bwMode="auto">
          <a:xfrm>
            <a:off x="5159375" y="4000500"/>
            <a:ext cx="107950" cy="85725"/>
          </a:xfrm>
          <a:custGeom>
            <a:avLst/>
            <a:gdLst>
              <a:gd name="T0" fmla="*/ 667270 w 17464"/>
              <a:gd name="T1" fmla="*/ 312011 h 21600"/>
              <a:gd name="T2" fmla="*/ 0 w 17464"/>
              <a:gd name="T3" fmla="*/ 310340 h 21600"/>
              <a:gd name="T4" fmla="*/ 338221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Freeform 32"/>
          <p:cNvSpPr>
            <a:spLocks/>
          </p:cNvSpPr>
          <p:nvPr/>
        </p:nvSpPr>
        <p:spPr bwMode="auto">
          <a:xfrm>
            <a:off x="5205413" y="4005263"/>
            <a:ext cx="801687" cy="209550"/>
          </a:xfrm>
          <a:custGeom>
            <a:avLst/>
            <a:gdLst>
              <a:gd name="T0" fmla="*/ 0 w 449"/>
              <a:gd name="T1" fmla="*/ 0 h 185"/>
              <a:gd name="T2" fmla="*/ 314247 w 449"/>
              <a:gd name="T3" fmla="*/ 0 h 185"/>
              <a:gd name="T4" fmla="*/ 314247 w 449"/>
              <a:gd name="T5" fmla="*/ 208417 h 185"/>
              <a:gd name="T6" fmla="*/ 799902 w 449"/>
              <a:gd name="T7" fmla="*/ 208417 h 185"/>
              <a:gd name="T8" fmla="*/ 0 60000 65536"/>
              <a:gd name="T9" fmla="*/ 0 60000 65536"/>
              <a:gd name="T10" fmla="*/ 0 60000 65536"/>
              <a:gd name="T11" fmla="*/ 0 60000 65536"/>
              <a:gd name="T12" fmla="*/ 0 w 449"/>
              <a:gd name="T13" fmla="*/ 0 h 185"/>
              <a:gd name="T14" fmla="*/ 449 w 449"/>
              <a:gd name="T15" fmla="*/ 185 h 1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" h="185">
                <a:moveTo>
                  <a:pt x="0" y="0"/>
                </a:moveTo>
                <a:lnTo>
                  <a:pt x="176" y="0"/>
                </a:lnTo>
                <a:lnTo>
                  <a:pt x="176" y="184"/>
                </a:lnTo>
                <a:lnTo>
                  <a:pt x="448" y="18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Arc 33"/>
          <p:cNvSpPr>
            <a:spLocks/>
          </p:cNvSpPr>
          <p:nvPr/>
        </p:nvSpPr>
        <p:spPr bwMode="auto">
          <a:xfrm>
            <a:off x="5957888" y="4000500"/>
            <a:ext cx="109537" cy="85725"/>
          </a:xfrm>
          <a:custGeom>
            <a:avLst/>
            <a:gdLst>
              <a:gd name="T0" fmla="*/ 687033 w 17464"/>
              <a:gd name="T1" fmla="*/ 312011 h 21600"/>
              <a:gd name="T2" fmla="*/ 0 w 17464"/>
              <a:gd name="T3" fmla="*/ 310340 h 21600"/>
              <a:gd name="T4" fmla="*/ 348237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34"/>
          <p:cNvSpPr>
            <a:spLocks noChangeShapeType="1"/>
          </p:cNvSpPr>
          <p:nvPr/>
        </p:nvSpPr>
        <p:spPr bwMode="auto">
          <a:xfrm flipV="1">
            <a:off x="6011863" y="4067175"/>
            <a:ext cx="0" cy="155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14" name="Freeform 35"/>
          <p:cNvSpPr>
            <a:spLocks/>
          </p:cNvSpPr>
          <p:nvPr/>
        </p:nvSpPr>
        <p:spPr bwMode="auto">
          <a:xfrm>
            <a:off x="6005513" y="4005263"/>
            <a:ext cx="1455737" cy="209550"/>
          </a:xfrm>
          <a:custGeom>
            <a:avLst/>
            <a:gdLst>
              <a:gd name="T0" fmla="*/ 0 w 817"/>
              <a:gd name="T1" fmla="*/ 0 h 185"/>
              <a:gd name="T2" fmla="*/ 327853 w 817"/>
              <a:gd name="T3" fmla="*/ 0 h 185"/>
              <a:gd name="T4" fmla="*/ 327853 w 817"/>
              <a:gd name="T5" fmla="*/ 208417 h 185"/>
              <a:gd name="T6" fmla="*/ 812504 w 817"/>
              <a:gd name="T7" fmla="*/ 208417 h 185"/>
              <a:gd name="T8" fmla="*/ 812504 w 817"/>
              <a:gd name="T9" fmla="*/ 0 h 185"/>
              <a:gd name="T10" fmla="*/ 1140357 w 817"/>
              <a:gd name="T11" fmla="*/ 0 h 185"/>
              <a:gd name="T12" fmla="*/ 1140357 w 817"/>
              <a:gd name="T13" fmla="*/ 208417 h 185"/>
              <a:gd name="T14" fmla="*/ 1453955 w 817"/>
              <a:gd name="T15" fmla="*/ 208417 h 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"/>
              <a:gd name="T25" fmla="*/ 0 h 185"/>
              <a:gd name="T26" fmla="*/ 817 w 817"/>
              <a:gd name="T27" fmla="*/ 185 h 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" h="185">
                <a:moveTo>
                  <a:pt x="0" y="0"/>
                </a:moveTo>
                <a:lnTo>
                  <a:pt x="184" y="0"/>
                </a:lnTo>
                <a:lnTo>
                  <a:pt x="184" y="184"/>
                </a:lnTo>
                <a:lnTo>
                  <a:pt x="456" y="184"/>
                </a:lnTo>
                <a:lnTo>
                  <a:pt x="456" y="0"/>
                </a:lnTo>
                <a:lnTo>
                  <a:pt x="640" y="0"/>
                </a:lnTo>
                <a:lnTo>
                  <a:pt x="640" y="184"/>
                </a:lnTo>
                <a:lnTo>
                  <a:pt x="816" y="18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Rectangle 36"/>
          <p:cNvSpPr>
            <a:spLocks noChangeArrowheads="1"/>
          </p:cNvSpPr>
          <p:nvPr/>
        </p:nvSpPr>
        <p:spPr bwMode="auto">
          <a:xfrm>
            <a:off x="3390900" y="4111625"/>
            <a:ext cx="6635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Clock</a:t>
            </a:r>
          </a:p>
        </p:txBody>
      </p:sp>
      <p:sp>
        <p:nvSpPr>
          <p:cNvPr id="16416" name="Rectangle 37"/>
          <p:cNvSpPr>
            <a:spLocks noChangeArrowheads="1"/>
          </p:cNvSpPr>
          <p:nvPr/>
        </p:nvSpPr>
        <p:spPr bwMode="auto">
          <a:xfrm>
            <a:off x="3405188" y="4529138"/>
            <a:ext cx="60325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Load</a:t>
            </a:r>
          </a:p>
        </p:txBody>
      </p:sp>
      <p:sp>
        <p:nvSpPr>
          <p:cNvPr id="16417" name="Line 38"/>
          <p:cNvSpPr>
            <a:spLocks noChangeShapeType="1"/>
          </p:cNvSpPr>
          <p:nvPr/>
        </p:nvSpPr>
        <p:spPr bwMode="auto">
          <a:xfrm>
            <a:off x="4076700" y="4625975"/>
            <a:ext cx="11128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18" name="Line 39"/>
          <p:cNvSpPr>
            <a:spLocks noChangeShapeType="1"/>
          </p:cNvSpPr>
          <p:nvPr/>
        </p:nvSpPr>
        <p:spPr bwMode="auto">
          <a:xfrm flipH="1">
            <a:off x="5197475" y="4421188"/>
            <a:ext cx="107950" cy="20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19" name="Freeform 40"/>
          <p:cNvSpPr>
            <a:spLocks/>
          </p:cNvSpPr>
          <p:nvPr/>
        </p:nvSpPr>
        <p:spPr bwMode="auto">
          <a:xfrm>
            <a:off x="5305425" y="4418013"/>
            <a:ext cx="2155825" cy="204787"/>
          </a:xfrm>
          <a:custGeom>
            <a:avLst/>
            <a:gdLst>
              <a:gd name="T0" fmla="*/ 0 w 1225"/>
              <a:gd name="T1" fmla="*/ 0 h 177"/>
              <a:gd name="T2" fmla="*/ 718022 w 1225"/>
              <a:gd name="T3" fmla="*/ 0 h 177"/>
              <a:gd name="T4" fmla="*/ 802495 w 1225"/>
              <a:gd name="T5" fmla="*/ 203630 h 177"/>
              <a:gd name="T6" fmla="*/ 2154065 w 1225"/>
              <a:gd name="T7" fmla="*/ 203630 h 177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177"/>
              <a:gd name="T14" fmla="*/ 1225 w 1225"/>
              <a:gd name="T15" fmla="*/ 177 h 1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177">
                <a:moveTo>
                  <a:pt x="0" y="0"/>
                </a:moveTo>
                <a:lnTo>
                  <a:pt x="408" y="0"/>
                </a:lnTo>
                <a:lnTo>
                  <a:pt x="456" y="176"/>
                </a:lnTo>
                <a:lnTo>
                  <a:pt x="1224" y="176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Rectangle 41"/>
          <p:cNvSpPr>
            <a:spLocks noChangeArrowheads="1"/>
          </p:cNvSpPr>
          <p:nvPr/>
        </p:nvSpPr>
        <p:spPr bwMode="auto">
          <a:xfrm>
            <a:off x="5026025" y="3752850"/>
            <a:ext cx="2397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t</a:t>
            </a:r>
          </a:p>
        </p:txBody>
      </p:sp>
      <p:sp>
        <p:nvSpPr>
          <p:cNvPr id="16421" name="Rectangle 42"/>
          <p:cNvSpPr>
            <a:spLocks noChangeArrowheads="1"/>
          </p:cNvSpPr>
          <p:nvPr/>
        </p:nvSpPr>
        <p:spPr bwMode="auto">
          <a:xfrm>
            <a:off x="5737225" y="3762375"/>
            <a:ext cx="4413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t+1</a:t>
            </a:r>
          </a:p>
        </p:txBody>
      </p:sp>
      <p:sp>
        <p:nvSpPr>
          <p:cNvPr id="16422" name="Freeform 43"/>
          <p:cNvSpPr>
            <a:spLocks/>
          </p:cNvSpPr>
          <p:nvPr/>
        </p:nvSpPr>
        <p:spPr bwMode="auto">
          <a:xfrm>
            <a:off x="7100888" y="2824163"/>
            <a:ext cx="101600" cy="109537"/>
          </a:xfrm>
          <a:custGeom>
            <a:avLst/>
            <a:gdLst>
              <a:gd name="T0" fmla="*/ 99818 w 57"/>
              <a:gd name="T1" fmla="*/ 0 h 97"/>
              <a:gd name="T2" fmla="*/ 0 w 57"/>
              <a:gd name="T3" fmla="*/ 63238 h 97"/>
              <a:gd name="T4" fmla="*/ 99818 w 57"/>
              <a:gd name="T5" fmla="*/ 108408 h 97"/>
              <a:gd name="T6" fmla="*/ 0 60000 65536"/>
              <a:gd name="T7" fmla="*/ 0 60000 65536"/>
              <a:gd name="T8" fmla="*/ 0 60000 65536"/>
              <a:gd name="T9" fmla="*/ 0 w 57"/>
              <a:gd name="T10" fmla="*/ 0 h 97"/>
              <a:gd name="T11" fmla="*/ 57 w 57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" h="97">
                <a:moveTo>
                  <a:pt x="56" y="0"/>
                </a:moveTo>
                <a:lnTo>
                  <a:pt x="0" y="56"/>
                </a:lnTo>
                <a:lnTo>
                  <a:pt x="56" y="96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Line 54"/>
          <p:cNvSpPr>
            <a:spLocks noChangeShapeType="1"/>
          </p:cNvSpPr>
          <p:nvPr/>
        </p:nvSpPr>
        <p:spPr bwMode="auto">
          <a:xfrm flipH="1">
            <a:off x="7205663" y="2894013"/>
            <a:ext cx="295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24" name="Line 57"/>
          <p:cNvSpPr>
            <a:spLocks noChangeShapeType="1"/>
          </p:cNvSpPr>
          <p:nvPr/>
        </p:nvSpPr>
        <p:spPr bwMode="auto">
          <a:xfrm flipV="1">
            <a:off x="5208588" y="4048125"/>
            <a:ext cx="0" cy="155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25" name="Freeform 58"/>
          <p:cNvSpPr>
            <a:spLocks/>
          </p:cNvSpPr>
          <p:nvPr/>
        </p:nvSpPr>
        <p:spPr bwMode="auto">
          <a:xfrm>
            <a:off x="7107238" y="3278188"/>
            <a:ext cx="101600" cy="109537"/>
          </a:xfrm>
          <a:custGeom>
            <a:avLst/>
            <a:gdLst>
              <a:gd name="T0" fmla="*/ 99818 w 57"/>
              <a:gd name="T1" fmla="*/ 0 h 97"/>
              <a:gd name="T2" fmla="*/ 0 w 57"/>
              <a:gd name="T3" fmla="*/ 63238 h 97"/>
              <a:gd name="T4" fmla="*/ 99818 w 57"/>
              <a:gd name="T5" fmla="*/ 108408 h 97"/>
              <a:gd name="T6" fmla="*/ 0 60000 65536"/>
              <a:gd name="T7" fmla="*/ 0 60000 65536"/>
              <a:gd name="T8" fmla="*/ 0 60000 65536"/>
              <a:gd name="T9" fmla="*/ 0 w 57"/>
              <a:gd name="T10" fmla="*/ 0 h 97"/>
              <a:gd name="T11" fmla="*/ 57 w 57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" h="97">
                <a:moveTo>
                  <a:pt x="56" y="0"/>
                </a:moveTo>
                <a:lnTo>
                  <a:pt x="0" y="56"/>
                </a:lnTo>
                <a:lnTo>
                  <a:pt x="56" y="96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Line 60"/>
          <p:cNvSpPr>
            <a:spLocks noChangeShapeType="1"/>
          </p:cNvSpPr>
          <p:nvPr/>
        </p:nvSpPr>
        <p:spPr bwMode="auto">
          <a:xfrm>
            <a:off x="7400925" y="2400300"/>
            <a:ext cx="0" cy="933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6427" name="Line 61"/>
          <p:cNvSpPr>
            <a:spLocks noChangeShapeType="1"/>
          </p:cNvSpPr>
          <p:nvPr/>
        </p:nvSpPr>
        <p:spPr bwMode="auto">
          <a:xfrm>
            <a:off x="7210425" y="3333750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6428" name="Line 62"/>
          <p:cNvSpPr>
            <a:spLocks noChangeShapeType="1"/>
          </p:cNvSpPr>
          <p:nvPr/>
        </p:nvSpPr>
        <p:spPr bwMode="auto">
          <a:xfrm flipH="1">
            <a:off x="4419600" y="241935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6429" name="Line 63"/>
          <p:cNvSpPr>
            <a:spLocks noChangeShapeType="1"/>
          </p:cNvSpPr>
          <p:nvPr/>
        </p:nvSpPr>
        <p:spPr bwMode="auto">
          <a:xfrm>
            <a:off x="4429125" y="2419350"/>
            <a:ext cx="0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6430" name="Oval 64"/>
          <p:cNvSpPr>
            <a:spLocks noChangeArrowheads="1"/>
          </p:cNvSpPr>
          <p:nvPr/>
        </p:nvSpPr>
        <p:spPr bwMode="auto">
          <a:xfrm>
            <a:off x="7353300" y="2847975"/>
            <a:ext cx="88900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Text Box 65"/>
          <p:cNvSpPr txBox="1">
            <a:spLocks noChangeArrowheads="1"/>
          </p:cNvSpPr>
          <p:nvPr/>
        </p:nvSpPr>
        <p:spPr bwMode="auto">
          <a:xfrm>
            <a:off x="1509713" y="5422900"/>
            <a:ext cx="7127875" cy="754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1600"/>
              <a:t> The same clock controls the circuits that generate the control function</a:t>
            </a:r>
          </a:p>
          <a:p>
            <a:r>
              <a:rPr lang="en-US" altLang="ko-KR" sz="1600"/>
              <a:t>   and the destination register</a:t>
            </a:r>
          </a:p>
          <a:p>
            <a:pPr>
              <a:buFontTx/>
              <a:buChar char="•"/>
            </a:pPr>
            <a:r>
              <a:rPr lang="en-US" altLang="ko-KR" sz="1600"/>
              <a:t> Registers are assumed to use </a:t>
            </a:r>
            <a:r>
              <a:rPr lang="en-US" altLang="ko-KR" sz="1600" i="1"/>
              <a:t>positive-edge-triggered</a:t>
            </a:r>
            <a:r>
              <a:rPr lang="en-US" altLang="ko-KR" sz="1600"/>
              <a:t> flip-flops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14325"/>
            <a:ext cx="8809038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SIMULTANEOUS OPERATIONS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369175" y="0"/>
            <a:ext cx="16494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8225" y="1209675"/>
            <a:ext cx="6781800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If two or more operations are to occur simultaneously, they are separated with commas</a:t>
            </a:r>
          </a:p>
          <a:p>
            <a:endParaRPr lang="en-US" altLang="ko-KR" sz="2000" smtClean="0"/>
          </a:p>
          <a:p>
            <a:pPr lvl="1">
              <a:buFontTx/>
              <a:buNone/>
            </a:pPr>
            <a:r>
              <a:rPr lang="en-US" altLang="ko-KR" sz="2000" smtClean="0"/>
              <a:t>P:  R3 </a:t>
            </a:r>
            <a:r>
              <a:rPr lang="en-US" altLang="ko-KR" smtClean="0">
                <a:sym typeface="Symbol" pitchFamily="18" charset="2"/>
              </a:rPr>
              <a:t> </a:t>
            </a:r>
            <a:r>
              <a:rPr lang="en-US" altLang="ko-KR" sz="2000" smtClean="0">
                <a:sym typeface="Symbol" pitchFamily="18" charset="2"/>
              </a:rPr>
              <a:t>R5</a:t>
            </a:r>
            <a:r>
              <a:rPr lang="en-US" altLang="ko-KR" sz="2000" smtClean="0">
                <a:solidFill>
                  <a:schemeClr val="bg2"/>
                </a:solidFill>
                <a:sym typeface="Symbol" pitchFamily="18" charset="2"/>
              </a:rPr>
              <a:t>, </a:t>
            </a:r>
            <a:r>
              <a:rPr lang="en-US" altLang="ko-KR" sz="2000" smtClean="0">
                <a:sym typeface="Symbol" pitchFamily="18" charset="2"/>
              </a:rPr>
              <a:t>MAR </a:t>
            </a:r>
            <a:r>
              <a:rPr lang="en-US" altLang="ko-KR" smtClean="0">
                <a:sym typeface="Symbol" pitchFamily="18" charset="2"/>
              </a:rPr>
              <a:t></a:t>
            </a:r>
            <a:r>
              <a:rPr lang="en-US" altLang="ko-KR" sz="2000" smtClean="0">
                <a:sym typeface="Symbol" pitchFamily="18" charset="2"/>
              </a:rPr>
              <a:t> IR</a:t>
            </a:r>
            <a:r>
              <a:rPr lang="en-US" altLang="ko-KR" smtClean="0">
                <a:sym typeface="Symbol" pitchFamily="18" charset="2"/>
              </a:rPr>
              <a:t> </a:t>
            </a:r>
          </a:p>
          <a:p>
            <a:pPr lvl="1">
              <a:buFontTx/>
              <a:buNone/>
            </a:pPr>
            <a:endParaRPr lang="en-US" altLang="ko-KR" smtClean="0">
              <a:sym typeface="Symbol" pitchFamily="18" charset="2"/>
            </a:endParaRPr>
          </a:p>
          <a:p>
            <a:r>
              <a:rPr lang="en-US" altLang="ko-KR" sz="2000" smtClean="0">
                <a:sym typeface="Symbol" pitchFamily="18" charset="2"/>
              </a:rPr>
              <a:t>Here, if the control function P = 1, load the contents of R5 into R3, and at the same time (clock), load the contents of register IR into register MAR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290513"/>
            <a:ext cx="8386763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BASIC SYMBOLS FOR REGISTER TRANSFERS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246063" y="2678113"/>
            <a:ext cx="44450" cy="150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11"/>
          <p:cNvSpPr>
            <a:spLocks noChangeArrowheads="1"/>
          </p:cNvSpPr>
          <p:nvPr/>
        </p:nvSpPr>
        <p:spPr bwMode="auto">
          <a:xfrm>
            <a:off x="325438" y="2717800"/>
            <a:ext cx="8561387" cy="209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>
                <a:solidFill>
                  <a:schemeClr val="tx1"/>
                </a:solidFill>
              </a:rPr>
              <a:t>Capital letters      Denotes a register	               	                     MAR, R2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>
                <a:solidFill>
                  <a:schemeClr val="tx1"/>
                </a:solidFill>
              </a:rPr>
              <a:t>  &amp; numerals               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>
                <a:solidFill>
                  <a:schemeClr val="tx1"/>
                </a:solidFill>
              </a:rPr>
              <a:t>Parentheses ()     Denotes a part of a register	                          R2(0-7), R2(L)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>
                <a:solidFill>
                  <a:schemeClr val="tx1"/>
                </a:solidFill>
              </a:rPr>
              <a:t>Arrow   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          Denotes transfer of information	                 R2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R1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>
                <a:solidFill>
                  <a:schemeClr val="tx1"/>
                </a:solidFill>
              </a:rPr>
              <a:t>Colon    :	            Denotes termination of control function	     P: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>
                <a:solidFill>
                  <a:schemeClr val="tx1"/>
                </a:solidFill>
              </a:rPr>
              <a:t>Comma  ,	            Separates two micro-operations	                 A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B,  B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437" name="Rectangle 12"/>
          <p:cNvSpPr>
            <a:spLocks noChangeArrowheads="1"/>
          </p:cNvSpPr>
          <p:nvPr/>
        </p:nvSpPr>
        <p:spPr bwMode="auto">
          <a:xfrm>
            <a:off x="307975" y="2347913"/>
            <a:ext cx="8415338" cy="2490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13"/>
          <p:cNvSpPr>
            <a:spLocks noChangeShapeType="1"/>
          </p:cNvSpPr>
          <p:nvPr/>
        </p:nvSpPr>
        <p:spPr bwMode="auto">
          <a:xfrm>
            <a:off x="2073275" y="2347913"/>
            <a:ext cx="0" cy="2500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39" name="Line 14"/>
          <p:cNvSpPr>
            <a:spLocks noChangeShapeType="1"/>
          </p:cNvSpPr>
          <p:nvPr/>
        </p:nvSpPr>
        <p:spPr bwMode="auto">
          <a:xfrm>
            <a:off x="6670675" y="2347913"/>
            <a:ext cx="0" cy="2481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0" name="Rectangle 15"/>
          <p:cNvSpPr>
            <a:spLocks noChangeArrowheads="1"/>
          </p:cNvSpPr>
          <p:nvPr/>
        </p:nvSpPr>
        <p:spPr bwMode="auto">
          <a:xfrm>
            <a:off x="411163" y="2360613"/>
            <a:ext cx="1239837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sz="2000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18441" name="Rectangle 16"/>
          <p:cNvSpPr>
            <a:spLocks noChangeArrowheads="1"/>
          </p:cNvSpPr>
          <p:nvPr/>
        </p:nvSpPr>
        <p:spPr bwMode="auto">
          <a:xfrm>
            <a:off x="2714625" y="2360613"/>
            <a:ext cx="5487988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Description                                       Examples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auto">
          <a:xfrm>
            <a:off x="7283450" y="0"/>
            <a:ext cx="16494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</a:t>
            </a:r>
          </a:p>
        </p:txBody>
      </p:sp>
      <p:sp>
        <p:nvSpPr>
          <p:cNvPr id="18443" name="Line 48"/>
          <p:cNvSpPr>
            <a:spLocks noChangeShapeType="1"/>
          </p:cNvSpPr>
          <p:nvPr/>
        </p:nvSpPr>
        <p:spPr bwMode="auto">
          <a:xfrm>
            <a:off x="319088" y="2733675"/>
            <a:ext cx="83867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14325"/>
            <a:ext cx="8809038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CONNECTING REGISTRS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369175" y="0"/>
            <a:ext cx="16494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8225" y="1209675"/>
            <a:ext cx="7591425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In a digital system with many registers, it is impractical to have data and control lines to directly allow each register to be loaded with the contents of every possible other registers</a:t>
            </a:r>
          </a:p>
          <a:p>
            <a:endParaRPr lang="en-US" altLang="ko-KR" sz="2000" smtClean="0">
              <a:sym typeface="Symbol" pitchFamily="18" charset="2"/>
            </a:endParaRPr>
          </a:p>
          <a:p>
            <a:r>
              <a:rPr lang="en-US" altLang="ko-KR" sz="2000" smtClean="0">
                <a:sym typeface="Symbol" pitchFamily="18" charset="2"/>
              </a:rPr>
              <a:t>To completely connect n registers </a:t>
            </a:r>
            <a:r>
              <a:rPr lang="en-US" altLang="ko-KR" sz="2000" smtClean="0">
                <a:sym typeface="Wingdings" pitchFamily="2" charset="2"/>
              </a:rPr>
              <a:t> n(n-1) lines</a:t>
            </a:r>
          </a:p>
          <a:p>
            <a:r>
              <a:rPr lang="en-US" altLang="ko-KR" sz="2000" smtClean="0">
                <a:sym typeface="Wingdings" pitchFamily="2" charset="2"/>
              </a:rPr>
              <a:t>O(n</a:t>
            </a:r>
            <a:r>
              <a:rPr lang="en-US" altLang="ko-KR" sz="2000" baseline="30000" smtClean="0">
                <a:sym typeface="Wingdings" pitchFamily="2" charset="2"/>
              </a:rPr>
              <a:t>2</a:t>
            </a:r>
            <a:r>
              <a:rPr lang="en-US" altLang="ko-KR" sz="2000" smtClean="0">
                <a:sym typeface="Wingdings" pitchFamily="2" charset="2"/>
              </a:rPr>
              <a:t>) cost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This is not a realistic approach to use in a large digital system</a:t>
            </a:r>
          </a:p>
          <a:p>
            <a:pPr lvl="1"/>
            <a:endParaRPr lang="en-US" altLang="ko-KR" sz="1600" smtClean="0">
              <a:sym typeface="Symbol" pitchFamily="18" charset="2"/>
            </a:endParaRPr>
          </a:p>
          <a:p>
            <a:r>
              <a:rPr lang="en-US" altLang="ko-KR" sz="2000" smtClean="0">
                <a:sym typeface="Symbol" pitchFamily="18" charset="2"/>
              </a:rPr>
              <a:t>Instead, take a different approach</a:t>
            </a:r>
          </a:p>
          <a:p>
            <a:r>
              <a:rPr lang="en-US" altLang="ko-KR" sz="2000" smtClean="0">
                <a:sym typeface="Symbol" pitchFamily="18" charset="2"/>
              </a:rPr>
              <a:t>Have one centralized set of circuits for data transfer – </a:t>
            </a:r>
            <a:r>
              <a:rPr lang="en-US" altLang="ko-KR" sz="2000" smtClean="0">
                <a:solidFill>
                  <a:schemeClr val="bg2"/>
                </a:solidFill>
                <a:sym typeface="Symbol" pitchFamily="18" charset="2"/>
              </a:rPr>
              <a:t>the bus</a:t>
            </a:r>
          </a:p>
          <a:p>
            <a:r>
              <a:rPr lang="en-US" altLang="ko-KR" sz="2000" smtClean="0">
                <a:sym typeface="Symbol" pitchFamily="18" charset="2"/>
              </a:rPr>
              <a:t>Have control circuits to select which register is the source, and which is the destination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5263"/>
            <a:ext cx="8572500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3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338" y="303213"/>
            <a:ext cx="8809037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BUS  AND  BUS  TRANSFER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55650" y="879475"/>
            <a:ext cx="36513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82588" y="927100"/>
            <a:ext cx="8761412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000">
                <a:solidFill>
                  <a:schemeClr val="tx1"/>
                </a:solidFill>
              </a:rPr>
              <a:t>Bus is a path(of a group of wires) over which information is transferred, from any of several sources to any of several destinations.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60363" y="1736725"/>
            <a:ext cx="4071937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000">
                <a:solidFill>
                  <a:schemeClr val="tx1"/>
                </a:solidFill>
              </a:rPr>
              <a:t>From a register to bus: BUS </a:t>
            </a:r>
            <a:r>
              <a:rPr lang="en-US" altLang="ko-KR" sz="20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000">
                <a:solidFill>
                  <a:schemeClr val="tx1"/>
                </a:solidFill>
              </a:rPr>
              <a:t> R</a:t>
            </a:r>
          </a:p>
        </p:txBody>
      </p:sp>
      <p:grpSp>
        <p:nvGrpSpPr>
          <p:cNvPr id="20486" name="Group 207"/>
          <p:cNvGrpSpPr>
            <a:grpSpLocks/>
          </p:cNvGrpSpPr>
          <p:nvPr/>
        </p:nvGrpSpPr>
        <p:grpSpPr bwMode="auto">
          <a:xfrm>
            <a:off x="2266950" y="3697288"/>
            <a:ext cx="5013325" cy="2755900"/>
            <a:chOff x="646" y="2197"/>
            <a:chExt cx="5036" cy="1422"/>
          </a:xfrm>
        </p:grpSpPr>
        <p:sp>
          <p:nvSpPr>
            <p:cNvPr id="20510" name="Rectangle 6"/>
            <p:cNvSpPr>
              <a:spLocks noChangeArrowheads="1"/>
            </p:cNvSpPr>
            <p:nvPr/>
          </p:nvSpPr>
          <p:spPr bwMode="auto">
            <a:xfrm>
              <a:off x="1321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Rectangle 7"/>
            <p:cNvSpPr>
              <a:spLocks noChangeArrowheads="1"/>
            </p:cNvSpPr>
            <p:nvPr/>
          </p:nvSpPr>
          <p:spPr bwMode="auto">
            <a:xfrm>
              <a:off x="1282" y="229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20512" name="Rectangle 8"/>
            <p:cNvSpPr>
              <a:spLocks noChangeArrowheads="1"/>
            </p:cNvSpPr>
            <p:nvPr/>
          </p:nvSpPr>
          <p:spPr bwMode="auto">
            <a:xfrm>
              <a:off x="1533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Rectangle 9"/>
            <p:cNvSpPr>
              <a:spLocks noChangeArrowheads="1"/>
            </p:cNvSpPr>
            <p:nvPr/>
          </p:nvSpPr>
          <p:spPr bwMode="auto">
            <a:xfrm>
              <a:off x="1494" y="2292"/>
              <a:ext cx="23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20514" name="Rectangle 10"/>
            <p:cNvSpPr>
              <a:spLocks noChangeArrowheads="1"/>
            </p:cNvSpPr>
            <p:nvPr/>
          </p:nvSpPr>
          <p:spPr bwMode="auto">
            <a:xfrm>
              <a:off x="1745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Rectangle 11"/>
            <p:cNvSpPr>
              <a:spLocks noChangeArrowheads="1"/>
            </p:cNvSpPr>
            <p:nvPr/>
          </p:nvSpPr>
          <p:spPr bwMode="auto">
            <a:xfrm>
              <a:off x="1706" y="229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20516" name="Rectangle 12"/>
            <p:cNvSpPr>
              <a:spLocks noChangeArrowheads="1"/>
            </p:cNvSpPr>
            <p:nvPr/>
          </p:nvSpPr>
          <p:spPr bwMode="auto">
            <a:xfrm>
              <a:off x="1956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Rectangle 13"/>
            <p:cNvSpPr>
              <a:spLocks noChangeArrowheads="1"/>
            </p:cNvSpPr>
            <p:nvPr/>
          </p:nvSpPr>
          <p:spPr bwMode="auto">
            <a:xfrm>
              <a:off x="1919" y="229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20518" name="Rectangle 14"/>
            <p:cNvSpPr>
              <a:spLocks noChangeArrowheads="1"/>
            </p:cNvSpPr>
            <p:nvPr/>
          </p:nvSpPr>
          <p:spPr bwMode="auto">
            <a:xfrm>
              <a:off x="2442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Rectangle 15"/>
            <p:cNvSpPr>
              <a:spLocks noChangeArrowheads="1"/>
            </p:cNvSpPr>
            <p:nvPr/>
          </p:nvSpPr>
          <p:spPr bwMode="auto">
            <a:xfrm>
              <a:off x="2415" y="229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20520" name="Rectangle 16"/>
            <p:cNvSpPr>
              <a:spLocks noChangeArrowheads="1"/>
            </p:cNvSpPr>
            <p:nvPr/>
          </p:nvSpPr>
          <p:spPr bwMode="auto">
            <a:xfrm>
              <a:off x="2654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Rectangle 17"/>
            <p:cNvSpPr>
              <a:spLocks noChangeArrowheads="1"/>
            </p:cNvSpPr>
            <p:nvPr/>
          </p:nvSpPr>
          <p:spPr bwMode="auto">
            <a:xfrm>
              <a:off x="2628" y="2292"/>
              <a:ext cx="23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20522" name="Rectangle 18"/>
            <p:cNvSpPr>
              <a:spLocks noChangeArrowheads="1"/>
            </p:cNvSpPr>
            <p:nvPr/>
          </p:nvSpPr>
          <p:spPr bwMode="auto">
            <a:xfrm>
              <a:off x="2866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Rectangle 19"/>
            <p:cNvSpPr>
              <a:spLocks noChangeArrowheads="1"/>
            </p:cNvSpPr>
            <p:nvPr/>
          </p:nvSpPr>
          <p:spPr bwMode="auto">
            <a:xfrm>
              <a:off x="2842" y="2292"/>
              <a:ext cx="23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20524" name="Rectangle 20"/>
            <p:cNvSpPr>
              <a:spLocks noChangeArrowheads="1"/>
            </p:cNvSpPr>
            <p:nvPr/>
          </p:nvSpPr>
          <p:spPr bwMode="auto">
            <a:xfrm>
              <a:off x="3078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Rectangle 21"/>
            <p:cNvSpPr>
              <a:spLocks noChangeArrowheads="1"/>
            </p:cNvSpPr>
            <p:nvPr/>
          </p:nvSpPr>
          <p:spPr bwMode="auto">
            <a:xfrm>
              <a:off x="3054" y="229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20526" name="Rectangle 22"/>
            <p:cNvSpPr>
              <a:spLocks noChangeArrowheads="1"/>
            </p:cNvSpPr>
            <p:nvPr/>
          </p:nvSpPr>
          <p:spPr bwMode="auto">
            <a:xfrm>
              <a:off x="3576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Rectangle 23"/>
            <p:cNvSpPr>
              <a:spLocks noChangeArrowheads="1"/>
            </p:cNvSpPr>
            <p:nvPr/>
          </p:nvSpPr>
          <p:spPr bwMode="auto">
            <a:xfrm>
              <a:off x="3537" y="229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20528" name="Rectangle 24"/>
            <p:cNvSpPr>
              <a:spLocks noChangeArrowheads="1"/>
            </p:cNvSpPr>
            <p:nvPr/>
          </p:nvSpPr>
          <p:spPr bwMode="auto">
            <a:xfrm>
              <a:off x="3788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Rectangle 25"/>
            <p:cNvSpPr>
              <a:spLocks noChangeArrowheads="1"/>
            </p:cNvSpPr>
            <p:nvPr/>
          </p:nvSpPr>
          <p:spPr bwMode="auto">
            <a:xfrm>
              <a:off x="3750" y="229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20530" name="Rectangle 26"/>
            <p:cNvSpPr>
              <a:spLocks noChangeArrowheads="1"/>
            </p:cNvSpPr>
            <p:nvPr/>
          </p:nvSpPr>
          <p:spPr bwMode="auto">
            <a:xfrm>
              <a:off x="4000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Rectangle 27"/>
            <p:cNvSpPr>
              <a:spLocks noChangeArrowheads="1"/>
            </p:cNvSpPr>
            <p:nvPr/>
          </p:nvSpPr>
          <p:spPr bwMode="auto">
            <a:xfrm>
              <a:off x="3960" y="229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20532" name="Rectangle 28"/>
            <p:cNvSpPr>
              <a:spLocks noChangeArrowheads="1"/>
            </p:cNvSpPr>
            <p:nvPr/>
          </p:nvSpPr>
          <p:spPr bwMode="auto">
            <a:xfrm>
              <a:off x="4212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Rectangle 29"/>
            <p:cNvSpPr>
              <a:spLocks noChangeArrowheads="1"/>
            </p:cNvSpPr>
            <p:nvPr/>
          </p:nvSpPr>
          <p:spPr bwMode="auto">
            <a:xfrm>
              <a:off x="4172" y="229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20534" name="Rectangle 30"/>
            <p:cNvSpPr>
              <a:spLocks noChangeArrowheads="1"/>
            </p:cNvSpPr>
            <p:nvPr/>
          </p:nvSpPr>
          <p:spPr bwMode="auto">
            <a:xfrm>
              <a:off x="4710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Rectangle 31"/>
            <p:cNvSpPr>
              <a:spLocks noChangeArrowheads="1"/>
            </p:cNvSpPr>
            <p:nvPr/>
          </p:nvSpPr>
          <p:spPr bwMode="auto">
            <a:xfrm>
              <a:off x="4671" y="229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20536" name="Rectangle 32"/>
            <p:cNvSpPr>
              <a:spLocks noChangeArrowheads="1"/>
            </p:cNvSpPr>
            <p:nvPr/>
          </p:nvSpPr>
          <p:spPr bwMode="auto">
            <a:xfrm>
              <a:off x="4922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Rectangle 33"/>
            <p:cNvSpPr>
              <a:spLocks noChangeArrowheads="1"/>
            </p:cNvSpPr>
            <p:nvPr/>
          </p:nvSpPr>
          <p:spPr bwMode="auto">
            <a:xfrm>
              <a:off x="4884" y="229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20538" name="Rectangle 34"/>
            <p:cNvSpPr>
              <a:spLocks noChangeArrowheads="1"/>
            </p:cNvSpPr>
            <p:nvPr/>
          </p:nvSpPr>
          <p:spPr bwMode="auto">
            <a:xfrm>
              <a:off x="5134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Rectangle 35"/>
            <p:cNvSpPr>
              <a:spLocks noChangeArrowheads="1"/>
            </p:cNvSpPr>
            <p:nvPr/>
          </p:nvSpPr>
          <p:spPr bwMode="auto">
            <a:xfrm>
              <a:off x="5094" y="2292"/>
              <a:ext cx="23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20540" name="Rectangle 36"/>
            <p:cNvSpPr>
              <a:spLocks noChangeArrowheads="1"/>
            </p:cNvSpPr>
            <p:nvPr/>
          </p:nvSpPr>
          <p:spPr bwMode="auto">
            <a:xfrm>
              <a:off x="5346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" name="Rectangle 37"/>
            <p:cNvSpPr>
              <a:spLocks noChangeArrowheads="1"/>
            </p:cNvSpPr>
            <p:nvPr/>
          </p:nvSpPr>
          <p:spPr bwMode="auto">
            <a:xfrm>
              <a:off x="5306" y="229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20542" name="Rectangle 38"/>
            <p:cNvSpPr>
              <a:spLocks noChangeArrowheads="1"/>
            </p:cNvSpPr>
            <p:nvPr/>
          </p:nvSpPr>
          <p:spPr bwMode="auto">
            <a:xfrm>
              <a:off x="1321" y="2769"/>
              <a:ext cx="822" cy="27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Arc 39"/>
            <p:cNvSpPr>
              <a:spLocks/>
            </p:cNvSpPr>
            <p:nvPr/>
          </p:nvSpPr>
          <p:spPr bwMode="auto">
            <a:xfrm>
              <a:off x="1405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4" name="Line 40"/>
            <p:cNvSpPr>
              <a:spLocks noChangeShapeType="1"/>
            </p:cNvSpPr>
            <p:nvPr/>
          </p:nvSpPr>
          <p:spPr bwMode="auto">
            <a:xfrm>
              <a:off x="1452" y="2393"/>
              <a:ext cx="0" cy="3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45" name="Arc 41"/>
            <p:cNvSpPr>
              <a:spLocks/>
            </p:cNvSpPr>
            <p:nvPr/>
          </p:nvSpPr>
          <p:spPr bwMode="auto">
            <a:xfrm>
              <a:off x="1617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6" name="Line 42"/>
            <p:cNvSpPr>
              <a:spLocks noChangeShapeType="1"/>
            </p:cNvSpPr>
            <p:nvPr/>
          </p:nvSpPr>
          <p:spPr bwMode="auto">
            <a:xfrm>
              <a:off x="1664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47" name="Arc 43"/>
            <p:cNvSpPr>
              <a:spLocks/>
            </p:cNvSpPr>
            <p:nvPr/>
          </p:nvSpPr>
          <p:spPr bwMode="auto">
            <a:xfrm>
              <a:off x="1829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Line 44"/>
            <p:cNvSpPr>
              <a:spLocks noChangeShapeType="1"/>
            </p:cNvSpPr>
            <p:nvPr/>
          </p:nvSpPr>
          <p:spPr bwMode="auto">
            <a:xfrm>
              <a:off x="1875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49" name="Arc 45"/>
            <p:cNvSpPr>
              <a:spLocks/>
            </p:cNvSpPr>
            <p:nvPr/>
          </p:nvSpPr>
          <p:spPr bwMode="auto">
            <a:xfrm>
              <a:off x="2041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Line 46"/>
            <p:cNvSpPr>
              <a:spLocks noChangeShapeType="1"/>
            </p:cNvSpPr>
            <p:nvPr/>
          </p:nvSpPr>
          <p:spPr bwMode="auto">
            <a:xfrm>
              <a:off x="2087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51" name="Rectangle 47"/>
            <p:cNvSpPr>
              <a:spLocks noChangeArrowheads="1"/>
            </p:cNvSpPr>
            <p:nvPr/>
          </p:nvSpPr>
          <p:spPr bwMode="auto">
            <a:xfrm>
              <a:off x="1294" y="2197"/>
              <a:ext cx="84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A</a:t>
              </a:r>
            </a:p>
          </p:txBody>
        </p:sp>
        <p:sp>
          <p:nvSpPr>
            <p:cNvPr id="20552" name="Rectangle 48"/>
            <p:cNvSpPr>
              <a:spLocks noChangeArrowheads="1"/>
            </p:cNvSpPr>
            <p:nvPr/>
          </p:nvSpPr>
          <p:spPr bwMode="auto">
            <a:xfrm>
              <a:off x="2415" y="2197"/>
              <a:ext cx="84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B</a:t>
              </a:r>
            </a:p>
          </p:txBody>
        </p:sp>
        <p:sp>
          <p:nvSpPr>
            <p:cNvPr id="20553" name="Rectangle 49"/>
            <p:cNvSpPr>
              <a:spLocks noChangeArrowheads="1"/>
            </p:cNvSpPr>
            <p:nvPr/>
          </p:nvSpPr>
          <p:spPr bwMode="auto">
            <a:xfrm>
              <a:off x="3550" y="2197"/>
              <a:ext cx="841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C</a:t>
              </a:r>
            </a:p>
          </p:txBody>
        </p:sp>
        <p:sp>
          <p:nvSpPr>
            <p:cNvPr id="20554" name="Rectangle 50"/>
            <p:cNvSpPr>
              <a:spLocks noChangeArrowheads="1"/>
            </p:cNvSpPr>
            <p:nvPr/>
          </p:nvSpPr>
          <p:spPr bwMode="auto">
            <a:xfrm>
              <a:off x="4686" y="2197"/>
              <a:ext cx="84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D</a:t>
              </a:r>
            </a:p>
          </p:txBody>
        </p:sp>
        <p:sp>
          <p:nvSpPr>
            <p:cNvPr id="20555" name="Rectangle 51"/>
            <p:cNvSpPr>
              <a:spLocks noChangeArrowheads="1"/>
            </p:cNvSpPr>
            <p:nvPr/>
          </p:nvSpPr>
          <p:spPr bwMode="auto">
            <a:xfrm>
              <a:off x="1494" y="2574"/>
              <a:ext cx="259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B</a:t>
              </a:r>
            </a:p>
          </p:txBody>
        </p:sp>
        <p:sp>
          <p:nvSpPr>
            <p:cNvPr id="20556" name="Rectangle 52"/>
            <p:cNvSpPr>
              <a:spLocks noChangeArrowheads="1"/>
            </p:cNvSpPr>
            <p:nvPr/>
          </p:nvSpPr>
          <p:spPr bwMode="auto">
            <a:xfrm>
              <a:off x="1706" y="2574"/>
              <a:ext cx="26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C</a:t>
              </a:r>
            </a:p>
          </p:txBody>
        </p:sp>
        <p:sp>
          <p:nvSpPr>
            <p:cNvPr id="20557" name="Rectangle 53"/>
            <p:cNvSpPr>
              <a:spLocks noChangeArrowheads="1"/>
            </p:cNvSpPr>
            <p:nvPr/>
          </p:nvSpPr>
          <p:spPr bwMode="auto">
            <a:xfrm>
              <a:off x="1929" y="2574"/>
              <a:ext cx="259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D</a:t>
              </a:r>
            </a:p>
          </p:txBody>
        </p:sp>
        <p:sp>
          <p:nvSpPr>
            <p:cNvPr id="20558" name="Rectangle 54"/>
            <p:cNvSpPr>
              <a:spLocks noChangeArrowheads="1"/>
            </p:cNvSpPr>
            <p:nvPr/>
          </p:nvSpPr>
          <p:spPr bwMode="auto">
            <a:xfrm>
              <a:off x="1596" y="2591"/>
              <a:ext cx="23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20559" name="Rectangle 55"/>
            <p:cNvSpPr>
              <a:spLocks noChangeArrowheads="1"/>
            </p:cNvSpPr>
            <p:nvPr/>
          </p:nvSpPr>
          <p:spPr bwMode="auto">
            <a:xfrm>
              <a:off x="1820" y="2591"/>
              <a:ext cx="23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20560" name="Rectangle 56"/>
            <p:cNvSpPr>
              <a:spLocks noChangeArrowheads="1"/>
            </p:cNvSpPr>
            <p:nvPr/>
          </p:nvSpPr>
          <p:spPr bwMode="auto">
            <a:xfrm>
              <a:off x="2053" y="2591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20561" name="Rectangle 57"/>
            <p:cNvSpPr>
              <a:spLocks noChangeArrowheads="1"/>
            </p:cNvSpPr>
            <p:nvPr/>
          </p:nvSpPr>
          <p:spPr bwMode="auto">
            <a:xfrm>
              <a:off x="1494" y="2802"/>
              <a:ext cx="425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 x1</a:t>
              </a:r>
            </a:p>
            <a:p>
              <a:pPr defTabSz="762000" eaLnBrk="1"/>
              <a:endParaRPr lang="en-US" altLang="ko-KR" sz="1200"/>
            </a:p>
          </p:txBody>
        </p:sp>
        <p:sp>
          <p:nvSpPr>
            <p:cNvPr id="20562" name="Rectangle 58"/>
            <p:cNvSpPr>
              <a:spLocks noChangeArrowheads="1"/>
            </p:cNvSpPr>
            <p:nvPr/>
          </p:nvSpPr>
          <p:spPr bwMode="auto">
            <a:xfrm>
              <a:off x="1494" y="2879"/>
              <a:ext cx="463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20563" name="Line 59"/>
            <p:cNvSpPr>
              <a:spLocks noChangeShapeType="1"/>
            </p:cNvSpPr>
            <p:nvPr/>
          </p:nvSpPr>
          <p:spPr bwMode="auto">
            <a:xfrm>
              <a:off x="1171" y="2827"/>
              <a:ext cx="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64" name="Line 60"/>
            <p:cNvSpPr>
              <a:spLocks noChangeShapeType="1"/>
            </p:cNvSpPr>
            <p:nvPr/>
          </p:nvSpPr>
          <p:spPr bwMode="auto">
            <a:xfrm>
              <a:off x="1246" y="2955"/>
              <a:ext cx="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65" name="Line 61"/>
            <p:cNvSpPr>
              <a:spLocks noChangeShapeType="1"/>
            </p:cNvSpPr>
            <p:nvPr/>
          </p:nvSpPr>
          <p:spPr bwMode="auto">
            <a:xfrm>
              <a:off x="1240" y="2958"/>
              <a:ext cx="0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66" name="Line 62"/>
            <p:cNvSpPr>
              <a:spLocks noChangeShapeType="1"/>
            </p:cNvSpPr>
            <p:nvPr/>
          </p:nvSpPr>
          <p:spPr bwMode="auto">
            <a:xfrm>
              <a:off x="1165" y="2830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67" name="Line 63"/>
            <p:cNvSpPr>
              <a:spLocks noChangeShapeType="1"/>
            </p:cNvSpPr>
            <p:nvPr/>
          </p:nvSpPr>
          <p:spPr bwMode="auto">
            <a:xfrm>
              <a:off x="960" y="3143"/>
              <a:ext cx="35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68" name="Line 64"/>
            <p:cNvSpPr>
              <a:spLocks noChangeShapeType="1"/>
            </p:cNvSpPr>
            <p:nvPr/>
          </p:nvSpPr>
          <p:spPr bwMode="auto">
            <a:xfrm flipV="1">
              <a:off x="960" y="3235"/>
              <a:ext cx="3669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69" name="Line 65"/>
            <p:cNvSpPr>
              <a:spLocks noChangeShapeType="1"/>
            </p:cNvSpPr>
            <p:nvPr/>
          </p:nvSpPr>
          <p:spPr bwMode="auto">
            <a:xfrm>
              <a:off x="1738" y="3048"/>
              <a:ext cx="0" cy="3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70" name="Oval 66"/>
            <p:cNvSpPr>
              <a:spLocks noChangeArrowheads="1"/>
            </p:cNvSpPr>
            <p:nvPr/>
          </p:nvSpPr>
          <p:spPr bwMode="auto">
            <a:xfrm>
              <a:off x="1209" y="3223"/>
              <a:ext cx="37" cy="2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Oval 67"/>
            <p:cNvSpPr>
              <a:spLocks noChangeArrowheads="1"/>
            </p:cNvSpPr>
            <p:nvPr/>
          </p:nvSpPr>
          <p:spPr bwMode="auto">
            <a:xfrm>
              <a:off x="1134" y="3129"/>
              <a:ext cx="37" cy="2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2" name="Rectangle 68"/>
            <p:cNvSpPr>
              <a:spLocks noChangeArrowheads="1"/>
            </p:cNvSpPr>
            <p:nvPr/>
          </p:nvSpPr>
          <p:spPr bwMode="auto">
            <a:xfrm>
              <a:off x="2442" y="2769"/>
              <a:ext cx="823" cy="27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3" name="Arc 69"/>
            <p:cNvSpPr>
              <a:spLocks/>
            </p:cNvSpPr>
            <p:nvPr/>
          </p:nvSpPr>
          <p:spPr bwMode="auto">
            <a:xfrm>
              <a:off x="2751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4" name="Line 70"/>
            <p:cNvSpPr>
              <a:spLocks noChangeShapeType="1"/>
            </p:cNvSpPr>
            <p:nvPr/>
          </p:nvSpPr>
          <p:spPr bwMode="auto">
            <a:xfrm>
              <a:off x="2798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75" name="Arc 71"/>
            <p:cNvSpPr>
              <a:spLocks/>
            </p:cNvSpPr>
            <p:nvPr/>
          </p:nvSpPr>
          <p:spPr bwMode="auto">
            <a:xfrm>
              <a:off x="2963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6" name="Line 72"/>
            <p:cNvSpPr>
              <a:spLocks noChangeShapeType="1"/>
            </p:cNvSpPr>
            <p:nvPr/>
          </p:nvSpPr>
          <p:spPr bwMode="auto">
            <a:xfrm>
              <a:off x="3009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77" name="Arc 73"/>
            <p:cNvSpPr>
              <a:spLocks/>
            </p:cNvSpPr>
            <p:nvPr/>
          </p:nvSpPr>
          <p:spPr bwMode="auto">
            <a:xfrm>
              <a:off x="3175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8" name="Line 74"/>
            <p:cNvSpPr>
              <a:spLocks noChangeShapeType="1"/>
            </p:cNvSpPr>
            <p:nvPr/>
          </p:nvSpPr>
          <p:spPr bwMode="auto">
            <a:xfrm>
              <a:off x="3221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79" name="Rectangle 75"/>
            <p:cNvSpPr>
              <a:spLocks noChangeArrowheads="1"/>
            </p:cNvSpPr>
            <p:nvPr/>
          </p:nvSpPr>
          <p:spPr bwMode="auto">
            <a:xfrm>
              <a:off x="2628" y="2574"/>
              <a:ext cx="259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B</a:t>
              </a:r>
            </a:p>
          </p:txBody>
        </p:sp>
        <p:sp>
          <p:nvSpPr>
            <p:cNvPr id="20580" name="Rectangle 76"/>
            <p:cNvSpPr>
              <a:spLocks noChangeArrowheads="1"/>
            </p:cNvSpPr>
            <p:nvPr/>
          </p:nvSpPr>
          <p:spPr bwMode="auto">
            <a:xfrm>
              <a:off x="2842" y="2574"/>
              <a:ext cx="259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C</a:t>
              </a:r>
            </a:p>
          </p:txBody>
        </p:sp>
        <p:sp>
          <p:nvSpPr>
            <p:cNvPr id="20581" name="Rectangle 77"/>
            <p:cNvSpPr>
              <a:spLocks noChangeArrowheads="1"/>
            </p:cNvSpPr>
            <p:nvPr/>
          </p:nvSpPr>
          <p:spPr bwMode="auto">
            <a:xfrm>
              <a:off x="3054" y="2574"/>
              <a:ext cx="26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D</a:t>
              </a:r>
            </a:p>
          </p:txBody>
        </p:sp>
        <p:sp>
          <p:nvSpPr>
            <p:cNvPr id="20582" name="Rectangle 78"/>
            <p:cNvSpPr>
              <a:spLocks noChangeArrowheads="1"/>
            </p:cNvSpPr>
            <p:nvPr/>
          </p:nvSpPr>
          <p:spPr bwMode="auto">
            <a:xfrm>
              <a:off x="2715" y="2591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20583" name="Rectangle 79"/>
            <p:cNvSpPr>
              <a:spLocks noChangeArrowheads="1"/>
            </p:cNvSpPr>
            <p:nvPr/>
          </p:nvSpPr>
          <p:spPr bwMode="auto">
            <a:xfrm>
              <a:off x="2939" y="2591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20584" name="Rectangle 80"/>
            <p:cNvSpPr>
              <a:spLocks noChangeArrowheads="1"/>
            </p:cNvSpPr>
            <p:nvPr/>
          </p:nvSpPr>
          <p:spPr bwMode="auto">
            <a:xfrm>
              <a:off x="3177" y="2591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20585" name="Rectangle 81"/>
            <p:cNvSpPr>
              <a:spLocks noChangeArrowheads="1"/>
            </p:cNvSpPr>
            <p:nvPr/>
          </p:nvSpPr>
          <p:spPr bwMode="auto">
            <a:xfrm>
              <a:off x="2628" y="2802"/>
              <a:ext cx="425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 x1</a:t>
              </a:r>
            </a:p>
            <a:p>
              <a:pPr defTabSz="762000" eaLnBrk="1"/>
              <a:endParaRPr lang="en-US" altLang="ko-KR" sz="1200"/>
            </a:p>
          </p:txBody>
        </p:sp>
        <p:sp>
          <p:nvSpPr>
            <p:cNvPr id="20586" name="Rectangle 82"/>
            <p:cNvSpPr>
              <a:spLocks noChangeArrowheads="1"/>
            </p:cNvSpPr>
            <p:nvPr/>
          </p:nvSpPr>
          <p:spPr bwMode="auto">
            <a:xfrm>
              <a:off x="2628" y="2879"/>
              <a:ext cx="463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20587" name="Line 83"/>
            <p:cNvSpPr>
              <a:spLocks noChangeShapeType="1"/>
            </p:cNvSpPr>
            <p:nvPr/>
          </p:nvSpPr>
          <p:spPr bwMode="auto">
            <a:xfrm>
              <a:off x="2305" y="2827"/>
              <a:ext cx="1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88" name="Line 84"/>
            <p:cNvSpPr>
              <a:spLocks noChangeShapeType="1"/>
            </p:cNvSpPr>
            <p:nvPr/>
          </p:nvSpPr>
          <p:spPr bwMode="auto">
            <a:xfrm>
              <a:off x="2380" y="2955"/>
              <a:ext cx="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89" name="Line 85"/>
            <p:cNvSpPr>
              <a:spLocks noChangeShapeType="1"/>
            </p:cNvSpPr>
            <p:nvPr/>
          </p:nvSpPr>
          <p:spPr bwMode="auto">
            <a:xfrm>
              <a:off x="2374" y="2958"/>
              <a:ext cx="0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90" name="Line 86"/>
            <p:cNvSpPr>
              <a:spLocks noChangeShapeType="1"/>
            </p:cNvSpPr>
            <p:nvPr/>
          </p:nvSpPr>
          <p:spPr bwMode="auto">
            <a:xfrm>
              <a:off x="2299" y="2830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91" name="Line 87"/>
            <p:cNvSpPr>
              <a:spLocks noChangeShapeType="1"/>
            </p:cNvSpPr>
            <p:nvPr/>
          </p:nvSpPr>
          <p:spPr bwMode="auto">
            <a:xfrm flipH="1">
              <a:off x="2860" y="3041"/>
              <a:ext cx="0" cy="2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92" name="Oval 88"/>
            <p:cNvSpPr>
              <a:spLocks noChangeArrowheads="1"/>
            </p:cNvSpPr>
            <p:nvPr/>
          </p:nvSpPr>
          <p:spPr bwMode="auto">
            <a:xfrm>
              <a:off x="2330" y="3223"/>
              <a:ext cx="50" cy="2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3" name="Oval 89"/>
            <p:cNvSpPr>
              <a:spLocks noChangeArrowheads="1"/>
            </p:cNvSpPr>
            <p:nvPr/>
          </p:nvSpPr>
          <p:spPr bwMode="auto">
            <a:xfrm>
              <a:off x="2256" y="3129"/>
              <a:ext cx="49" cy="2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4" name="Rectangle 90"/>
            <p:cNvSpPr>
              <a:spLocks noChangeArrowheads="1"/>
            </p:cNvSpPr>
            <p:nvPr/>
          </p:nvSpPr>
          <p:spPr bwMode="auto">
            <a:xfrm>
              <a:off x="3576" y="2769"/>
              <a:ext cx="823" cy="27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5" name="Arc 91"/>
            <p:cNvSpPr>
              <a:spLocks/>
            </p:cNvSpPr>
            <p:nvPr/>
          </p:nvSpPr>
          <p:spPr bwMode="auto">
            <a:xfrm>
              <a:off x="3872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6" name="Line 92"/>
            <p:cNvSpPr>
              <a:spLocks noChangeShapeType="1"/>
            </p:cNvSpPr>
            <p:nvPr/>
          </p:nvSpPr>
          <p:spPr bwMode="auto">
            <a:xfrm>
              <a:off x="3919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97" name="Arc 93"/>
            <p:cNvSpPr>
              <a:spLocks/>
            </p:cNvSpPr>
            <p:nvPr/>
          </p:nvSpPr>
          <p:spPr bwMode="auto">
            <a:xfrm>
              <a:off x="4084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8" name="Line 94"/>
            <p:cNvSpPr>
              <a:spLocks noChangeShapeType="1"/>
            </p:cNvSpPr>
            <p:nvPr/>
          </p:nvSpPr>
          <p:spPr bwMode="auto">
            <a:xfrm>
              <a:off x="4131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99" name="Arc 95"/>
            <p:cNvSpPr>
              <a:spLocks/>
            </p:cNvSpPr>
            <p:nvPr/>
          </p:nvSpPr>
          <p:spPr bwMode="auto">
            <a:xfrm>
              <a:off x="4296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0" name="Line 96"/>
            <p:cNvSpPr>
              <a:spLocks noChangeShapeType="1"/>
            </p:cNvSpPr>
            <p:nvPr/>
          </p:nvSpPr>
          <p:spPr bwMode="auto">
            <a:xfrm>
              <a:off x="4343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01" name="Rectangle 97"/>
            <p:cNvSpPr>
              <a:spLocks noChangeArrowheads="1"/>
            </p:cNvSpPr>
            <p:nvPr/>
          </p:nvSpPr>
          <p:spPr bwMode="auto">
            <a:xfrm>
              <a:off x="3750" y="2574"/>
              <a:ext cx="259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B</a:t>
              </a:r>
            </a:p>
          </p:txBody>
        </p:sp>
        <p:sp>
          <p:nvSpPr>
            <p:cNvPr id="20602" name="Rectangle 98"/>
            <p:cNvSpPr>
              <a:spLocks noChangeArrowheads="1"/>
            </p:cNvSpPr>
            <p:nvPr/>
          </p:nvSpPr>
          <p:spPr bwMode="auto">
            <a:xfrm>
              <a:off x="3960" y="2574"/>
              <a:ext cx="259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C</a:t>
              </a:r>
            </a:p>
          </p:txBody>
        </p:sp>
        <p:sp>
          <p:nvSpPr>
            <p:cNvPr id="20603" name="Rectangle 99"/>
            <p:cNvSpPr>
              <a:spLocks noChangeArrowheads="1"/>
            </p:cNvSpPr>
            <p:nvPr/>
          </p:nvSpPr>
          <p:spPr bwMode="auto">
            <a:xfrm>
              <a:off x="4185" y="2574"/>
              <a:ext cx="26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D</a:t>
              </a:r>
            </a:p>
          </p:txBody>
        </p:sp>
        <p:sp>
          <p:nvSpPr>
            <p:cNvPr id="20604" name="Rectangle 100"/>
            <p:cNvSpPr>
              <a:spLocks noChangeArrowheads="1"/>
            </p:cNvSpPr>
            <p:nvPr/>
          </p:nvSpPr>
          <p:spPr bwMode="auto">
            <a:xfrm>
              <a:off x="3849" y="2591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20605" name="Rectangle 101"/>
            <p:cNvSpPr>
              <a:spLocks noChangeArrowheads="1"/>
            </p:cNvSpPr>
            <p:nvPr/>
          </p:nvSpPr>
          <p:spPr bwMode="auto">
            <a:xfrm>
              <a:off x="4072" y="2591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20606" name="Rectangle 102"/>
            <p:cNvSpPr>
              <a:spLocks noChangeArrowheads="1"/>
            </p:cNvSpPr>
            <p:nvPr/>
          </p:nvSpPr>
          <p:spPr bwMode="auto">
            <a:xfrm>
              <a:off x="4309" y="2591"/>
              <a:ext cx="23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20607" name="Rectangle 103"/>
            <p:cNvSpPr>
              <a:spLocks noChangeArrowheads="1"/>
            </p:cNvSpPr>
            <p:nvPr/>
          </p:nvSpPr>
          <p:spPr bwMode="auto">
            <a:xfrm>
              <a:off x="3750" y="2802"/>
              <a:ext cx="425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 x1</a:t>
              </a:r>
            </a:p>
            <a:p>
              <a:pPr defTabSz="762000" eaLnBrk="1"/>
              <a:endParaRPr lang="en-US" altLang="ko-KR" sz="1200"/>
            </a:p>
          </p:txBody>
        </p:sp>
        <p:sp>
          <p:nvSpPr>
            <p:cNvPr id="20608" name="Rectangle 104"/>
            <p:cNvSpPr>
              <a:spLocks noChangeArrowheads="1"/>
            </p:cNvSpPr>
            <p:nvPr/>
          </p:nvSpPr>
          <p:spPr bwMode="auto">
            <a:xfrm>
              <a:off x="3750" y="2879"/>
              <a:ext cx="464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20609" name="Line 105"/>
            <p:cNvSpPr>
              <a:spLocks noChangeShapeType="1"/>
            </p:cNvSpPr>
            <p:nvPr/>
          </p:nvSpPr>
          <p:spPr bwMode="auto">
            <a:xfrm>
              <a:off x="3439" y="2827"/>
              <a:ext cx="1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10" name="Line 106"/>
            <p:cNvSpPr>
              <a:spLocks noChangeShapeType="1"/>
            </p:cNvSpPr>
            <p:nvPr/>
          </p:nvSpPr>
          <p:spPr bwMode="auto">
            <a:xfrm>
              <a:off x="3502" y="2955"/>
              <a:ext cx="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11" name="Line 107"/>
            <p:cNvSpPr>
              <a:spLocks noChangeShapeType="1"/>
            </p:cNvSpPr>
            <p:nvPr/>
          </p:nvSpPr>
          <p:spPr bwMode="auto">
            <a:xfrm>
              <a:off x="3495" y="2958"/>
              <a:ext cx="0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12" name="Line 108"/>
            <p:cNvSpPr>
              <a:spLocks noChangeShapeType="1"/>
            </p:cNvSpPr>
            <p:nvPr/>
          </p:nvSpPr>
          <p:spPr bwMode="auto">
            <a:xfrm>
              <a:off x="3433" y="2830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13" name="Line 109"/>
            <p:cNvSpPr>
              <a:spLocks noChangeShapeType="1"/>
            </p:cNvSpPr>
            <p:nvPr/>
          </p:nvSpPr>
          <p:spPr bwMode="auto">
            <a:xfrm flipH="1">
              <a:off x="3994" y="3052"/>
              <a:ext cx="0" cy="2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14" name="Oval 110"/>
            <p:cNvSpPr>
              <a:spLocks noChangeArrowheads="1"/>
            </p:cNvSpPr>
            <p:nvPr/>
          </p:nvSpPr>
          <p:spPr bwMode="auto">
            <a:xfrm>
              <a:off x="3464" y="3223"/>
              <a:ext cx="50" cy="2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5" name="Oval 111"/>
            <p:cNvSpPr>
              <a:spLocks noChangeArrowheads="1"/>
            </p:cNvSpPr>
            <p:nvPr/>
          </p:nvSpPr>
          <p:spPr bwMode="auto">
            <a:xfrm>
              <a:off x="3390" y="3129"/>
              <a:ext cx="49" cy="2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6" name="Rectangle 112"/>
            <p:cNvSpPr>
              <a:spLocks noChangeArrowheads="1"/>
            </p:cNvSpPr>
            <p:nvPr/>
          </p:nvSpPr>
          <p:spPr bwMode="auto">
            <a:xfrm>
              <a:off x="4710" y="2769"/>
              <a:ext cx="823" cy="27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7" name="Arc 113"/>
            <p:cNvSpPr>
              <a:spLocks/>
            </p:cNvSpPr>
            <p:nvPr/>
          </p:nvSpPr>
          <p:spPr bwMode="auto">
            <a:xfrm>
              <a:off x="5006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8" name="Line 114"/>
            <p:cNvSpPr>
              <a:spLocks noChangeShapeType="1"/>
            </p:cNvSpPr>
            <p:nvPr/>
          </p:nvSpPr>
          <p:spPr bwMode="auto">
            <a:xfrm>
              <a:off x="5053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19" name="Arc 115"/>
            <p:cNvSpPr>
              <a:spLocks/>
            </p:cNvSpPr>
            <p:nvPr/>
          </p:nvSpPr>
          <p:spPr bwMode="auto">
            <a:xfrm>
              <a:off x="5218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0" name="Line 116"/>
            <p:cNvSpPr>
              <a:spLocks noChangeShapeType="1"/>
            </p:cNvSpPr>
            <p:nvPr/>
          </p:nvSpPr>
          <p:spPr bwMode="auto">
            <a:xfrm>
              <a:off x="5265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21" name="Arc 117"/>
            <p:cNvSpPr>
              <a:spLocks/>
            </p:cNvSpPr>
            <p:nvPr/>
          </p:nvSpPr>
          <p:spPr bwMode="auto">
            <a:xfrm>
              <a:off x="5430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2" name="Line 118"/>
            <p:cNvSpPr>
              <a:spLocks noChangeShapeType="1"/>
            </p:cNvSpPr>
            <p:nvPr/>
          </p:nvSpPr>
          <p:spPr bwMode="auto">
            <a:xfrm>
              <a:off x="5477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23" name="Rectangle 119"/>
            <p:cNvSpPr>
              <a:spLocks noChangeArrowheads="1"/>
            </p:cNvSpPr>
            <p:nvPr/>
          </p:nvSpPr>
          <p:spPr bwMode="auto">
            <a:xfrm>
              <a:off x="4884" y="2574"/>
              <a:ext cx="259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B</a:t>
              </a:r>
            </a:p>
          </p:txBody>
        </p:sp>
        <p:sp>
          <p:nvSpPr>
            <p:cNvPr id="20624" name="Rectangle 120"/>
            <p:cNvSpPr>
              <a:spLocks noChangeArrowheads="1"/>
            </p:cNvSpPr>
            <p:nvPr/>
          </p:nvSpPr>
          <p:spPr bwMode="auto">
            <a:xfrm>
              <a:off x="5094" y="2574"/>
              <a:ext cx="259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C</a:t>
              </a:r>
            </a:p>
          </p:txBody>
        </p:sp>
        <p:sp>
          <p:nvSpPr>
            <p:cNvPr id="20625" name="Rectangle 121"/>
            <p:cNvSpPr>
              <a:spLocks noChangeArrowheads="1"/>
            </p:cNvSpPr>
            <p:nvPr/>
          </p:nvSpPr>
          <p:spPr bwMode="auto">
            <a:xfrm>
              <a:off x="5318" y="2574"/>
              <a:ext cx="259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D</a:t>
              </a:r>
            </a:p>
          </p:txBody>
        </p:sp>
        <p:sp>
          <p:nvSpPr>
            <p:cNvPr id="20626" name="Rectangle 122"/>
            <p:cNvSpPr>
              <a:spLocks noChangeArrowheads="1"/>
            </p:cNvSpPr>
            <p:nvPr/>
          </p:nvSpPr>
          <p:spPr bwMode="auto">
            <a:xfrm>
              <a:off x="4982" y="2591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20627" name="Rectangle 123"/>
            <p:cNvSpPr>
              <a:spLocks noChangeArrowheads="1"/>
            </p:cNvSpPr>
            <p:nvPr/>
          </p:nvSpPr>
          <p:spPr bwMode="auto">
            <a:xfrm>
              <a:off x="5209" y="2591"/>
              <a:ext cx="23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20628" name="Rectangle 124"/>
            <p:cNvSpPr>
              <a:spLocks noChangeArrowheads="1"/>
            </p:cNvSpPr>
            <p:nvPr/>
          </p:nvSpPr>
          <p:spPr bwMode="auto">
            <a:xfrm>
              <a:off x="5445" y="2591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20629" name="Rectangle 125"/>
            <p:cNvSpPr>
              <a:spLocks noChangeArrowheads="1"/>
            </p:cNvSpPr>
            <p:nvPr/>
          </p:nvSpPr>
          <p:spPr bwMode="auto">
            <a:xfrm>
              <a:off x="4883" y="2802"/>
              <a:ext cx="425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 x1</a:t>
              </a:r>
            </a:p>
            <a:p>
              <a:pPr defTabSz="762000" eaLnBrk="1"/>
              <a:endParaRPr lang="en-US" altLang="ko-KR" sz="1200"/>
            </a:p>
          </p:txBody>
        </p:sp>
        <p:sp>
          <p:nvSpPr>
            <p:cNvPr id="20630" name="Rectangle 126"/>
            <p:cNvSpPr>
              <a:spLocks noChangeArrowheads="1"/>
            </p:cNvSpPr>
            <p:nvPr/>
          </p:nvSpPr>
          <p:spPr bwMode="auto">
            <a:xfrm>
              <a:off x="4883" y="2879"/>
              <a:ext cx="463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20631" name="Line 127"/>
            <p:cNvSpPr>
              <a:spLocks noChangeShapeType="1"/>
            </p:cNvSpPr>
            <p:nvPr/>
          </p:nvSpPr>
          <p:spPr bwMode="auto">
            <a:xfrm>
              <a:off x="4561" y="2827"/>
              <a:ext cx="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32" name="Line 128"/>
            <p:cNvSpPr>
              <a:spLocks noChangeShapeType="1"/>
            </p:cNvSpPr>
            <p:nvPr/>
          </p:nvSpPr>
          <p:spPr bwMode="auto">
            <a:xfrm>
              <a:off x="4636" y="2955"/>
              <a:ext cx="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33" name="Line 129"/>
            <p:cNvSpPr>
              <a:spLocks noChangeShapeType="1"/>
            </p:cNvSpPr>
            <p:nvPr/>
          </p:nvSpPr>
          <p:spPr bwMode="auto">
            <a:xfrm>
              <a:off x="4629" y="2958"/>
              <a:ext cx="0" cy="2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34" name="Line 130"/>
            <p:cNvSpPr>
              <a:spLocks noChangeShapeType="1"/>
            </p:cNvSpPr>
            <p:nvPr/>
          </p:nvSpPr>
          <p:spPr bwMode="auto">
            <a:xfrm>
              <a:off x="4555" y="2830"/>
              <a:ext cx="0" cy="3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35" name="Line 131"/>
            <p:cNvSpPr>
              <a:spLocks noChangeShapeType="1"/>
            </p:cNvSpPr>
            <p:nvPr/>
          </p:nvSpPr>
          <p:spPr bwMode="auto">
            <a:xfrm>
              <a:off x="5128" y="3052"/>
              <a:ext cx="0" cy="3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36" name="Arc 132"/>
            <p:cNvSpPr>
              <a:spLocks/>
            </p:cNvSpPr>
            <p:nvPr/>
          </p:nvSpPr>
          <p:spPr bwMode="auto">
            <a:xfrm>
              <a:off x="2539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7" name="Line 133"/>
            <p:cNvSpPr>
              <a:spLocks noChangeShapeType="1"/>
            </p:cNvSpPr>
            <p:nvPr/>
          </p:nvSpPr>
          <p:spPr bwMode="auto">
            <a:xfrm>
              <a:off x="2586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38" name="Arc 134"/>
            <p:cNvSpPr>
              <a:spLocks/>
            </p:cNvSpPr>
            <p:nvPr/>
          </p:nvSpPr>
          <p:spPr bwMode="auto">
            <a:xfrm>
              <a:off x="2751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9" name="Line 135"/>
            <p:cNvSpPr>
              <a:spLocks noChangeShapeType="1"/>
            </p:cNvSpPr>
            <p:nvPr/>
          </p:nvSpPr>
          <p:spPr bwMode="auto">
            <a:xfrm>
              <a:off x="2798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40" name="Arc 136"/>
            <p:cNvSpPr>
              <a:spLocks/>
            </p:cNvSpPr>
            <p:nvPr/>
          </p:nvSpPr>
          <p:spPr bwMode="auto">
            <a:xfrm>
              <a:off x="2963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1" name="Line 137"/>
            <p:cNvSpPr>
              <a:spLocks noChangeShapeType="1"/>
            </p:cNvSpPr>
            <p:nvPr/>
          </p:nvSpPr>
          <p:spPr bwMode="auto">
            <a:xfrm>
              <a:off x="3009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42" name="Arc 138"/>
            <p:cNvSpPr>
              <a:spLocks/>
            </p:cNvSpPr>
            <p:nvPr/>
          </p:nvSpPr>
          <p:spPr bwMode="auto">
            <a:xfrm>
              <a:off x="3175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3" name="Line 139"/>
            <p:cNvSpPr>
              <a:spLocks noChangeShapeType="1"/>
            </p:cNvSpPr>
            <p:nvPr/>
          </p:nvSpPr>
          <p:spPr bwMode="auto">
            <a:xfrm>
              <a:off x="3221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44" name="Arc 140"/>
            <p:cNvSpPr>
              <a:spLocks/>
            </p:cNvSpPr>
            <p:nvPr/>
          </p:nvSpPr>
          <p:spPr bwMode="auto">
            <a:xfrm>
              <a:off x="3661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5" name="Line 141"/>
            <p:cNvSpPr>
              <a:spLocks noChangeShapeType="1"/>
            </p:cNvSpPr>
            <p:nvPr/>
          </p:nvSpPr>
          <p:spPr bwMode="auto">
            <a:xfrm>
              <a:off x="3707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46" name="Arc 142"/>
            <p:cNvSpPr>
              <a:spLocks/>
            </p:cNvSpPr>
            <p:nvPr/>
          </p:nvSpPr>
          <p:spPr bwMode="auto">
            <a:xfrm>
              <a:off x="3872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7" name="Line 143"/>
            <p:cNvSpPr>
              <a:spLocks noChangeShapeType="1"/>
            </p:cNvSpPr>
            <p:nvPr/>
          </p:nvSpPr>
          <p:spPr bwMode="auto">
            <a:xfrm>
              <a:off x="3919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48" name="Arc 144"/>
            <p:cNvSpPr>
              <a:spLocks/>
            </p:cNvSpPr>
            <p:nvPr/>
          </p:nvSpPr>
          <p:spPr bwMode="auto">
            <a:xfrm>
              <a:off x="4084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9" name="Line 145"/>
            <p:cNvSpPr>
              <a:spLocks noChangeShapeType="1"/>
            </p:cNvSpPr>
            <p:nvPr/>
          </p:nvSpPr>
          <p:spPr bwMode="auto">
            <a:xfrm>
              <a:off x="4131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50" name="Arc 146"/>
            <p:cNvSpPr>
              <a:spLocks/>
            </p:cNvSpPr>
            <p:nvPr/>
          </p:nvSpPr>
          <p:spPr bwMode="auto">
            <a:xfrm>
              <a:off x="4296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1" name="Line 147"/>
            <p:cNvSpPr>
              <a:spLocks noChangeShapeType="1"/>
            </p:cNvSpPr>
            <p:nvPr/>
          </p:nvSpPr>
          <p:spPr bwMode="auto">
            <a:xfrm>
              <a:off x="4343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52" name="Arc 148"/>
            <p:cNvSpPr>
              <a:spLocks/>
            </p:cNvSpPr>
            <p:nvPr/>
          </p:nvSpPr>
          <p:spPr bwMode="auto">
            <a:xfrm>
              <a:off x="4795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3" name="Line 149"/>
            <p:cNvSpPr>
              <a:spLocks noChangeShapeType="1"/>
            </p:cNvSpPr>
            <p:nvPr/>
          </p:nvSpPr>
          <p:spPr bwMode="auto">
            <a:xfrm>
              <a:off x="4841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54" name="Arc 150"/>
            <p:cNvSpPr>
              <a:spLocks/>
            </p:cNvSpPr>
            <p:nvPr/>
          </p:nvSpPr>
          <p:spPr bwMode="auto">
            <a:xfrm>
              <a:off x="5006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5" name="Line 151"/>
            <p:cNvSpPr>
              <a:spLocks noChangeShapeType="1"/>
            </p:cNvSpPr>
            <p:nvPr/>
          </p:nvSpPr>
          <p:spPr bwMode="auto">
            <a:xfrm>
              <a:off x="5053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56" name="Arc 152"/>
            <p:cNvSpPr>
              <a:spLocks/>
            </p:cNvSpPr>
            <p:nvPr/>
          </p:nvSpPr>
          <p:spPr bwMode="auto">
            <a:xfrm>
              <a:off x="5218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7" name="Line 153"/>
            <p:cNvSpPr>
              <a:spLocks noChangeShapeType="1"/>
            </p:cNvSpPr>
            <p:nvPr/>
          </p:nvSpPr>
          <p:spPr bwMode="auto">
            <a:xfrm>
              <a:off x="5265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58" name="Arc 154"/>
            <p:cNvSpPr>
              <a:spLocks/>
            </p:cNvSpPr>
            <p:nvPr/>
          </p:nvSpPr>
          <p:spPr bwMode="auto">
            <a:xfrm>
              <a:off x="5430" y="2427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9" name="Line 155"/>
            <p:cNvSpPr>
              <a:spLocks noChangeShapeType="1"/>
            </p:cNvSpPr>
            <p:nvPr/>
          </p:nvSpPr>
          <p:spPr bwMode="auto">
            <a:xfrm>
              <a:off x="5477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60" name="Arc 156"/>
            <p:cNvSpPr>
              <a:spLocks/>
            </p:cNvSpPr>
            <p:nvPr/>
          </p:nvSpPr>
          <p:spPr bwMode="auto">
            <a:xfrm>
              <a:off x="2539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1" name="Line 157"/>
            <p:cNvSpPr>
              <a:spLocks noChangeShapeType="1"/>
            </p:cNvSpPr>
            <p:nvPr/>
          </p:nvSpPr>
          <p:spPr bwMode="auto">
            <a:xfrm>
              <a:off x="2586" y="2581"/>
              <a:ext cx="0" cy="1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62" name="Freeform 158"/>
            <p:cNvSpPr>
              <a:spLocks/>
            </p:cNvSpPr>
            <p:nvPr/>
          </p:nvSpPr>
          <p:spPr bwMode="auto">
            <a:xfrm>
              <a:off x="1657" y="2387"/>
              <a:ext cx="924" cy="189"/>
            </a:xfrm>
            <a:custGeom>
              <a:avLst/>
              <a:gdLst>
                <a:gd name="T0" fmla="*/ 922 w 593"/>
                <a:gd name="T1" fmla="*/ 188 h 273"/>
                <a:gd name="T2" fmla="*/ 0 w 593"/>
                <a:gd name="T3" fmla="*/ 188 h 273"/>
                <a:gd name="T4" fmla="*/ 0 w 593"/>
                <a:gd name="T5" fmla="*/ 0 h 273"/>
                <a:gd name="T6" fmla="*/ 0 60000 65536"/>
                <a:gd name="T7" fmla="*/ 0 60000 65536"/>
                <a:gd name="T8" fmla="*/ 0 60000 65536"/>
                <a:gd name="T9" fmla="*/ 0 w 593"/>
                <a:gd name="T10" fmla="*/ 0 h 273"/>
                <a:gd name="T11" fmla="*/ 593 w 593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3" h="273">
                  <a:moveTo>
                    <a:pt x="592" y="272"/>
                  </a:moveTo>
                  <a:lnTo>
                    <a:pt x="0" y="272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63" name="Freeform 159"/>
            <p:cNvSpPr>
              <a:spLocks/>
            </p:cNvSpPr>
            <p:nvPr/>
          </p:nvSpPr>
          <p:spPr bwMode="auto">
            <a:xfrm>
              <a:off x="1869" y="2387"/>
              <a:ext cx="1834" cy="156"/>
            </a:xfrm>
            <a:custGeom>
              <a:avLst/>
              <a:gdLst>
                <a:gd name="T0" fmla="*/ 0 w 1177"/>
                <a:gd name="T1" fmla="*/ 0 h 225"/>
                <a:gd name="T2" fmla="*/ 0 w 1177"/>
                <a:gd name="T3" fmla="*/ 155 h 225"/>
                <a:gd name="T4" fmla="*/ 1832 w 1177"/>
                <a:gd name="T5" fmla="*/ 155 h 225"/>
                <a:gd name="T6" fmla="*/ 0 60000 65536"/>
                <a:gd name="T7" fmla="*/ 0 60000 65536"/>
                <a:gd name="T8" fmla="*/ 0 60000 65536"/>
                <a:gd name="T9" fmla="*/ 0 w 1177"/>
                <a:gd name="T10" fmla="*/ 0 h 225"/>
                <a:gd name="T11" fmla="*/ 1177 w 1177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7" h="225">
                  <a:moveTo>
                    <a:pt x="0" y="0"/>
                  </a:moveTo>
                  <a:lnTo>
                    <a:pt x="0" y="224"/>
                  </a:lnTo>
                  <a:lnTo>
                    <a:pt x="1176" y="22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64" name="Arc 160"/>
            <p:cNvSpPr>
              <a:spLocks/>
            </p:cNvSpPr>
            <p:nvPr/>
          </p:nvSpPr>
          <p:spPr bwMode="auto">
            <a:xfrm>
              <a:off x="3661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5" name="Line 161"/>
            <p:cNvSpPr>
              <a:spLocks noChangeShapeType="1"/>
            </p:cNvSpPr>
            <p:nvPr/>
          </p:nvSpPr>
          <p:spPr bwMode="auto">
            <a:xfrm>
              <a:off x="3707" y="2548"/>
              <a:ext cx="0" cy="1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66" name="Freeform 162"/>
            <p:cNvSpPr>
              <a:spLocks/>
            </p:cNvSpPr>
            <p:nvPr/>
          </p:nvSpPr>
          <p:spPr bwMode="auto">
            <a:xfrm>
              <a:off x="2081" y="2387"/>
              <a:ext cx="2756" cy="123"/>
            </a:xfrm>
            <a:custGeom>
              <a:avLst/>
              <a:gdLst>
                <a:gd name="T0" fmla="*/ 0 w 1769"/>
                <a:gd name="T1" fmla="*/ 0 h 177"/>
                <a:gd name="T2" fmla="*/ 0 w 1769"/>
                <a:gd name="T3" fmla="*/ 122 h 177"/>
                <a:gd name="T4" fmla="*/ 2754 w 1769"/>
                <a:gd name="T5" fmla="*/ 122 h 177"/>
                <a:gd name="T6" fmla="*/ 0 60000 65536"/>
                <a:gd name="T7" fmla="*/ 0 60000 65536"/>
                <a:gd name="T8" fmla="*/ 0 60000 65536"/>
                <a:gd name="T9" fmla="*/ 0 w 1769"/>
                <a:gd name="T10" fmla="*/ 0 h 177"/>
                <a:gd name="T11" fmla="*/ 1769 w 1769"/>
                <a:gd name="T12" fmla="*/ 177 h 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9" h="177">
                  <a:moveTo>
                    <a:pt x="0" y="0"/>
                  </a:moveTo>
                  <a:lnTo>
                    <a:pt x="0" y="176"/>
                  </a:lnTo>
                  <a:lnTo>
                    <a:pt x="1768" y="17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67" name="Arc 163"/>
            <p:cNvSpPr>
              <a:spLocks/>
            </p:cNvSpPr>
            <p:nvPr/>
          </p:nvSpPr>
          <p:spPr bwMode="auto">
            <a:xfrm>
              <a:off x="4795" y="2709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8" name="Line 164"/>
            <p:cNvSpPr>
              <a:spLocks noChangeShapeType="1"/>
            </p:cNvSpPr>
            <p:nvPr/>
          </p:nvSpPr>
          <p:spPr bwMode="auto">
            <a:xfrm>
              <a:off x="4841" y="2514"/>
              <a:ext cx="0" cy="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69" name="Line 165"/>
            <p:cNvSpPr>
              <a:spLocks noChangeShapeType="1"/>
            </p:cNvSpPr>
            <p:nvPr/>
          </p:nvSpPr>
          <p:spPr bwMode="auto">
            <a:xfrm>
              <a:off x="2866" y="3298"/>
              <a:ext cx="3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70" name="Line 166"/>
            <p:cNvSpPr>
              <a:spLocks noChangeShapeType="1"/>
            </p:cNvSpPr>
            <p:nvPr/>
          </p:nvSpPr>
          <p:spPr bwMode="auto">
            <a:xfrm>
              <a:off x="3651" y="3298"/>
              <a:ext cx="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71" name="Arc 167"/>
            <p:cNvSpPr>
              <a:spLocks/>
            </p:cNvSpPr>
            <p:nvPr/>
          </p:nvSpPr>
          <p:spPr bwMode="auto">
            <a:xfrm>
              <a:off x="3175" y="3401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2" name="Line 168"/>
            <p:cNvSpPr>
              <a:spLocks noChangeShapeType="1"/>
            </p:cNvSpPr>
            <p:nvPr/>
          </p:nvSpPr>
          <p:spPr bwMode="auto">
            <a:xfrm>
              <a:off x="3221" y="3301"/>
              <a:ext cx="0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73" name="Arc 169"/>
            <p:cNvSpPr>
              <a:spLocks/>
            </p:cNvSpPr>
            <p:nvPr/>
          </p:nvSpPr>
          <p:spPr bwMode="auto">
            <a:xfrm>
              <a:off x="3598" y="3401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4" name="Line 170"/>
            <p:cNvSpPr>
              <a:spLocks noChangeShapeType="1"/>
            </p:cNvSpPr>
            <p:nvPr/>
          </p:nvSpPr>
          <p:spPr bwMode="auto">
            <a:xfrm>
              <a:off x="3645" y="3301"/>
              <a:ext cx="0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75" name="Line 171"/>
            <p:cNvSpPr>
              <a:spLocks noChangeShapeType="1"/>
            </p:cNvSpPr>
            <p:nvPr/>
          </p:nvSpPr>
          <p:spPr bwMode="auto">
            <a:xfrm>
              <a:off x="1735" y="3365"/>
              <a:ext cx="11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76" name="Arc 172"/>
            <p:cNvSpPr>
              <a:spLocks/>
            </p:cNvSpPr>
            <p:nvPr/>
          </p:nvSpPr>
          <p:spPr bwMode="auto">
            <a:xfrm>
              <a:off x="2813" y="3401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7" name="Line 173"/>
            <p:cNvSpPr>
              <a:spLocks noChangeShapeType="1"/>
            </p:cNvSpPr>
            <p:nvPr/>
          </p:nvSpPr>
          <p:spPr bwMode="auto">
            <a:xfrm>
              <a:off x="2860" y="3367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78" name="Arc 174"/>
            <p:cNvSpPr>
              <a:spLocks/>
            </p:cNvSpPr>
            <p:nvPr/>
          </p:nvSpPr>
          <p:spPr bwMode="auto">
            <a:xfrm>
              <a:off x="4022" y="3401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9" name="Line 175"/>
            <p:cNvSpPr>
              <a:spLocks noChangeShapeType="1"/>
            </p:cNvSpPr>
            <p:nvPr/>
          </p:nvSpPr>
          <p:spPr bwMode="auto">
            <a:xfrm>
              <a:off x="4069" y="3367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80" name="Line 176"/>
            <p:cNvSpPr>
              <a:spLocks noChangeShapeType="1"/>
            </p:cNvSpPr>
            <p:nvPr/>
          </p:nvSpPr>
          <p:spPr bwMode="auto">
            <a:xfrm>
              <a:off x="4075" y="3365"/>
              <a:ext cx="105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81" name="Rectangle 177"/>
            <p:cNvSpPr>
              <a:spLocks noChangeArrowheads="1"/>
            </p:cNvSpPr>
            <p:nvPr/>
          </p:nvSpPr>
          <p:spPr bwMode="auto">
            <a:xfrm>
              <a:off x="2979" y="3488"/>
              <a:ext cx="798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4-line bus</a:t>
              </a:r>
            </a:p>
          </p:txBody>
        </p:sp>
        <p:sp>
          <p:nvSpPr>
            <p:cNvPr id="20682" name="Rectangle 178"/>
            <p:cNvSpPr>
              <a:spLocks noChangeArrowheads="1"/>
            </p:cNvSpPr>
            <p:nvPr/>
          </p:nvSpPr>
          <p:spPr bwMode="auto">
            <a:xfrm>
              <a:off x="723" y="3078"/>
              <a:ext cx="23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x</a:t>
              </a:r>
            </a:p>
          </p:txBody>
        </p:sp>
        <p:sp>
          <p:nvSpPr>
            <p:cNvPr id="20683" name="Rectangle 179"/>
            <p:cNvSpPr>
              <a:spLocks noChangeArrowheads="1"/>
            </p:cNvSpPr>
            <p:nvPr/>
          </p:nvSpPr>
          <p:spPr bwMode="auto">
            <a:xfrm>
              <a:off x="723" y="3205"/>
              <a:ext cx="23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y</a:t>
              </a:r>
            </a:p>
          </p:txBody>
        </p:sp>
        <p:sp>
          <p:nvSpPr>
            <p:cNvPr id="20684" name="Rectangle 180"/>
            <p:cNvSpPr>
              <a:spLocks noChangeArrowheads="1"/>
            </p:cNvSpPr>
            <p:nvPr/>
          </p:nvSpPr>
          <p:spPr bwMode="auto">
            <a:xfrm>
              <a:off x="646" y="3139"/>
              <a:ext cx="54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select</a:t>
              </a:r>
            </a:p>
          </p:txBody>
        </p:sp>
        <p:sp>
          <p:nvSpPr>
            <p:cNvPr id="20685" name="Rectangle 181"/>
            <p:cNvSpPr>
              <a:spLocks noChangeArrowheads="1"/>
            </p:cNvSpPr>
            <p:nvPr/>
          </p:nvSpPr>
          <p:spPr bwMode="auto">
            <a:xfrm>
              <a:off x="1282" y="276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  <p:sp>
          <p:nvSpPr>
            <p:cNvPr id="20686" name="Rectangle 182"/>
            <p:cNvSpPr>
              <a:spLocks noChangeArrowheads="1"/>
            </p:cNvSpPr>
            <p:nvPr/>
          </p:nvSpPr>
          <p:spPr bwMode="auto">
            <a:xfrm>
              <a:off x="2415" y="276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  <p:sp>
          <p:nvSpPr>
            <p:cNvPr id="20687" name="Rectangle 183"/>
            <p:cNvSpPr>
              <a:spLocks noChangeArrowheads="1"/>
            </p:cNvSpPr>
            <p:nvPr/>
          </p:nvSpPr>
          <p:spPr bwMode="auto">
            <a:xfrm>
              <a:off x="3537" y="276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  <p:sp>
          <p:nvSpPr>
            <p:cNvPr id="20688" name="Rectangle 184"/>
            <p:cNvSpPr>
              <a:spLocks noChangeArrowheads="1"/>
            </p:cNvSpPr>
            <p:nvPr/>
          </p:nvSpPr>
          <p:spPr bwMode="auto">
            <a:xfrm>
              <a:off x="4673" y="2762"/>
              <a:ext cx="23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</p:grpSp>
      <p:grpSp>
        <p:nvGrpSpPr>
          <p:cNvPr id="20487" name="Group 208"/>
          <p:cNvGrpSpPr>
            <a:grpSpLocks/>
          </p:cNvGrpSpPr>
          <p:nvPr/>
        </p:nvGrpSpPr>
        <p:grpSpPr bwMode="auto">
          <a:xfrm>
            <a:off x="2516188" y="2125663"/>
            <a:ext cx="5218112" cy="1208087"/>
            <a:chOff x="673" y="1501"/>
            <a:chExt cx="5072" cy="509"/>
          </a:xfrm>
        </p:grpSpPr>
        <p:sp>
          <p:nvSpPr>
            <p:cNvPr id="20489" name="Rectangle 185"/>
            <p:cNvSpPr>
              <a:spLocks noChangeArrowheads="1"/>
            </p:cNvSpPr>
            <p:nvPr/>
          </p:nvSpPr>
          <p:spPr bwMode="auto">
            <a:xfrm>
              <a:off x="1171" y="1567"/>
              <a:ext cx="823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186"/>
            <p:cNvSpPr>
              <a:spLocks noChangeArrowheads="1"/>
            </p:cNvSpPr>
            <p:nvPr/>
          </p:nvSpPr>
          <p:spPr bwMode="auto">
            <a:xfrm>
              <a:off x="1131" y="1560"/>
              <a:ext cx="915" cy="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A</a:t>
              </a:r>
            </a:p>
          </p:txBody>
        </p:sp>
        <p:sp>
          <p:nvSpPr>
            <p:cNvPr id="20491" name="Rectangle 187"/>
            <p:cNvSpPr>
              <a:spLocks noChangeArrowheads="1"/>
            </p:cNvSpPr>
            <p:nvPr/>
          </p:nvSpPr>
          <p:spPr bwMode="auto">
            <a:xfrm>
              <a:off x="2293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Rectangle 188"/>
            <p:cNvSpPr>
              <a:spLocks noChangeArrowheads="1"/>
            </p:cNvSpPr>
            <p:nvPr/>
          </p:nvSpPr>
          <p:spPr bwMode="auto">
            <a:xfrm>
              <a:off x="2265" y="1560"/>
              <a:ext cx="915" cy="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B</a:t>
              </a:r>
            </a:p>
          </p:txBody>
        </p:sp>
        <p:sp>
          <p:nvSpPr>
            <p:cNvPr id="20493" name="Rectangle 189"/>
            <p:cNvSpPr>
              <a:spLocks noChangeArrowheads="1"/>
            </p:cNvSpPr>
            <p:nvPr/>
          </p:nvSpPr>
          <p:spPr bwMode="auto">
            <a:xfrm>
              <a:off x="3427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Rectangle 190"/>
            <p:cNvSpPr>
              <a:spLocks noChangeArrowheads="1"/>
            </p:cNvSpPr>
            <p:nvPr/>
          </p:nvSpPr>
          <p:spPr bwMode="auto">
            <a:xfrm>
              <a:off x="3400" y="1560"/>
              <a:ext cx="915" cy="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C</a:t>
              </a:r>
            </a:p>
          </p:txBody>
        </p:sp>
        <p:sp>
          <p:nvSpPr>
            <p:cNvPr id="20495" name="Rectangle 191"/>
            <p:cNvSpPr>
              <a:spLocks noChangeArrowheads="1"/>
            </p:cNvSpPr>
            <p:nvPr/>
          </p:nvSpPr>
          <p:spPr bwMode="auto">
            <a:xfrm>
              <a:off x="4561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Rectangle 192"/>
            <p:cNvSpPr>
              <a:spLocks noChangeArrowheads="1"/>
            </p:cNvSpPr>
            <p:nvPr/>
          </p:nvSpPr>
          <p:spPr bwMode="auto">
            <a:xfrm>
              <a:off x="4521" y="1560"/>
              <a:ext cx="915" cy="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D</a:t>
              </a:r>
            </a:p>
          </p:txBody>
        </p:sp>
        <p:sp>
          <p:nvSpPr>
            <p:cNvPr id="20497" name="Arc 193"/>
            <p:cNvSpPr>
              <a:spLocks/>
            </p:cNvSpPr>
            <p:nvPr/>
          </p:nvSpPr>
          <p:spPr bwMode="auto">
            <a:xfrm>
              <a:off x="1604" y="1756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194"/>
            <p:cNvSpPr>
              <a:spLocks noChangeShapeType="1"/>
            </p:cNvSpPr>
            <p:nvPr/>
          </p:nvSpPr>
          <p:spPr bwMode="auto">
            <a:xfrm>
              <a:off x="1651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9" name="Arc 195"/>
            <p:cNvSpPr>
              <a:spLocks/>
            </p:cNvSpPr>
            <p:nvPr/>
          </p:nvSpPr>
          <p:spPr bwMode="auto">
            <a:xfrm>
              <a:off x="2738" y="1756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196"/>
            <p:cNvSpPr>
              <a:spLocks noChangeShapeType="1"/>
            </p:cNvSpPr>
            <p:nvPr/>
          </p:nvSpPr>
          <p:spPr bwMode="auto">
            <a:xfrm>
              <a:off x="2785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1" name="Arc 197"/>
            <p:cNvSpPr>
              <a:spLocks/>
            </p:cNvSpPr>
            <p:nvPr/>
          </p:nvSpPr>
          <p:spPr bwMode="auto">
            <a:xfrm>
              <a:off x="3872" y="1756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Line 198"/>
            <p:cNvSpPr>
              <a:spLocks noChangeShapeType="1"/>
            </p:cNvSpPr>
            <p:nvPr/>
          </p:nvSpPr>
          <p:spPr bwMode="auto">
            <a:xfrm>
              <a:off x="3919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3" name="Arc 199"/>
            <p:cNvSpPr>
              <a:spLocks/>
            </p:cNvSpPr>
            <p:nvPr/>
          </p:nvSpPr>
          <p:spPr bwMode="auto">
            <a:xfrm>
              <a:off x="5006" y="1756"/>
              <a:ext cx="95" cy="53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00"/>
            <p:cNvSpPr>
              <a:spLocks noChangeShapeType="1"/>
            </p:cNvSpPr>
            <p:nvPr/>
          </p:nvSpPr>
          <p:spPr bwMode="auto">
            <a:xfrm>
              <a:off x="5053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5" name="Line 201"/>
            <p:cNvSpPr>
              <a:spLocks noChangeShapeType="1"/>
            </p:cNvSpPr>
            <p:nvPr/>
          </p:nvSpPr>
          <p:spPr bwMode="auto">
            <a:xfrm>
              <a:off x="1171" y="1814"/>
              <a:ext cx="38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6" name="Arc 202"/>
            <p:cNvSpPr>
              <a:spLocks/>
            </p:cNvSpPr>
            <p:nvPr/>
          </p:nvSpPr>
          <p:spPr bwMode="auto">
            <a:xfrm>
              <a:off x="1118" y="1884"/>
              <a:ext cx="95" cy="52"/>
            </a:xfrm>
            <a:custGeom>
              <a:avLst/>
              <a:gdLst>
                <a:gd name="T0" fmla="*/ 0 w 17255"/>
                <a:gd name="T1" fmla="*/ 0 h 21600"/>
                <a:gd name="T2" fmla="*/ 1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203"/>
            <p:cNvSpPr>
              <a:spLocks noChangeShapeType="1"/>
            </p:cNvSpPr>
            <p:nvPr/>
          </p:nvSpPr>
          <p:spPr bwMode="auto">
            <a:xfrm>
              <a:off x="1165" y="1817"/>
              <a:ext cx="0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8" name="Rectangle 204"/>
            <p:cNvSpPr>
              <a:spLocks noChangeArrowheads="1"/>
            </p:cNvSpPr>
            <p:nvPr/>
          </p:nvSpPr>
          <p:spPr bwMode="auto">
            <a:xfrm>
              <a:off x="1207" y="1876"/>
              <a:ext cx="835" cy="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Bus lines</a:t>
              </a:r>
            </a:p>
          </p:txBody>
        </p:sp>
        <p:sp>
          <p:nvSpPr>
            <p:cNvPr id="20509" name="Rectangle 205"/>
            <p:cNvSpPr>
              <a:spLocks noChangeArrowheads="1"/>
            </p:cNvSpPr>
            <p:nvPr/>
          </p:nvSpPr>
          <p:spPr bwMode="auto">
            <a:xfrm>
              <a:off x="673" y="1501"/>
              <a:ext cx="5072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8" name="Rectangle 206"/>
          <p:cNvSpPr>
            <a:spLocks noChangeArrowheads="1"/>
          </p:cNvSpPr>
          <p:nvPr/>
        </p:nvSpPr>
        <p:spPr bwMode="auto">
          <a:xfrm>
            <a:off x="6503988" y="0"/>
            <a:ext cx="24669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Bus and Memory Transfers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0" dirty="0"/>
          </a:p>
          <a:p>
            <a:r>
              <a:rPr lang="en-IN" b="0" dirty="0"/>
              <a:t>In general, a </a:t>
            </a:r>
            <a:r>
              <a:rPr lang="en-IN" b="0" dirty="0" smtClean="0"/>
              <a:t>bus </a:t>
            </a:r>
            <a:r>
              <a:rPr lang="en-IN" b="0" dirty="0"/>
              <a:t>system will multiplex </a:t>
            </a:r>
            <a:r>
              <a:rPr lang="en-IN" b="0" i="1" dirty="0"/>
              <a:t>k </a:t>
            </a:r>
            <a:r>
              <a:rPr lang="en-IN" b="0" dirty="0"/>
              <a:t>registers of </a:t>
            </a:r>
            <a:r>
              <a:rPr lang="en-IN" b="0" i="1" dirty="0"/>
              <a:t>n </a:t>
            </a:r>
            <a:r>
              <a:rPr lang="en-IN" b="0" dirty="0"/>
              <a:t>bits each to produce an </a:t>
            </a:r>
            <a:r>
              <a:rPr lang="en-IN" b="0" i="1" dirty="0"/>
              <a:t>n</a:t>
            </a:r>
            <a:r>
              <a:rPr lang="en-IN" b="0" dirty="0"/>
              <a:t>-line common bus </a:t>
            </a:r>
          </a:p>
          <a:p>
            <a:r>
              <a:rPr lang="en-IN" b="0" dirty="0"/>
              <a:t>• This requires </a:t>
            </a:r>
            <a:r>
              <a:rPr lang="en-IN" b="0" i="1" dirty="0"/>
              <a:t>n </a:t>
            </a:r>
            <a:r>
              <a:rPr lang="en-IN" b="0" dirty="0"/>
              <a:t>multiplexers – one for each bit </a:t>
            </a:r>
          </a:p>
          <a:p>
            <a:r>
              <a:rPr lang="en-IN" b="0" dirty="0"/>
              <a:t>• The size of each multiplexer must be </a:t>
            </a:r>
            <a:r>
              <a:rPr lang="en-IN" b="0" i="1" dirty="0"/>
              <a:t>k </a:t>
            </a:r>
            <a:r>
              <a:rPr lang="en-IN" b="0" dirty="0"/>
              <a:t>x 1 </a:t>
            </a:r>
          </a:p>
          <a:p>
            <a:r>
              <a:rPr lang="en-IN" b="0" dirty="0"/>
              <a:t>• The number of select lines required is </a:t>
            </a:r>
            <a:r>
              <a:rPr lang="en-IN" b="0" i="1" dirty="0"/>
              <a:t>log k </a:t>
            </a:r>
            <a:endParaRPr lang="en-IN" b="0" dirty="0"/>
          </a:p>
          <a:p>
            <a:r>
              <a:rPr lang="en-IN" dirty="0" smtClean="0"/>
              <a:t>Foe example, a </a:t>
            </a:r>
            <a:r>
              <a:rPr lang="en-IN" dirty="0" err="1" smtClean="0"/>
              <a:t>commnon</a:t>
            </a:r>
            <a:r>
              <a:rPr lang="en-IN" dirty="0" smtClean="0"/>
              <a:t> bus of 8 registers of 16 bits each requires 16 mux, one for each line in the bus. Mux of 8 data input and three selection 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3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700" y="296863"/>
            <a:ext cx="8809038" cy="4349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800" smtClean="0"/>
              <a:t>SIMPLE DIGITAL 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314450"/>
            <a:ext cx="88487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Combinational and sequential circuits can be used to create simple digital systems.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These are  the low-level building blocks of a digital computer.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Simple digital systems are frequently characterized in terms of</a:t>
            </a:r>
          </a:p>
          <a:p>
            <a:pPr lvl="1"/>
            <a:r>
              <a:rPr lang="en-US" altLang="ko-KR" sz="1600" smtClean="0"/>
              <a:t>the registers they contain, and</a:t>
            </a:r>
          </a:p>
          <a:p>
            <a:pPr lvl="1"/>
            <a:r>
              <a:rPr lang="en-US" altLang="ko-KR" sz="1600" smtClean="0"/>
              <a:t>the operations that they perform.</a:t>
            </a:r>
          </a:p>
          <a:p>
            <a:pPr lvl="1"/>
            <a:endParaRPr lang="en-US" altLang="ko-KR" sz="1600" smtClean="0"/>
          </a:p>
          <a:p>
            <a:r>
              <a:rPr lang="en-US" altLang="ko-KR" sz="2000" smtClean="0"/>
              <a:t>Typically,</a:t>
            </a:r>
          </a:p>
          <a:p>
            <a:pPr lvl="1"/>
            <a:r>
              <a:rPr lang="en-US" altLang="ko-KR" sz="1600" smtClean="0"/>
              <a:t>What operations are performed on the data in the registers</a:t>
            </a:r>
          </a:p>
          <a:p>
            <a:pPr lvl="1"/>
            <a:r>
              <a:rPr lang="en-US" altLang="ko-KR" sz="1600" smtClean="0"/>
              <a:t>What information is passed between registers</a:t>
            </a:r>
          </a:p>
          <a:p>
            <a:endParaRPr lang="en-US" altLang="ko-K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digital computer has a common bus system for 16 registers of 32 bits each. The bus is constructed with mux</a:t>
            </a:r>
          </a:p>
          <a:p>
            <a:pPr marL="457200" indent="-457200">
              <a:buAutoNum type="alphaLcPeriod"/>
            </a:pPr>
            <a:r>
              <a:rPr lang="en-IN" dirty="0" smtClean="0"/>
              <a:t>How many select inputs are there in each mux?</a:t>
            </a:r>
          </a:p>
          <a:p>
            <a:pPr marL="457200" indent="-457200">
              <a:buAutoNum type="alphaLcPeriod"/>
            </a:pPr>
            <a:r>
              <a:rPr lang="en-IN" dirty="0" smtClean="0"/>
              <a:t>What size of mux are needed?</a:t>
            </a:r>
          </a:p>
          <a:p>
            <a:pPr marL="457200" indent="-457200">
              <a:buAutoNum type="alphaLcPeriod"/>
            </a:pPr>
            <a:r>
              <a:rPr lang="en-IN" dirty="0" smtClean="0"/>
              <a:t>How many mux are there in bus?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6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93688"/>
            <a:ext cx="8810625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BUS  TRANSFER  IN  RTL</a:t>
            </a:r>
          </a:p>
        </p:txBody>
      </p:sp>
      <p:sp>
        <p:nvSpPr>
          <p:cNvPr id="22531" name="Rectangle 22"/>
          <p:cNvSpPr>
            <a:spLocks noChangeArrowheads="1"/>
          </p:cNvSpPr>
          <p:nvPr/>
        </p:nvSpPr>
        <p:spPr bwMode="auto">
          <a:xfrm>
            <a:off x="6542088" y="0"/>
            <a:ext cx="24669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Bus and Memory Transfers</a:t>
            </a:r>
          </a:p>
        </p:txBody>
      </p:sp>
      <p:sp>
        <p:nvSpPr>
          <p:cNvPr id="22532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8225" y="1333500"/>
            <a:ext cx="7591425" cy="40497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Depending on whether the bus is to be mentioned explicitly or not, register transfer can be indicated as either</a:t>
            </a:r>
          </a:p>
          <a:p>
            <a:endParaRPr lang="en-US" altLang="ko-KR" sz="20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ko-KR" sz="2000" smtClean="0">
                <a:sym typeface="Symbol" pitchFamily="18" charset="2"/>
              </a:rPr>
              <a:t>    or</a:t>
            </a:r>
          </a:p>
          <a:p>
            <a:endParaRPr lang="en-US" altLang="ko-KR" sz="2000" smtClean="0">
              <a:sym typeface="Symbol" pitchFamily="18" charset="2"/>
            </a:endParaRPr>
          </a:p>
          <a:p>
            <a:endParaRPr lang="en-US" altLang="ko-KR" sz="2000" smtClean="0">
              <a:sym typeface="Symbol" pitchFamily="18" charset="2"/>
            </a:endParaRPr>
          </a:p>
          <a:p>
            <a:r>
              <a:rPr lang="en-US" altLang="ko-KR" sz="2000" smtClean="0">
                <a:sym typeface="Symbol" pitchFamily="18" charset="2"/>
              </a:rPr>
              <a:t>In the former case the bus is implicit, but in the latter, it is explicitly indicated</a:t>
            </a:r>
          </a:p>
        </p:txBody>
      </p:sp>
      <p:sp>
        <p:nvSpPr>
          <p:cNvPr id="22533" name="Rectangle 47"/>
          <p:cNvSpPr>
            <a:spLocks noChangeArrowheads="1"/>
          </p:cNvSpPr>
          <p:nvPr/>
        </p:nvSpPr>
        <p:spPr bwMode="auto">
          <a:xfrm>
            <a:off x="2241550" y="2220913"/>
            <a:ext cx="11620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1000"/>
              </a:lnSpc>
            </a:pPr>
            <a:r>
              <a:rPr lang="en-US" altLang="ko-KR" sz="2000">
                <a:solidFill>
                  <a:schemeClr val="tx1"/>
                </a:solidFill>
              </a:rPr>
              <a:t>R2 </a:t>
            </a:r>
            <a:r>
              <a:rPr lang="en-US" altLang="ko-KR" sz="200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US" altLang="ko-KR" sz="200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22534" name="Rectangle 48"/>
          <p:cNvSpPr>
            <a:spLocks noChangeArrowheads="1"/>
          </p:cNvSpPr>
          <p:nvPr/>
        </p:nvSpPr>
        <p:spPr bwMode="auto">
          <a:xfrm>
            <a:off x="2247900" y="2998788"/>
            <a:ext cx="27686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1000"/>
              </a:lnSpc>
            </a:pPr>
            <a:r>
              <a:rPr lang="en-US" altLang="ko-KR" sz="2000">
                <a:solidFill>
                  <a:schemeClr val="tx1"/>
                </a:solidFill>
              </a:rPr>
              <a:t>BUS </a:t>
            </a:r>
            <a:r>
              <a:rPr lang="en-US" altLang="ko-KR" sz="200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US" altLang="ko-KR" sz="2000">
                <a:solidFill>
                  <a:schemeClr val="tx1"/>
                </a:solidFill>
              </a:rPr>
              <a:t>R1, R2 </a:t>
            </a:r>
            <a:r>
              <a:rPr lang="en-US" altLang="ko-KR" sz="2000">
                <a:solidFill>
                  <a:schemeClr val="tx1"/>
                </a:solidFill>
                <a:sym typeface="Symbol" pitchFamily="18" charset="2"/>
              </a:rPr>
              <a:t> BUS</a:t>
            </a:r>
            <a:endParaRPr lang="en-US" altLang="ko-KR">
              <a:solidFill>
                <a:schemeClr val="tx1"/>
              </a:solidFill>
              <a:sym typeface="Symbol" pitchFamily="18" charset="2"/>
            </a:endParaRPr>
          </a:p>
          <a:p>
            <a:pPr defTabSz="762000">
              <a:lnSpc>
                <a:spcPct val="111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93688"/>
            <a:ext cx="8810625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MEMORY (RAM)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542088" y="0"/>
            <a:ext cx="24669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Bus and Memory Transfers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990600"/>
            <a:ext cx="7591425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Memory (RAM) can be thought as a sequential circuits containing some number of registers</a:t>
            </a:r>
          </a:p>
          <a:p>
            <a:r>
              <a:rPr lang="en-US" altLang="ko-KR" sz="2000" smtClean="0">
                <a:sym typeface="Symbol" pitchFamily="18" charset="2"/>
              </a:rPr>
              <a:t>These registers hold the </a:t>
            </a:r>
            <a:r>
              <a:rPr lang="en-US" altLang="ko-KR" sz="2000" i="1" smtClean="0">
                <a:sym typeface="Symbol" pitchFamily="18" charset="2"/>
              </a:rPr>
              <a:t>words</a:t>
            </a:r>
            <a:r>
              <a:rPr lang="en-US" altLang="ko-KR" sz="2000" smtClean="0">
                <a:sym typeface="Symbol" pitchFamily="18" charset="2"/>
              </a:rPr>
              <a:t> of memory</a:t>
            </a:r>
          </a:p>
          <a:p>
            <a:r>
              <a:rPr lang="en-US" altLang="ko-KR" sz="2000" smtClean="0">
                <a:sym typeface="Symbol" pitchFamily="18" charset="2"/>
              </a:rPr>
              <a:t>Each of the r registers is indicated by an </a:t>
            </a:r>
            <a:r>
              <a:rPr lang="en-US" altLang="ko-KR" sz="2000" i="1" smtClean="0">
                <a:sym typeface="Symbol" pitchFamily="18" charset="2"/>
              </a:rPr>
              <a:t>address</a:t>
            </a:r>
          </a:p>
          <a:p>
            <a:r>
              <a:rPr lang="en-US" altLang="ko-KR" sz="2000" smtClean="0">
                <a:sym typeface="Symbol" pitchFamily="18" charset="2"/>
              </a:rPr>
              <a:t>These addresses range from 0 to r-1</a:t>
            </a:r>
          </a:p>
          <a:p>
            <a:r>
              <a:rPr lang="en-US" altLang="ko-KR" sz="2000" smtClean="0">
                <a:sym typeface="Symbol" pitchFamily="18" charset="2"/>
              </a:rPr>
              <a:t>Each register (word) can hold n bits of data</a:t>
            </a:r>
          </a:p>
          <a:p>
            <a:r>
              <a:rPr lang="en-US" altLang="ko-KR" sz="2000" smtClean="0">
                <a:sym typeface="Symbol" pitchFamily="18" charset="2"/>
              </a:rPr>
              <a:t>Assume the RAM contains r = 2k words. It needs the following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n data input lines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n data output lines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k address lines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A Read control line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A Write control line</a:t>
            </a: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5451475" y="3781425"/>
            <a:ext cx="3298825" cy="2643188"/>
            <a:chOff x="3044" y="2172"/>
            <a:chExt cx="2078" cy="1665"/>
          </a:xfrm>
        </p:grpSpPr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4092" y="2766"/>
              <a:ext cx="918" cy="6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4566" y="2352"/>
              <a:ext cx="0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4087" y="2172"/>
              <a:ext cx="933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/>
                <a:t>data input lines</a:t>
              </a: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578" y="3426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4115" y="3658"/>
              <a:ext cx="1007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/>
                <a:t>data output lines</a:t>
              </a:r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 flipH="1">
              <a:off x="4542" y="2520"/>
              <a:ext cx="4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4586" y="2448"/>
              <a:ext cx="184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n</a:t>
              </a: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flipH="1">
              <a:off x="4552" y="3526"/>
              <a:ext cx="4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4596" y="3454"/>
              <a:ext cx="184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n</a:t>
              </a: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3468" y="2880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>
              <a:off x="3902" y="2852"/>
              <a:ext cx="4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3772" y="2864"/>
              <a:ext cx="178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k</a:t>
              </a: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3044" y="2706"/>
              <a:ext cx="829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address lines</a:t>
              </a: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3134" y="3006"/>
              <a:ext cx="389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Read</a:t>
              </a:r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3134" y="3234"/>
              <a:ext cx="396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Write</a:t>
              </a:r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3472" y="3130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3476" y="3350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4352" y="2893"/>
              <a:ext cx="444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/>
                <a:t>RAM</a:t>
              </a:r>
            </a:p>
            <a:p>
              <a:pPr algn="ctr"/>
              <a:r>
                <a:rPr lang="en-US" altLang="ko-KR" sz="1800"/>
                <a:t>unit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93688"/>
            <a:ext cx="8810625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MEMORY  TRANSFER</a:t>
            </a:r>
          </a:p>
        </p:txBody>
      </p:sp>
      <p:sp>
        <p:nvSpPr>
          <p:cNvPr id="24579" name="Rectangle 19"/>
          <p:cNvSpPr>
            <a:spLocks noChangeArrowheads="1"/>
          </p:cNvSpPr>
          <p:nvPr/>
        </p:nvSpPr>
        <p:spPr bwMode="auto">
          <a:xfrm>
            <a:off x="6542088" y="0"/>
            <a:ext cx="24669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Bus and Memory Transfers</a:t>
            </a:r>
          </a:p>
        </p:txBody>
      </p:sp>
      <p:sp>
        <p:nvSpPr>
          <p:cNvPr id="2458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990600"/>
            <a:ext cx="7591425" cy="36306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Collectively, the memory is viewed at the register level as a device, M.</a:t>
            </a:r>
          </a:p>
          <a:p>
            <a:r>
              <a:rPr lang="en-US" altLang="ko-KR" sz="2000" smtClean="0">
                <a:sym typeface="Symbol" pitchFamily="18" charset="2"/>
              </a:rPr>
              <a:t>Since it contains multiple locations, we must specify which address in memory we will be using</a:t>
            </a:r>
          </a:p>
          <a:p>
            <a:r>
              <a:rPr lang="en-US" altLang="ko-KR" sz="2000" smtClean="0">
                <a:sym typeface="Symbol" pitchFamily="18" charset="2"/>
              </a:rPr>
              <a:t>This is done by indexing memory references</a:t>
            </a:r>
          </a:p>
          <a:p>
            <a:endParaRPr lang="en-US" altLang="ko-KR" sz="2000" smtClean="0">
              <a:sym typeface="Symbol" pitchFamily="18" charset="2"/>
            </a:endParaRPr>
          </a:p>
          <a:p>
            <a:r>
              <a:rPr lang="en-US" altLang="ko-KR" sz="2000" smtClean="0">
                <a:sym typeface="Symbol" pitchFamily="18" charset="2"/>
              </a:rPr>
              <a:t>Memory is usually accessed in computer systems by putting the desired address in a special register, the </a:t>
            </a:r>
            <a:r>
              <a:rPr lang="en-US" altLang="ko-KR" sz="2000" i="1" smtClean="0">
                <a:sym typeface="Symbol" pitchFamily="18" charset="2"/>
              </a:rPr>
              <a:t>Memory Address Register</a:t>
            </a:r>
            <a:r>
              <a:rPr lang="en-US" altLang="ko-KR" sz="2000" smtClean="0">
                <a:sym typeface="Symbol" pitchFamily="18" charset="2"/>
              </a:rPr>
              <a:t> (</a:t>
            </a:r>
            <a:r>
              <a:rPr lang="en-US" altLang="ko-KR" sz="2000" i="1" smtClean="0">
                <a:sym typeface="Symbol" pitchFamily="18" charset="2"/>
              </a:rPr>
              <a:t>MAR</a:t>
            </a:r>
            <a:r>
              <a:rPr lang="en-US" altLang="ko-KR" sz="2000" smtClean="0">
                <a:sym typeface="Symbol" pitchFamily="18" charset="2"/>
              </a:rPr>
              <a:t>, or </a:t>
            </a:r>
            <a:r>
              <a:rPr lang="en-US" altLang="ko-KR" sz="2000" i="1" smtClean="0">
                <a:sym typeface="Symbol" pitchFamily="18" charset="2"/>
              </a:rPr>
              <a:t>AR</a:t>
            </a:r>
            <a:r>
              <a:rPr lang="en-US" altLang="ko-KR" sz="2000" smtClean="0">
                <a:sym typeface="Symbol" pitchFamily="18" charset="2"/>
              </a:rPr>
              <a:t>)</a:t>
            </a:r>
          </a:p>
          <a:p>
            <a:r>
              <a:rPr lang="en-US" altLang="ko-KR" sz="2000" smtClean="0">
                <a:sym typeface="Symbol" pitchFamily="18" charset="2"/>
              </a:rPr>
              <a:t>When memory is accessed, the contents of the MAR get sent to the memory unit’s address lines</a:t>
            </a:r>
          </a:p>
          <a:p>
            <a:endParaRPr lang="en-US" altLang="ko-KR" sz="2000" smtClean="0">
              <a:sym typeface="Symbol" pitchFamily="18" charset="2"/>
            </a:endParaRPr>
          </a:p>
          <a:p>
            <a:endParaRPr lang="en-US" altLang="ko-KR" sz="2000" smtClean="0">
              <a:sym typeface="Symbol" pitchFamily="18" charset="2"/>
            </a:endParaRPr>
          </a:p>
        </p:txBody>
      </p:sp>
      <p:grpSp>
        <p:nvGrpSpPr>
          <p:cNvPr id="24581" name="Group 36"/>
          <p:cNvGrpSpPr>
            <a:grpSpLocks/>
          </p:cNvGrpSpPr>
          <p:nvPr/>
        </p:nvGrpSpPr>
        <p:grpSpPr bwMode="auto">
          <a:xfrm>
            <a:off x="3081338" y="5065713"/>
            <a:ext cx="4551362" cy="1230312"/>
            <a:chOff x="1941" y="3191"/>
            <a:chExt cx="2867" cy="775"/>
          </a:xfrm>
        </p:grpSpPr>
        <p:sp>
          <p:nvSpPr>
            <p:cNvPr id="24583" name="Rectangle 23"/>
            <p:cNvSpPr>
              <a:spLocks noChangeArrowheads="1"/>
            </p:cNvSpPr>
            <p:nvPr/>
          </p:nvSpPr>
          <p:spPr bwMode="auto">
            <a:xfrm>
              <a:off x="1941" y="3320"/>
              <a:ext cx="454" cy="12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24"/>
            <p:cNvSpPr>
              <a:spLocks noChangeArrowheads="1"/>
            </p:cNvSpPr>
            <p:nvPr/>
          </p:nvSpPr>
          <p:spPr bwMode="auto">
            <a:xfrm>
              <a:off x="2050" y="3313"/>
              <a:ext cx="242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>
                  <a:solidFill>
                    <a:schemeClr val="tx1"/>
                  </a:solidFill>
                </a:rPr>
                <a:t>AR</a:t>
              </a:r>
            </a:p>
          </p:txBody>
        </p:sp>
        <p:sp>
          <p:nvSpPr>
            <p:cNvPr id="24585" name="Line 25"/>
            <p:cNvSpPr>
              <a:spLocks noChangeShapeType="1"/>
            </p:cNvSpPr>
            <p:nvPr/>
          </p:nvSpPr>
          <p:spPr bwMode="auto">
            <a:xfrm>
              <a:off x="2399" y="3375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6" name="Rectangle 26"/>
            <p:cNvSpPr>
              <a:spLocks noChangeArrowheads="1"/>
            </p:cNvSpPr>
            <p:nvPr/>
          </p:nvSpPr>
          <p:spPr bwMode="auto">
            <a:xfrm>
              <a:off x="3208" y="3204"/>
              <a:ext cx="808" cy="38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27"/>
            <p:cNvSpPr>
              <a:spLocks noChangeArrowheads="1"/>
            </p:cNvSpPr>
            <p:nvPr/>
          </p:nvSpPr>
          <p:spPr bwMode="auto">
            <a:xfrm>
              <a:off x="3363" y="3246"/>
              <a:ext cx="509" cy="3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defTabSz="762000">
                <a:lnSpc>
                  <a:spcPct val="101000"/>
                </a:lnSpc>
              </a:pPr>
              <a:r>
                <a:rPr lang="en-US" altLang="ko-KR" sz="1400">
                  <a:solidFill>
                    <a:schemeClr val="tx1"/>
                  </a:solidFill>
                </a:rPr>
                <a:t>Memory</a:t>
              </a:r>
            </a:p>
            <a:p>
              <a:pPr algn="ctr" defTabSz="762000">
                <a:lnSpc>
                  <a:spcPct val="101000"/>
                </a:lnSpc>
              </a:pPr>
              <a:r>
                <a:rPr lang="en-US" altLang="ko-KR" sz="1400">
                  <a:solidFill>
                    <a:schemeClr val="tx1"/>
                  </a:solidFill>
                </a:rPr>
                <a:t>unit</a:t>
              </a:r>
            </a:p>
          </p:txBody>
        </p:sp>
        <p:sp>
          <p:nvSpPr>
            <p:cNvPr id="24588" name="Line 28"/>
            <p:cNvSpPr>
              <a:spLocks noChangeShapeType="1"/>
            </p:cNvSpPr>
            <p:nvPr/>
          </p:nvSpPr>
          <p:spPr bwMode="auto">
            <a:xfrm flipH="1">
              <a:off x="4016" y="3287"/>
              <a:ext cx="3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9" name="Line 29"/>
            <p:cNvSpPr>
              <a:spLocks noChangeShapeType="1"/>
            </p:cNvSpPr>
            <p:nvPr/>
          </p:nvSpPr>
          <p:spPr bwMode="auto">
            <a:xfrm flipH="1">
              <a:off x="4016" y="3486"/>
              <a:ext cx="3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0" name="Rectangle 30"/>
            <p:cNvSpPr>
              <a:spLocks noChangeArrowheads="1"/>
            </p:cNvSpPr>
            <p:nvPr/>
          </p:nvSpPr>
          <p:spPr bwMode="auto">
            <a:xfrm>
              <a:off x="4426" y="3191"/>
              <a:ext cx="353" cy="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140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24591" name="Rectangle 31"/>
            <p:cNvSpPr>
              <a:spLocks noChangeArrowheads="1"/>
            </p:cNvSpPr>
            <p:nvPr/>
          </p:nvSpPr>
          <p:spPr bwMode="auto">
            <a:xfrm>
              <a:off x="4448" y="3425"/>
              <a:ext cx="360" cy="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140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24592" name="Line 32"/>
            <p:cNvSpPr>
              <a:spLocks noChangeShapeType="1"/>
            </p:cNvSpPr>
            <p:nvPr/>
          </p:nvSpPr>
          <p:spPr bwMode="auto">
            <a:xfrm>
              <a:off x="3418" y="3602"/>
              <a:ext cx="0" cy="2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3" name="Line 33"/>
            <p:cNvSpPr>
              <a:spLocks noChangeShapeType="1"/>
            </p:cNvSpPr>
            <p:nvPr/>
          </p:nvSpPr>
          <p:spPr bwMode="auto">
            <a:xfrm flipV="1">
              <a:off x="3806" y="3586"/>
              <a:ext cx="0" cy="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4" name="Rectangle 34"/>
            <p:cNvSpPr>
              <a:spLocks noChangeArrowheads="1"/>
            </p:cNvSpPr>
            <p:nvPr/>
          </p:nvSpPr>
          <p:spPr bwMode="auto">
            <a:xfrm>
              <a:off x="3796" y="3787"/>
              <a:ext cx="488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solidFill>
                    <a:schemeClr val="tx1"/>
                  </a:solidFill>
                </a:rPr>
                <a:t>Data in</a:t>
              </a:r>
            </a:p>
          </p:txBody>
        </p:sp>
        <p:sp>
          <p:nvSpPr>
            <p:cNvPr id="24595" name="Rectangle 35"/>
            <p:cNvSpPr>
              <a:spLocks noChangeArrowheads="1"/>
            </p:cNvSpPr>
            <p:nvPr/>
          </p:nvSpPr>
          <p:spPr bwMode="auto">
            <a:xfrm>
              <a:off x="3164" y="3787"/>
              <a:ext cx="562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solidFill>
                    <a:schemeClr val="tx1"/>
                  </a:solidFill>
                </a:rPr>
                <a:t>Data out</a:t>
              </a:r>
            </a:p>
          </p:txBody>
        </p:sp>
      </p:grpSp>
      <p:sp>
        <p:nvSpPr>
          <p:cNvPr id="24582" name="Text Box 37"/>
          <p:cNvSpPr txBox="1">
            <a:spLocks noChangeArrowheads="1"/>
          </p:cNvSpPr>
          <p:nvPr/>
        </p:nvSpPr>
        <p:spPr bwMode="auto">
          <a:xfrm>
            <a:off x="5603875" y="4775200"/>
            <a:ext cx="354013" cy="3127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93688"/>
            <a:ext cx="8810625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MEMORY  READ</a:t>
            </a:r>
          </a:p>
        </p:txBody>
      </p:sp>
      <p:sp>
        <p:nvSpPr>
          <p:cNvPr id="25603" name="Rectangle 19"/>
          <p:cNvSpPr>
            <a:spLocks noChangeArrowheads="1"/>
          </p:cNvSpPr>
          <p:nvPr/>
        </p:nvSpPr>
        <p:spPr bwMode="auto">
          <a:xfrm>
            <a:off x="6542088" y="0"/>
            <a:ext cx="24669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Bus and Memory Transfers</a:t>
            </a:r>
          </a:p>
        </p:txBody>
      </p:sp>
      <p:sp>
        <p:nvSpPr>
          <p:cNvPr id="2560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90675"/>
            <a:ext cx="7591425" cy="36306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To read a value from a location in memory and load it into a register, the register transfer language notation looks like this:</a:t>
            </a:r>
          </a:p>
          <a:p>
            <a:endParaRPr lang="en-US" altLang="ko-KR" sz="2000" smtClean="0">
              <a:sym typeface="Symbol" pitchFamily="18" charset="2"/>
            </a:endParaRPr>
          </a:p>
          <a:p>
            <a:endParaRPr lang="en-US" altLang="ko-KR" sz="2000" smtClean="0">
              <a:solidFill>
                <a:schemeClr val="bg2"/>
              </a:solidFill>
              <a:sym typeface="Symbol" pitchFamily="18" charset="2"/>
            </a:endParaRPr>
          </a:p>
          <a:p>
            <a:r>
              <a:rPr lang="en-US" altLang="ko-KR" sz="2000" smtClean="0">
                <a:sym typeface="Symbol" pitchFamily="18" charset="2"/>
              </a:rPr>
              <a:t>This causes the following to occur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The contents of the MAR get sent to the memory address lines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A Read (= 1) gets sent to the memory unit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The contents of the specified address are put on the memory’s output data lines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These get sent over the bus to be loaded into register R1</a:t>
            </a:r>
          </a:p>
        </p:txBody>
      </p:sp>
      <p:sp>
        <p:nvSpPr>
          <p:cNvPr id="25605" name="Rectangle 23"/>
          <p:cNvSpPr>
            <a:spLocks noChangeArrowheads="1"/>
          </p:cNvSpPr>
          <p:nvPr/>
        </p:nvSpPr>
        <p:spPr bwMode="auto">
          <a:xfrm>
            <a:off x="2686050" y="2457450"/>
            <a:ext cx="185896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bg2"/>
                </a:solidFill>
                <a:sym typeface="Symbol" pitchFamily="18" charset="2"/>
              </a:rPr>
              <a:t>R1  M[MAR]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93688"/>
            <a:ext cx="8810625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MEMORY  WRITE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542088" y="0"/>
            <a:ext cx="24669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Bus and Memory Transfers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90675"/>
            <a:ext cx="7591425" cy="36306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To write a value from a register to a location in memory looks like this in register transfer language:</a:t>
            </a:r>
          </a:p>
          <a:p>
            <a:endParaRPr lang="en-US" altLang="ko-KR" sz="2000" smtClean="0">
              <a:sym typeface="Symbol" pitchFamily="18" charset="2"/>
            </a:endParaRPr>
          </a:p>
          <a:p>
            <a:endParaRPr lang="en-US" altLang="ko-KR" sz="2000" smtClean="0">
              <a:solidFill>
                <a:schemeClr val="bg2"/>
              </a:solidFill>
              <a:sym typeface="Symbol" pitchFamily="18" charset="2"/>
            </a:endParaRPr>
          </a:p>
          <a:p>
            <a:r>
              <a:rPr lang="en-US" altLang="ko-KR" sz="2000" smtClean="0">
                <a:sym typeface="Symbol" pitchFamily="18" charset="2"/>
              </a:rPr>
              <a:t>This causes the following to occur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The contents of the MAR get sent to the memory address lines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A Write (= 1) gets sent to the memory unit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The values in register R1 get sent over the bus to the data input lines of the memory</a:t>
            </a:r>
          </a:p>
          <a:p>
            <a:pPr lvl="1"/>
            <a:r>
              <a:rPr lang="en-US" altLang="ko-KR" sz="1600" smtClean="0">
                <a:sym typeface="Symbol" pitchFamily="18" charset="2"/>
              </a:rPr>
              <a:t>The values get loaded into the specified address in the memory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724150" y="2400300"/>
            <a:ext cx="185896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SzPct val="100000"/>
            </a:pPr>
            <a:r>
              <a:rPr lang="en-US" altLang="ko-KR" sz="2000">
                <a:solidFill>
                  <a:schemeClr val="bg2"/>
                </a:solidFill>
                <a:sym typeface="Symbol" pitchFamily="18" charset="2"/>
              </a:rPr>
              <a:t>M[MAR]  R1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93688"/>
            <a:ext cx="9144000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SUMMARY OF R. TRANSFER MICROOPERATIONS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58775" y="1233488"/>
            <a:ext cx="8526463" cy="4510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19"/>
          <p:cNvSpPr>
            <a:spLocks noChangeArrowheads="1"/>
          </p:cNvSpPr>
          <p:nvPr/>
        </p:nvSpPr>
        <p:spPr bwMode="auto">
          <a:xfrm>
            <a:off x="6542088" y="0"/>
            <a:ext cx="24669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Bus and Memory Transfers</a:t>
            </a:r>
          </a:p>
        </p:txBody>
      </p:sp>
      <p:sp>
        <p:nvSpPr>
          <p:cNvPr id="27653" name="Rectangle 20"/>
          <p:cNvSpPr>
            <a:spLocks noChangeArrowheads="1"/>
          </p:cNvSpPr>
          <p:nvPr/>
        </p:nvSpPr>
        <p:spPr bwMode="auto">
          <a:xfrm>
            <a:off x="401638" y="1222375"/>
            <a:ext cx="8580437" cy="44592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A </a:t>
            </a:r>
            <a:r>
              <a:rPr lang="en-US" altLang="ko-KR" sz="2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B	       	Transfer content of reg. B into reg. A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AR </a:t>
            </a:r>
            <a:r>
              <a:rPr lang="en-US" altLang="ko-KR" sz="2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DR(AD)	Transfer content of AD portion of reg. DR into reg. AR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A </a:t>
            </a:r>
            <a:r>
              <a:rPr lang="en-US" altLang="ko-KR" sz="2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constant	Transfer a binary constant into reg. A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ABUS </a:t>
            </a:r>
            <a:r>
              <a:rPr lang="en-US" altLang="ko-KR" sz="2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R1,	        	Transfer content of R1 into bus A and, at the same time, 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R2 </a:t>
            </a:r>
            <a:r>
              <a:rPr lang="en-US" altLang="ko-KR" sz="2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ABUS		    transfer content of bus A into R2                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AR		         	Address register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DR		         	Data register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M[R]	                     	Memory word specified by reg. R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M	                      	Equivalent to M[AR]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DR </a:t>
            </a:r>
            <a:r>
              <a:rPr lang="en-US" altLang="ko-KR" sz="2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M	     	Memory </a:t>
            </a:r>
            <a:r>
              <a:rPr lang="en-US" altLang="ko-KR" sz="1800" i="1">
                <a:solidFill>
                  <a:schemeClr val="tx1"/>
                </a:solidFill>
              </a:rPr>
              <a:t>read</a:t>
            </a:r>
            <a:r>
              <a:rPr lang="en-US" altLang="ko-KR" sz="1800">
                <a:solidFill>
                  <a:schemeClr val="tx1"/>
                </a:solidFill>
              </a:rPr>
              <a:t> operation: transfers content of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                       	memory word specified by AR into DR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M </a:t>
            </a:r>
            <a:r>
              <a:rPr lang="en-US" altLang="ko-KR" sz="2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DR	    	Memory </a:t>
            </a:r>
            <a:r>
              <a:rPr lang="en-US" altLang="ko-KR" sz="1800" i="1">
                <a:solidFill>
                  <a:schemeClr val="tx1"/>
                </a:solidFill>
              </a:rPr>
              <a:t>write</a:t>
            </a:r>
            <a:r>
              <a:rPr lang="en-US" altLang="ko-KR" sz="1800">
                <a:solidFill>
                  <a:schemeClr val="tx1"/>
                </a:solidFill>
              </a:rPr>
              <a:t> operation: transfers content of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                        	DR into memory word specified by AR</a:t>
            </a:r>
          </a:p>
        </p:txBody>
      </p:sp>
      <p:sp>
        <p:nvSpPr>
          <p:cNvPr id="27654" name="Line 21"/>
          <p:cNvSpPr>
            <a:spLocks noChangeShapeType="1"/>
          </p:cNvSpPr>
          <p:nvPr/>
        </p:nvSpPr>
        <p:spPr bwMode="auto">
          <a:xfrm flipV="1">
            <a:off x="2352675" y="1257300"/>
            <a:ext cx="0" cy="450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9144000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MICROOPERATIONS</a:t>
            </a: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544513" y="1719263"/>
            <a:ext cx="6630987" cy="309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 Computer system microoperations are of four types:</a:t>
            </a:r>
          </a:p>
        </p:txBody>
      </p:sp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1670050" y="1555750"/>
            <a:ext cx="36513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1497013" y="2443163"/>
            <a:ext cx="6435725" cy="1862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81000" indent="-381000" defTabSz="152400">
              <a:lnSpc>
                <a:spcPct val="86000"/>
              </a:lnSpc>
              <a:spcBef>
                <a:spcPct val="41000"/>
              </a:spcBef>
            </a:pPr>
            <a:r>
              <a:rPr lang="en-US" altLang="ko-KR" sz="2000">
                <a:solidFill>
                  <a:schemeClr val="tx1"/>
                </a:solidFill>
              </a:rPr>
              <a:t>- Register transfer microoperations</a:t>
            </a:r>
          </a:p>
          <a:p>
            <a:pPr marL="381000" indent="-381000" defTabSz="152400">
              <a:lnSpc>
                <a:spcPct val="86000"/>
              </a:lnSpc>
              <a:spcBef>
                <a:spcPct val="41000"/>
              </a:spcBef>
            </a:pPr>
            <a:r>
              <a:rPr lang="en-US" altLang="ko-KR" sz="2000">
                <a:solidFill>
                  <a:schemeClr val="tx1"/>
                </a:solidFill>
              </a:rPr>
              <a:t>- Arithmetic microoperations</a:t>
            </a:r>
          </a:p>
          <a:p>
            <a:pPr marL="381000" indent="-381000" defTabSz="152400">
              <a:lnSpc>
                <a:spcPct val="86000"/>
              </a:lnSpc>
              <a:spcBef>
                <a:spcPct val="41000"/>
              </a:spcBef>
            </a:pPr>
            <a:r>
              <a:rPr lang="en-US" altLang="ko-KR" sz="2000">
                <a:solidFill>
                  <a:schemeClr val="tx1"/>
                </a:solidFill>
              </a:rPr>
              <a:t>- Logic microoperations</a:t>
            </a:r>
          </a:p>
          <a:p>
            <a:pPr marL="381000" indent="-381000" defTabSz="152400">
              <a:lnSpc>
                <a:spcPct val="86000"/>
              </a:lnSpc>
              <a:spcBef>
                <a:spcPct val="41000"/>
              </a:spcBef>
            </a:pPr>
            <a:r>
              <a:rPr lang="en-US" altLang="ko-KR" sz="2000">
                <a:solidFill>
                  <a:schemeClr val="tx1"/>
                </a:solidFill>
              </a:rPr>
              <a:t>- Shift microoperations</a:t>
            </a:r>
          </a:p>
          <a:p>
            <a:pPr marL="381000" indent="-381000" defTabSz="152400" latinLnBrk="1">
              <a:lnSpc>
                <a:spcPct val="86000"/>
              </a:lnSpc>
              <a:spcBef>
                <a:spcPct val="41000"/>
              </a:spcBef>
            </a:pP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6489700" y="0"/>
            <a:ext cx="2486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Arithmetic Microoperations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9144000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ARITHMETIC  MICROOPERATIONS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033963" y="4300538"/>
            <a:ext cx="3492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245100" y="4405313"/>
            <a:ext cx="3492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87450" y="4495800"/>
            <a:ext cx="6677025" cy="1981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807075" y="5908675"/>
            <a:ext cx="34925" cy="19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046288" y="4035425"/>
            <a:ext cx="60325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000">
                <a:solidFill>
                  <a:schemeClr val="tx1"/>
                </a:solidFill>
              </a:rPr>
              <a:t>Summary of Typical Arithmetic Micro-Operations</a:t>
            </a: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1670050" y="1555750"/>
            <a:ext cx="36513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6489700" y="0"/>
            <a:ext cx="2486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Arithmetic Microoperations</a:t>
            </a: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692150" y="4579938"/>
            <a:ext cx="6129338" cy="185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>
                <a:solidFill>
                  <a:schemeClr val="tx1"/>
                </a:solidFill>
              </a:rPr>
              <a:t>R3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>
                <a:solidFill>
                  <a:schemeClr val="tx1"/>
                </a:solidFill>
              </a:rPr>
              <a:t> R1 + R2 	Contents of R1 plus R2 transferred to R3</a:t>
            </a:r>
          </a:p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>
                <a:solidFill>
                  <a:schemeClr val="tx1"/>
                </a:solidFill>
              </a:rPr>
              <a:t>R3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>
                <a:solidFill>
                  <a:schemeClr val="tx1"/>
                </a:solidFill>
              </a:rPr>
              <a:t> R1 - R2	Contents of R1 minus R2 transferred to R3</a:t>
            </a:r>
          </a:p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>
                <a:solidFill>
                  <a:schemeClr val="tx1"/>
                </a:solidFill>
              </a:rPr>
              <a:t>R2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>
                <a:solidFill>
                  <a:schemeClr val="tx1"/>
                </a:solidFill>
              </a:rPr>
              <a:t> R2’		Complement the contents of R2 </a:t>
            </a:r>
          </a:p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>
                <a:solidFill>
                  <a:schemeClr val="tx1"/>
                </a:solidFill>
              </a:rPr>
              <a:t>R2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>
                <a:solidFill>
                  <a:schemeClr val="tx1"/>
                </a:solidFill>
              </a:rPr>
              <a:t> R2’+ 1	2's complement the contents of R2 (negate)</a:t>
            </a:r>
          </a:p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>
                <a:solidFill>
                  <a:schemeClr val="tx1"/>
                </a:solidFill>
              </a:rPr>
              <a:t>R3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>
                <a:solidFill>
                  <a:schemeClr val="tx1"/>
                </a:solidFill>
              </a:rPr>
              <a:t> R1 + R2’+ 1	subtraction</a:t>
            </a:r>
          </a:p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>
                <a:solidFill>
                  <a:schemeClr val="tx1"/>
                </a:solidFill>
              </a:rPr>
              <a:t>R1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>
                <a:solidFill>
                  <a:schemeClr val="tx1"/>
                </a:solidFill>
              </a:rPr>
              <a:t> R1 + 1	Increment</a:t>
            </a:r>
          </a:p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>
                <a:solidFill>
                  <a:schemeClr val="tx1"/>
                </a:solidFill>
              </a:rPr>
              <a:t>R1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>
                <a:solidFill>
                  <a:schemeClr val="tx1"/>
                </a:solidFill>
              </a:rPr>
              <a:t> R1 - 1	Decrement</a:t>
            </a:r>
          </a:p>
        </p:txBody>
      </p:sp>
      <p:sp>
        <p:nvSpPr>
          <p:cNvPr id="29707" name="Line 13"/>
          <p:cNvSpPr>
            <a:spLocks noChangeShapeType="1"/>
          </p:cNvSpPr>
          <p:nvPr/>
        </p:nvSpPr>
        <p:spPr bwMode="auto">
          <a:xfrm flipV="1">
            <a:off x="2943225" y="4486275"/>
            <a:ext cx="0" cy="199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970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019175"/>
            <a:ext cx="7734300" cy="305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altLang="ko-KR" sz="2000" smtClean="0">
                <a:sym typeface="Symbol" pitchFamily="18" charset="2"/>
              </a:rPr>
              <a:t>The basic arithmetic microoperations are</a:t>
            </a:r>
          </a:p>
          <a:p>
            <a:pPr lvl="1">
              <a:lnSpc>
                <a:spcPct val="70000"/>
              </a:lnSpc>
            </a:pPr>
            <a:r>
              <a:rPr lang="en-US" altLang="ko-KR" sz="1600" smtClean="0">
                <a:sym typeface="Symbol" pitchFamily="18" charset="2"/>
              </a:rPr>
              <a:t>Addition</a:t>
            </a:r>
          </a:p>
          <a:p>
            <a:pPr lvl="1">
              <a:lnSpc>
                <a:spcPct val="70000"/>
              </a:lnSpc>
            </a:pPr>
            <a:r>
              <a:rPr lang="en-US" altLang="ko-KR" sz="1600" smtClean="0">
                <a:sym typeface="Symbol" pitchFamily="18" charset="2"/>
              </a:rPr>
              <a:t>Subtraction</a:t>
            </a:r>
          </a:p>
          <a:p>
            <a:pPr lvl="1">
              <a:lnSpc>
                <a:spcPct val="70000"/>
              </a:lnSpc>
            </a:pPr>
            <a:r>
              <a:rPr lang="en-US" altLang="ko-KR" sz="1600" smtClean="0">
                <a:sym typeface="Symbol" pitchFamily="18" charset="2"/>
              </a:rPr>
              <a:t>Increment</a:t>
            </a:r>
          </a:p>
          <a:p>
            <a:pPr lvl="1">
              <a:lnSpc>
                <a:spcPct val="70000"/>
              </a:lnSpc>
            </a:pPr>
            <a:r>
              <a:rPr lang="en-US" altLang="ko-KR" sz="1600" smtClean="0">
                <a:sym typeface="Symbol" pitchFamily="18" charset="2"/>
              </a:rPr>
              <a:t>Decrement</a:t>
            </a:r>
          </a:p>
          <a:p>
            <a:pPr lvl="1">
              <a:lnSpc>
                <a:spcPct val="70000"/>
              </a:lnSpc>
            </a:pPr>
            <a:endParaRPr lang="en-US" altLang="ko-KR" sz="1600" smtClean="0">
              <a:sym typeface="Symbol" pitchFamily="18" charset="2"/>
            </a:endParaRPr>
          </a:p>
          <a:p>
            <a:pPr>
              <a:lnSpc>
                <a:spcPct val="70000"/>
              </a:lnSpc>
            </a:pPr>
            <a:r>
              <a:rPr lang="en-US" altLang="ko-KR" sz="2000" smtClean="0">
                <a:sym typeface="Symbol" pitchFamily="18" charset="2"/>
              </a:rPr>
              <a:t>The additional arithmetic microoperations are</a:t>
            </a:r>
          </a:p>
          <a:p>
            <a:pPr lvl="1">
              <a:lnSpc>
                <a:spcPct val="70000"/>
              </a:lnSpc>
            </a:pPr>
            <a:r>
              <a:rPr lang="en-US" altLang="ko-KR" sz="1600" smtClean="0">
                <a:sym typeface="Symbol" pitchFamily="18" charset="2"/>
              </a:rPr>
              <a:t>Add with carry</a:t>
            </a:r>
          </a:p>
          <a:p>
            <a:pPr lvl="1">
              <a:lnSpc>
                <a:spcPct val="70000"/>
              </a:lnSpc>
            </a:pPr>
            <a:r>
              <a:rPr lang="en-US" altLang="ko-KR" sz="1600" smtClean="0">
                <a:sym typeface="Symbol" pitchFamily="18" charset="2"/>
              </a:rPr>
              <a:t>Subtract with borrow</a:t>
            </a:r>
          </a:p>
          <a:p>
            <a:pPr lvl="1">
              <a:lnSpc>
                <a:spcPct val="70000"/>
              </a:lnSpc>
            </a:pPr>
            <a:r>
              <a:rPr lang="en-US" altLang="ko-KR" sz="1600" smtClean="0">
                <a:sym typeface="Symbol" pitchFamily="18" charset="2"/>
              </a:rPr>
              <a:t>Transfer/Load</a:t>
            </a:r>
          </a:p>
          <a:p>
            <a:pPr lvl="1">
              <a:lnSpc>
                <a:spcPct val="70000"/>
              </a:lnSpc>
            </a:pPr>
            <a:r>
              <a:rPr lang="en-US" altLang="ko-KR" sz="1600" smtClean="0">
                <a:sym typeface="Symbol" pitchFamily="18" charset="2"/>
              </a:rPr>
              <a:t>etc.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23850"/>
            <a:ext cx="9144000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BINARY  ADDER / SUBTRACTOR / INCREMENTER</a:t>
            </a:r>
          </a:p>
        </p:txBody>
      </p:sp>
      <p:pic>
        <p:nvPicPr>
          <p:cNvPr id="3072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8525" y="1028700"/>
            <a:ext cx="6008688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22275" y="2425700"/>
            <a:ext cx="2794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Binary Adder-Subtractor</a:t>
            </a:r>
          </a:p>
        </p:txBody>
      </p:sp>
      <p:pic>
        <p:nvPicPr>
          <p:cNvPr id="30725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0550" y="2646363"/>
            <a:ext cx="6400800" cy="1989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09588" y="4676775"/>
            <a:ext cx="4062412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Binary Incrementer</a:t>
            </a:r>
          </a:p>
        </p:txBody>
      </p:sp>
      <p:pic>
        <p:nvPicPr>
          <p:cNvPr id="30727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2413" y="4760913"/>
            <a:ext cx="5092700" cy="171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20688" y="1255713"/>
            <a:ext cx="2763837" cy="250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Binary Adder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527800" y="0"/>
            <a:ext cx="2486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Arithmetic Microoperations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computer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392"/>
            <a:ext cx="8229600" cy="4525963"/>
          </a:xfrm>
        </p:spPr>
        <p:txBody>
          <a:bodyPr/>
          <a:lstStyle/>
          <a:p>
            <a:endParaRPr lang="en-IN" b="0" dirty="0"/>
          </a:p>
          <a:p>
            <a:pPr marL="0" indent="0">
              <a:buNone/>
            </a:pPr>
            <a:r>
              <a:rPr lang="en-IN" b="0" dirty="0"/>
              <a:t> </a:t>
            </a:r>
          </a:p>
          <a:p>
            <a:pPr marL="0" indent="0">
              <a:buNone/>
            </a:pPr>
            <a:r>
              <a:rPr lang="en-IN" b="0" dirty="0"/>
              <a:t>The internal hardware organization of a digital computer is best defined by specifying </a:t>
            </a:r>
          </a:p>
          <a:p>
            <a:r>
              <a:rPr lang="en-IN" b="0" dirty="0" smtClean="0"/>
              <a:t>The </a:t>
            </a:r>
            <a:r>
              <a:rPr lang="en-IN" b="0" dirty="0"/>
              <a:t>set of registers it contains and their functions </a:t>
            </a:r>
          </a:p>
          <a:p>
            <a:r>
              <a:rPr lang="en-IN" b="0" dirty="0" smtClean="0"/>
              <a:t> </a:t>
            </a:r>
            <a:r>
              <a:rPr lang="en-IN" b="0" dirty="0"/>
              <a:t>The sequence of </a:t>
            </a:r>
            <a:r>
              <a:rPr lang="en-IN" b="0" dirty="0" err="1"/>
              <a:t>microoperations</a:t>
            </a:r>
            <a:r>
              <a:rPr lang="en-IN" b="0" dirty="0"/>
              <a:t> performed on the binary information stored </a:t>
            </a:r>
          </a:p>
          <a:p>
            <a:r>
              <a:rPr lang="en-IN" b="0" dirty="0" smtClean="0"/>
              <a:t>The </a:t>
            </a:r>
            <a:r>
              <a:rPr lang="en-IN" b="0" dirty="0"/>
              <a:t>control that initiates the sequence of </a:t>
            </a:r>
            <a:r>
              <a:rPr lang="en-IN" b="0" dirty="0" err="1"/>
              <a:t>microoperations</a:t>
            </a:r>
            <a:r>
              <a:rPr lang="en-IN" b="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 bit binary adder-</a:t>
            </a:r>
            <a:r>
              <a:rPr lang="en-IN" dirty="0" err="1" smtClean="0"/>
              <a:t>subtractor</a:t>
            </a:r>
            <a:endParaRPr lang="en-IN" dirty="0"/>
          </a:p>
        </p:txBody>
      </p:sp>
      <p:pic>
        <p:nvPicPr>
          <p:cNvPr id="4" name="Picture 5"/>
          <p:cNvPicPr>
            <a:picLocks noGrp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3568" y="1304544"/>
            <a:ext cx="7985759" cy="4486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75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" y="182881"/>
            <a:ext cx="8400288" cy="627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Circuits Functions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" y="1182624"/>
            <a:ext cx="8449056" cy="544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2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93688"/>
            <a:ext cx="8810625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dirty="0" smtClean="0"/>
              <a:t>ARITHMETIC  CIRCUIT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17600" y="4657725"/>
            <a:ext cx="5610225" cy="18780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1117600" y="4889500"/>
            <a:ext cx="561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062413" y="1357313"/>
            <a:ext cx="700087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25900" y="133985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025900" y="142875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025900" y="1541463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025900" y="16256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025900" y="17018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2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4014788" y="17780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3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3851275" y="1436688"/>
            <a:ext cx="207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3638550" y="1514475"/>
            <a:ext cx="420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H="1">
            <a:off x="2344738" y="1631950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H="1">
            <a:off x="3021013" y="1706563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3236913" y="1792288"/>
            <a:ext cx="822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H="1">
            <a:off x="3449638" y="1868488"/>
            <a:ext cx="609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235450" y="1533525"/>
            <a:ext cx="39052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4x1</a:t>
            </a:r>
          </a:p>
          <a:p>
            <a:pPr defTabSz="762000" latinLnBrk="1"/>
            <a:endParaRPr lang="en-US" altLang="ko-KR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4187825" y="1636713"/>
            <a:ext cx="4635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MUX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4760913" y="163195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5532438" y="1204913"/>
            <a:ext cx="711200" cy="485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H="1">
            <a:off x="2344738" y="1277938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470525" y="1177925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X0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5470525" y="151923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Y0</a:t>
            </a: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5873750" y="11779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C0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873750" y="1519238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C1</a:t>
            </a:r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6248400" y="14366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6551613" y="133191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D0</a:t>
            </a:r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V="1">
            <a:off x="6070600" y="908050"/>
            <a:ext cx="0" cy="295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5684838" y="1379538"/>
            <a:ext cx="350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FA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4062413" y="2109788"/>
            <a:ext cx="700087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4025900" y="209073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4025900" y="217963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4025900" y="2293938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4025900" y="2376488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4025900" y="245427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2</a:t>
            </a: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4014788" y="2528888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3</a:t>
            </a:r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flipH="1">
            <a:off x="3863975" y="2181225"/>
            <a:ext cx="1952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 flipH="1">
            <a:off x="3649663" y="2263775"/>
            <a:ext cx="409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4235450" y="2282825"/>
            <a:ext cx="39052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4x1</a:t>
            </a:r>
          </a:p>
          <a:p>
            <a:pPr defTabSz="762000" eaLnBrk="1"/>
            <a:endParaRPr lang="en-US" altLang="ko-KR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4187825" y="2387600"/>
            <a:ext cx="4635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MUX</a:t>
            </a:r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4767263" y="2382838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5532438" y="1949450"/>
            <a:ext cx="711200" cy="49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 flipH="1">
            <a:off x="2344738" y="2028825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5470525" y="193040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X1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5470525" y="226853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Y1</a:t>
            </a:r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5873750" y="1930400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C1</a:t>
            </a:r>
          </a:p>
        </p:txBody>
      </p: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5873750" y="227806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C2</a:t>
            </a:r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6229350" y="2181225"/>
            <a:ext cx="349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94" name="Rectangle 50"/>
          <p:cNvSpPr>
            <a:spLocks noChangeArrowheads="1"/>
          </p:cNvSpPr>
          <p:nvPr/>
        </p:nvSpPr>
        <p:spPr bwMode="auto">
          <a:xfrm>
            <a:off x="6551613" y="2082800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D1</a:t>
            </a:r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 flipV="1">
            <a:off x="6070600" y="1692275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5684838" y="2125663"/>
            <a:ext cx="350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FA</a:t>
            </a:r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4062413" y="2860675"/>
            <a:ext cx="700087" cy="569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4025900" y="283368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4025900" y="2924175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4025900" y="30353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4025900" y="31210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4025900" y="31972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2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4014788" y="32734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3</a:t>
            </a:r>
          </a:p>
        </p:txBody>
      </p:sp>
      <p:sp>
        <p:nvSpPr>
          <p:cNvPr id="31804" name="Line 60"/>
          <p:cNvSpPr>
            <a:spLocks noChangeShapeType="1"/>
          </p:cNvSpPr>
          <p:nvPr/>
        </p:nvSpPr>
        <p:spPr bwMode="auto">
          <a:xfrm flipH="1">
            <a:off x="3846513" y="2932113"/>
            <a:ext cx="212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05" name="Line 61"/>
          <p:cNvSpPr>
            <a:spLocks noChangeShapeType="1"/>
          </p:cNvSpPr>
          <p:nvPr/>
        </p:nvSpPr>
        <p:spPr bwMode="auto">
          <a:xfrm flipH="1">
            <a:off x="3657600" y="3008313"/>
            <a:ext cx="401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4235450" y="3028950"/>
            <a:ext cx="39052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4x1</a:t>
            </a:r>
          </a:p>
          <a:p>
            <a:pPr defTabSz="762000" eaLnBrk="1"/>
            <a:endParaRPr lang="en-US" altLang="ko-KR"/>
          </a:p>
        </p:txBody>
      </p:sp>
      <p:sp>
        <p:nvSpPr>
          <p:cNvPr id="31807" name="Rectangle 63"/>
          <p:cNvSpPr>
            <a:spLocks noChangeArrowheads="1"/>
          </p:cNvSpPr>
          <p:nvPr/>
        </p:nvSpPr>
        <p:spPr bwMode="auto">
          <a:xfrm>
            <a:off x="4187825" y="3132138"/>
            <a:ext cx="4635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MUX</a:t>
            </a:r>
          </a:p>
        </p:txBody>
      </p:sp>
      <p:sp>
        <p:nvSpPr>
          <p:cNvPr id="31808" name="Line 64"/>
          <p:cNvSpPr>
            <a:spLocks noChangeShapeType="1"/>
          </p:cNvSpPr>
          <p:nvPr/>
        </p:nvSpPr>
        <p:spPr bwMode="auto">
          <a:xfrm>
            <a:off x="4767263" y="3133725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09" name="Rectangle 65"/>
          <p:cNvSpPr>
            <a:spLocks noChangeArrowheads="1"/>
          </p:cNvSpPr>
          <p:nvPr/>
        </p:nvSpPr>
        <p:spPr bwMode="auto">
          <a:xfrm>
            <a:off x="5532438" y="2700338"/>
            <a:ext cx="711200" cy="493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2344738" y="2771775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5470525" y="2676525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X2</a:t>
            </a:r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5476875" y="3027363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Y2</a:t>
            </a:r>
          </a:p>
        </p:txBody>
      </p:sp>
      <p:sp>
        <p:nvSpPr>
          <p:cNvPr id="31813" name="Rectangle 69"/>
          <p:cNvSpPr>
            <a:spLocks noChangeArrowheads="1"/>
          </p:cNvSpPr>
          <p:nvPr/>
        </p:nvSpPr>
        <p:spPr bwMode="auto">
          <a:xfrm>
            <a:off x="5873750" y="26765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C2</a:t>
            </a:r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5880100" y="302736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C3</a:t>
            </a:r>
          </a:p>
        </p:txBody>
      </p:sp>
      <p:sp>
        <p:nvSpPr>
          <p:cNvPr id="31815" name="Line 71"/>
          <p:cNvSpPr>
            <a:spLocks noChangeShapeType="1"/>
          </p:cNvSpPr>
          <p:nvPr/>
        </p:nvSpPr>
        <p:spPr bwMode="auto">
          <a:xfrm>
            <a:off x="6235700" y="2932113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16" name="Rectangle 72"/>
          <p:cNvSpPr>
            <a:spLocks noChangeArrowheads="1"/>
          </p:cNvSpPr>
          <p:nvPr/>
        </p:nvSpPr>
        <p:spPr bwMode="auto">
          <a:xfrm>
            <a:off x="6551613" y="2833688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D2</a:t>
            </a:r>
          </a:p>
        </p:txBody>
      </p:sp>
      <p:sp>
        <p:nvSpPr>
          <p:cNvPr id="31817" name="Line 73"/>
          <p:cNvSpPr>
            <a:spLocks noChangeShapeType="1"/>
          </p:cNvSpPr>
          <p:nvPr/>
        </p:nvSpPr>
        <p:spPr bwMode="auto">
          <a:xfrm flipV="1">
            <a:off x="6070600" y="2444750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18" name="Rectangle 74"/>
          <p:cNvSpPr>
            <a:spLocks noChangeArrowheads="1"/>
          </p:cNvSpPr>
          <p:nvPr/>
        </p:nvSpPr>
        <p:spPr bwMode="auto">
          <a:xfrm>
            <a:off x="5684838" y="2874963"/>
            <a:ext cx="350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FA</a:t>
            </a:r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4062413" y="3613150"/>
            <a:ext cx="700087" cy="568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0" name="Rectangle 76"/>
          <p:cNvSpPr>
            <a:spLocks noChangeArrowheads="1"/>
          </p:cNvSpPr>
          <p:nvPr/>
        </p:nvSpPr>
        <p:spPr bwMode="auto">
          <a:xfrm>
            <a:off x="4025900" y="3586163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31821" name="Rectangle 77"/>
          <p:cNvSpPr>
            <a:spLocks noChangeArrowheads="1"/>
          </p:cNvSpPr>
          <p:nvPr/>
        </p:nvSpPr>
        <p:spPr bwMode="auto">
          <a:xfrm>
            <a:off x="4025900" y="3675063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31822" name="Rectangle 78"/>
          <p:cNvSpPr>
            <a:spLocks noChangeArrowheads="1"/>
          </p:cNvSpPr>
          <p:nvPr/>
        </p:nvSpPr>
        <p:spPr bwMode="auto">
          <a:xfrm>
            <a:off x="4025900" y="378777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31823" name="Rectangle 79"/>
          <p:cNvSpPr>
            <a:spLocks noChangeArrowheads="1"/>
          </p:cNvSpPr>
          <p:nvPr/>
        </p:nvSpPr>
        <p:spPr bwMode="auto">
          <a:xfrm>
            <a:off x="4025900" y="3871913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31824" name="Rectangle 80"/>
          <p:cNvSpPr>
            <a:spLocks noChangeArrowheads="1"/>
          </p:cNvSpPr>
          <p:nvPr/>
        </p:nvSpPr>
        <p:spPr bwMode="auto">
          <a:xfrm>
            <a:off x="4025900" y="39465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2</a:t>
            </a:r>
          </a:p>
        </p:txBody>
      </p: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4014788" y="4024313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3</a:t>
            </a:r>
          </a:p>
        </p:txBody>
      </p:sp>
      <p:sp>
        <p:nvSpPr>
          <p:cNvPr id="31826" name="Line 82"/>
          <p:cNvSpPr>
            <a:spLocks noChangeShapeType="1"/>
          </p:cNvSpPr>
          <p:nvPr/>
        </p:nvSpPr>
        <p:spPr bwMode="auto">
          <a:xfrm flipH="1">
            <a:off x="3846513" y="3684588"/>
            <a:ext cx="212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 flipH="1">
            <a:off x="3657600" y="3760788"/>
            <a:ext cx="401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28" name="Rectangle 84"/>
          <p:cNvSpPr>
            <a:spLocks noChangeArrowheads="1"/>
          </p:cNvSpPr>
          <p:nvPr/>
        </p:nvSpPr>
        <p:spPr bwMode="auto">
          <a:xfrm>
            <a:off x="4235450" y="3779838"/>
            <a:ext cx="39052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4x1</a:t>
            </a:r>
          </a:p>
          <a:p>
            <a:pPr defTabSz="762000" eaLnBrk="1"/>
            <a:endParaRPr lang="en-US" altLang="ko-KR"/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4187825" y="3883025"/>
            <a:ext cx="4635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MUX</a:t>
            </a:r>
          </a:p>
        </p:txBody>
      </p:sp>
      <p:sp>
        <p:nvSpPr>
          <p:cNvPr id="31830" name="Line 86"/>
          <p:cNvSpPr>
            <a:spLocks noChangeShapeType="1"/>
          </p:cNvSpPr>
          <p:nvPr/>
        </p:nvSpPr>
        <p:spPr bwMode="auto">
          <a:xfrm>
            <a:off x="4773613" y="3878263"/>
            <a:ext cx="736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31" name="Rectangle 87"/>
          <p:cNvSpPr>
            <a:spLocks noChangeArrowheads="1"/>
          </p:cNvSpPr>
          <p:nvPr/>
        </p:nvSpPr>
        <p:spPr bwMode="auto">
          <a:xfrm>
            <a:off x="5532438" y="3452813"/>
            <a:ext cx="711200" cy="49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H="1">
            <a:off x="2344738" y="3524250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33" name="Rectangle 89"/>
          <p:cNvSpPr>
            <a:spLocks noChangeArrowheads="1"/>
          </p:cNvSpPr>
          <p:nvPr/>
        </p:nvSpPr>
        <p:spPr bwMode="auto">
          <a:xfrm>
            <a:off x="5470525" y="3425825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X3</a:t>
            </a:r>
          </a:p>
        </p:txBody>
      </p:sp>
      <p:sp>
        <p:nvSpPr>
          <p:cNvPr id="31834" name="Rectangle 90"/>
          <p:cNvSpPr>
            <a:spLocks noChangeArrowheads="1"/>
          </p:cNvSpPr>
          <p:nvPr/>
        </p:nvSpPr>
        <p:spPr bwMode="auto">
          <a:xfrm>
            <a:off x="5476875" y="377825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Y3</a:t>
            </a:r>
          </a:p>
        </p:txBody>
      </p:sp>
      <p:sp>
        <p:nvSpPr>
          <p:cNvPr id="31835" name="Rectangle 91"/>
          <p:cNvSpPr>
            <a:spLocks noChangeArrowheads="1"/>
          </p:cNvSpPr>
          <p:nvPr/>
        </p:nvSpPr>
        <p:spPr bwMode="auto">
          <a:xfrm>
            <a:off x="5873750" y="34258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C3</a:t>
            </a:r>
          </a:p>
        </p:txBody>
      </p:sp>
      <p:sp>
        <p:nvSpPr>
          <p:cNvPr id="31836" name="Rectangle 92"/>
          <p:cNvSpPr>
            <a:spLocks noChangeArrowheads="1"/>
          </p:cNvSpPr>
          <p:nvPr/>
        </p:nvSpPr>
        <p:spPr bwMode="auto">
          <a:xfrm>
            <a:off x="5880100" y="3778250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C4</a:t>
            </a:r>
          </a:p>
        </p:txBody>
      </p:sp>
      <p:sp>
        <p:nvSpPr>
          <p:cNvPr id="31837" name="Line 93"/>
          <p:cNvSpPr>
            <a:spLocks noChangeShapeType="1"/>
          </p:cNvSpPr>
          <p:nvPr/>
        </p:nvSpPr>
        <p:spPr bwMode="auto">
          <a:xfrm>
            <a:off x="6248400" y="36845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38" name="Rectangle 94"/>
          <p:cNvSpPr>
            <a:spLocks noChangeArrowheads="1"/>
          </p:cNvSpPr>
          <p:nvPr/>
        </p:nvSpPr>
        <p:spPr bwMode="auto">
          <a:xfrm>
            <a:off x="6551613" y="357981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D3</a:t>
            </a:r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 flipV="1">
            <a:off x="6070600" y="3195638"/>
            <a:ext cx="0" cy="255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40" name="Rectangle 96"/>
          <p:cNvSpPr>
            <a:spLocks noChangeArrowheads="1"/>
          </p:cNvSpPr>
          <p:nvPr/>
        </p:nvSpPr>
        <p:spPr bwMode="auto">
          <a:xfrm>
            <a:off x="5684838" y="3625850"/>
            <a:ext cx="350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FA</a:t>
            </a:r>
          </a:p>
        </p:txBody>
      </p:sp>
      <p:sp>
        <p:nvSpPr>
          <p:cNvPr id="31841" name="Line 97"/>
          <p:cNvSpPr>
            <a:spLocks noChangeShapeType="1"/>
          </p:cNvSpPr>
          <p:nvPr/>
        </p:nvSpPr>
        <p:spPr bwMode="auto">
          <a:xfrm>
            <a:off x="3851275" y="1003300"/>
            <a:ext cx="0" cy="2673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42" name="Line 98"/>
          <p:cNvSpPr>
            <a:spLocks noChangeShapeType="1"/>
          </p:cNvSpPr>
          <p:nvPr/>
        </p:nvSpPr>
        <p:spPr bwMode="auto">
          <a:xfrm>
            <a:off x="3649663" y="1085850"/>
            <a:ext cx="0" cy="2670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843" name="Group 102"/>
          <p:cNvGrpSpPr>
            <a:grpSpLocks/>
          </p:cNvGrpSpPr>
          <p:nvPr/>
        </p:nvGrpSpPr>
        <p:grpSpPr bwMode="auto">
          <a:xfrm>
            <a:off x="2855913" y="1652588"/>
            <a:ext cx="201612" cy="119062"/>
            <a:chOff x="1442" y="2062"/>
            <a:chExt cx="100" cy="99"/>
          </a:xfrm>
        </p:grpSpPr>
        <p:sp>
          <p:nvSpPr>
            <p:cNvPr id="31905" name="Line 99"/>
            <p:cNvSpPr>
              <a:spLocks noChangeShapeType="1"/>
            </p:cNvSpPr>
            <p:nvPr/>
          </p:nvSpPr>
          <p:spPr bwMode="auto">
            <a:xfrm>
              <a:off x="1442" y="2070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906" name="Freeform 100"/>
            <p:cNvSpPr>
              <a:spLocks/>
            </p:cNvSpPr>
            <p:nvPr/>
          </p:nvSpPr>
          <p:spPr bwMode="auto">
            <a:xfrm>
              <a:off x="1443" y="2062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7" name="Oval 101"/>
            <p:cNvSpPr>
              <a:spLocks noChangeArrowheads="1"/>
            </p:cNvSpPr>
            <p:nvPr/>
          </p:nvSpPr>
          <p:spPr bwMode="auto">
            <a:xfrm>
              <a:off x="1518" y="2096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844" name="Line 103"/>
          <p:cNvSpPr>
            <a:spLocks noChangeShapeType="1"/>
          </p:cNvSpPr>
          <p:nvPr/>
        </p:nvSpPr>
        <p:spPr bwMode="auto">
          <a:xfrm>
            <a:off x="3449638" y="1873250"/>
            <a:ext cx="0" cy="2365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45" name="Line 104"/>
          <p:cNvSpPr>
            <a:spLocks noChangeShapeType="1"/>
          </p:cNvSpPr>
          <p:nvPr/>
        </p:nvSpPr>
        <p:spPr bwMode="auto">
          <a:xfrm flipH="1">
            <a:off x="3240088" y="1797050"/>
            <a:ext cx="7937" cy="2246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46" name="Line 105"/>
          <p:cNvSpPr>
            <a:spLocks noChangeShapeType="1"/>
          </p:cNvSpPr>
          <p:nvPr/>
        </p:nvSpPr>
        <p:spPr bwMode="auto">
          <a:xfrm flipH="1">
            <a:off x="2616200" y="1706563"/>
            <a:ext cx="230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47" name="Line 106"/>
          <p:cNvSpPr>
            <a:spLocks noChangeShapeType="1"/>
          </p:cNvSpPr>
          <p:nvPr/>
        </p:nvSpPr>
        <p:spPr bwMode="auto">
          <a:xfrm>
            <a:off x="2628900" y="1636713"/>
            <a:ext cx="1588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48" name="Line 107"/>
          <p:cNvSpPr>
            <a:spLocks noChangeShapeType="1"/>
          </p:cNvSpPr>
          <p:nvPr/>
        </p:nvSpPr>
        <p:spPr bwMode="auto">
          <a:xfrm flipH="1">
            <a:off x="2344738" y="1081088"/>
            <a:ext cx="13096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49" name="Line 108"/>
          <p:cNvSpPr>
            <a:spLocks noChangeShapeType="1"/>
          </p:cNvSpPr>
          <p:nvPr/>
        </p:nvSpPr>
        <p:spPr bwMode="auto">
          <a:xfrm flipH="1">
            <a:off x="2344738" y="996950"/>
            <a:ext cx="1509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50" name="Line 109"/>
          <p:cNvSpPr>
            <a:spLocks noChangeShapeType="1"/>
          </p:cNvSpPr>
          <p:nvPr/>
        </p:nvSpPr>
        <p:spPr bwMode="auto">
          <a:xfrm flipH="1">
            <a:off x="2344738" y="920750"/>
            <a:ext cx="3730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51" name="Line 110"/>
          <p:cNvSpPr>
            <a:spLocks noChangeShapeType="1"/>
          </p:cNvSpPr>
          <p:nvPr/>
        </p:nvSpPr>
        <p:spPr bwMode="auto">
          <a:xfrm flipH="1">
            <a:off x="2344738" y="2382838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52" name="Line 111"/>
          <p:cNvSpPr>
            <a:spLocks noChangeShapeType="1"/>
          </p:cNvSpPr>
          <p:nvPr/>
        </p:nvSpPr>
        <p:spPr bwMode="auto">
          <a:xfrm flipH="1">
            <a:off x="3021013" y="2459038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53" name="Line 112"/>
          <p:cNvSpPr>
            <a:spLocks noChangeShapeType="1"/>
          </p:cNvSpPr>
          <p:nvPr/>
        </p:nvSpPr>
        <p:spPr bwMode="auto">
          <a:xfrm flipH="1">
            <a:off x="3224213" y="2535238"/>
            <a:ext cx="835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54" name="Line 113"/>
          <p:cNvSpPr>
            <a:spLocks noChangeShapeType="1"/>
          </p:cNvSpPr>
          <p:nvPr/>
        </p:nvSpPr>
        <p:spPr bwMode="auto">
          <a:xfrm flipH="1">
            <a:off x="3444875" y="2619375"/>
            <a:ext cx="614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55" name="Line 114"/>
          <p:cNvSpPr>
            <a:spLocks noChangeShapeType="1"/>
          </p:cNvSpPr>
          <p:nvPr/>
        </p:nvSpPr>
        <p:spPr bwMode="auto">
          <a:xfrm flipH="1">
            <a:off x="2652713" y="2459038"/>
            <a:ext cx="230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56" name="Line 115"/>
          <p:cNvSpPr>
            <a:spLocks noChangeShapeType="1"/>
          </p:cNvSpPr>
          <p:nvPr/>
        </p:nvSpPr>
        <p:spPr bwMode="auto">
          <a:xfrm>
            <a:off x="2641600" y="2387600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57" name="Line 116"/>
          <p:cNvSpPr>
            <a:spLocks noChangeShapeType="1"/>
          </p:cNvSpPr>
          <p:nvPr/>
        </p:nvSpPr>
        <p:spPr bwMode="auto">
          <a:xfrm flipH="1">
            <a:off x="2344738" y="3133725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58" name="Line 117"/>
          <p:cNvSpPr>
            <a:spLocks noChangeShapeType="1"/>
          </p:cNvSpPr>
          <p:nvPr/>
        </p:nvSpPr>
        <p:spPr bwMode="auto">
          <a:xfrm flipH="1">
            <a:off x="3021013" y="3211513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59" name="Line 118"/>
          <p:cNvSpPr>
            <a:spLocks noChangeShapeType="1"/>
          </p:cNvSpPr>
          <p:nvPr/>
        </p:nvSpPr>
        <p:spPr bwMode="auto">
          <a:xfrm flipH="1">
            <a:off x="3224213" y="3286125"/>
            <a:ext cx="835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60" name="Line 119"/>
          <p:cNvSpPr>
            <a:spLocks noChangeShapeType="1"/>
          </p:cNvSpPr>
          <p:nvPr/>
        </p:nvSpPr>
        <p:spPr bwMode="auto">
          <a:xfrm flipH="1">
            <a:off x="3438525" y="3371850"/>
            <a:ext cx="6207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61" name="Line 120"/>
          <p:cNvSpPr>
            <a:spLocks noChangeShapeType="1"/>
          </p:cNvSpPr>
          <p:nvPr/>
        </p:nvSpPr>
        <p:spPr bwMode="auto">
          <a:xfrm flipH="1">
            <a:off x="2628900" y="3211513"/>
            <a:ext cx="2047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62" name="Line 121"/>
          <p:cNvSpPr>
            <a:spLocks noChangeShapeType="1"/>
          </p:cNvSpPr>
          <p:nvPr/>
        </p:nvSpPr>
        <p:spPr bwMode="auto">
          <a:xfrm>
            <a:off x="2635250" y="3138488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63" name="Line 122"/>
          <p:cNvSpPr>
            <a:spLocks noChangeShapeType="1"/>
          </p:cNvSpPr>
          <p:nvPr/>
        </p:nvSpPr>
        <p:spPr bwMode="auto">
          <a:xfrm flipH="1">
            <a:off x="2344738" y="3878263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64" name="Line 123"/>
          <p:cNvSpPr>
            <a:spLocks noChangeShapeType="1"/>
          </p:cNvSpPr>
          <p:nvPr/>
        </p:nvSpPr>
        <p:spPr bwMode="auto">
          <a:xfrm flipH="1">
            <a:off x="3021013" y="3962400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65" name="Line 124"/>
          <p:cNvSpPr>
            <a:spLocks noChangeShapeType="1"/>
          </p:cNvSpPr>
          <p:nvPr/>
        </p:nvSpPr>
        <p:spPr bwMode="auto">
          <a:xfrm flipH="1">
            <a:off x="2962275" y="4038600"/>
            <a:ext cx="1096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66" name="Line 125"/>
          <p:cNvSpPr>
            <a:spLocks noChangeShapeType="1"/>
          </p:cNvSpPr>
          <p:nvPr/>
        </p:nvSpPr>
        <p:spPr bwMode="auto">
          <a:xfrm flipH="1">
            <a:off x="3444875" y="4114800"/>
            <a:ext cx="614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67" name="Line 126"/>
          <p:cNvSpPr>
            <a:spLocks noChangeShapeType="1"/>
          </p:cNvSpPr>
          <p:nvPr/>
        </p:nvSpPr>
        <p:spPr bwMode="auto">
          <a:xfrm flipH="1">
            <a:off x="2635250" y="3962400"/>
            <a:ext cx="230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68" name="Line 127"/>
          <p:cNvSpPr>
            <a:spLocks noChangeShapeType="1"/>
          </p:cNvSpPr>
          <p:nvPr/>
        </p:nvSpPr>
        <p:spPr bwMode="auto">
          <a:xfrm>
            <a:off x="2641600" y="3884613"/>
            <a:ext cx="0" cy="73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69" name="Freeform 128"/>
          <p:cNvSpPr>
            <a:spLocks/>
          </p:cNvSpPr>
          <p:nvPr/>
        </p:nvSpPr>
        <p:spPr bwMode="auto">
          <a:xfrm>
            <a:off x="6064250" y="3959225"/>
            <a:ext cx="477838" cy="152400"/>
          </a:xfrm>
          <a:custGeom>
            <a:avLst/>
            <a:gdLst>
              <a:gd name="T0" fmla="*/ 0 w 239"/>
              <a:gd name="T1" fmla="*/ 0 h 128"/>
              <a:gd name="T2" fmla="*/ 0 w 239"/>
              <a:gd name="T3" fmla="*/ 151209 h 128"/>
              <a:gd name="T4" fmla="*/ 475839 w 239"/>
              <a:gd name="T5" fmla="*/ 151209 h 128"/>
              <a:gd name="T6" fmla="*/ 0 60000 65536"/>
              <a:gd name="T7" fmla="*/ 0 60000 65536"/>
              <a:gd name="T8" fmla="*/ 0 60000 65536"/>
              <a:gd name="T9" fmla="*/ 0 w 239"/>
              <a:gd name="T10" fmla="*/ 0 h 128"/>
              <a:gd name="T11" fmla="*/ 239 w 239"/>
              <a:gd name="T12" fmla="*/ 128 h 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128">
                <a:moveTo>
                  <a:pt x="0" y="0"/>
                </a:moveTo>
                <a:lnTo>
                  <a:pt x="0" y="127"/>
                </a:lnTo>
                <a:lnTo>
                  <a:pt x="238" y="127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0" name="Rectangle 129"/>
          <p:cNvSpPr>
            <a:spLocks noChangeArrowheads="1"/>
          </p:cNvSpPr>
          <p:nvPr/>
        </p:nvSpPr>
        <p:spPr bwMode="auto">
          <a:xfrm>
            <a:off x="6575425" y="4010025"/>
            <a:ext cx="4413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Cout</a:t>
            </a:r>
          </a:p>
        </p:txBody>
      </p:sp>
      <p:sp>
        <p:nvSpPr>
          <p:cNvPr id="31871" name="Rectangle 130"/>
          <p:cNvSpPr>
            <a:spLocks noChangeArrowheads="1"/>
          </p:cNvSpPr>
          <p:nvPr/>
        </p:nvSpPr>
        <p:spPr bwMode="auto">
          <a:xfrm>
            <a:off x="1909763" y="11779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A0</a:t>
            </a:r>
          </a:p>
        </p:txBody>
      </p:sp>
      <p:sp>
        <p:nvSpPr>
          <p:cNvPr id="31872" name="Rectangle 131"/>
          <p:cNvSpPr>
            <a:spLocks noChangeArrowheads="1"/>
          </p:cNvSpPr>
          <p:nvPr/>
        </p:nvSpPr>
        <p:spPr bwMode="auto">
          <a:xfrm>
            <a:off x="1909763" y="153511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B0</a:t>
            </a:r>
          </a:p>
        </p:txBody>
      </p:sp>
      <p:sp>
        <p:nvSpPr>
          <p:cNvPr id="31873" name="Rectangle 132"/>
          <p:cNvSpPr>
            <a:spLocks noChangeArrowheads="1"/>
          </p:cNvSpPr>
          <p:nvPr/>
        </p:nvSpPr>
        <p:spPr bwMode="auto">
          <a:xfrm>
            <a:off x="1909763" y="1930400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A1</a:t>
            </a:r>
          </a:p>
        </p:txBody>
      </p:sp>
      <p:sp>
        <p:nvSpPr>
          <p:cNvPr id="31874" name="Rectangle 133"/>
          <p:cNvSpPr>
            <a:spLocks noChangeArrowheads="1"/>
          </p:cNvSpPr>
          <p:nvPr/>
        </p:nvSpPr>
        <p:spPr bwMode="auto">
          <a:xfrm>
            <a:off x="1909763" y="22828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B1</a:t>
            </a:r>
          </a:p>
        </p:txBody>
      </p:sp>
      <p:sp>
        <p:nvSpPr>
          <p:cNvPr id="31875" name="Rectangle 134"/>
          <p:cNvSpPr>
            <a:spLocks noChangeArrowheads="1"/>
          </p:cNvSpPr>
          <p:nvPr/>
        </p:nvSpPr>
        <p:spPr bwMode="auto">
          <a:xfrm>
            <a:off x="1909763" y="26765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A2</a:t>
            </a:r>
          </a:p>
        </p:txBody>
      </p:sp>
      <p:sp>
        <p:nvSpPr>
          <p:cNvPr id="31876" name="Rectangle 135"/>
          <p:cNvSpPr>
            <a:spLocks noChangeArrowheads="1"/>
          </p:cNvSpPr>
          <p:nvPr/>
        </p:nvSpPr>
        <p:spPr bwMode="auto">
          <a:xfrm>
            <a:off x="1909763" y="3030538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B2</a:t>
            </a:r>
          </a:p>
        </p:txBody>
      </p:sp>
      <p:sp>
        <p:nvSpPr>
          <p:cNvPr id="31877" name="Rectangle 136"/>
          <p:cNvSpPr>
            <a:spLocks noChangeArrowheads="1"/>
          </p:cNvSpPr>
          <p:nvPr/>
        </p:nvSpPr>
        <p:spPr bwMode="auto">
          <a:xfrm>
            <a:off x="1909763" y="34258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A3</a:t>
            </a:r>
          </a:p>
        </p:txBody>
      </p:sp>
      <p:sp>
        <p:nvSpPr>
          <p:cNvPr id="31878" name="Rectangle 137"/>
          <p:cNvSpPr>
            <a:spLocks noChangeArrowheads="1"/>
          </p:cNvSpPr>
          <p:nvPr/>
        </p:nvSpPr>
        <p:spPr bwMode="auto">
          <a:xfrm>
            <a:off x="1909763" y="378301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B3</a:t>
            </a:r>
          </a:p>
        </p:txBody>
      </p:sp>
      <p:sp>
        <p:nvSpPr>
          <p:cNvPr id="31879" name="Line 138"/>
          <p:cNvSpPr>
            <a:spLocks noChangeShapeType="1"/>
          </p:cNvSpPr>
          <p:nvPr/>
        </p:nvSpPr>
        <p:spPr bwMode="auto">
          <a:xfrm>
            <a:off x="3255963" y="4233863"/>
            <a:ext cx="206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80" name="Line 139"/>
          <p:cNvSpPr>
            <a:spLocks noChangeShapeType="1"/>
          </p:cNvSpPr>
          <p:nvPr/>
        </p:nvSpPr>
        <p:spPr bwMode="auto">
          <a:xfrm flipH="1">
            <a:off x="2616200" y="4233863"/>
            <a:ext cx="4333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81" name="Line 140"/>
          <p:cNvSpPr>
            <a:spLocks noChangeShapeType="1"/>
          </p:cNvSpPr>
          <p:nvPr/>
        </p:nvSpPr>
        <p:spPr bwMode="auto">
          <a:xfrm>
            <a:off x="2973388" y="4043363"/>
            <a:ext cx="0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882" name="Rectangle 141"/>
          <p:cNvSpPr>
            <a:spLocks noChangeArrowheads="1"/>
          </p:cNvSpPr>
          <p:nvPr/>
        </p:nvSpPr>
        <p:spPr bwMode="auto">
          <a:xfrm>
            <a:off x="2314575" y="41370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31883" name="Rectangle 142"/>
          <p:cNvSpPr>
            <a:spLocks noChangeArrowheads="1"/>
          </p:cNvSpPr>
          <p:nvPr/>
        </p:nvSpPr>
        <p:spPr bwMode="auto">
          <a:xfrm>
            <a:off x="3419475" y="41370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31884" name="Rectangle 143"/>
          <p:cNvSpPr>
            <a:spLocks noChangeArrowheads="1"/>
          </p:cNvSpPr>
          <p:nvPr/>
        </p:nvSpPr>
        <p:spPr bwMode="auto">
          <a:xfrm>
            <a:off x="1909763" y="976313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31885" name="Rectangle 144"/>
          <p:cNvSpPr>
            <a:spLocks noChangeArrowheads="1"/>
          </p:cNvSpPr>
          <p:nvPr/>
        </p:nvSpPr>
        <p:spPr bwMode="auto">
          <a:xfrm>
            <a:off x="1909763" y="90170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31886" name="Rectangle 145"/>
          <p:cNvSpPr>
            <a:spLocks noChangeArrowheads="1"/>
          </p:cNvSpPr>
          <p:nvPr/>
        </p:nvSpPr>
        <p:spPr bwMode="auto">
          <a:xfrm>
            <a:off x="1909763" y="823913"/>
            <a:ext cx="3651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Cin</a:t>
            </a:r>
          </a:p>
        </p:txBody>
      </p:sp>
      <p:grpSp>
        <p:nvGrpSpPr>
          <p:cNvPr id="31887" name="Group 149"/>
          <p:cNvGrpSpPr>
            <a:grpSpLocks/>
          </p:cNvGrpSpPr>
          <p:nvPr/>
        </p:nvGrpSpPr>
        <p:grpSpPr bwMode="auto">
          <a:xfrm>
            <a:off x="2889250" y="2403475"/>
            <a:ext cx="200025" cy="117475"/>
            <a:chOff x="1458" y="2686"/>
            <a:chExt cx="100" cy="99"/>
          </a:xfrm>
        </p:grpSpPr>
        <p:sp>
          <p:nvSpPr>
            <p:cNvPr id="31902" name="Line 146"/>
            <p:cNvSpPr>
              <a:spLocks noChangeShapeType="1"/>
            </p:cNvSpPr>
            <p:nvPr/>
          </p:nvSpPr>
          <p:spPr bwMode="auto">
            <a:xfrm>
              <a:off x="1458" y="2694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903" name="Freeform 147"/>
            <p:cNvSpPr>
              <a:spLocks/>
            </p:cNvSpPr>
            <p:nvPr/>
          </p:nvSpPr>
          <p:spPr bwMode="auto">
            <a:xfrm>
              <a:off x="1459" y="2686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4" name="Oval 148"/>
            <p:cNvSpPr>
              <a:spLocks noChangeArrowheads="1"/>
            </p:cNvSpPr>
            <p:nvPr/>
          </p:nvSpPr>
          <p:spPr bwMode="auto">
            <a:xfrm>
              <a:off x="1534" y="2720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88" name="Group 153"/>
          <p:cNvGrpSpPr>
            <a:grpSpLocks/>
          </p:cNvGrpSpPr>
          <p:nvPr/>
        </p:nvGrpSpPr>
        <p:grpSpPr bwMode="auto">
          <a:xfrm>
            <a:off x="2841625" y="3143250"/>
            <a:ext cx="200025" cy="120650"/>
            <a:chOff x="1434" y="3302"/>
            <a:chExt cx="100" cy="99"/>
          </a:xfrm>
        </p:grpSpPr>
        <p:sp>
          <p:nvSpPr>
            <p:cNvPr id="31899" name="Line 150"/>
            <p:cNvSpPr>
              <a:spLocks noChangeShapeType="1"/>
            </p:cNvSpPr>
            <p:nvPr/>
          </p:nvSpPr>
          <p:spPr bwMode="auto">
            <a:xfrm>
              <a:off x="1434" y="3310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900" name="Freeform 151"/>
            <p:cNvSpPr>
              <a:spLocks/>
            </p:cNvSpPr>
            <p:nvPr/>
          </p:nvSpPr>
          <p:spPr bwMode="auto">
            <a:xfrm>
              <a:off x="1435" y="3302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1" name="Oval 152"/>
            <p:cNvSpPr>
              <a:spLocks noChangeArrowheads="1"/>
            </p:cNvSpPr>
            <p:nvPr/>
          </p:nvSpPr>
          <p:spPr bwMode="auto">
            <a:xfrm>
              <a:off x="1510" y="3336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89" name="Group 157"/>
          <p:cNvGrpSpPr>
            <a:grpSpLocks/>
          </p:cNvGrpSpPr>
          <p:nvPr/>
        </p:nvGrpSpPr>
        <p:grpSpPr bwMode="auto">
          <a:xfrm>
            <a:off x="2873375" y="3905250"/>
            <a:ext cx="200025" cy="117475"/>
            <a:chOff x="1450" y="3934"/>
            <a:chExt cx="100" cy="99"/>
          </a:xfrm>
        </p:grpSpPr>
        <p:sp>
          <p:nvSpPr>
            <p:cNvPr id="31896" name="Line 154"/>
            <p:cNvSpPr>
              <a:spLocks noChangeShapeType="1"/>
            </p:cNvSpPr>
            <p:nvPr/>
          </p:nvSpPr>
          <p:spPr bwMode="auto">
            <a:xfrm>
              <a:off x="1450" y="3942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897" name="Freeform 155"/>
            <p:cNvSpPr>
              <a:spLocks/>
            </p:cNvSpPr>
            <p:nvPr/>
          </p:nvSpPr>
          <p:spPr bwMode="auto">
            <a:xfrm>
              <a:off x="1451" y="3934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8" name="Oval 156"/>
            <p:cNvSpPr>
              <a:spLocks noChangeArrowheads="1"/>
            </p:cNvSpPr>
            <p:nvPr/>
          </p:nvSpPr>
          <p:spPr bwMode="auto">
            <a:xfrm>
              <a:off x="1526" y="3968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90" name="Group 161"/>
          <p:cNvGrpSpPr>
            <a:grpSpLocks/>
          </p:cNvGrpSpPr>
          <p:nvPr/>
        </p:nvGrpSpPr>
        <p:grpSpPr bwMode="auto">
          <a:xfrm>
            <a:off x="3063875" y="4173538"/>
            <a:ext cx="201613" cy="119062"/>
            <a:chOff x="1546" y="4158"/>
            <a:chExt cx="100" cy="99"/>
          </a:xfrm>
        </p:grpSpPr>
        <p:sp>
          <p:nvSpPr>
            <p:cNvPr id="31893" name="Line 158"/>
            <p:cNvSpPr>
              <a:spLocks noChangeShapeType="1"/>
            </p:cNvSpPr>
            <p:nvPr/>
          </p:nvSpPr>
          <p:spPr bwMode="auto">
            <a:xfrm>
              <a:off x="1546" y="4166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894" name="Freeform 159"/>
            <p:cNvSpPr>
              <a:spLocks/>
            </p:cNvSpPr>
            <p:nvPr/>
          </p:nvSpPr>
          <p:spPr bwMode="auto">
            <a:xfrm>
              <a:off x="1547" y="4158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5" name="Oval 160"/>
            <p:cNvSpPr>
              <a:spLocks noChangeArrowheads="1"/>
            </p:cNvSpPr>
            <p:nvPr/>
          </p:nvSpPr>
          <p:spPr bwMode="auto">
            <a:xfrm>
              <a:off x="1622" y="4192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891" name="Rectangle 162"/>
          <p:cNvSpPr>
            <a:spLocks noChangeArrowheads="1"/>
          </p:cNvSpPr>
          <p:nvPr/>
        </p:nvSpPr>
        <p:spPr bwMode="auto">
          <a:xfrm>
            <a:off x="1195388" y="4672013"/>
            <a:ext cx="7121525" cy="188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 dirty="0">
                <a:solidFill>
                  <a:schemeClr val="tx1"/>
                </a:solidFill>
              </a:rPr>
              <a:t>S1	S0	</a:t>
            </a:r>
            <a:r>
              <a:rPr lang="en-US" altLang="ko-KR" sz="1200" dirty="0" err="1">
                <a:solidFill>
                  <a:schemeClr val="tx1"/>
                </a:solidFill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</a:rPr>
              <a:t>	Y	Output	</a:t>
            </a:r>
            <a:r>
              <a:rPr lang="en-US" altLang="ko-KR" sz="1200" dirty="0" err="1">
                <a:solidFill>
                  <a:schemeClr val="tx1"/>
                </a:solidFill>
              </a:rPr>
              <a:t>Microoperation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 dirty="0">
                <a:solidFill>
                  <a:schemeClr val="tx1"/>
                </a:solidFill>
              </a:rPr>
              <a:t>0        0	0	B	D = A + B	Add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 dirty="0">
                <a:solidFill>
                  <a:schemeClr val="tx1"/>
                </a:solidFill>
              </a:rPr>
              <a:t>0        0	1	B	D = A + B + 1	Add with carry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 dirty="0">
                <a:solidFill>
                  <a:schemeClr val="tx1"/>
                </a:solidFill>
              </a:rPr>
              <a:t>0	 1	0	B’	D = A + B’	Subtract with borrow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 dirty="0">
                <a:solidFill>
                  <a:schemeClr val="tx1"/>
                </a:solidFill>
              </a:rPr>
              <a:t>0        1	1	B’	D = A + B’+ 1	Subtract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 dirty="0">
                <a:solidFill>
                  <a:schemeClr val="tx1"/>
                </a:solidFill>
              </a:rPr>
              <a:t>1        0	0	0	D = A	Transfer A                                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 dirty="0">
                <a:solidFill>
                  <a:schemeClr val="tx1"/>
                </a:solidFill>
              </a:rPr>
              <a:t>1        0	1	0	D = A + 1	Increment A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 dirty="0">
                <a:solidFill>
                  <a:schemeClr val="tx1"/>
                </a:solidFill>
              </a:rPr>
              <a:t>1        1	0	1	D = A - 1	Decrement A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 dirty="0">
                <a:solidFill>
                  <a:schemeClr val="tx1"/>
                </a:solidFill>
              </a:rPr>
              <a:t>1        1	1	1	D = A	Transfer A                                </a:t>
            </a:r>
          </a:p>
        </p:txBody>
      </p:sp>
      <p:sp>
        <p:nvSpPr>
          <p:cNvPr id="31892" name="Rectangle 163"/>
          <p:cNvSpPr>
            <a:spLocks noChangeArrowheads="1"/>
          </p:cNvSpPr>
          <p:nvPr/>
        </p:nvSpPr>
        <p:spPr bwMode="auto">
          <a:xfrm>
            <a:off x="6518275" y="0"/>
            <a:ext cx="2486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Arithmetic Microoperations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8810625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LOGIC  MICROOPERATIONS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934200" y="0"/>
            <a:ext cx="20796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Logic Microoperations</a:t>
            </a:r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019175"/>
            <a:ext cx="7886700" cy="51927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Specify binary operations on the strings of bits in registers</a:t>
            </a:r>
          </a:p>
          <a:p>
            <a:pPr lvl="1"/>
            <a:r>
              <a:rPr lang="en-US" altLang="ko-KR" sz="1600" smtClean="0"/>
              <a:t>Logic microoperations are bit-wise operations, i.e., they work on the individual bits of data</a:t>
            </a:r>
          </a:p>
          <a:p>
            <a:pPr lvl="1"/>
            <a:r>
              <a:rPr lang="en-US" altLang="ko-KR" sz="1600" smtClean="0"/>
              <a:t>useful for bit manipulations on binary data </a:t>
            </a:r>
          </a:p>
          <a:p>
            <a:pPr lvl="1"/>
            <a:r>
              <a:rPr lang="en-US" altLang="ko-KR" sz="1600" smtClean="0"/>
              <a:t>useful for making logical decisions based on the bit value</a:t>
            </a:r>
          </a:p>
          <a:p>
            <a:r>
              <a:rPr lang="en-US" altLang="ko-KR" sz="2000" smtClean="0"/>
              <a:t>There are, in principle, 16 different logic functions that can be defined over two binary input variables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However, most systems only implement four of these</a:t>
            </a:r>
          </a:p>
          <a:p>
            <a:pPr lvl="1"/>
            <a:r>
              <a:rPr lang="en-US" altLang="ko-KR" sz="1600" smtClean="0"/>
              <a:t>AND (</a:t>
            </a:r>
            <a:r>
              <a:rPr lang="en-US" altLang="ko-KR" sz="1600" smtClean="0">
                <a:sym typeface="Symbol" pitchFamily="18" charset="2"/>
              </a:rPr>
              <a:t>)</a:t>
            </a:r>
            <a:r>
              <a:rPr lang="en-US" altLang="ko-KR" sz="1600" smtClean="0"/>
              <a:t>, OR (</a:t>
            </a:r>
            <a:r>
              <a:rPr lang="en-US" altLang="ko-KR" sz="1600" smtClean="0">
                <a:sym typeface="Symbol" pitchFamily="18" charset="2"/>
              </a:rPr>
              <a:t>)</a:t>
            </a:r>
            <a:r>
              <a:rPr lang="en-US" altLang="ko-KR" sz="1600" smtClean="0"/>
              <a:t>, XOR (</a:t>
            </a:r>
            <a:r>
              <a:rPr lang="en-US" altLang="ko-KR" sz="1600" smtClean="0">
                <a:sym typeface="Symbol" pitchFamily="18" charset="2"/>
              </a:rPr>
              <a:t>)</a:t>
            </a:r>
            <a:r>
              <a:rPr lang="en-US" altLang="ko-KR" sz="1600" smtClean="0"/>
              <a:t>, Complement/NOT</a:t>
            </a:r>
          </a:p>
          <a:p>
            <a:r>
              <a:rPr lang="en-US" altLang="ko-KR" sz="2000" smtClean="0"/>
              <a:t>The others can be created from combination of these</a:t>
            </a:r>
          </a:p>
          <a:p>
            <a:endParaRPr lang="en-US" altLang="ko-KR" sz="2000" smtClean="0"/>
          </a:p>
          <a:p>
            <a:endParaRPr lang="en-US" altLang="ko-KR" sz="2000" smtClean="0">
              <a:sym typeface="Symbol" pitchFamily="18" charset="2"/>
            </a:endParaRPr>
          </a:p>
        </p:txBody>
      </p:sp>
      <p:grpSp>
        <p:nvGrpSpPr>
          <p:cNvPr id="32773" name="Group 16"/>
          <p:cNvGrpSpPr>
            <a:grpSpLocks/>
          </p:cNvGrpSpPr>
          <p:nvPr/>
        </p:nvGrpSpPr>
        <p:grpSpPr bwMode="auto">
          <a:xfrm>
            <a:off x="2371725" y="3149600"/>
            <a:ext cx="3771900" cy="1804988"/>
            <a:chOff x="1434" y="2146"/>
            <a:chExt cx="2376" cy="1137"/>
          </a:xfrm>
        </p:grpSpPr>
        <p:sp>
          <p:nvSpPr>
            <p:cNvPr id="32774" name="Text Box 11"/>
            <p:cNvSpPr txBox="1">
              <a:spLocks noChangeArrowheads="1"/>
            </p:cNvSpPr>
            <p:nvPr/>
          </p:nvSpPr>
          <p:spPr bwMode="auto">
            <a:xfrm>
              <a:off x="1550" y="2359"/>
              <a:ext cx="2060" cy="9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0    0    0    0    0  …  1    1     1</a:t>
              </a:r>
            </a:p>
            <a:p>
              <a:r>
                <a:rPr lang="en-US" altLang="ko-KR" sz="1800"/>
                <a:t>0    1    0    0    0  …  1    1     1</a:t>
              </a:r>
            </a:p>
            <a:p>
              <a:r>
                <a:rPr lang="en-US" altLang="ko-KR" sz="1800"/>
                <a:t>1    0    0    0    1  …  0    1     1</a:t>
              </a:r>
            </a:p>
            <a:p>
              <a:r>
                <a:rPr lang="en-US" altLang="ko-KR" sz="1800"/>
                <a:t>1    1    0    1    0  …  1    0     1</a:t>
              </a:r>
            </a:p>
            <a:p>
              <a:endParaRPr lang="en-US" altLang="ko-KR" sz="2800"/>
            </a:p>
          </p:txBody>
        </p:sp>
        <p:sp>
          <p:nvSpPr>
            <p:cNvPr id="32775" name="Rectangle 12"/>
            <p:cNvSpPr>
              <a:spLocks noChangeArrowheads="1"/>
            </p:cNvSpPr>
            <p:nvPr/>
          </p:nvSpPr>
          <p:spPr bwMode="auto">
            <a:xfrm>
              <a:off x="1545" y="2146"/>
              <a:ext cx="2193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A   B   F</a:t>
              </a:r>
              <a:r>
                <a:rPr lang="en-US" altLang="ko-KR" sz="1800" baseline="-25000"/>
                <a:t>0</a:t>
              </a:r>
              <a:r>
                <a:rPr lang="en-US" altLang="ko-KR" sz="1800"/>
                <a:t>   F</a:t>
              </a:r>
              <a:r>
                <a:rPr lang="en-US" altLang="ko-KR" sz="1800" baseline="-25000"/>
                <a:t>1</a:t>
              </a:r>
              <a:r>
                <a:rPr lang="en-US" altLang="ko-KR" sz="1800"/>
                <a:t>   F</a:t>
              </a:r>
              <a:r>
                <a:rPr lang="en-US" altLang="ko-KR" sz="1800" baseline="-25000"/>
                <a:t>2</a:t>
              </a:r>
              <a:r>
                <a:rPr lang="en-US" altLang="ko-KR" sz="1800"/>
                <a:t> … F</a:t>
              </a:r>
              <a:r>
                <a:rPr lang="en-US" altLang="ko-KR" sz="1800" baseline="-25000"/>
                <a:t>13</a:t>
              </a:r>
              <a:r>
                <a:rPr lang="en-US" altLang="ko-KR" sz="1800"/>
                <a:t>  F</a:t>
              </a:r>
              <a:r>
                <a:rPr lang="en-US" altLang="ko-KR" sz="1800" baseline="-25000"/>
                <a:t>14</a:t>
              </a:r>
              <a:r>
                <a:rPr lang="en-US" altLang="ko-KR" sz="1800"/>
                <a:t>  F</a:t>
              </a:r>
              <a:r>
                <a:rPr lang="en-US" altLang="ko-KR" sz="1800" baseline="-25000"/>
                <a:t>15</a:t>
              </a:r>
            </a:p>
          </p:txBody>
        </p:sp>
        <p:sp>
          <p:nvSpPr>
            <p:cNvPr id="32776" name="Line 13"/>
            <p:cNvSpPr>
              <a:spLocks noChangeShapeType="1"/>
            </p:cNvSpPr>
            <p:nvPr/>
          </p:nvSpPr>
          <p:spPr bwMode="auto">
            <a:xfrm>
              <a:off x="1440" y="2370"/>
              <a:ext cx="23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2777" name="Line 14"/>
            <p:cNvSpPr>
              <a:spLocks noChangeShapeType="1"/>
            </p:cNvSpPr>
            <p:nvPr/>
          </p:nvSpPr>
          <p:spPr bwMode="auto">
            <a:xfrm>
              <a:off x="1998" y="2166"/>
              <a:ext cx="0" cy="9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2778" name="Rectangle 15"/>
            <p:cNvSpPr>
              <a:spLocks noChangeArrowheads="1"/>
            </p:cNvSpPr>
            <p:nvPr/>
          </p:nvSpPr>
          <p:spPr bwMode="auto">
            <a:xfrm>
              <a:off x="1434" y="2166"/>
              <a:ext cx="2364" cy="9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293688"/>
            <a:ext cx="8785225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LIST  OF  LOGIC  MICROOPERATIONS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544888" y="1257300"/>
            <a:ext cx="34925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055688" y="1890713"/>
            <a:ext cx="34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15963" y="849313"/>
            <a:ext cx="5019675" cy="922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  <a:buFontTx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 List of Logic Microoperations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2000">
                <a:solidFill>
                  <a:schemeClr val="tx1"/>
                </a:solidFill>
              </a:rPr>
              <a:t>   </a:t>
            </a:r>
            <a:r>
              <a:rPr lang="en-US" altLang="ko-KR" sz="1600">
                <a:solidFill>
                  <a:schemeClr val="tx1"/>
                </a:solidFill>
              </a:rPr>
              <a:t>- 16 different logic operations with 2 binary vars.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- n binary vars  </a:t>
            </a:r>
            <a:r>
              <a:rPr lang="en-US" altLang="ko-KR" sz="1600">
                <a:solidFill>
                  <a:schemeClr val="tx1"/>
                </a:solidFill>
                <a:cs typeface="Arial" pitchFamily="34" charset="0"/>
              </a:rPr>
              <a:t>→</a:t>
            </a:r>
            <a:r>
              <a:rPr lang="en-US" altLang="ko-KR" sz="1600">
                <a:solidFill>
                  <a:schemeClr val="tx1"/>
                </a:solidFill>
              </a:rPr>
              <a:t>         functions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735263" y="1492250"/>
            <a:ext cx="2540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909888" y="1465263"/>
            <a:ext cx="225425" cy="265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055938" y="1409700"/>
            <a:ext cx="220662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677863" y="1974850"/>
            <a:ext cx="6375400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  <a:buFontTx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 Truth tables for 16 functions of 2 variables and the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2000">
                <a:solidFill>
                  <a:schemeClr val="tx1"/>
                </a:solidFill>
              </a:rPr>
              <a:t>   corresponding 16 logic micro-operations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408238" y="2630488"/>
            <a:ext cx="873125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Boolean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871913" y="2622550"/>
            <a:ext cx="1062037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Micro-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5473700" y="2736850"/>
            <a:ext cx="611188" cy="265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301750" y="2622550"/>
            <a:ext cx="865188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>
                <a:solidFill>
                  <a:schemeClr val="tx1"/>
                </a:solidFill>
              </a:rPr>
              <a:t>x  0 0 1 1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400">
                <a:solidFill>
                  <a:schemeClr val="tx1"/>
                </a:solidFill>
              </a:rPr>
              <a:t>y  0 1 0 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1514475" y="2651125"/>
            <a:ext cx="5233988" cy="3825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249488" y="2638425"/>
            <a:ext cx="0" cy="384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3808" name="Line 18"/>
          <p:cNvSpPr>
            <a:spLocks noChangeShapeType="1"/>
          </p:cNvSpPr>
          <p:nvPr/>
        </p:nvSpPr>
        <p:spPr bwMode="auto">
          <a:xfrm>
            <a:off x="1522413" y="3095625"/>
            <a:ext cx="521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3809" name="Rectangle 19"/>
          <p:cNvSpPr>
            <a:spLocks noChangeArrowheads="1"/>
          </p:cNvSpPr>
          <p:nvPr/>
        </p:nvSpPr>
        <p:spPr bwMode="auto">
          <a:xfrm>
            <a:off x="1282700" y="2651125"/>
            <a:ext cx="233363" cy="4460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20"/>
          <p:cNvSpPr>
            <a:spLocks noChangeArrowheads="1"/>
          </p:cNvSpPr>
          <p:nvPr/>
        </p:nvSpPr>
        <p:spPr bwMode="auto">
          <a:xfrm>
            <a:off x="7064375" y="0"/>
            <a:ext cx="20796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Logic Microoperations</a:t>
            </a:r>
          </a:p>
        </p:txBody>
      </p:sp>
      <p:sp>
        <p:nvSpPr>
          <p:cNvPr id="33811" name="Rectangle 21"/>
          <p:cNvSpPr>
            <a:spLocks noChangeArrowheads="1"/>
          </p:cNvSpPr>
          <p:nvPr/>
        </p:nvSpPr>
        <p:spPr bwMode="auto">
          <a:xfrm>
            <a:off x="909638" y="3079750"/>
            <a:ext cx="5657850" cy="35575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0 0 0 0	  F0  = 0	             F 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0	                Clear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0 0 0 1	  F1  = xy     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A 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400">
                <a:solidFill>
                  <a:schemeClr val="tx1"/>
                </a:solidFill>
              </a:rPr>
              <a:t> B	                AND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0 0 1 0	  F2  = xy'    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A 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400">
                <a:solidFill>
                  <a:schemeClr val="tx1"/>
                </a:solidFill>
              </a:rPr>
              <a:t> B’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0 0 1 1	  F3  = x	     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A	            Transfer A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0 1 0 0	  F4  = x'y    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A’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400">
                <a:solidFill>
                  <a:schemeClr val="tx1"/>
                </a:solidFill>
              </a:rPr>
              <a:t> 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0 1 0 1	  F5  = y	     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B	            Transfer 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0 1 1 0	  F6  = x 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400">
                <a:solidFill>
                  <a:schemeClr val="tx1"/>
                </a:solidFill>
              </a:rPr>
              <a:t> y 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A 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400">
                <a:solidFill>
                  <a:schemeClr val="tx1"/>
                </a:solidFill>
              </a:rPr>
              <a:t> B         Exclusive-OR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0 1 1 1	  F7  = x + y 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A 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lang="en-US" altLang="ko-KR" sz="1400">
                <a:solidFill>
                  <a:schemeClr val="tx1"/>
                </a:solidFill>
              </a:rPr>
              <a:t> B                OR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1 0 0 0	  F8  = (x + y)'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/>
              <a:t> 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</a:t>
            </a:r>
            <a:r>
              <a:rPr lang="en-US" altLang="ko-KR" sz="1400">
                <a:solidFill>
                  <a:schemeClr val="tx1"/>
                </a:solidFill>
              </a:rPr>
              <a:t>A 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lang="en-US" altLang="ko-KR" sz="1400">
                <a:solidFill>
                  <a:schemeClr val="tx1"/>
                </a:solidFill>
              </a:rPr>
              <a:t> B)’            NOR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1 0 0 1	  F9  = (x 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400">
                <a:solidFill>
                  <a:schemeClr val="tx1"/>
                </a:solidFill>
              </a:rPr>
              <a:t> y)'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(A 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400">
                <a:solidFill>
                  <a:schemeClr val="tx1"/>
                </a:solidFill>
              </a:rPr>
              <a:t> B)’    Exclusive-NOR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1 0 1 0	  F10 = y'      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B’             Complement 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1 0 1 1	  F11 = x + y'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A 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lang="en-US" altLang="ko-KR" sz="1400">
                <a:solidFill>
                  <a:schemeClr val="tx1"/>
                </a:solidFill>
              </a:rPr>
              <a:t> 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1 1 0 0	  F12 = x'	      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A’             Complement A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1 1 0 1	  F13 = x' + y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A’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lang="en-US" altLang="ko-KR" sz="1400">
                <a:solidFill>
                  <a:schemeClr val="tx1"/>
                </a:solidFill>
              </a:rPr>
              <a:t> 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1 1 1 0	  F14 = (xy)'  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(A </a:t>
            </a:r>
            <a:r>
              <a:rPr lang="en-US" altLang="ko-KR" sz="140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400">
                <a:solidFill>
                  <a:schemeClr val="tx1"/>
                </a:solidFill>
              </a:rPr>
              <a:t> B)’         NAND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>
                <a:solidFill>
                  <a:schemeClr val="tx1"/>
                </a:solidFill>
              </a:rPr>
              <a:t>1 1 1 1	  F15 = 1               F </a:t>
            </a:r>
            <a:r>
              <a:rPr lang="en-US" altLang="ko-KR" sz="14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>
                <a:solidFill>
                  <a:schemeClr val="tx1"/>
                </a:solidFill>
              </a:rPr>
              <a:t> all 1's          Set to all 1's</a:t>
            </a:r>
          </a:p>
          <a:p>
            <a:pPr defTabSz="762000" latinLnBrk="1"/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3812" name="Line 22"/>
          <p:cNvSpPr>
            <a:spLocks noChangeShapeType="1"/>
          </p:cNvSpPr>
          <p:nvPr/>
        </p:nvSpPr>
        <p:spPr bwMode="auto">
          <a:xfrm>
            <a:off x="3811588" y="2647950"/>
            <a:ext cx="0" cy="382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3813" name="Line 23"/>
          <p:cNvSpPr>
            <a:spLocks noChangeShapeType="1"/>
          </p:cNvSpPr>
          <p:nvPr/>
        </p:nvSpPr>
        <p:spPr bwMode="auto">
          <a:xfrm>
            <a:off x="5126038" y="2638425"/>
            <a:ext cx="0" cy="384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374650"/>
            <a:ext cx="8785225" cy="325438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smtClean="0"/>
              <a:t>HARDWARE  IMPLEMENTATION  OF  LOGIC MICROOPERATIONS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754188" y="4511675"/>
            <a:ext cx="3663950" cy="1289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3000"/>
              </a:lnSpc>
            </a:pPr>
            <a:r>
              <a:rPr lang="en-US" altLang="ko-KR" sz="1800">
                <a:solidFill>
                  <a:schemeClr val="tx1"/>
                </a:solidFill>
              </a:rPr>
              <a:t>0    0     F = A 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800">
                <a:solidFill>
                  <a:schemeClr val="tx1"/>
                </a:solidFill>
              </a:rPr>
              <a:t> B          AND</a:t>
            </a:r>
          </a:p>
          <a:p>
            <a:pPr defTabSz="762000">
              <a:lnSpc>
                <a:spcPct val="113000"/>
              </a:lnSpc>
            </a:pPr>
            <a:r>
              <a:rPr lang="en-US" altLang="ko-KR" sz="1800">
                <a:solidFill>
                  <a:schemeClr val="tx1"/>
                </a:solidFill>
              </a:rPr>
              <a:t>0    1     F = A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</a:t>
            </a:r>
            <a:r>
              <a:rPr lang="en-US" altLang="ko-KR" sz="1800">
                <a:solidFill>
                  <a:schemeClr val="tx1"/>
                </a:solidFill>
              </a:rPr>
              <a:t>B           OR</a:t>
            </a:r>
          </a:p>
          <a:p>
            <a:pPr defTabSz="762000">
              <a:lnSpc>
                <a:spcPct val="113000"/>
              </a:lnSpc>
            </a:pPr>
            <a:r>
              <a:rPr lang="en-US" altLang="ko-KR" sz="1800">
                <a:solidFill>
                  <a:schemeClr val="tx1"/>
                </a:solidFill>
              </a:rPr>
              <a:t>1    0     F = A 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800">
                <a:solidFill>
                  <a:schemeClr val="tx1"/>
                </a:solidFill>
              </a:rPr>
              <a:t> B          XOR</a:t>
            </a:r>
          </a:p>
          <a:p>
            <a:pPr defTabSz="762000">
              <a:lnSpc>
                <a:spcPct val="113000"/>
              </a:lnSpc>
            </a:pPr>
            <a:r>
              <a:rPr lang="en-US" altLang="ko-KR" sz="1800">
                <a:solidFill>
                  <a:schemeClr val="tx1"/>
                </a:solidFill>
              </a:rPr>
              <a:t>1    1     F = A’           Complement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577975" y="4576763"/>
            <a:ext cx="45323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2540000" y="4300538"/>
            <a:ext cx="0" cy="147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3870325" y="4281488"/>
            <a:ext cx="0" cy="150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711325" y="4268788"/>
            <a:ext cx="727075" cy="317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S</a:t>
            </a:r>
            <a:r>
              <a:rPr lang="en-US" altLang="ko-KR" sz="1800" baseline="-25000">
                <a:solidFill>
                  <a:schemeClr val="tx1"/>
                </a:solidFill>
              </a:rPr>
              <a:t>1</a:t>
            </a:r>
            <a:r>
              <a:rPr lang="en-US" altLang="ko-KR" sz="1800">
                <a:solidFill>
                  <a:schemeClr val="tx1"/>
                </a:solidFill>
              </a:rPr>
              <a:t>  S</a:t>
            </a:r>
            <a:r>
              <a:rPr lang="en-US" altLang="ko-KR" sz="180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717800" y="4268788"/>
            <a:ext cx="876300" cy="317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4221163" y="4224338"/>
            <a:ext cx="1376362" cy="374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8000"/>
              </a:lnSpc>
            </a:pP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</a:t>
            </a:r>
            <a:r>
              <a:rPr lang="en-US" altLang="ko-KR" sz="1800">
                <a:solidFill>
                  <a:schemeClr val="tx1"/>
                </a:solidFill>
              </a:rPr>
              <a:t>-operation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906713" y="3932238"/>
            <a:ext cx="2141537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2000">
                <a:solidFill>
                  <a:schemeClr val="tx1"/>
                </a:solidFill>
              </a:rPr>
              <a:t>    Function table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6923088" y="0"/>
            <a:ext cx="20796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Logic Microoperations</a:t>
            </a:r>
          </a:p>
        </p:txBody>
      </p:sp>
      <p:grpSp>
        <p:nvGrpSpPr>
          <p:cNvPr id="34828" name="Group 17"/>
          <p:cNvGrpSpPr>
            <a:grpSpLocks/>
          </p:cNvGrpSpPr>
          <p:nvPr/>
        </p:nvGrpSpPr>
        <p:grpSpPr bwMode="auto">
          <a:xfrm>
            <a:off x="3559175" y="1054100"/>
            <a:ext cx="455613" cy="336550"/>
            <a:chOff x="1772" y="1428"/>
            <a:chExt cx="301" cy="272"/>
          </a:xfrm>
        </p:grpSpPr>
        <p:sp>
          <p:nvSpPr>
            <p:cNvPr id="34886" name="Line 12"/>
            <p:cNvSpPr>
              <a:spLocks noChangeShapeType="1"/>
            </p:cNvSpPr>
            <p:nvPr/>
          </p:nvSpPr>
          <p:spPr bwMode="auto">
            <a:xfrm>
              <a:off x="1772" y="1432"/>
              <a:ext cx="0" cy="2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87" name="Line 13"/>
            <p:cNvSpPr>
              <a:spLocks noChangeShapeType="1"/>
            </p:cNvSpPr>
            <p:nvPr/>
          </p:nvSpPr>
          <p:spPr bwMode="auto">
            <a:xfrm>
              <a:off x="1776" y="1428"/>
              <a:ext cx="17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88" name="Line 14"/>
            <p:cNvSpPr>
              <a:spLocks noChangeShapeType="1"/>
            </p:cNvSpPr>
            <p:nvPr/>
          </p:nvSpPr>
          <p:spPr bwMode="auto">
            <a:xfrm>
              <a:off x="1776" y="1700"/>
              <a:ext cx="17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89" name="Arc 15"/>
            <p:cNvSpPr>
              <a:spLocks/>
            </p:cNvSpPr>
            <p:nvPr/>
          </p:nvSpPr>
          <p:spPr bwMode="auto">
            <a:xfrm>
              <a:off x="1956" y="1433"/>
              <a:ext cx="117" cy="128"/>
            </a:xfrm>
            <a:custGeom>
              <a:avLst/>
              <a:gdLst>
                <a:gd name="T0" fmla="*/ 0 w 21786"/>
                <a:gd name="T1" fmla="*/ 0 h 21600"/>
                <a:gd name="T2" fmla="*/ 1 w 21786"/>
                <a:gd name="T3" fmla="*/ 1 h 21600"/>
                <a:gd name="T4" fmla="*/ 0 w 21786"/>
                <a:gd name="T5" fmla="*/ 1 h 21600"/>
                <a:gd name="T6" fmla="*/ 0 60000 65536"/>
                <a:gd name="T7" fmla="*/ 0 60000 65536"/>
                <a:gd name="T8" fmla="*/ 0 60000 65536"/>
                <a:gd name="T9" fmla="*/ 0 w 21786"/>
                <a:gd name="T10" fmla="*/ 0 h 21600"/>
                <a:gd name="T11" fmla="*/ 21786 w 2178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86" h="21600" fill="none" extrusionOk="0">
                  <a:moveTo>
                    <a:pt x="-1" y="0"/>
                  </a:moveTo>
                  <a:cubicBezTo>
                    <a:pt x="61" y="0"/>
                    <a:pt x="123" y="-1"/>
                    <a:pt x="186" y="0"/>
                  </a:cubicBezTo>
                  <a:cubicBezTo>
                    <a:pt x="12115" y="0"/>
                    <a:pt x="21786" y="9670"/>
                    <a:pt x="21786" y="21600"/>
                  </a:cubicBezTo>
                </a:path>
                <a:path w="21786" h="21600" stroke="0" extrusionOk="0">
                  <a:moveTo>
                    <a:pt x="-1" y="0"/>
                  </a:moveTo>
                  <a:cubicBezTo>
                    <a:pt x="61" y="0"/>
                    <a:pt x="123" y="-1"/>
                    <a:pt x="186" y="0"/>
                  </a:cubicBezTo>
                  <a:cubicBezTo>
                    <a:pt x="12115" y="0"/>
                    <a:pt x="21786" y="9670"/>
                    <a:pt x="21786" y="21600"/>
                  </a:cubicBezTo>
                  <a:lnTo>
                    <a:pt x="186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0" name="Arc 16"/>
            <p:cNvSpPr>
              <a:spLocks/>
            </p:cNvSpPr>
            <p:nvPr/>
          </p:nvSpPr>
          <p:spPr bwMode="auto">
            <a:xfrm>
              <a:off x="1956" y="1560"/>
              <a:ext cx="116" cy="12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9" name="Line 18"/>
          <p:cNvSpPr>
            <a:spLocks noChangeShapeType="1"/>
          </p:cNvSpPr>
          <p:nvPr/>
        </p:nvSpPr>
        <p:spPr bwMode="auto">
          <a:xfrm flipH="1">
            <a:off x="2849563" y="1331913"/>
            <a:ext cx="7159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4830" name="Group 25"/>
          <p:cNvGrpSpPr>
            <a:grpSpLocks/>
          </p:cNvGrpSpPr>
          <p:nvPr/>
        </p:nvGrpSpPr>
        <p:grpSpPr bwMode="auto">
          <a:xfrm>
            <a:off x="3522663" y="1500188"/>
            <a:ext cx="492125" cy="336550"/>
            <a:chOff x="1748" y="1788"/>
            <a:chExt cx="324" cy="272"/>
          </a:xfrm>
        </p:grpSpPr>
        <p:sp>
          <p:nvSpPr>
            <p:cNvPr id="34880" name="Line 19"/>
            <p:cNvSpPr>
              <a:spLocks noChangeShapeType="1"/>
            </p:cNvSpPr>
            <p:nvPr/>
          </p:nvSpPr>
          <p:spPr bwMode="auto">
            <a:xfrm>
              <a:off x="1760" y="1788"/>
              <a:ext cx="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81" name="Line 20"/>
            <p:cNvSpPr>
              <a:spLocks noChangeShapeType="1"/>
            </p:cNvSpPr>
            <p:nvPr/>
          </p:nvSpPr>
          <p:spPr bwMode="auto">
            <a:xfrm>
              <a:off x="1760" y="2060"/>
              <a:ext cx="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82" name="Arc 21"/>
            <p:cNvSpPr>
              <a:spLocks/>
            </p:cNvSpPr>
            <p:nvPr/>
          </p:nvSpPr>
          <p:spPr bwMode="auto">
            <a:xfrm>
              <a:off x="1863" y="1793"/>
              <a:ext cx="209" cy="128"/>
            </a:xfrm>
            <a:custGeom>
              <a:avLst/>
              <a:gdLst>
                <a:gd name="T0" fmla="*/ 0 w 21704"/>
                <a:gd name="T1" fmla="*/ 0 h 21600"/>
                <a:gd name="T2" fmla="*/ 2 w 21704"/>
                <a:gd name="T3" fmla="*/ 1 h 21600"/>
                <a:gd name="T4" fmla="*/ 0 w 21704"/>
                <a:gd name="T5" fmla="*/ 1 h 21600"/>
                <a:gd name="T6" fmla="*/ 0 60000 65536"/>
                <a:gd name="T7" fmla="*/ 0 60000 65536"/>
                <a:gd name="T8" fmla="*/ 0 60000 65536"/>
                <a:gd name="T9" fmla="*/ 0 w 21704"/>
                <a:gd name="T10" fmla="*/ 0 h 21600"/>
                <a:gd name="T11" fmla="*/ 21704 w 217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4" h="21600" fill="none" extrusionOk="0">
                  <a:moveTo>
                    <a:pt x="0" y="0"/>
                  </a:moveTo>
                  <a:cubicBezTo>
                    <a:pt x="34" y="0"/>
                    <a:pt x="69" y="-1"/>
                    <a:pt x="104" y="0"/>
                  </a:cubicBezTo>
                  <a:cubicBezTo>
                    <a:pt x="12033" y="0"/>
                    <a:pt x="21704" y="9670"/>
                    <a:pt x="21704" y="21600"/>
                  </a:cubicBezTo>
                </a:path>
                <a:path w="21704" h="21600" stroke="0" extrusionOk="0">
                  <a:moveTo>
                    <a:pt x="0" y="0"/>
                  </a:moveTo>
                  <a:cubicBezTo>
                    <a:pt x="34" y="0"/>
                    <a:pt x="69" y="-1"/>
                    <a:pt x="104" y="0"/>
                  </a:cubicBezTo>
                  <a:cubicBezTo>
                    <a:pt x="12033" y="0"/>
                    <a:pt x="21704" y="9670"/>
                    <a:pt x="21704" y="21600"/>
                  </a:cubicBezTo>
                  <a:lnTo>
                    <a:pt x="104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3" name="Arc 22"/>
            <p:cNvSpPr>
              <a:spLocks/>
            </p:cNvSpPr>
            <p:nvPr/>
          </p:nvSpPr>
          <p:spPr bwMode="auto">
            <a:xfrm>
              <a:off x="1864" y="1920"/>
              <a:ext cx="208" cy="128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4" name="Arc 23"/>
            <p:cNvSpPr>
              <a:spLocks/>
            </p:cNvSpPr>
            <p:nvPr/>
          </p:nvSpPr>
          <p:spPr bwMode="auto">
            <a:xfrm>
              <a:off x="1748" y="1793"/>
              <a:ext cx="29" cy="128"/>
            </a:xfrm>
            <a:custGeom>
              <a:avLst/>
              <a:gdLst>
                <a:gd name="T0" fmla="*/ 0 w 22371"/>
                <a:gd name="T1" fmla="*/ 0 h 21600"/>
                <a:gd name="T2" fmla="*/ 0 w 22371"/>
                <a:gd name="T3" fmla="*/ 1 h 21600"/>
                <a:gd name="T4" fmla="*/ 0 w 22371"/>
                <a:gd name="T5" fmla="*/ 1 h 21600"/>
                <a:gd name="T6" fmla="*/ 0 60000 65536"/>
                <a:gd name="T7" fmla="*/ 0 60000 65536"/>
                <a:gd name="T8" fmla="*/ 0 60000 65536"/>
                <a:gd name="T9" fmla="*/ 0 w 22371"/>
                <a:gd name="T10" fmla="*/ 0 h 21600"/>
                <a:gd name="T11" fmla="*/ 22371 w 223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71" h="21600" fill="none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</a:path>
                <a:path w="22371" h="21600" stroke="0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  <a:lnTo>
                    <a:pt x="771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5" name="Arc 24"/>
            <p:cNvSpPr>
              <a:spLocks/>
            </p:cNvSpPr>
            <p:nvPr/>
          </p:nvSpPr>
          <p:spPr bwMode="auto">
            <a:xfrm>
              <a:off x="1748" y="1920"/>
              <a:ext cx="2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1" name="Line 26"/>
          <p:cNvSpPr>
            <a:spLocks noChangeShapeType="1"/>
          </p:cNvSpPr>
          <p:nvPr/>
        </p:nvSpPr>
        <p:spPr bwMode="auto">
          <a:xfrm flipV="1">
            <a:off x="3270250" y="1108075"/>
            <a:ext cx="0" cy="14779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4832" name="Group 31"/>
          <p:cNvGrpSpPr>
            <a:grpSpLocks/>
          </p:cNvGrpSpPr>
          <p:nvPr/>
        </p:nvGrpSpPr>
        <p:grpSpPr bwMode="auto">
          <a:xfrm>
            <a:off x="3600450" y="2387600"/>
            <a:ext cx="414338" cy="346075"/>
            <a:chOff x="1800" y="2504"/>
            <a:chExt cx="272" cy="280"/>
          </a:xfrm>
        </p:grpSpPr>
        <p:sp>
          <p:nvSpPr>
            <p:cNvPr id="34876" name="Line 27"/>
            <p:cNvSpPr>
              <a:spLocks noChangeShapeType="1"/>
            </p:cNvSpPr>
            <p:nvPr/>
          </p:nvSpPr>
          <p:spPr bwMode="auto">
            <a:xfrm flipH="1" flipV="1">
              <a:off x="1800" y="2504"/>
              <a:ext cx="24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77" name="Line 28"/>
            <p:cNvSpPr>
              <a:spLocks noChangeShapeType="1"/>
            </p:cNvSpPr>
            <p:nvPr/>
          </p:nvSpPr>
          <p:spPr bwMode="auto">
            <a:xfrm flipH="1">
              <a:off x="1800" y="2656"/>
              <a:ext cx="24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78" name="Line 29"/>
            <p:cNvSpPr>
              <a:spLocks noChangeShapeType="1"/>
            </p:cNvSpPr>
            <p:nvPr/>
          </p:nvSpPr>
          <p:spPr bwMode="auto">
            <a:xfrm>
              <a:off x="1812" y="2520"/>
              <a:ext cx="0" cy="2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79" name="Oval 30"/>
            <p:cNvSpPr>
              <a:spLocks noChangeArrowheads="1"/>
            </p:cNvSpPr>
            <p:nvPr/>
          </p:nvSpPr>
          <p:spPr bwMode="auto">
            <a:xfrm>
              <a:off x="2032" y="2624"/>
              <a:ext cx="40" cy="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3" name="Line 32"/>
          <p:cNvSpPr>
            <a:spLocks noChangeShapeType="1"/>
          </p:cNvSpPr>
          <p:nvPr/>
        </p:nvSpPr>
        <p:spPr bwMode="auto">
          <a:xfrm>
            <a:off x="3074988" y="1335088"/>
            <a:ext cx="0" cy="911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34" name="Rectangle 33"/>
          <p:cNvSpPr>
            <a:spLocks noChangeArrowheads="1"/>
          </p:cNvSpPr>
          <p:nvPr/>
        </p:nvSpPr>
        <p:spPr bwMode="auto">
          <a:xfrm>
            <a:off x="2568575" y="1214438"/>
            <a:ext cx="29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B</a:t>
            </a:r>
          </a:p>
        </p:txBody>
      </p:sp>
      <p:sp>
        <p:nvSpPr>
          <p:cNvPr id="34835" name="Rectangle 34"/>
          <p:cNvSpPr>
            <a:spLocks noChangeArrowheads="1"/>
          </p:cNvSpPr>
          <p:nvPr/>
        </p:nvSpPr>
        <p:spPr bwMode="auto">
          <a:xfrm>
            <a:off x="2557463" y="985838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A</a:t>
            </a:r>
          </a:p>
        </p:txBody>
      </p:sp>
      <p:sp>
        <p:nvSpPr>
          <p:cNvPr id="34836" name="Rectangle 35"/>
          <p:cNvSpPr>
            <a:spLocks noChangeArrowheads="1"/>
          </p:cNvSpPr>
          <p:nvPr/>
        </p:nvSpPr>
        <p:spPr bwMode="auto">
          <a:xfrm>
            <a:off x="2568575" y="2782888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S</a:t>
            </a:r>
          </a:p>
        </p:txBody>
      </p:sp>
      <p:sp>
        <p:nvSpPr>
          <p:cNvPr id="34837" name="Rectangle 36"/>
          <p:cNvSpPr>
            <a:spLocks noChangeArrowheads="1"/>
          </p:cNvSpPr>
          <p:nvPr/>
        </p:nvSpPr>
        <p:spPr bwMode="auto">
          <a:xfrm>
            <a:off x="2568575" y="3011488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S</a:t>
            </a:r>
          </a:p>
        </p:txBody>
      </p:sp>
      <p:sp>
        <p:nvSpPr>
          <p:cNvPr id="34838" name="Rectangle 37"/>
          <p:cNvSpPr>
            <a:spLocks noChangeArrowheads="1"/>
          </p:cNvSpPr>
          <p:nvPr/>
        </p:nvSpPr>
        <p:spPr bwMode="auto">
          <a:xfrm>
            <a:off x="5370513" y="1720850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F</a:t>
            </a:r>
          </a:p>
        </p:txBody>
      </p:sp>
      <p:sp>
        <p:nvSpPr>
          <p:cNvPr id="34839" name="Rectangle 38"/>
          <p:cNvSpPr>
            <a:spLocks noChangeArrowheads="1"/>
          </p:cNvSpPr>
          <p:nvPr/>
        </p:nvSpPr>
        <p:spPr bwMode="auto">
          <a:xfrm>
            <a:off x="2678113" y="28209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1</a:t>
            </a:r>
          </a:p>
        </p:txBody>
      </p:sp>
      <p:sp>
        <p:nvSpPr>
          <p:cNvPr id="34840" name="Rectangle 39"/>
          <p:cNvSpPr>
            <a:spLocks noChangeArrowheads="1"/>
          </p:cNvSpPr>
          <p:nvPr/>
        </p:nvSpPr>
        <p:spPr bwMode="auto">
          <a:xfrm>
            <a:off x="2678113" y="30495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0</a:t>
            </a:r>
          </a:p>
        </p:txBody>
      </p:sp>
      <p:sp>
        <p:nvSpPr>
          <p:cNvPr id="34841" name="Rectangle 40"/>
          <p:cNvSpPr>
            <a:spLocks noChangeArrowheads="1"/>
          </p:cNvSpPr>
          <p:nvPr/>
        </p:nvSpPr>
        <p:spPr bwMode="auto">
          <a:xfrm>
            <a:off x="5478463" y="1739900"/>
            <a:ext cx="223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i</a:t>
            </a:r>
          </a:p>
        </p:txBody>
      </p:sp>
      <p:sp>
        <p:nvSpPr>
          <p:cNvPr id="34842" name="Rectangle 41"/>
          <p:cNvSpPr>
            <a:spLocks noChangeArrowheads="1"/>
          </p:cNvSpPr>
          <p:nvPr/>
        </p:nvSpPr>
        <p:spPr bwMode="auto">
          <a:xfrm>
            <a:off x="2678113" y="1254125"/>
            <a:ext cx="223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i</a:t>
            </a:r>
          </a:p>
        </p:txBody>
      </p:sp>
      <p:sp>
        <p:nvSpPr>
          <p:cNvPr id="34843" name="Rectangle 42"/>
          <p:cNvSpPr>
            <a:spLocks noChangeArrowheads="1"/>
          </p:cNvSpPr>
          <p:nvPr/>
        </p:nvSpPr>
        <p:spPr bwMode="auto">
          <a:xfrm>
            <a:off x="2665413" y="1016000"/>
            <a:ext cx="223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i</a:t>
            </a:r>
          </a:p>
        </p:txBody>
      </p:sp>
      <p:sp>
        <p:nvSpPr>
          <p:cNvPr id="34844" name="Line 43"/>
          <p:cNvSpPr>
            <a:spLocks noChangeShapeType="1"/>
          </p:cNvSpPr>
          <p:nvPr/>
        </p:nvSpPr>
        <p:spPr bwMode="auto">
          <a:xfrm flipH="1">
            <a:off x="2849563" y="1112838"/>
            <a:ext cx="7159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45" name="Line 44"/>
          <p:cNvSpPr>
            <a:spLocks noChangeShapeType="1"/>
          </p:cNvSpPr>
          <p:nvPr/>
        </p:nvSpPr>
        <p:spPr bwMode="auto">
          <a:xfrm>
            <a:off x="3541713" y="1957388"/>
            <a:ext cx="133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46" name="Line 45"/>
          <p:cNvSpPr>
            <a:spLocks noChangeShapeType="1"/>
          </p:cNvSpPr>
          <p:nvPr/>
        </p:nvSpPr>
        <p:spPr bwMode="auto">
          <a:xfrm>
            <a:off x="3541713" y="2293938"/>
            <a:ext cx="133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47" name="Arc 46"/>
          <p:cNvSpPr>
            <a:spLocks/>
          </p:cNvSpPr>
          <p:nvPr/>
        </p:nvSpPr>
        <p:spPr bwMode="auto">
          <a:xfrm>
            <a:off x="3697288" y="1962150"/>
            <a:ext cx="317500" cy="158750"/>
          </a:xfrm>
          <a:custGeom>
            <a:avLst/>
            <a:gdLst>
              <a:gd name="T0" fmla="*/ 0 w 21704"/>
              <a:gd name="T1" fmla="*/ 0 h 21600"/>
              <a:gd name="T2" fmla="*/ 4644593 w 21704"/>
              <a:gd name="T3" fmla="*/ 1166739 h 21600"/>
              <a:gd name="T4" fmla="*/ 22250 w 21704"/>
              <a:gd name="T5" fmla="*/ 1166739 h 21600"/>
              <a:gd name="T6" fmla="*/ 0 60000 65536"/>
              <a:gd name="T7" fmla="*/ 0 60000 65536"/>
              <a:gd name="T8" fmla="*/ 0 60000 65536"/>
              <a:gd name="T9" fmla="*/ 0 w 21704"/>
              <a:gd name="T10" fmla="*/ 0 h 21600"/>
              <a:gd name="T11" fmla="*/ 21704 w 217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4" h="21600" fill="none" extrusionOk="0">
                <a:moveTo>
                  <a:pt x="0" y="0"/>
                </a:moveTo>
                <a:cubicBezTo>
                  <a:pt x="34" y="0"/>
                  <a:pt x="69" y="-1"/>
                  <a:pt x="104" y="0"/>
                </a:cubicBezTo>
                <a:cubicBezTo>
                  <a:pt x="12033" y="0"/>
                  <a:pt x="21704" y="9670"/>
                  <a:pt x="21704" y="21600"/>
                </a:cubicBezTo>
              </a:path>
              <a:path w="21704" h="21600" stroke="0" extrusionOk="0">
                <a:moveTo>
                  <a:pt x="0" y="0"/>
                </a:moveTo>
                <a:cubicBezTo>
                  <a:pt x="34" y="0"/>
                  <a:pt x="69" y="-1"/>
                  <a:pt x="104" y="0"/>
                </a:cubicBezTo>
                <a:cubicBezTo>
                  <a:pt x="12033" y="0"/>
                  <a:pt x="21704" y="9670"/>
                  <a:pt x="21704" y="21600"/>
                </a:cubicBezTo>
                <a:lnTo>
                  <a:pt x="104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Arc 47"/>
          <p:cNvSpPr>
            <a:spLocks/>
          </p:cNvSpPr>
          <p:nvPr/>
        </p:nvSpPr>
        <p:spPr bwMode="auto">
          <a:xfrm>
            <a:off x="3698875" y="2119313"/>
            <a:ext cx="315913" cy="160337"/>
          </a:xfrm>
          <a:custGeom>
            <a:avLst/>
            <a:gdLst>
              <a:gd name="T0" fmla="*/ 4620418 w 21600"/>
              <a:gd name="T1" fmla="*/ 0 h 21600"/>
              <a:gd name="T2" fmla="*/ 0 w 21600"/>
              <a:gd name="T3" fmla="*/ 119018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Arc 48"/>
          <p:cNvSpPr>
            <a:spLocks/>
          </p:cNvSpPr>
          <p:nvPr/>
        </p:nvSpPr>
        <p:spPr bwMode="auto">
          <a:xfrm>
            <a:off x="3522663" y="1962150"/>
            <a:ext cx="42862" cy="158750"/>
          </a:xfrm>
          <a:custGeom>
            <a:avLst/>
            <a:gdLst>
              <a:gd name="T0" fmla="*/ 0 w 22371"/>
              <a:gd name="T1" fmla="*/ 757 h 21600"/>
              <a:gd name="T2" fmla="*/ 82122 w 22371"/>
              <a:gd name="T3" fmla="*/ 1166739 h 21600"/>
              <a:gd name="T4" fmla="*/ 2830 w 22371"/>
              <a:gd name="T5" fmla="*/ 1166739 h 21600"/>
              <a:gd name="T6" fmla="*/ 0 60000 65536"/>
              <a:gd name="T7" fmla="*/ 0 60000 65536"/>
              <a:gd name="T8" fmla="*/ 0 60000 65536"/>
              <a:gd name="T9" fmla="*/ 0 w 22371"/>
              <a:gd name="T10" fmla="*/ 0 h 21600"/>
              <a:gd name="T11" fmla="*/ 22371 w 223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71" h="21600" fill="none" extrusionOk="0">
                <a:moveTo>
                  <a:pt x="-1" y="13"/>
                </a:moveTo>
                <a:cubicBezTo>
                  <a:pt x="256" y="4"/>
                  <a:pt x="513" y="-1"/>
                  <a:pt x="771" y="0"/>
                </a:cubicBezTo>
                <a:cubicBezTo>
                  <a:pt x="12700" y="0"/>
                  <a:pt x="22371" y="9670"/>
                  <a:pt x="22371" y="21600"/>
                </a:cubicBezTo>
              </a:path>
              <a:path w="22371" h="21600" stroke="0" extrusionOk="0">
                <a:moveTo>
                  <a:pt x="-1" y="13"/>
                </a:moveTo>
                <a:cubicBezTo>
                  <a:pt x="256" y="4"/>
                  <a:pt x="513" y="-1"/>
                  <a:pt x="771" y="0"/>
                </a:cubicBezTo>
                <a:cubicBezTo>
                  <a:pt x="12700" y="0"/>
                  <a:pt x="22371" y="9670"/>
                  <a:pt x="22371" y="21600"/>
                </a:cubicBezTo>
                <a:lnTo>
                  <a:pt x="771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Arc 49"/>
          <p:cNvSpPr>
            <a:spLocks/>
          </p:cNvSpPr>
          <p:nvPr/>
        </p:nvSpPr>
        <p:spPr bwMode="auto">
          <a:xfrm>
            <a:off x="3522663" y="2119313"/>
            <a:ext cx="42862" cy="160337"/>
          </a:xfrm>
          <a:custGeom>
            <a:avLst/>
            <a:gdLst>
              <a:gd name="T0" fmla="*/ 85053 w 21600"/>
              <a:gd name="T1" fmla="*/ 0 h 21600"/>
              <a:gd name="T2" fmla="*/ 0 w 21600"/>
              <a:gd name="T3" fmla="*/ 119018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50"/>
          <p:cNvSpPr>
            <a:spLocks noChangeShapeType="1"/>
          </p:cNvSpPr>
          <p:nvPr/>
        </p:nvSpPr>
        <p:spPr bwMode="auto">
          <a:xfrm flipH="1">
            <a:off x="3074988" y="1785938"/>
            <a:ext cx="4905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52" name="Line 51"/>
          <p:cNvSpPr>
            <a:spLocks noChangeShapeType="1"/>
          </p:cNvSpPr>
          <p:nvPr/>
        </p:nvSpPr>
        <p:spPr bwMode="auto">
          <a:xfrm flipH="1">
            <a:off x="3262313" y="1558925"/>
            <a:ext cx="303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53" name="Line 52"/>
          <p:cNvSpPr>
            <a:spLocks noChangeShapeType="1"/>
          </p:cNvSpPr>
          <p:nvPr/>
        </p:nvSpPr>
        <p:spPr bwMode="auto">
          <a:xfrm flipH="1">
            <a:off x="3055938" y="2233613"/>
            <a:ext cx="5095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54" name="Line 53"/>
          <p:cNvSpPr>
            <a:spLocks noChangeShapeType="1"/>
          </p:cNvSpPr>
          <p:nvPr/>
        </p:nvSpPr>
        <p:spPr bwMode="auto">
          <a:xfrm flipH="1">
            <a:off x="3262313" y="2005013"/>
            <a:ext cx="303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55" name="Line 54"/>
          <p:cNvSpPr>
            <a:spLocks noChangeShapeType="1"/>
          </p:cNvSpPr>
          <p:nvPr/>
        </p:nvSpPr>
        <p:spPr bwMode="auto">
          <a:xfrm flipH="1">
            <a:off x="3262313" y="2571750"/>
            <a:ext cx="3635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56" name="Line 55"/>
          <p:cNvSpPr>
            <a:spLocks noChangeShapeType="1"/>
          </p:cNvSpPr>
          <p:nvPr/>
        </p:nvSpPr>
        <p:spPr bwMode="auto">
          <a:xfrm>
            <a:off x="4029075" y="1222375"/>
            <a:ext cx="36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57" name="Line 56"/>
          <p:cNvSpPr>
            <a:spLocks noChangeShapeType="1"/>
          </p:cNvSpPr>
          <p:nvPr/>
        </p:nvSpPr>
        <p:spPr bwMode="auto">
          <a:xfrm>
            <a:off x="4029075" y="1668463"/>
            <a:ext cx="355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58" name="Line 57"/>
          <p:cNvSpPr>
            <a:spLocks noChangeShapeType="1"/>
          </p:cNvSpPr>
          <p:nvPr/>
        </p:nvSpPr>
        <p:spPr bwMode="auto">
          <a:xfrm>
            <a:off x="4029075" y="2125663"/>
            <a:ext cx="346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59" name="Line 58"/>
          <p:cNvSpPr>
            <a:spLocks noChangeShapeType="1"/>
          </p:cNvSpPr>
          <p:nvPr/>
        </p:nvSpPr>
        <p:spPr bwMode="auto">
          <a:xfrm>
            <a:off x="4038600" y="2571750"/>
            <a:ext cx="346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60" name="Arc 59"/>
          <p:cNvSpPr>
            <a:spLocks/>
          </p:cNvSpPr>
          <p:nvPr/>
        </p:nvSpPr>
        <p:spPr bwMode="auto">
          <a:xfrm>
            <a:off x="3462338" y="1962150"/>
            <a:ext cx="42862" cy="158750"/>
          </a:xfrm>
          <a:custGeom>
            <a:avLst/>
            <a:gdLst>
              <a:gd name="T0" fmla="*/ 0 w 22371"/>
              <a:gd name="T1" fmla="*/ 757 h 21600"/>
              <a:gd name="T2" fmla="*/ 82122 w 22371"/>
              <a:gd name="T3" fmla="*/ 1166739 h 21600"/>
              <a:gd name="T4" fmla="*/ 2830 w 22371"/>
              <a:gd name="T5" fmla="*/ 1166739 h 21600"/>
              <a:gd name="T6" fmla="*/ 0 60000 65536"/>
              <a:gd name="T7" fmla="*/ 0 60000 65536"/>
              <a:gd name="T8" fmla="*/ 0 60000 65536"/>
              <a:gd name="T9" fmla="*/ 0 w 22371"/>
              <a:gd name="T10" fmla="*/ 0 h 21600"/>
              <a:gd name="T11" fmla="*/ 22371 w 223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71" h="21600" fill="none" extrusionOk="0">
                <a:moveTo>
                  <a:pt x="-1" y="13"/>
                </a:moveTo>
                <a:cubicBezTo>
                  <a:pt x="256" y="4"/>
                  <a:pt x="513" y="-1"/>
                  <a:pt x="771" y="0"/>
                </a:cubicBezTo>
                <a:cubicBezTo>
                  <a:pt x="12700" y="0"/>
                  <a:pt x="22371" y="9670"/>
                  <a:pt x="22371" y="21600"/>
                </a:cubicBezTo>
              </a:path>
              <a:path w="22371" h="21600" stroke="0" extrusionOk="0">
                <a:moveTo>
                  <a:pt x="-1" y="13"/>
                </a:moveTo>
                <a:cubicBezTo>
                  <a:pt x="256" y="4"/>
                  <a:pt x="513" y="-1"/>
                  <a:pt x="771" y="0"/>
                </a:cubicBezTo>
                <a:cubicBezTo>
                  <a:pt x="12700" y="0"/>
                  <a:pt x="22371" y="9670"/>
                  <a:pt x="22371" y="21600"/>
                </a:cubicBezTo>
                <a:lnTo>
                  <a:pt x="771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Arc 60"/>
          <p:cNvSpPr>
            <a:spLocks/>
          </p:cNvSpPr>
          <p:nvPr/>
        </p:nvSpPr>
        <p:spPr bwMode="auto">
          <a:xfrm>
            <a:off x="3462338" y="2119313"/>
            <a:ext cx="42862" cy="160337"/>
          </a:xfrm>
          <a:custGeom>
            <a:avLst/>
            <a:gdLst>
              <a:gd name="T0" fmla="*/ 85053 w 21600"/>
              <a:gd name="T1" fmla="*/ 0 h 21600"/>
              <a:gd name="T2" fmla="*/ 0 w 21600"/>
              <a:gd name="T3" fmla="*/ 119018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4389438" y="1057275"/>
            <a:ext cx="800100" cy="16684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4364038" y="11064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0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4351338" y="15525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1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4364038" y="20081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2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4351338" y="24542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3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4632325" y="1670050"/>
            <a:ext cx="5365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4 X 1</a:t>
            </a:r>
          </a:p>
          <a:p>
            <a:pPr defTabSz="762000" eaLnBrk="1"/>
            <a:endParaRPr lang="en-US" altLang="ko-KR" sz="1200"/>
          </a:p>
        </p:txBody>
      </p:sp>
      <p:sp>
        <p:nvSpPr>
          <p:cNvPr id="34868" name="Rectangle 67"/>
          <p:cNvSpPr>
            <a:spLocks noChangeArrowheads="1"/>
          </p:cNvSpPr>
          <p:nvPr/>
        </p:nvSpPr>
        <p:spPr bwMode="auto">
          <a:xfrm>
            <a:off x="4630738" y="1809750"/>
            <a:ext cx="519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MUX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5214938" y="1836738"/>
            <a:ext cx="1825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70" name="Rectangle 69"/>
          <p:cNvSpPr>
            <a:spLocks noChangeArrowheads="1"/>
          </p:cNvSpPr>
          <p:nvPr/>
        </p:nvSpPr>
        <p:spPr bwMode="auto">
          <a:xfrm>
            <a:off x="4506913" y="2497138"/>
            <a:ext cx="628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Select</a:t>
            </a:r>
          </a:p>
        </p:txBody>
      </p:sp>
      <p:sp>
        <p:nvSpPr>
          <p:cNvPr id="34871" name="Line 70"/>
          <p:cNvSpPr>
            <a:spLocks noChangeShapeType="1"/>
          </p:cNvSpPr>
          <p:nvPr/>
        </p:nvSpPr>
        <p:spPr bwMode="auto">
          <a:xfrm>
            <a:off x="4589463" y="2744788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5003800" y="2744788"/>
            <a:ext cx="0" cy="376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 flipH="1">
            <a:off x="2849563" y="2908300"/>
            <a:ext cx="17478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74" name="Line 73"/>
          <p:cNvSpPr>
            <a:spLocks noChangeShapeType="1"/>
          </p:cNvSpPr>
          <p:nvPr/>
        </p:nvSpPr>
        <p:spPr bwMode="auto">
          <a:xfrm flipH="1">
            <a:off x="2849563" y="3136900"/>
            <a:ext cx="2159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75" name="Rectangle 74"/>
          <p:cNvSpPr>
            <a:spLocks noChangeArrowheads="1"/>
          </p:cNvSpPr>
          <p:nvPr/>
        </p:nvSpPr>
        <p:spPr bwMode="auto">
          <a:xfrm>
            <a:off x="1570038" y="4273550"/>
            <a:ext cx="4556125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9144000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APPLICATIONS OF LOGIC MICROOPERATIONS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6934200" y="0"/>
            <a:ext cx="20796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Logic Microoperations</a:t>
            </a: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019175"/>
            <a:ext cx="7886700" cy="5440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Logic microoperations can be used to </a:t>
            </a:r>
            <a:r>
              <a:rPr lang="en-US" altLang="ko-KR" sz="2000" smtClean="0"/>
              <a:t>manipulate individual bits or a portions of a word in a register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Consider the data in a register A. In another register, B, is bit data that will be used to modify the contents of A</a:t>
            </a:r>
          </a:p>
          <a:p>
            <a:endParaRPr lang="en-US" altLang="ko-KR" sz="2000" smtClean="0"/>
          </a:p>
          <a:p>
            <a:pPr lvl="1"/>
            <a:r>
              <a:rPr lang="en-US" altLang="ko-KR" smtClean="0"/>
              <a:t>Selective-set	                     	A </a:t>
            </a:r>
            <a:r>
              <a:rPr lang="en-US" altLang="ko-KR" smtClean="0">
                <a:sym typeface="Symbol" pitchFamily="18" charset="2"/>
              </a:rPr>
              <a:t> </a:t>
            </a:r>
            <a:r>
              <a:rPr lang="en-US" altLang="ko-KR" smtClean="0"/>
              <a:t>A + B</a:t>
            </a:r>
          </a:p>
          <a:p>
            <a:pPr lvl="1"/>
            <a:r>
              <a:rPr lang="en-US" altLang="ko-KR" smtClean="0"/>
              <a:t>Selective-complement 	A </a:t>
            </a:r>
            <a:r>
              <a:rPr lang="en-US" altLang="ko-KR" smtClean="0">
                <a:sym typeface="Symbol" pitchFamily="18" charset="2"/>
              </a:rPr>
              <a:t> </a:t>
            </a:r>
            <a:r>
              <a:rPr lang="en-US" altLang="ko-KR" smtClean="0"/>
              <a:t>A </a:t>
            </a:r>
            <a:r>
              <a:rPr lang="en-US" altLang="ko-KR" smtClean="0">
                <a:sym typeface="Symbol" pitchFamily="18" charset="2"/>
              </a:rPr>
              <a:t></a:t>
            </a:r>
            <a:r>
              <a:rPr lang="en-US" altLang="ko-KR" smtClean="0"/>
              <a:t> B	</a:t>
            </a:r>
          </a:p>
          <a:p>
            <a:pPr lvl="1"/>
            <a:r>
              <a:rPr lang="en-US" altLang="ko-KR" smtClean="0"/>
              <a:t>Selective-clear 		A </a:t>
            </a:r>
            <a:r>
              <a:rPr lang="en-US" altLang="ko-KR" smtClean="0">
                <a:sym typeface="Symbol" pitchFamily="18" charset="2"/>
              </a:rPr>
              <a:t> </a:t>
            </a:r>
            <a:r>
              <a:rPr lang="en-US" altLang="ko-KR" smtClean="0"/>
              <a:t>A • B’	</a:t>
            </a:r>
          </a:p>
          <a:p>
            <a:pPr lvl="1"/>
            <a:r>
              <a:rPr lang="en-US" altLang="ko-KR" smtClean="0"/>
              <a:t>Mask (Delete)	 		A </a:t>
            </a:r>
            <a:r>
              <a:rPr lang="en-US" altLang="ko-KR" smtClean="0">
                <a:sym typeface="Symbol" pitchFamily="18" charset="2"/>
              </a:rPr>
              <a:t> </a:t>
            </a:r>
            <a:r>
              <a:rPr lang="en-US" altLang="ko-KR" smtClean="0"/>
              <a:t>A • B</a:t>
            </a:r>
          </a:p>
          <a:p>
            <a:pPr lvl="1"/>
            <a:r>
              <a:rPr lang="en-US" altLang="ko-KR" smtClean="0"/>
              <a:t>Clear			 	A </a:t>
            </a:r>
            <a:r>
              <a:rPr lang="en-US" altLang="ko-KR" smtClean="0">
                <a:sym typeface="Symbol" pitchFamily="18" charset="2"/>
              </a:rPr>
              <a:t> </a:t>
            </a:r>
            <a:r>
              <a:rPr lang="en-US" altLang="ko-KR" smtClean="0"/>
              <a:t>A </a:t>
            </a:r>
            <a:r>
              <a:rPr lang="en-US" altLang="ko-KR" smtClean="0">
                <a:sym typeface="Symbol" pitchFamily="18" charset="2"/>
              </a:rPr>
              <a:t></a:t>
            </a:r>
            <a:r>
              <a:rPr lang="en-US" altLang="ko-KR" smtClean="0"/>
              <a:t> B</a:t>
            </a:r>
          </a:p>
          <a:p>
            <a:pPr lvl="1"/>
            <a:r>
              <a:rPr lang="en-US" altLang="ko-KR" smtClean="0"/>
              <a:t>Insert	 			A </a:t>
            </a:r>
            <a:r>
              <a:rPr lang="en-US" altLang="ko-KR" smtClean="0">
                <a:sym typeface="Symbol" pitchFamily="18" charset="2"/>
              </a:rPr>
              <a:t> </a:t>
            </a:r>
            <a:r>
              <a:rPr lang="en-US" altLang="ko-KR" smtClean="0"/>
              <a:t>(A • B) + C</a:t>
            </a:r>
          </a:p>
          <a:p>
            <a:pPr lvl="1"/>
            <a:r>
              <a:rPr lang="en-US" altLang="ko-KR" smtClean="0"/>
              <a:t>Compare 			A </a:t>
            </a:r>
            <a:r>
              <a:rPr lang="en-US" altLang="ko-KR" smtClean="0">
                <a:sym typeface="Symbol" pitchFamily="18" charset="2"/>
              </a:rPr>
              <a:t> </a:t>
            </a:r>
            <a:r>
              <a:rPr lang="en-US" altLang="ko-KR" smtClean="0"/>
              <a:t>A </a:t>
            </a:r>
            <a:r>
              <a:rPr lang="en-US" altLang="ko-KR" smtClean="0">
                <a:sym typeface="Symbol" pitchFamily="18" charset="2"/>
              </a:rPr>
              <a:t></a:t>
            </a:r>
            <a:r>
              <a:rPr lang="en-US" altLang="ko-KR" smtClean="0"/>
              <a:t> B</a:t>
            </a:r>
          </a:p>
          <a:p>
            <a:pPr lvl="1"/>
            <a:r>
              <a:rPr lang="en-US" altLang="ko-KR" smtClean="0"/>
              <a:t> . . . </a:t>
            </a:r>
          </a:p>
          <a:p>
            <a:endParaRPr lang="en-US" altLang="ko-KR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9144000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SELECTIVE SET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934200" y="0"/>
            <a:ext cx="20796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Logic Microoperations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809750"/>
            <a:ext cx="7886700" cy="34686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In a selective set operation, the bit pattern in B is used to </a:t>
            </a:r>
            <a:r>
              <a:rPr lang="en-US" altLang="ko-KR" sz="2000" i="1" smtClean="0">
                <a:sym typeface="Symbol" pitchFamily="18" charset="2"/>
              </a:rPr>
              <a:t>set</a:t>
            </a:r>
            <a:r>
              <a:rPr lang="en-US" altLang="ko-KR" sz="2000" smtClean="0">
                <a:sym typeface="Symbol" pitchFamily="18" charset="2"/>
              </a:rPr>
              <a:t> certain bits in A 		</a:t>
            </a:r>
            <a:endParaRPr lang="en-US" altLang="ko-KR" sz="2000" smtClean="0"/>
          </a:p>
          <a:p>
            <a:endParaRPr lang="en-US" altLang="ko-KR" sz="1800" smtClean="0"/>
          </a:p>
          <a:p>
            <a:pPr>
              <a:buFontTx/>
              <a:buNone/>
            </a:pPr>
            <a:r>
              <a:rPr lang="en-US" altLang="ko-KR" sz="2000" smtClean="0"/>
              <a:t>			1 1 0 0	A</a:t>
            </a:r>
            <a:r>
              <a:rPr lang="en-US" altLang="ko-KR" sz="2000" baseline="-25000" smtClean="0"/>
              <a:t>t</a:t>
            </a:r>
          </a:p>
          <a:p>
            <a:pPr>
              <a:buFontTx/>
              <a:buNone/>
            </a:pPr>
            <a:r>
              <a:rPr lang="en-US" altLang="ko-KR" sz="2000" smtClean="0"/>
              <a:t>			1 0 1 0	B</a:t>
            </a:r>
          </a:p>
          <a:p>
            <a:pPr>
              <a:buFontTx/>
              <a:buNone/>
            </a:pPr>
            <a:r>
              <a:rPr lang="en-US" altLang="ko-KR" sz="2000" smtClean="0"/>
              <a:t>			1 1 1 0	A</a:t>
            </a:r>
            <a:r>
              <a:rPr lang="en-US" altLang="ko-KR" sz="2000" baseline="-25000" smtClean="0"/>
              <a:t>t+1	 </a:t>
            </a:r>
            <a:r>
              <a:rPr lang="en-US" altLang="ko-KR" sz="2000" smtClean="0">
                <a:sym typeface="Symbol" pitchFamily="18" charset="2"/>
              </a:rPr>
              <a:t>(</a:t>
            </a:r>
            <a:r>
              <a:rPr lang="en-US" altLang="ko-KR" sz="2000" smtClean="0"/>
              <a:t>A </a:t>
            </a:r>
            <a:r>
              <a:rPr lang="en-US" altLang="ko-KR" sz="2000" smtClean="0">
                <a:sym typeface="Symbol" pitchFamily="18" charset="2"/>
              </a:rPr>
              <a:t> </a:t>
            </a:r>
            <a:r>
              <a:rPr lang="en-US" altLang="ko-KR" sz="2000" smtClean="0"/>
              <a:t>A + B)</a:t>
            </a:r>
            <a:endParaRPr lang="en-US" altLang="ko-KR" sz="2000" baseline="-25000" smtClean="0"/>
          </a:p>
          <a:p>
            <a:pPr>
              <a:buFontTx/>
              <a:buNone/>
            </a:pPr>
            <a:endParaRPr lang="en-US" altLang="ko-KR" sz="2000" baseline="-25000" smtClean="0"/>
          </a:p>
          <a:p>
            <a:r>
              <a:rPr lang="en-US" altLang="ko-KR" sz="2000" smtClean="0"/>
              <a:t>If a bit in B is set to 1, that same position in A gets set to 1, otherwise that bit in A keeps its previous value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914525" y="3495675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9144000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SELECTIVE COMPLEMENT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934200" y="0"/>
            <a:ext cx="20796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Logic Microoperations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809750"/>
            <a:ext cx="7886700" cy="34686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In a selective complement operation, the bit pattern in B is used to </a:t>
            </a:r>
            <a:r>
              <a:rPr lang="en-US" altLang="ko-KR" sz="2000" i="1" smtClean="0">
                <a:sym typeface="Symbol" pitchFamily="18" charset="2"/>
              </a:rPr>
              <a:t>complement</a:t>
            </a:r>
            <a:r>
              <a:rPr lang="en-US" altLang="ko-KR" sz="2000" smtClean="0">
                <a:sym typeface="Symbol" pitchFamily="18" charset="2"/>
              </a:rPr>
              <a:t> certain bits in A 		</a:t>
            </a:r>
            <a:endParaRPr lang="en-US" altLang="ko-KR" sz="2000" smtClean="0"/>
          </a:p>
          <a:p>
            <a:endParaRPr lang="en-US" altLang="ko-KR" sz="1800" smtClean="0"/>
          </a:p>
          <a:p>
            <a:pPr>
              <a:buFontTx/>
              <a:buNone/>
            </a:pPr>
            <a:r>
              <a:rPr lang="en-US" altLang="ko-KR" sz="2000" smtClean="0"/>
              <a:t>			1 1 0 0	A</a:t>
            </a:r>
            <a:r>
              <a:rPr lang="en-US" altLang="ko-KR" sz="2000" baseline="-25000" smtClean="0"/>
              <a:t>t</a:t>
            </a:r>
          </a:p>
          <a:p>
            <a:pPr>
              <a:buFontTx/>
              <a:buNone/>
            </a:pPr>
            <a:r>
              <a:rPr lang="en-US" altLang="ko-KR" sz="2000" smtClean="0"/>
              <a:t>			1 0 1 0	B</a:t>
            </a:r>
          </a:p>
          <a:p>
            <a:pPr>
              <a:buFontTx/>
              <a:buNone/>
            </a:pPr>
            <a:r>
              <a:rPr lang="en-US" altLang="ko-KR" sz="2000" smtClean="0"/>
              <a:t>			0 1 1 0	A</a:t>
            </a:r>
            <a:r>
              <a:rPr lang="en-US" altLang="ko-KR" sz="2000" baseline="-25000" smtClean="0"/>
              <a:t>t+1	 </a:t>
            </a:r>
            <a:r>
              <a:rPr lang="en-US" altLang="ko-KR" sz="2000" smtClean="0">
                <a:sym typeface="Symbol" pitchFamily="18" charset="2"/>
              </a:rPr>
              <a:t>(</a:t>
            </a:r>
            <a:r>
              <a:rPr lang="en-US" altLang="ko-KR" sz="2000" smtClean="0"/>
              <a:t>A </a:t>
            </a:r>
            <a:r>
              <a:rPr lang="en-US" altLang="ko-KR" sz="2000" smtClean="0">
                <a:sym typeface="Symbol" pitchFamily="18" charset="2"/>
              </a:rPr>
              <a:t> </a:t>
            </a:r>
            <a:r>
              <a:rPr lang="en-US" altLang="ko-KR" sz="2000" smtClean="0"/>
              <a:t>A</a:t>
            </a:r>
            <a:r>
              <a:rPr lang="en-US" altLang="ko-KR" smtClean="0"/>
              <a:t> </a:t>
            </a:r>
            <a:r>
              <a:rPr lang="en-US" altLang="ko-KR" sz="2000" smtClean="0">
                <a:sym typeface="Symbol" pitchFamily="18" charset="2"/>
              </a:rPr>
              <a:t></a:t>
            </a:r>
            <a:r>
              <a:rPr lang="en-US" altLang="ko-KR" smtClean="0"/>
              <a:t> </a:t>
            </a:r>
            <a:r>
              <a:rPr lang="en-US" altLang="ko-KR" sz="2000" smtClean="0"/>
              <a:t>B)</a:t>
            </a:r>
            <a:endParaRPr lang="en-US" altLang="ko-KR" sz="2000" baseline="-25000" smtClean="0"/>
          </a:p>
          <a:p>
            <a:pPr>
              <a:buFontTx/>
              <a:buNone/>
            </a:pPr>
            <a:endParaRPr lang="en-US" altLang="ko-KR" sz="2000" baseline="-25000" smtClean="0"/>
          </a:p>
          <a:p>
            <a:r>
              <a:rPr lang="en-US" altLang="ko-KR" sz="2000" smtClean="0"/>
              <a:t>If a bit in B is set to 1, that same position in A gets complemented from its original value, otherwise it is unchanged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914525" y="3524250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93688"/>
            <a:ext cx="7913687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MICROOPERATIONS (1)</a:t>
            </a:r>
          </a:p>
        </p:txBody>
      </p:sp>
      <p:sp>
        <p:nvSpPr>
          <p:cNvPr id="6147" name="Rectangle 31"/>
          <p:cNvSpPr>
            <a:spLocks noChangeArrowheads="1"/>
          </p:cNvSpPr>
          <p:nvPr/>
        </p:nvSpPr>
        <p:spPr bwMode="auto">
          <a:xfrm>
            <a:off x="6475413" y="0"/>
            <a:ext cx="25336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 Language</a:t>
            </a:r>
          </a:p>
        </p:txBody>
      </p:sp>
      <p:sp>
        <p:nvSpPr>
          <p:cNvPr id="6148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1381125"/>
            <a:ext cx="757237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The operations on the data in registers are called </a:t>
            </a:r>
            <a:r>
              <a:rPr lang="en-US" altLang="ko-KR" sz="2000" smtClean="0">
                <a:solidFill>
                  <a:schemeClr val="bg2"/>
                </a:solidFill>
              </a:rPr>
              <a:t>microoperations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The functions built into registers are examples of microoperations</a:t>
            </a:r>
          </a:p>
          <a:p>
            <a:pPr lvl="1"/>
            <a:r>
              <a:rPr lang="en-US" altLang="ko-KR" sz="1600" smtClean="0"/>
              <a:t>Shift</a:t>
            </a:r>
          </a:p>
          <a:p>
            <a:pPr lvl="1"/>
            <a:r>
              <a:rPr lang="en-US" altLang="ko-KR" sz="1600" smtClean="0"/>
              <a:t>Load</a:t>
            </a:r>
          </a:p>
          <a:p>
            <a:pPr lvl="1"/>
            <a:r>
              <a:rPr lang="en-US" altLang="ko-KR" sz="1600" smtClean="0"/>
              <a:t>Clear</a:t>
            </a:r>
          </a:p>
          <a:p>
            <a:pPr lvl="1"/>
            <a:r>
              <a:rPr lang="en-US" altLang="ko-KR" sz="1600" smtClean="0"/>
              <a:t>Increment</a:t>
            </a:r>
          </a:p>
          <a:p>
            <a:pPr lvl="1"/>
            <a:r>
              <a:rPr lang="en-US" altLang="ko-KR" sz="160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9144000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SELECTIVE CLEAR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934200" y="0"/>
            <a:ext cx="20796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Logic Microoperations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809750"/>
            <a:ext cx="7886700" cy="41068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In a selective clear operation, the bit pattern in B is used to </a:t>
            </a:r>
            <a:r>
              <a:rPr lang="en-US" altLang="ko-KR" sz="2000" i="1" smtClean="0">
                <a:sym typeface="Symbol" pitchFamily="18" charset="2"/>
              </a:rPr>
              <a:t>clear</a:t>
            </a:r>
            <a:r>
              <a:rPr lang="en-US" altLang="ko-KR" sz="2000" smtClean="0">
                <a:sym typeface="Symbol" pitchFamily="18" charset="2"/>
              </a:rPr>
              <a:t> certain bits in A 		</a:t>
            </a:r>
            <a:endParaRPr lang="en-US" altLang="ko-KR" sz="2000" smtClean="0"/>
          </a:p>
          <a:p>
            <a:endParaRPr lang="en-US" altLang="ko-KR" sz="1800" smtClean="0"/>
          </a:p>
          <a:p>
            <a:pPr>
              <a:buFontTx/>
              <a:buNone/>
            </a:pPr>
            <a:r>
              <a:rPr lang="en-US" altLang="ko-KR" sz="2000" smtClean="0"/>
              <a:t>			1 1 0 0	A</a:t>
            </a:r>
            <a:r>
              <a:rPr lang="en-US" altLang="ko-KR" sz="2000" baseline="-25000" smtClean="0"/>
              <a:t>t</a:t>
            </a:r>
          </a:p>
          <a:p>
            <a:pPr>
              <a:buFontTx/>
              <a:buNone/>
            </a:pPr>
            <a:r>
              <a:rPr lang="en-US" altLang="ko-KR" sz="2000" smtClean="0"/>
              <a:t>			1 0 1 0	B</a:t>
            </a:r>
          </a:p>
          <a:p>
            <a:pPr>
              <a:buFontTx/>
              <a:buNone/>
            </a:pPr>
            <a:r>
              <a:rPr lang="en-US" altLang="ko-KR" sz="2000" smtClean="0"/>
              <a:t>			0 1 0 0	A</a:t>
            </a:r>
            <a:r>
              <a:rPr lang="en-US" altLang="ko-KR" sz="2000" baseline="-25000" smtClean="0"/>
              <a:t>t+1	 </a:t>
            </a:r>
            <a:r>
              <a:rPr lang="en-US" altLang="ko-KR" sz="2000" smtClean="0">
                <a:sym typeface="Symbol" pitchFamily="18" charset="2"/>
              </a:rPr>
              <a:t>(</a:t>
            </a:r>
            <a:r>
              <a:rPr lang="en-US" altLang="ko-KR" sz="2000" smtClean="0"/>
              <a:t>A </a:t>
            </a:r>
            <a:r>
              <a:rPr lang="en-US" altLang="ko-KR" sz="2000" smtClean="0">
                <a:sym typeface="Symbol" pitchFamily="18" charset="2"/>
              </a:rPr>
              <a:t> </a:t>
            </a:r>
            <a:r>
              <a:rPr lang="en-US" altLang="ko-KR" sz="2000" smtClean="0"/>
              <a:t>A</a:t>
            </a:r>
            <a:r>
              <a:rPr lang="en-US" altLang="ko-KR" smtClean="0"/>
              <a:t> </a:t>
            </a:r>
            <a:r>
              <a:rPr lang="en-US" altLang="ko-KR" sz="2000" smtClean="0">
                <a:sym typeface="Symbol" pitchFamily="18" charset="2"/>
              </a:rPr>
              <a:t></a:t>
            </a:r>
            <a:r>
              <a:rPr lang="en-US" altLang="ko-KR" smtClean="0"/>
              <a:t> </a:t>
            </a:r>
            <a:r>
              <a:rPr lang="en-US" altLang="ko-KR" sz="2000" smtClean="0"/>
              <a:t>B’)</a:t>
            </a:r>
            <a:endParaRPr lang="en-US" altLang="ko-KR" sz="2000" baseline="-25000" smtClean="0"/>
          </a:p>
          <a:p>
            <a:pPr>
              <a:buFontTx/>
              <a:buNone/>
            </a:pPr>
            <a:endParaRPr lang="en-US" altLang="ko-KR" sz="2000" baseline="-25000" smtClean="0"/>
          </a:p>
          <a:p>
            <a:r>
              <a:rPr lang="en-US" altLang="ko-KR" sz="2000" smtClean="0"/>
              <a:t>If a bit in B is set to 1, that same position in A gets set to 0, otherwise it is unchanged</a:t>
            </a:r>
          </a:p>
          <a:p>
            <a:endParaRPr lang="en-US" altLang="ko-KR" sz="2000" smtClean="0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914525" y="3524250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9144000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MASK OPERATION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934200" y="0"/>
            <a:ext cx="20796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Logic Microoperations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809750"/>
            <a:ext cx="7886700" cy="34686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In a mask operation, the bit pattern in B is used to </a:t>
            </a:r>
            <a:r>
              <a:rPr lang="en-US" altLang="ko-KR" sz="2000" i="1" smtClean="0">
                <a:sym typeface="Symbol" pitchFamily="18" charset="2"/>
              </a:rPr>
              <a:t>clear</a:t>
            </a:r>
            <a:r>
              <a:rPr lang="en-US" altLang="ko-KR" sz="2000" smtClean="0">
                <a:sym typeface="Symbol" pitchFamily="18" charset="2"/>
              </a:rPr>
              <a:t> certain bits in A 		</a:t>
            </a:r>
            <a:endParaRPr lang="en-US" altLang="ko-KR" sz="2000" smtClean="0"/>
          </a:p>
          <a:p>
            <a:endParaRPr lang="en-US" altLang="ko-KR" sz="1800" smtClean="0"/>
          </a:p>
          <a:p>
            <a:pPr>
              <a:buFontTx/>
              <a:buNone/>
            </a:pPr>
            <a:r>
              <a:rPr lang="en-US" altLang="ko-KR" sz="2000" smtClean="0"/>
              <a:t>			1 1 0 0	A</a:t>
            </a:r>
            <a:r>
              <a:rPr lang="en-US" altLang="ko-KR" sz="2000" baseline="-25000" smtClean="0"/>
              <a:t>t</a:t>
            </a:r>
          </a:p>
          <a:p>
            <a:pPr>
              <a:buFontTx/>
              <a:buNone/>
            </a:pPr>
            <a:r>
              <a:rPr lang="en-US" altLang="ko-KR" sz="2000" smtClean="0"/>
              <a:t>			1 0 1 0	B</a:t>
            </a:r>
          </a:p>
          <a:p>
            <a:pPr>
              <a:buFontTx/>
              <a:buNone/>
            </a:pPr>
            <a:r>
              <a:rPr lang="en-US" altLang="ko-KR" sz="2000" smtClean="0"/>
              <a:t>			1 0 0 0	A</a:t>
            </a:r>
            <a:r>
              <a:rPr lang="en-US" altLang="ko-KR" sz="2000" baseline="-25000" smtClean="0"/>
              <a:t>t+1	 </a:t>
            </a:r>
            <a:r>
              <a:rPr lang="en-US" altLang="ko-KR" sz="2000" smtClean="0">
                <a:sym typeface="Symbol" pitchFamily="18" charset="2"/>
              </a:rPr>
              <a:t>(</a:t>
            </a:r>
            <a:r>
              <a:rPr lang="en-US" altLang="ko-KR" sz="2000" smtClean="0"/>
              <a:t>A </a:t>
            </a:r>
            <a:r>
              <a:rPr lang="en-US" altLang="ko-KR" sz="2000" smtClean="0">
                <a:sym typeface="Symbol" pitchFamily="18" charset="2"/>
              </a:rPr>
              <a:t> </a:t>
            </a:r>
            <a:r>
              <a:rPr lang="en-US" altLang="ko-KR" sz="2000" smtClean="0"/>
              <a:t>A</a:t>
            </a:r>
            <a:r>
              <a:rPr lang="en-US" altLang="ko-KR" smtClean="0"/>
              <a:t> </a:t>
            </a:r>
            <a:r>
              <a:rPr lang="en-US" altLang="ko-KR" sz="2000" smtClean="0">
                <a:sym typeface="Symbol" pitchFamily="18" charset="2"/>
              </a:rPr>
              <a:t></a:t>
            </a:r>
            <a:r>
              <a:rPr lang="en-US" altLang="ko-KR" smtClean="0"/>
              <a:t> </a:t>
            </a:r>
            <a:r>
              <a:rPr lang="en-US" altLang="ko-KR" sz="2000" smtClean="0"/>
              <a:t>B)</a:t>
            </a:r>
            <a:endParaRPr lang="en-US" altLang="ko-KR" sz="2000" baseline="-25000" smtClean="0"/>
          </a:p>
          <a:p>
            <a:pPr>
              <a:buFontTx/>
              <a:buNone/>
            </a:pPr>
            <a:endParaRPr lang="en-US" altLang="ko-KR" sz="2000" baseline="-25000" smtClean="0"/>
          </a:p>
          <a:p>
            <a:r>
              <a:rPr lang="en-US" altLang="ko-KR" sz="2000" smtClean="0"/>
              <a:t>If a bit in B is set to 0, that same position in A gets set to 0, otherwise it is unchanged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1914525" y="3524250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9144000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CLEAR OPERATION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934200" y="0"/>
            <a:ext cx="20796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Logic Microoperations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809750"/>
            <a:ext cx="7886700" cy="4002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In a clear operation, if the bits in the same position in A and B are the same, they are cleared in A, otherwise they are set in A	</a:t>
            </a:r>
            <a:endParaRPr lang="en-US" altLang="ko-KR" sz="2000" smtClean="0"/>
          </a:p>
          <a:p>
            <a:endParaRPr lang="en-US" altLang="ko-KR" sz="1800" smtClean="0"/>
          </a:p>
          <a:p>
            <a:pPr>
              <a:buFontTx/>
              <a:buNone/>
            </a:pPr>
            <a:r>
              <a:rPr lang="en-US" altLang="ko-KR" sz="2000" smtClean="0"/>
              <a:t>			1 1 0 0	A</a:t>
            </a:r>
            <a:r>
              <a:rPr lang="en-US" altLang="ko-KR" sz="2000" baseline="-25000" smtClean="0"/>
              <a:t>t</a:t>
            </a:r>
          </a:p>
          <a:p>
            <a:pPr>
              <a:buFontTx/>
              <a:buNone/>
            </a:pPr>
            <a:r>
              <a:rPr lang="en-US" altLang="ko-KR" sz="2000" smtClean="0"/>
              <a:t>			1 0 1 0	B</a:t>
            </a:r>
          </a:p>
          <a:p>
            <a:pPr>
              <a:buFontTx/>
              <a:buNone/>
            </a:pPr>
            <a:r>
              <a:rPr lang="en-US" altLang="ko-KR" sz="2000" smtClean="0"/>
              <a:t>			0 1 1 0	A</a:t>
            </a:r>
            <a:r>
              <a:rPr lang="en-US" altLang="ko-KR" sz="2000" baseline="-25000" smtClean="0"/>
              <a:t>t+1	 </a:t>
            </a:r>
            <a:r>
              <a:rPr lang="en-US" altLang="ko-KR" sz="2000" smtClean="0">
                <a:sym typeface="Symbol" pitchFamily="18" charset="2"/>
              </a:rPr>
              <a:t>(</a:t>
            </a:r>
            <a:r>
              <a:rPr lang="en-US" altLang="ko-KR" sz="2000" smtClean="0"/>
              <a:t>A </a:t>
            </a:r>
            <a:r>
              <a:rPr lang="en-US" altLang="ko-KR" sz="2000" smtClean="0">
                <a:sym typeface="Symbol" pitchFamily="18" charset="2"/>
              </a:rPr>
              <a:t> </a:t>
            </a:r>
            <a:r>
              <a:rPr lang="en-US" altLang="ko-KR" sz="2000" smtClean="0"/>
              <a:t>A</a:t>
            </a:r>
            <a:r>
              <a:rPr lang="en-US" altLang="ko-KR" smtClean="0"/>
              <a:t> </a:t>
            </a:r>
            <a:r>
              <a:rPr lang="en-US" altLang="ko-KR" sz="2000" smtClean="0">
                <a:sym typeface="Symbol" pitchFamily="18" charset="2"/>
              </a:rPr>
              <a:t></a:t>
            </a:r>
            <a:r>
              <a:rPr lang="en-US" altLang="ko-KR" smtClean="0"/>
              <a:t> </a:t>
            </a:r>
            <a:r>
              <a:rPr lang="en-US" altLang="ko-KR" sz="2000" smtClean="0"/>
              <a:t>B)</a:t>
            </a:r>
            <a:endParaRPr lang="en-US" altLang="ko-KR" sz="2000" baseline="-25000" smtClean="0"/>
          </a:p>
          <a:p>
            <a:pPr>
              <a:buFontTx/>
              <a:buNone/>
            </a:pPr>
            <a:endParaRPr lang="en-US" altLang="ko-KR" sz="2000" baseline="-25000" smtClean="0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1914525" y="3800475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9144000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INSERT OPERATION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934200" y="0"/>
            <a:ext cx="20796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Logic Microoperations</a:t>
            </a: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914400"/>
            <a:ext cx="7886700" cy="5611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>
                <a:sym typeface="Symbol" pitchFamily="18" charset="2"/>
              </a:rPr>
              <a:t>An insert operation is used to introduce a specific bit pattern into A register, leaving the other bit positions unchanged</a:t>
            </a:r>
          </a:p>
          <a:p>
            <a:r>
              <a:rPr lang="en-US" altLang="ko-KR" sz="2000" smtClean="0">
                <a:sym typeface="Symbol" pitchFamily="18" charset="2"/>
              </a:rPr>
              <a:t>This is done as</a:t>
            </a:r>
          </a:p>
          <a:p>
            <a:pPr lvl="1"/>
            <a:r>
              <a:rPr lang="en-US" altLang="ko-KR" smtClean="0">
                <a:sym typeface="Symbol" pitchFamily="18" charset="2"/>
              </a:rPr>
              <a:t>A mask operation to clear the desired bit positions, followed by</a:t>
            </a:r>
          </a:p>
          <a:p>
            <a:pPr lvl="1"/>
            <a:r>
              <a:rPr lang="en-US" altLang="ko-KR" smtClean="0">
                <a:sym typeface="Symbol" pitchFamily="18" charset="2"/>
              </a:rPr>
              <a:t>An OR operation to introduce the new bits into the desired positions</a:t>
            </a:r>
          </a:p>
          <a:p>
            <a:pPr lvl="1"/>
            <a:r>
              <a:rPr lang="en-US" altLang="ko-KR" smtClean="0">
                <a:sym typeface="Symbol" pitchFamily="18" charset="2"/>
              </a:rPr>
              <a:t>Example</a:t>
            </a:r>
          </a:p>
          <a:p>
            <a:pPr lvl="2"/>
            <a:r>
              <a:rPr lang="en-US" altLang="ko-KR" smtClean="0">
                <a:sym typeface="Symbol" pitchFamily="18" charset="2"/>
              </a:rPr>
              <a:t>Suppose you wanted to introduce </a:t>
            </a:r>
            <a:r>
              <a:rPr lang="en-US" altLang="ko-KR" smtClean="0">
                <a:solidFill>
                  <a:schemeClr val="bg2"/>
                </a:solidFill>
                <a:sym typeface="Symbol" pitchFamily="18" charset="2"/>
              </a:rPr>
              <a:t>1010</a:t>
            </a:r>
            <a:r>
              <a:rPr lang="en-US" altLang="ko-KR" smtClean="0">
                <a:sym typeface="Symbol" pitchFamily="18" charset="2"/>
              </a:rPr>
              <a:t> into the low order four bits of A:	1101 1000 1011 0001	A (Original)					1101 1000 1011 </a:t>
            </a:r>
            <a:r>
              <a:rPr lang="en-US" altLang="ko-KR" smtClean="0">
                <a:solidFill>
                  <a:schemeClr val="bg2"/>
                </a:solidFill>
                <a:sym typeface="Symbol" pitchFamily="18" charset="2"/>
              </a:rPr>
              <a:t>1010</a:t>
            </a:r>
            <a:r>
              <a:rPr lang="en-US" altLang="ko-KR" smtClean="0">
                <a:sym typeface="Symbol" pitchFamily="18" charset="2"/>
              </a:rPr>
              <a:t>	A (Desired)</a:t>
            </a:r>
          </a:p>
          <a:p>
            <a:pPr lvl="2"/>
            <a:endParaRPr lang="en-US" altLang="ko-KR" smtClean="0">
              <a:sym typeface="Symbol" pitchFamily="18" charset="2"/>
            </a:endParaRPr>
          </a:p>
          <a:p>
            <a:pPr lvl="2"/>
            <a:r>
              <a:rPr lang="en-US" altLang="ko-KR" smtClean="0">
                <a:latin typeface="Courier New" pitchFamily="49" charset="0"/>
                <a:sym typeface="Symbol" pitchFamily="18" charset="2"/>
              </a:rPr>
              <a:t>1101 1000 1011 0001		A (Original)</a:t>
            </a:r>
          </a:p>
          <a:p>
            <a:pPr lvl="2">
              <a:buFontTx/>
              <a:buNone/>
            </a:pPr>
            <a:r>
              <a:rPr lang="en-US" altLang="ko-KR" sz="1600" smtClean="0">
                <a:latin typeface="Courier New" pitchFamily="49" charset="0"/>
              </a:rPr>
              <a:t>	</a:t>
            </a:r>
            <a:r>
              <a:rPr lang="en-US" altLang="ko-KR" smtClean="0">
                <a:latin typeface="Courier New" pitchFamily="49" charset="0"/>
              </a:rPr>
              <a:t>1111</a:t>
            </a:r>
            <a:r>
              <a:rPr lang="en-US" altLang="ko-KR" sz="1600" smtClean="0">
                <a:latin typeface="Courier New" pitchFamily="49" charset="0"/>
              </a:rPr>
              <a:t> </a:t>
            </a:r>
            <a:r>
              <a:rPr lang="en-US" altLang="ko-KR" smtClean="0">
                <a:latin typeface="Courier New" pitchFamily="49" charset="0"/>
              </a:rPr>
              <a:t>1111 1111 0000		Mask</a:t>
            </a:r>
          </a:p>
          <a:p>
            <a:pPr lvl="2">
              <a:buFontTx/>
              <a:buNone/>
            </a:pPr>
            <a:r>
              <a:rPr lang="en-US" altLang="ko-KR" smtClean="0">
                <a:latin typeface="Courier New" pitchFamily="49" charset="0"/>
              </a:rPr>
              <a:t>	1101 1000 1011 0000		A (Intermediate)</a:t>
            </a:r>
          </a:p>
          <a:p>
            <a:pPr lvl="2">
              <a:buFontTx/>
              <a:buNone/>
            </a:pPr>
            <a:r>
              <a:rPr lang="en-US" altLang="ko-KR" smtClean="0">
                <a:latin typeface="Courier New" pitchFamily="49" charset="0"/>
              </a:rPr>
              <a:t>	0000 0000 0000 </a:t>
            </a:r>
            <a:r>
              <a:rPr lang="en-US" altLang="ko-KR" smtClean="0">
                <a:solidFill>
                  <a:schemeClr val="bg2"/>
                </a:solidFill>
                <a:latin typeface="Courier New" pitchFamily="49" charset="0"/>
              </a:rPr>
              <a:t>1010</a:t>
            </a:r>
            <a:r>
              <a:rPr lang="en-US" altLang="ko-KR" smtClean="0">
                <a:latin typeface="Courier New" pitchFamily="49" charset="0"/>
              </a:rPr>
              <a:t>		Added bits</a:t>
            </a:r>
          </a:p>
          <a:p>
            <a:pPr lvl="2">
              <a:buFontTx/>
              <a:buNone/>
            </a:pPr>
            <a:r>
              <a:rPr lang="en-US" altLang="ko-KR" smtClean="0">
                <a:latin typeface="Courier New" pitchFamily="49" charset="0"/>
              </a:rPr>
              <a:t>	1101 1000 1011 </a:t>
            </a:r>
            <a:r>
              <a:rPr lang="en-US" altLang="ko-KR" smtClean="0">
                <a:solidFill>
                  <a:schemeClr val="bg2"/>
                </a:solidFill>
                <a:latin typeface="Courier New" pitchFamily="49" charset="0"/>
              </a:rPr>
              <a:t>1010</a:t>
            </a:r>
            <a:r>
              <a:rPr lang="en-US" altLang="ko-KR" smtClean="0">
                <a:latin typeface="Courier New" pitchFamily="49" charset="0"/>
              </a:rPr>
              <a:t>		A (Desired)</a:t>
            </a:r>
          </a:p>
        </p:txBody>
      </p:sp>
      <p:sp>
        <p:nvSpPr>
          <p:cNvPr id="41989" name="Line 7"/>
          <p:cNvSpPr>
            <a:spLocks noChangeShapeType="1"/>
          </p:cNvSpPr>
          <p:nvPr/>
        </p:nvSpPr>
        <p:spPr bwMode="auto">
          <a:xfrm>
            <a:off x="1638300" y="4962525"/>
            <a:ext cx="6086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1990" name="Line 8"/>
          <p:cNvSpPr>
            <a:spLocks noChangeShapeType="1"/>
          </p:cNvSpPr>
          <p:nvPr/>
        </p:nvSpPr>
        <p:spPr bwMode="auto">
          <a:xfrm>
            <a:off x="1654175" y="5626100"/>
            <a:ext cx="6086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293688"/>
            <a:ext cx="8785225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LOGICAL SHIFT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7018338" y="0"/>
            <a:ext cx="20018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Shift Microoperations</a:t>
            </a:r>
          </a:p>
        </p:txBody>
      </p:sp>
      <p:sp>
        <p:nvSpPr>
          <p:cNvPr id="43012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914400"/>
            <a:ext cx="8199438" cy="56800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In a logical shift the serial input to the shift is a 0.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A right logical shift operation: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A left logical shift operation: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In a Register Transfer Language, the following notation is used</a:t>
            </a:r>
          </a:p>
          <a:p>
            <a:pPr lvl="1"/>
            <a:r>
              <a:rPr lang="en-US" altLang="ko-KR" sz="1600" i="1" smtClean="0"/>
              <a:t>shl</a:t>
            </a:r>
            <a:r>
              <a:rPr lang="en-US" altLang="ko-KR" sz="1600" smtClean="0"/>
              <a:t>  	for a logical shift left</a:t>
            </a:r>
          </a:p>
          <a:p>
            <a:pPr lvl="1"/>
            <a:r>
              <a:rPr lang="en-US" altLang="ko-KR" sz="1600" i="1" smtClean="0"/>
              <a:t>shr</a:t>
            </a:r>
            <a:r>
              <a:rPr lang="en-US" altLang="ko-KR" sz="1600" smtClean="0"/>
              <a:t>	for a logical shift right	</a:t>
            </a:r>
          </a:p>
          <a:p>
            <a:pPr lvl="1"/>
            <a:r>
              <a:rPr lang="en-US" altLang="ko-KR" sz="1600" smtClean="0"/>
              <a:t>Examples:</a:t>
            </a:r>
          </a:p>
          <a:p>
            <a:pPr lvl="2"/>
            <a:r>
              <a:rPr lang="en-US" altLang="ko-KR" sz="1600" smtClean="0"/>
              <a:t>R2 </a:t>
            </a:r>
            <a:r>
              <a:rPr lang="en-US" altLang="ko-KR" sz="1600" smtClean="0">
                <a:sym typeface="Symbol" pitchFamily="18" charset="2"/>
              </a:rPr>
              <a:t> </a:t>
            </a:r>
            <a:r>
              <a:rPr lang="en-US" altLang="ko-KR" sz="1600" i="1" smtClean="0">
                <a:sym typeface="Symbol" pitchFamily="18" charset="2"/>
              </a:rPr>
              <a:t>shr</a:t>
            </a:r>
            <a:r>
              <a:rPr lang="en-US" altLang="ko-KR" sz="1600" smtClean="0">
                <a:sym typeface="Symbol" pitchFamily="18" charset="2"/>
              </a:rPr>
              <a:t> R2</a:t>
            </a:r>
          </a:p>
          <a:p>
            <a:pPr lvl="2"/>
            <a:r>
              <a:rPr lang="en-US" altLang="ko-KR" sz="1600" smtClean="0">
                <a:sym typeface="Symbol" pitchFamily="18" charset="2"/>
              </a:rPr>
              <a:t>R3  </a:t>
            </a:r>
            <a:r>
              <a:rPr lang="en-US" altLang="ko-KR" sz="1600" i="1" smtClean="0">
                <a:sym typeface="Symbol" pitchFamily="18" charset="2"/>
              </a:rPr>
              <a:t>shl</a:t>
            </a:r>
            <a:r>
              <a:rPr lang="en-US" altLang="ko-KR" sz="1600" smtClean="0">
                <a:sym typeface="Symbol" pitchFamily="18" charset="2"/>
              </a:rPr>
              <a:t> R3</a:t>
            </a:r>
          </a:p>
          <a:p>
            <a:pPr lvl="2"/>
            <a:endParaRPr lang="en-US" altLang="ko-KR" sz="1600" smtClean="0">
              <a:sym typeface="Symbol" pitchFamily="18" charset="2"/>
            </a:endParaRPr>
          </a:p>
        </p:txBody>
      </p:sp>
      <p:grpSp>
        <p:nvGrpSpPr>
          <p:cNvPr id="43013" name="Group 46"/>
          <p:cNvGrpSpPr>
            <a:grpSpLocks/>
          </p:cNvGrpSpPr>
          <p:nvPr/>
        </p:nvGrpSpPr>
        <p:grpSpPr bwMode="auto">
          <a:xfrm>
            <a:off x="1908175" y="2078038"/>
            <a:ext cx="6557963" cy="700087"/>
            <a:chOff x="1202" y="1117"/>
            <a:chExt cx="4131" cy="441"/>
          </a:xfrm>
        </p:grpSpPr>
        <p:sp>
          <p:nvSpPr>
            <p:cNvPr id="43034" name="Rectangle 4"/>
            <p:cNvSpPr>
              <a:spLocks noChangeArrowheads="1"/>
            </p:cNvSpPr>
            <p:nvPr/>
          </p:nvSpPr>
          <p:spPr bwMode="auto">
            <a:xfrm>
              <a:off x="170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5"/>
            <p:cNvSpPr>
              <a:spLocks noChangeShapeType="1"/>
            </p:cNvSpPr>
            <p:nvPr/>
          </p:nvSpPr>
          <p:spPr bwMode="auto">
            <a:xfrm>
              <a:off x="192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36" name="Rectangle 6"/>
            <p:cNvSpPr>
              <a:spLocks noChangeArrowheads="1"/>
            </p:cNvSpPr>
            <p:nvPr/>
          </p:nvSpPr>
          <p:spPr bwMode="auto">
            <a:xfrm>
              <a:off x="215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7"/>
            <p:cNvSpPr>
              <a:spLocks noChangeShapeType="1"/>
            </p:cNvSpPr>
            <p:nvPr/>
          </p:nvSpPr>
          <p:spPr bwMode="auto">
            <a:xfrm>
              <a:off x="238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38" name="Rectangle 8"/>
            <p:cNvSpPr>
              <a:spLocks noChangeArrowheads="1"/>
            </p:cNvSpPr>
            <p:nvPr/>
          </p:nvSpPr>
          <p:spPr bwMode="auto">
            <a:xfrm>
              <a:off x="260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Line 9"/>
            <p:cNvSpPr>
              <a:spLocks noChangeShapeType="1"/>
            </p:cNvSpPr>
            <p:nvPr/>
          </p:nvSpPr>
          <p:spPr bwMode="auto">
            <a:xfrm>
              <a:off x="283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40" name="Rectangle 10"/>
            <p:cNvSpPr>
              <a:spLocks noChangeArrowheads="1"/>
            </p:cNvSpPr>
            <p:nvPr/>
          </p:nvSpPr>
          <p:spPr bwMode="auto">
            <a:xfrm>
              <a:off x="3063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Line 11"/>
            <p:cNvSpPr>
              <a:spLocks noChangeShapeType="1"/>
            </p:cNvSpPr>
            <p:nvPr/>
          </p:nvSpPr>
          <p:spPr bwMode="auto">
            <a:xfrm>
              <a:off x="3290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42" name="Rectangle 12"/>
            <p:cNvSpPr>
              <a:spLocks noChangeArrowheads="1"/>
            </p:cNvSpPr>
            <p:nvPr/>
          </p:nvSpPr>
          <p:spPr bwMode="auto">
            <a:xfrm>
              <a:off x="3517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Line 13"/>
            <p:cNvSpPr>
              <a:spLocks noChangeShapeType="1"/>
            </p:cNvSpPr>
            <p:nvPr/>
          </p:nvSpPr>
          <p:spPr bwMode="auto">
            <a:xfrm>
              <a:off x="374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44" name="Rectangle 14"/>
            <p:cNvSpPr>
              <a:spLocks noChangeArrowheads="1"/>
            </p:cNvSpPr>
            <p:nvPr/>
          </p:nvSpPr>
          <p:spPr bwMode="auto">
            <a:xfrm>
              <a:off x="397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5" name="Line 15"/>
            <p:cNvSpPr>
              <a:spLocks noChangeShapeType="1"/>
            </p:cNvSpPr>
            <p:nvPr/>
          </p:nvSpPr>
          <p:spPr bwMode="auto">
            <a:xfrm>
              <a:off x="419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46" name="Rectangle 16"/>
            <p:cNvSpPr>
              <a:spLocks noChangeArrowheads="1"/>
            </p:cNvSpPr>
            <p:nvPr/>
          </p:nvSpPr>
          <p:spPr bwMode="auto">
            <a:xfrm>
              <a:off x="442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7" name="Line 17"/>
            <p:cNvSpPr>
              <a:spLocks noChangeShapeType="1"/>
            </p:cNvSpPr>
            <p:nvPr/>
          </p:nvSpPr>
          <p:spPr bwMode="auto">
            <a:xfrm>
              <a:off x="465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48" name="Rectangle 18"/>
            <p:cNvSpPr>
              <a:spLocks noChangeArrowheads="1"/>
            </p:cNvSpPr>
            <p:nvPr/>
          </p:nvSpPr>
          <p:spPr bwMode="auto">
            <a:xfrm>
              <a:off x="487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9" name="Line 19"/>
            <p:cNvSpPr>
              <a:spLocks noChangeShapeType="1"/>
            </p:cNvSpPr>
            <p:nvPr/>
          </p:nvSpPr>
          <p:spPr bwMode="auto">
            <a:xfrm>
              <a:off x="510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50" name="Line 20"/>
            <p:cNvSpPr>
              <a:spLocks noChangeShapeType="1"/>
            </p:cNvSpPr>
            <p:nvPr/>
          </p:nvSpPr>
          <p:spPr bwMode="auto">
            <a:xfrm>
              <a:off x="147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51" name="Line 40"/>
            <p:cNvSpPr>
              <a:spLocks noChangeShapeType="1"/>
            </p:cNvSpPr>
            <p:nvPr/>
          </p:nvSpPr>
          <p:spPr bwMode="auto">
            <a:xfrm flipH="1" flipV="1">
              <a:off x="1384" y="1285"/>
              <a:ext cx="9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52" name="Text Box 45"/>
            <p:cNvSpPr txBox="1">
              <a:spLocks noChangeArrowheads="1"/>
            </p:cNvSpPr>
            <p:nvPr/>
          </p:nvSpPr>
          <p:spPr bwMode="auto">
            <a:xfrm>
              <a:off x="1202" y="1117"/>
              <a:ext cx="1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0</a:t>
              </a:r>
            </a:p>
          </p:txBody>
        </p:sp>
      </p:grpSp>
      <p:grpSp>
        <p:nvGrpSpPr>
          <p:cNvPr id="43014" name="Group 48"/>
          <p:cNvGrpSpPr>
            <a:grpSpLocks/>
          </p:cNvGrpSpPr>
          <p:nvPr/>
        </p:nvGrpSpPr>
        <p:grpSpPr bwMode="auto">
          <a:xfrm>
            <a:off x="2335213" y="3359150"/>
            <a:ext cx="6507162" cy="720725"/>
            <a:chOff x="1471" y="1888"/>
            <a:chExt cx="4099" cy="454"/>
          </a:xfrm>
        </p:grpSpPr>
        <p:sp>
          <p:nvSpPr>
            <p:cNvPr id="43015" name="Rectangle 21"/>
            <p:cNvSpPr>
              <a:spLocks noChangeArrowheads="1"/>
            </p:cNvSpPr>
            <p:nvPr/>
          </p:nvSpPr>
          <p:spPr bwMode="auto">
            <a:xfrm flipH="1">
              <a:off x="169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Line 22"/>
            <p:cNvSpPr>
              <a:spLocks noChangeShapeType="1"/>
            </p:cNvSpPr>
            <p:nvPr/>
          </p:nvSpPr>
          <p:spPr bwMode="auto">
            <a:xfrm flipH="1">
              <a:off x="192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17" name="Rectangle 23"/>
            <p:cNvSpPr>
              <a:spLocks noChangeArrowheads="1"/>
            </p:cNvSpPr>
            <p:nvPr/>
          </p:nvSpPr>
          <p:spPr bwMode="auto">
            <a:xfrm flipH="1">
              <a:off x="215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Line 24"/>
            <p:cNvSpPr>
              <a:spLocks noChangeShapeType="1"/>
            </p:cNvSpPr>
            <p:nvPr/>
          </p:nvSpPr>
          <p:spPr bwMode="auto">
            <a:xfrm flipH="1">
              <a:off x="237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19" name="Rectangle 25"/>
            <p:cNvSpPr>
              <a:spLocks noChangeArrowheads="1"/>
            </p:cNvSpPr>
            <p:nvPr/>
          </p:nvSpPr>
          <p:spPr bwMode="auto">
            <a:xfrm flipH="1">
              <a:off x="260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Line 26"/>
            <p:cNvSpPr>
              <a:spLocks noChangeShapeType="1"/>
            </p:cNvSpPr>
            <p:nvPr/>
          </p:nvSpPr>
          <p:spPr bwMode="auto">
            <a:xfrm flipH="1">
              <a:off x="2833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21" name="Rectangle 27"/>
            <p:cNvSpPr>
              <a:spLocks noChangeArrowheads="1"/>
            </p:cNvSpPr>
            <p:nvPr/>
          </p:nvSpPr>
          <p:spPr bwMode="auto">
            <a:xfrm flipH="1">
              <a:off x="3060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Line 28"/>
            <p:cNvSpPr>
              <a:spLocks noChangeShapeType="1"/>
            </p:cNvSpPr>
            <p:nvPr/>
          </p:nvSpPr>
          <p:spPr bwMode="auto">
            <a:xfrm flipH="1">
              <a:off x="3287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23" name="Rectangle 29"/>
            <p:cNvSpPr>
              <a:spLocks noChangeArrowheads="1"/>
            </p:cNvSpPr>
            <p:nvPr/>
          </p:nvSpPr>
          <p:spPr bwMode="auto">
            <a:xfrm flipH="1">
              <a:off x="3514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30"/>
            <p:cNvSpPr>
              <a:spLocks noChangeShapeType="1"/>
            </p:cNvSpPr>
            <p:nvPr/>
          </p:nvSpPr>
          <p:spPr bwMode="auto">
            <a:xfrm flipH="1">
              <a:off x="374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25" name="Rectangle 31"/>
            <p:cNvSpPr>
              <a:spLocks noChangeArrowheads="1"/>
            </p:cNvSpPr>
            <p:nvPr/>
          </p:nvSpPr>
          <p:spPr bwMode="auto">
            <a:xfrm flipH="1">
              <a:off x="396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32"/>
            <p:cNvSpPr>
              <a:spLocks noChangeShapeType="1"/>
            </p:cNvSpPr>
            <p:nvPr/>
          </p:nvSpPr>
          <p:spPr bwMode="auto">
            <a:xfrm flipH="1">
              <a:off x="419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27" name="Rectangle 33"/>
            <p:cNvSpPr>
              <a:spLocks noChangeArrowheads="1"/>
            </p:cNvSpPr>
            <p:nvPr/>
          </p:nvSpPr>
          <p:spPr bwMode="auto">
            <a:xfrm flipH="1">
              <a:off x="442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Line 34"/>
            <p:cNvSpPr>
              <a:spLocks noChangeShapeType="1"/>
            </p:cNvSpPr>
            <p:nvPr/>
          </p:nvSpPr>
          <p:spPr bwMode="auto">
            <a:xfrm flipH="1">
              <a:off x="464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29" name="Rectangle 35"/>
            <p:cNvSpPr>
              <a:spLocks noChangeArrowheads="1"/>
            </p:cNvSpPr>
            <p:nvPr/>
          </p:nvSpPr>
          <p:spPr bwMode="auto">
            <a:xfrm flipH="1">
              <a:off x="487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36"/>
            <p:cNvSpPr>
              <a:spLocks noChangeShapeType="1"/>
            </p:cNvSpPr>
            <p:nvPr/>
          </p:nvSpPr>
          <p:spPr bwMode="auto">
            <a:xfrm flipH="1">
              <a:off x="5102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31" name="Line 37"/>
            <p:cNvSpPr>
              <a:spLocks noChangeShapeType="1"/>
            </p:cNvSpPr>
            <p:nvPr/>
          </p:nvSpPr>
          <p:spPr bwMode="auto">
            <a:xfrm flipH="1">
              <a:off x="147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32" name="Line 43"/>
            <p:cNvSpPr>
              <a:spLocks noChangeShapeType="1"/>
            </p:cNvSpPr>
            <p:nvPr/>
          </p:nvSpPr>
          <p:spPr bwMode="auto">
            <a:xfrm flipV="1">
              <a:off x="5329" y="2114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033" name="Rectangle 47"/>
            <p:cNvSpPr>
              <a:spLocks noChangeArrowheads="1"/>
            </p:cNvSpPr>
            <p:nvPr/>
          </p:nvSpPr>
          <p:spPr bwMode="auto">
            <a:xfrm>
              <a:off x="5374" y="1888"/>
              <a:ext cx="1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293688"/>
            <a:ext cx="8785225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CIRCULAR SHIFT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018338" y="0"/>
            <a:ext cx="20018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Shift Microoperations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914400"/>
            <a:ext cx="7989888" cy="5661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ko-KR" sz="2000" smtClean="0"/>
              <a:t>In a circular shift the serial input is the bit that is shifted out of the other end of the register.</a:t>
            </a:r>
          </a:p>
          <a:p>
            <a:pPr>
              <a:lnSpc>
                <a:spcPct val="80000"/>
              </a:lnSpc>
            </a:pPr>
            <a:endParaRPr lang="en-US" altLang="ko-KR" sz="2000" smtClean="0"/>
          </a:p>
          <a:p>
            <a:pPr>
              <a:lnSpc>
                <a:spcPct val="80000"/>
              </a:lnSpc>
            </a:pPr>
            <a:r>
              <a:rPr lang="en-US" altLang="ko-KR" sz="2000" smtClean="0"/>
              <a:t>A right circular shift operation:</a:t>
            </a:r>
          </a:p>
          <a:p>
            <a:pPr>
              <a:lnSpc>
                <a:spcPct val="80000"/>
              </a:lnSpc>
            </a:pPr>
            <a:endParaRPr lang="en-US" altLang="ko-KR" sz="2000" smtClean="0"/>
          </a:p>
          <a:p>
            <a:pPr>
              <a:lnSpc>
                <a:spcPct val="80000"/>
              </a:lnSpc>
            </a:pPr>
            <a:endParaRPr lang="en-US" altLang="ko-KR" sz="2000" smtClean="0"/>
          </a:p>
          <a:p>
            <a:pPr>
              <a:lnSpc>
                <a:spcPct val="80000"/>
              </a:lnSpc>
            </a:pPr>
            <a:endParaRPr lang="en-US" altLang="ko-KR" sz="2000" smtClean="0"/>
          </a:p>
          <a:p>
            <a:pPr>
              <a:lnSpc>
                <a:spcPct val="80000"/>
              </a:lnSpc>
            </a:pPr>
            <a:r>
              <a:rPr lang="en-US" altLang="ko-KR" sz="2000" smtClean="0"/>
              <a:t>A left circular shift operation:</a:t>
            </a:r>
          </a:p>
          <a:p>
            <a:pPr>
              <a:lnSpc>
                <a:spcPct val="80000"/>
              </a:lnSpc>
            </a:pPr>
            <a:endParaRPr lang="en-US" altLang="ko-KR" sz="2000" smtClean="0"/>
          </a:p>
          <a:p>
            <a:pPr>
              <a:lnSpc>
                <a:spcPct val="80000"/>
              </a:lnSpc>
            </a:pPr>
            <a:endParaRPr lang="en-US" altLang="ko-KR" sz="2000" smtClean="0"/>
          </a:p>
          <a:p>
            <a:pPr>
              <a:lnSpc>
                <a:spcPct val="80000"/>
              </a:lnSpc>
            </a:pPr>
            <a:endParaRPr lang="en-US" altLang="ko-KR" sz="2000" smtClean="0"/>
          </a:p>
          <a:p>
            <a:pPr>
              <a:lnSpc>
                <a:spcPct val="80000"/>
              </a:lnSpc>
            </a:pPr>
            <a:r>
              <a:rPr lang="en-US" altLang="ko-KR" sz="2000" smtClean="0"/>
              <a:t>In a RTL, the following notation is used</a:t>
            </a:r>
          </a:p>
          <a:p>
            <a:pPr lvl="1">
              <a:lnSpc>
                <a:spcPct val="80000"/>
              </a:lnSpc>
            </a:pPr>
            <a:r>
              <a:rPr lang="en-US" altLang="ko-KR" sz="1600" i="1" smtClean="0"/>
              <a:t>cil</a:t>
            </a:r>
            <a:r>
              <a:rPr lang="en-US" altLang="ko-KR" sz="1600" smtClean="0"/>
              <a:t>  	for a circular shift left</a:t>
            </a:r>
          </a:p>
          <a:p>
            <a:pPr lvl="1">
              <a:lnSpc>
                <a:spcPct val="80000"/>
              </a:lnSpc>
            </a:pPr>
            <a:r>
              <a:rPr lang="en-US" altLang="ko-KR" sz="1600" i="1" smtClean="0"/>
              <a:t>cir</a:t>
            </a:r>
            <a:r>
              <a:rPr lang="en-US" altLang="ko-KR" sz="1600" smtClean="0"/>
              <a:t>	for a circular shift right	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/>
              <a:t>Examples:</a:t>
            </a:r>
          </a:p>
          <a:p>
            <a:pPr lvl="2">
              <a:lnSpc>
                <a:spcPct val="80000"/>
              </a:lnSpc>
            </a:pPr>
            <a:r>
              <a:rPr lang="en-US" altLang="ko-KR" sz="1600" smtClean="0"/>
              <a:t>R2 </a:t>
            </a:r>
            <a:r>
              <a:rPr lang="en-US" altLang="ko-KR" sz="1600" smtClean="0">
                <a:sym typeface="Symbol" pitchFamily="18" charset="2"/>
              </a:rPr>
              <a:t> </a:t>
            </a:r>
            <a:r>
              <a:rPr lang="en-US" altLang="ko-KR" sz="1600" i="1" smtClean="0">
                <a:sym typeface="Symbol" pitchFamily="18" charset="2"/>
              </a:rPr>
              <a:t>cir</a:t>
            </a:r>
            <a:r>
              <a:rPr lang="en-US" altLang="ko-KR" sz="1600" smtClean="0">
                <a:sym typeface="Symbol" pitchFamily="18" charset="2"/>
              </a:rPr>
              <a:t> R2</a:t>
            </a:r>
          </a:p>
          <a:p>
            <a:pPr lvl="2">
              <a:lnSpc>
                <a:spcPct val="80000"/>
              </a:lnSpc>
            </a:pPr>
            <a:r>
              <a:rPr lang="en-US" altLang="ko-KR" sz="1600" smtClean="0">
                <a:sym typeface="Symbol" pitchFamily="18" charset="2"/>
              </a:rPr>
              <a:t>R3  </a:t>
            </a:r>
            <a:r>
              <a:rPr lang="en-US" altLang="ko-KR" sz="1600" i="1" smtClean="0">
                <a:sym typeface="Symbol" pitchFamily="18" charset="2"/>
              </a:rPr>
              <a:t>cil</a:t>
            </a:r>
            <a:r>
              <a:rPr lang="en-US" altLang="ko-KR" sz="1600" smtClean="0">
                <a:sym typeface="Symbol" pitchFamily="18" charset="2"/>
              </a:rPr>
              <a:t> R3</a:t>
            </a:r>
          </a:p>
          <a:p>
            <a:pPr lvl="2">
              <a:lnSpc>
                <a:spcPct val="80000"/>
              </a:lnSpc>
            </a:pPr>
            <a:endParaRPr lang="en-US" altLang="ko-KR" sz="1600" smtClean="0">
              <a:sym typeface="Symbol" pitchFamily="18" charset="2"/>
            </a:endParaRPr>
          </a:p>
        </p:txBody>
      </p:sp>
      <p:grpSp>
        <p:nvGrpSpPr>
          <p:cNvPr id="44037" name="Group 53"/>
          <p:cNvGrpSpPr>
            <a:grpSpLocks/>
          </p:cNvGrpSpPr>
          <p:nvPr/>
        </p:nvGrpSpPr>
        <p:grpSpPr bwMode="auto">
          <a:xfrm>
            <a:off x="2333625" y="2303463"/>
            <a:ext cx="6126163" cy="623887"/>
            <a:chOff x="1474" y="1285"/>
            <a:chExt cx="3859" cy="393"/>
          </a:xfrm>
        </p:grpSpPr>
        <p:sp>
          <p:nvSpPr>
            <p:cNvPr id="44059" name="Rectangle 6"/>
            <p:cNvSpPr>
              <a:spLocks noChangeArrowheads="1"/>
            </p:cNvSpPr>
            <p:nvPr/>
          </p:nvSpPr>
          <p:spPr bwMode="auto">
            <a:xfrm>
              <a:off x="170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Line 7"/>
            <p:cNvSpPr>
              <a:spLocks noChangeShapeType="1"/>
            </p:cNvSpPr>
            <p:nvPr/>
          </p:nvSpPr>
          <p:spPr bwMode="auto">
            <a:xfrm>
              <a:off x="192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61" name="Rectangle 8"/>
            <p:cNvSpPr>
              <a:spLocks noChangeArrowheads="1"/>
            </p:cNvSpPr>
            <p:nvPr/>
          </p:nvSpPr>
          <p:spPr bwMode="auto">
            <a:xfrm>
              <a:off x="215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9"/>
            <p:cNvSpPr>
              <a:spLocks noChangeShapeType="1"/>
            </p:cNvSpPr>
            <p:nvPr/>
          </p:nvSpPr>
          <p:spPr bwMode="auto">
            <a:xfrm>
              <a:off x="238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63" name="Rectangle 10"/>
            <p:cNvSpPr>
              <a:spLocks noChangeArrowheads="1"/>
            </p:cNvSpPr>
            <p:nvPr/>
          </p:nvSpPr>
          <p:spPr bwMode="auto">
            <a:xfrm>
              <a:off x="260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Line 11"/>
            <p:cNvSpPr>
              <a:spLocks noChangeShapeType="1"/>
            </p:cNvSpPr>
            <p:nvPr/>
          </p:nvSpPr>
          <p:spPr bwMode="auto">
            <a:xfrm>
              <a:off x="283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65" name="Rectangle 12"/>
            <p:cNvSpPr>
              <a:spLocks noChangeArrowheads="1"/>
            </p:cNvSpPr>
            <p:nvPr/>
          </p:nvSpPr>
          <p:spPr bwMode="auto">
            <a:xfrm>
              <a:off x="3063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Line 13"/>
            <p:cNvSpPr>
              <a:spLocks noChangeShapeType="1"/>
            </p:cNvSpPr>
            <p:nvPr/>
          </p:nvSpPr>
          <p:spPr bwMode="auto">
            <a:xfrm>
              <a:off x="3290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67" name="Rectangle 14"/>
            <p:cNvSpPr>
              <a:spLocks noChangeArrowheads="1"/>
            </p:cNvSpPr>
            <p:nvPr/>
          </p:nvSpPr>
          <p:spPr bwMode="auto">
            <a:xfrm>
              <a:off x="3517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Line 15"/>
            <p:cNvSpPr>
              <a:spLocks noChangeShapeType="1"/>
            </p:cNvSpPr>
            <p:nvPr/>
          </p:nvSpPr>
          <p:spPr bwMode="auto">
            <a:xfrm>
              <a:off x="374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69" name="Rectangle 16"/>
            <p:cNvSpPr>
              <a:spLocks noChangeArrowheads="1"/>
            </p:cNvSpPr>
            <p:nvPr/>
          </p:nvSpPr>
          <p:spPr bwMode="auto">
            <a:xfrm>
              <a:off x="397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Line 17"/>
            <p:cNvSpPr>
              <a:spLocks noChangeShapeType="1"/>
            </p:cNvSpPr>
            <p:nvPr/>
          </p:nvSpPr>
          <p:spPr bwMode="auto">
            <a:xfrm>
              <a:off x="419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71" name="Rectangle 18"/>
            <p:cNvSpPr>
              <a:spLocks noChangeArrowheads="1"/>
            </p:cNvSpPr>
            <p:nvPr/>
          </p:nvSpPr>
          <p:spPr bwMode="auto">
            <a:xfrm>
              <a:off x="442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19"/>
            <p:cNvSpPr>
              <a:spLocks noChangeShapeType="1"/>
            </p:cNvSpPr>
            <p:nvPr/>
          </p:nvSpPr>
          <p:spPr bwMode="auto">
            <a:xfrm>
              <a:off x="465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73" name="Rectangle 20"/>
            <p:cNvSpPr>
              <a:spLocks noChangeArrowheads="1"/>
            </p:cNvSpPr>
            <p:nvPr/>
          </p:nvSpPr>
          <p:spPr bwMode="auto">
            <a:xfrm>
              <a:off x="487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Line 21"/>
            <p:cNvSpPr>
              <a:spLocks noChangeShapeType="1"/>
            </p:cNvSpPr>
            <p:nvPr/>
          </p:nvSpPr>
          <p:spPr bwMode="auto">
            <a:xfrm>
              <a:off x="510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75" name="Line 22"/>
            <p:cNvSpPr>
              <a:spLocks noChangeShapeType="1"/>
            </p:cNvSpPr>
            <p:nvPr/>
          </p:nvSpPr>
          <p:spPr bwMode="auto">
            <a:xfrm>
              <a:off x="147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76" name="Line 47"/>
            <p:cNvSpPr>
              <a:spLocks noChangeShapeType="1"/>
            </p:cNvSpPr>
            <p:nvPr/>
          </p:nvSpPr>
          <p:spPr bwMode="auto">
            <a:xfrm flipV="1">
              <a:off x="1478" y="1421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77" name="Line 48"/>
            <p:cNvSpPr>
              <a:spLocks noChangeShapeType="1"/>
            </p:cNvSpPr>
            <p:nvPr/>
          </p:nvSpPr>
          <p:spPr bwMode="auto">
            <a:xfrm flipV="1">
              <a:off x="5329" y="142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78" name="Line 49"/>
            <p:cNvSpPr>
              <a:spLocks noChangeShapeType="1"/>
            </p:cNvSpPr>
            <p:nvPr/>
          </p:nvSpPr>
          <p:spPr bwMode="auto">
            <a:xfrm>
              <a:off x="1478" y="1678"/>
              <a:ext cx="38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4038" name="Group 54"/>
          <p:cNvGrpSpPr>
            <a:grpSpLocks/>
          </p:cNvGrpSpPr>
          <p:nvPr/>
        </p:nvGrpSpPr>
        <p:grpSpPr bwMode="auto">
          <a:xfrm>
            <a:off x="2335213" y="3656013"/>
            <a:ext cx="6130925" cy="614362"/>
            <a:chOff x="1471" y="2069"/>
            <a:chExt cx="3862" cy="387"/>
          </a:xfrm>
        </p:grpSpPr>
        <p:sp>
          <p:nvSpPr>
            <p:cNvPr id="44039" name="Rectangle 26"/>
            <p:cNvSpPr>
              <a:spLocks noChangeArrowheads="1"/>
            </p:cNvSpPr>
            <p:nvPr/>
          </p:nvSpPr>
          <p:spPr bwMode="auto">
            <a:xfrm flipH="1">
              <a:off x="169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27"/>
            <p:cNvSpPr>
              <a:spLocks noChangeShapeType="1"/>
            </p:cNvSpPr>
            <p:nvPr/>
          </p:nvSpPr>
          <p:spPr bwMode="auto">
            <a:xfrm flipH="1">
              <a:off x="192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41" name="Rectangle 28"/>
            <p:cNvSpPr>
              <a:spLocks noChangeArrowheads="1"/>
            </p:cNvSpPr>
            <p:nvPr/>
          </p:nvSpPr>
          <p:spPr bwMode="auto">
            <a:xfrm flipH="1">
              <a:off x="215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29"/>
            <p:cNvSpPr>
              <a:spLocks noChangeShapeType="1"/>
            </p:cNvSpPr>
            <p:nvPr/>
          </p:nvSpPr>
          <p:spPr bwMode="auto">
            <a:xfrm flipH="1">
              <a:off x="237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43" name="Rectangle 30"/>
            <p:cNvSpPr>
              <a:spLocks noChangeArrowheads="1"/>
            </p:cNvSpPr>
            <p:nvPr/>
          </p:nvSpPr>
          <p:spPr bwMode="auto">
            <a:xfrm flipH="1">
              <a:off x="260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31"/>
            <p:cNvSpPr>
              <a:spLocks noChangeShapeType="1"/>
            </p:cNvSpPr>
            <p:nvPr/>
          </p:nvSpPr>
          <p:spPr bwMode="auto">
            <a:xfrm flipH="1">
              <a:off x="2833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45" name="Rectangle 32"/>
            <p:cNvSpPr>
              <a:spLocks noChangeArrowheads="1"/>
            </p:cNvSpPr>
            <p:nvPr/>
          </p:nvSpPr>
          <p:spPr bwMode="auto">
            <a:xfrm flipH="1">
              <a:off x="3060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33"/>
            <p:cNvSpPr>
              <a:spLocks noChangeShapeType="1"/>
            </p:cNvSpPr>
            <p:nvPr/>
          </p:nvSpPr>
          <p:spPr bwMode="auto">
            <a:xfrm flipH="1">
              <a:off x="3287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47" name="Rectangle 34"/>
            <p:cNvSpPr>
              <a:spLocks noChangeArrowheads="1"/>
            </p:cNvSpPr>
            <p:nvPr/>
          </p:nvSpPr>
          <p:spPr bwMode="auto">
            <a:xfrm flipH="1">
              <a:off x="3514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Line 35"/>
            <p:cNvSpPr>
              <a:spLocks noChangeShapeType="1"/>
            </p:cNvSpPr>
            <p:nvPr/>
          </p:nvSpPr>
          <p:spPr bwMode="auto">
            <a:xfrm flipH="1">
              <a:off x="374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49" name="Rectangle 36"/>
            <p:cNvSpPr>
              <a:spLocks noChangeArrowheads="1"/>
            </p:cNvSpPr>
            <p:nvPr/>
          </p:nvSpPr>
          <p:spPr bwMode="auto">
            <a:xfrm flipH="1">
              <a:off x="396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Line 37"/>
            <p:cNvSpPr>
              <a:spLocks noChangeShapeType="1"/>
            </p:cNvSpPr>
            <p:nvPr/>
          </p:nvSpPr>
          <p:spPr bwMode="auto">
            <a:xfrm flipH="1">
              <a:off x="419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51" name="Rectangle 38"/>
            <p:cNvSpPr>
              <a:spLocks noChangeArrowheads="1"/>
            </p:cNvSpPr>
            <p:nvPr/>
          </p:nvSpPr>
          <p:spPr bwMode="auto">
            <a:xfrm flipH="1">
              <a:off x="442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Line 39"/>
            <p:cNvSpPr>
              <a:spLocks noChangeShapeType="1"/>
            </p:cNvSpPr>
            <p:nvPr/>
          </p:nvSpPr>
          <p:spPr bwMode="auto">
            <a:xfrm flipH="1">
              <a:off x="464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53" name="Rectangle 40"/>
            <p:cNvSpPr>
              <a:spLocks noChangeArrowheads="1"/>
            </p:cNvSpPr>
            <p:nvPr/>
          </p:nvSpPr>
          <p:spPr bwMode="auto">
            <a:xfrm flipH="1">
              <a:off x="487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Line 41"/>
            <p:cNvSpPr>
              <a:spLocks noChangeShapeType="1"/>
            </p:cNvSpPr>
            <p:nvPr/>
          </p:nvSpPr>
          <p:spPr bwMode="auto">
            <a:xfrm flipH="1">
              <a:off x="5102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55" name="Line 42"/>
            <p:cNvSpPr>
              <a:spLocks noChangeShapeType="1"/>
            </p:cNvSpPr>
            <p:nvPr/>
          </p:nvSpPr>
          <p:spPr bwMode="auto">
            <a:xfrm flipH="1">
              <a:off x="147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56" name="Line 50"/>
            <p:cNvSpPr>
              <a:spLocks noChangeShapeType="1"/>
            </p:cNvSpPr>
            <p:nvPr/>
          </p:nvSpPr>
          <p:spPr bwMode="auto">
            <a:xfrm flipV="1">
              <a:off x="1482" y="2199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57" name="Line 51"/>
            <p:cNvSpPr>
              <a:spLocks noChangeShapeType="1"/>
            </p:cNvSpPr>
            <p:nvPr/>
          </p:nvSpPr>
          <p:spPr bwMode="auto">
            <a:xfrm flipV="1">
              <a:off x="5333" y="2207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058" name="Line 52"/>
            <p:cNvSpPr>
              <a:spLocks noChangeShapeType="1"/>
            </p:cNvSpPr>
            <p:nvPr/>
          </p:nvSpPr>
          <p:spPr bwMode="auto">
            <a:xfrm>
              <a:off x="1482" y="2456"/>
              <a:ext cx="38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0" smtClean="0"/>
              <a:t>Logical versus Arithmetic Shift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8366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0" smtClean="0"/>
              <a:t>A logical shift fills the newly created bit position with zero: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685800" y="3886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 sz="2800" b="0">
                <a:latin typeface="Times New Roman" pitchFamily="18" charset="0"/>
              </a:rPr>
              <a:t>An arithmetic shift fills the newly created bit position with a copy of the number’s sign bit: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81200" y="2895600"/>
          <a:ext cx="4953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3" imgW="3733200" imgH="504000" progId="Visio.Drawing.6">
                  <p:embed/>
                </p:oleObj>
              </mc:Choice>
              <mc:Fallback>
                <p:oleObj name="VISIO" r:id="rId3" imgW="3733200" imgH="5040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3189" r="-1563"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4953000" cy="809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81200" y="5486400"/>
          <a:ext cx="4876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5" imgW="3835080" imgH="543600" progId="Visio.Drawing.6">
                  <p:embed/>
                </p:oleObj>
              </mc:Choice>
              <mc:Fallback>
                <p:oleObj name="VISIO" r:id="rId5" imgW="3835080" imgH="5436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76" t="-21719" r="-1538"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4876800" cy="854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293688"/>
            <a:ext cx="8785225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ARITHMETIC SHIFT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7018338" y="0"/>
            <a:ext cx="20018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Shift Microoperations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914400"/>
            <a:ext cx="7989888" cy="971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An left arithmetic shift operation must be checked for the </a:t>
            </a:r>
            <a:r>
              <a:rPr lang="en-US" altLang="ko-KR" sz="2000" smtClean="0">
                <a:solidFill>
                  <a:schemeClr val="bg2"/>
                </a:solidFill>
              </a:rPr>
              <a:t>overflow</a:t>
            </a:r>
          </a:p>
        </p:txBody>
      </p:sp>
      <p:sp>
        <p:nvSpPr>
          <p:cNvPr id="45061" name="Rectangle 28"/>
          <p:cNvSpPr>
            <a:spLocks noChangeArrowheads="1"/>
          </p:cNvSpPr>
          <p:nvPr/>
        </p:nvSpPr>
        <p:spPr bwMode="auto">
          <a:xfrm flipH="1">
            <a:off x="1981200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29"/>
          <p:cNvSpPr>
            <a:spLocks noChangeShapeType="1"/>
          </p:cNvSpPr>
          <p:nvPr/>
        </p:nvSpPr>
        <p:spPr bwMode="auto">
          <a:xfrm flipH="1">
            <a:off x="2341563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063" name="Rectangle 30"/>
          <p:cNvSpPr>
            <a:spLocks noChangeArrowheads="1"/>
          </p:cNvSpPr>
          <p:nvPr/>
        </p:nvSpPr>
        <p:spPr bwMode="auto">
          <a:xfrm flipH="1">
            <a:off x="2701925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31"/>
          <p:cNvSpPr>
            <a:spLocks noChangeShapeType="1"/>
          </p:cNvSpPr>
          <p:nvPr/>
        </p:nvSpPr>
        <p:spPr bwMode="auto">
          <a:xfrm flipH="1">
            <a:off x="3062288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065" name="Rectangle 32"/>
          <p:cNvSpPr>
            <a:spLocks noChangeArrowheads="1"/>
          </p:cNvSpPr>
          <p:nvPr/>
        </p:nvSpPr>
        <p:spPr bwMode="auto">
          <a:xfrm flipH="1">
            <a:off x="3422650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33"/>
          <p:cNvSpPr>
            <a:spLocks noChangeShapeType="1"/>
          </p:cNvSpPr>
          <p:nvPr/>
        </p:nvSpPr>
        <p:spPr bwMode="auto">
          <a:xfrm flipH="1">
            <a:off x="3783013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067" name="Rectangle 34"/>
          <p:cNvSpPr>
            <a:spLocks noChangeArrowheads="1"/>
          </p:cNvSpPr>
          <p:nvPr/>
        </p:nvSpPr>
        <p:spPr bwMode="auto">
          <a:xfrm flipH="1">
            <a:off x="4143375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35"/>
          <p:cNvSpPr>
            <a:spLocks noChangeShapeType="1"/>
          </p:cNvSpPr>
          <p:nvPr/>
        </p:nvSpPr>
        <p:spPr bwMode="auto">
          <a:xfrm flipH="1">
            <a:off x="4503738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069" name="Rectangle 36"/>
          <p:cNvSpPr>
            <a:spLocks noChangeArrowheads="1"/>
          </p:cNvSpPr>
          <p:nvPr/>
        </p:nvSpPr>
        <p:spPr bwMode="auto">
          <a:xfrm flipH="1">
            <a:off x="4864100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37"/>
          <p:cNvSpPr>
            <a:spLocks noChangeShapeType="1"/>
          </p:cNvSpPr>
          <p:nvPr/>
        </p:nvSpPr>
        <p:spPr bwMode="auto">
          <a:xfrm flipH="1">
            <a:off x="5224463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071" name="Rectangle 38"/>
          <p:cNvSpPr>
            <a:spLocks noChangeArrowheads="1"/>
          </p:cNvSpPr>
          <p:nvPr/>
        </p:nvSpPr>
        <p:spPr bwMode="auto">
          <a:xfrm flipH="1">
            <a:off x="5584825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39"/>
          <p:cNvSpPr>
            <a:spLocks noChangeShapeType="1"/>
          </p:cNvSpPr>
          <p:nvPr/>
        </p:nvSpPr>
        <p:spPr bwMode="auto">
          <a:xfrm flipH="1">
            <a:off x="5945188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073" name="Rectangle 40"/>
          <p:cNvSpPr>
            <a:spLocks noChangeArrowheads="1"/>
          </p:cNvSpPr>
          <p:nvPr/>
        </p:nvSpPr>
        <p:spPr bwMode="auto">
          <a:xfrm flipH="1">
            <a:off x="6305550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41"/>
          <p:cNvSpPr>
            <a:spLocks noChangeShapeType="1"/>
          </p:cNvSpPr>
          <p:nvPr/>
        </p:nvSpPr>
        <p:spPr bwMode="auto">
          <a:xfrm flipH="1">
            <a:off x="6665913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075" name="Rectangle 42"/>
          <p:cNvSpPr>
            <a:spLocks noChangeArrowheads="1"/>
          </p:cNvSpPr>
          <p:nvPr/>
        </p:nvSpPr>
        <p:spPr bwMode="auto">
          <a:xfrm flipH="1">
            <a:off x="7026275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43"/>
          <p:cNvSpPr>
            <a:spLocks noChangeShapeType="1"/>
          </p:cNvSpPr>
          <p:nvPr/>
        </p:nvSpPr>
        <p:spPr bwMode="auto">
          <a:xfrm flipH="1">
            <a:off x="7385050" y="202882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077" name="Line 44"/>
          <p:cNvSpPr>
            <a:spLocks noChangeShapeType="1"/>
          </p:cNvSpPr>
          <p:nvPr/>
        </p:nvSpPr>
        <p:spPr bwMode="auto">
          <a:xfrm flipV="1">
            <a:off x="7745413" y="1884363"/>
            <a:ext cx="144462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078" name="Rectangle 45"/>
          <p:cNvSpPr>
            <a:spLocks noChangeArrowheads="1"/>
          </p:cNvSpPr>
          <p:nvPr/>
        </p:nvSpPr>
        <p:spPr bwMode="auto">
          <a:xfrm>
            <a:off x="7816850" y="1525588"/>
            <a:ext cx="311150" cy="339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/>
              <a:t>0</a:t>
            </a:r>
          </a:p>
        </p:txBody>
      </p:sp>
      <p:sp>
        <p:nvSpPr>
          <p:cNvPr id="45079" name="Line 46"/>
          <p:cNvSpPr>
            <a:spLocks noChangeShapeType="1"/>
          </p:cNvSpPr>
          <p:nvPr/>
        </p:nvSpPr>
        <p:spPr bwMode="auto">
          <a:xfrm flipH="1">
            <a:off x="1631950" y="203041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080" name="Arc 49"/>
          <p:cNvSpPr>
            <a:spLocks/>
          </p:cNvSpPr>
          <p:nvPr/>
        </p:nvSpPr>
        <p:spPr bwMode="auto">
          <a:xfrm>
            <a:off x="3340100" y="2630488"/>
            <a:ext cx="481013" cy="203200"/>
          </a:xfrm>
          <a:custGeom>
            <a:avLst/>
            <a:gdLst>
              <a:gd name="T0" fmla="*/ 0 w 21600"/>
              <a:gd name="T1" fmla="*/ 0 h 21600"/>
              <a:gd name="T2" fmla="*/ 10711735 w 21600"/>
              <a:gd name="T3" fmla="*/ 1911585 h 21600"/>
              <a:gd name="T4" fmla="*/ 0 w 21600"/>
              <a:gd name="T5" fmla="*/ 191158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Arc 50"/>
          <p:cNvSpPr>
            <a:spLocks/>
          </p:cNvSpPr>
          <p:nvPr/>
        </p:nvSpPr>
        <p:spPr bwMode="auto">
          <a:xfrm>
            <a:off x="3340100" y="2822575"/>
            <a:ext cx="493713" cy="225425"/>
          </a:xfrm>
          <a:custGeom>
            <a:avLst/>
            <a:gdLst>
              <a:gd name="T0" fmla="*/ 11284838 w 21600"/>
              <a:gd name="T1" fmla="*/ 0 h 21600"/>
              <a:gd name="T2" fmla="*/ 0 w 21600"/>
              <a:gd name="T3" fmla="*/ 235261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Arc 51"/>
          <p:cNvSpPr>
            <a:spLocks/>
          </p:cNvSpPr>
          <p:nvPr/>
        </p:nvSpPr>
        <p:spPr bwMode="auto">
          <a:xfrm>
            <a:off x="3316288" y="2630488"/>
            <a:ext cx="122237" cy="234950"/>
          </a:xfrm>
          <a:custGeom>
            <a:avLst/>
            <a:gdLst>
              <a:gd name="T0" fmla="*/ 0 w 21600"/>
              <a:gd name="T1" fmla="*/ 0 h 21600"/>
              <a:gd name="T2" fmla="*/ 691754 w 21600"/>
              <a:gd name="T3" fmla="*/ 2555625 h 21600"/>
              <a:gd name="T4" fmla="*/ 0 w 21600"/>
              <a:gd name="T5" fmla="*/ 255562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Arc 52"/>
          <p:cNvSpPr>
            <a:spLocks/>
          </p:cNvSpPr>
          <p:nvPr/>
        </p:nvSpPr>
        <p:spPr bwMode="auto">
          <a:xfrm>
            <a:off x="3327400" y="2822575"/>
            <a:ext cx="111125" cy="225425"/>
          </a:xfrm>
          <a:custGeom>
            <a:avLst/>
            <a:gdLst>
              <a:gd name="T0" fmla="*/ 571702 w 21600"/>
              <a:gd name="T1" fmla="*/ 0 h 21600"/>
              <a:gd name="T2" fmla="*/ 0 w 21600"/>
              <a:gd name="T3" fmla="*/ 235261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Arc 53"/>
          <p:cNvSpPr>
            <a:spLocks/>
          </p:cNvSpPr>
          <p:nvPr/>
        </p:nvSpPr>
        <p:spPr bwMode="auto">
          <a:xfrm>
            <a:off x="3190875" y="2640013"/>
            <a:ext cx="125413" cy="236537"/>
          </a:xfrm>
          <a:custGeom>
            <a:avLst/>
            <a:gdLst>
              <a:gd name="T0" fmla="*/ 0 w 21600"/>
              <a:gd name="T1" fmla="*/ 0 h 21600"/>
              <a:gd name="T2" fmla="*/ 728168 w 21600"/>
              <a:gd name="T3" fmla="*/ 2590266 h 21600"/>
              <a:gd name="T4" fmla="*/ 0 w 21600"/>
              <a:gd name="T5" fmla="*/ 259026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Arc 54"/>
          <p:cNvSpPr>
            <a:spLocks/>
          </p:cNvSpPr>
          <p:nvPr/>
        </p:nvSpPr>
        <p:spPr bwMode="auto">
          <a:xfrm>
            <a:off x="3203575" y="2822575"/>
            <a:ext cx="112713" cy="225425"/>
          </a:xfrm>
          <a:custGeom>
            <a:avLst/>
            <a:gdLst>
              <a:gd name="T0" fmla="*/ 588158 w 21600"/>
              <a:gd name="T1" fmla="*/ 0 h 21600"/>
              <a:gd name="T2" fmla="*/ 0 w 21600"/>
              <a:gd name="T3" fmla="*/ 235261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Line 55"/>
          <p:cNvSpPr>
            <a:spLocks noChangeShapeType="1"/>
          </p:cNvSpPr>
          <p:nvPr/>
        </p:nvSpPr>
        <p:spPr bwMode="auto">
          <a:xfrm flipH="1">
            <a:off x="2894013" y="2719388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5087" name="Line 56"/>
          <p:cNvSpPr>
            <a:spLocks noChangeShapeType="1"/>
          </p:cNvSpPr>
          <p:nvPr/>
        </p:nvSpPr>
        <p:spPr bwMode="auto">
          <a:xfrm flipH="1">
            <a:off x="1631950" y="2967038"/>
            <a:ext cx="179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5088" name="Line 57"/>
          <p:cNvSpPr>
            <a:spLocks noChangeShapeType="1"/>
          </p:cNvSpPr>
          <p:nvPr/>
        </p:nvSpPr>
        <p:spPr bwMode="auto">
          <a:xfrm>
            <a:off x="3859213" y="2833688"/>
            <a:ext cx="284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5089" name="Line 58"/>
          <p:cNvSpPr>
            <a:spLocks noChangeShapeType="1"/>
          </p:cNvSpPr>
          <p:nvPr/>
        </p:nvSpPr>
        <p:spPr bwMode="auto">
          <a:xfrm>
            <a:off x="1631950" y="2030413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090" name="Line 59"/>
          <p:cNvSpPr>
            <a:spLocks noChangeShapeType="1"/>
          </p:cNvSpPr>
          <p:nvPr/>
        </p:nvSpPr>
        <p:spPr bwMode="auto">
          <a:xfrm>
            <a:off x="2894013" y="2246313"/>
            <a:ext cx="0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5091" name="Rectangle 60"/>
          <p:cNvSpPr>
            <a:spLocks noChangeArrowheads="1"/>
          </p:cNvSpPr>
          <p:nvPr/>
        </p:nvSpPr>
        <p:spPr bwMode="auto">
          <a:xfrm flipH="1">
            <a:off x="4143375" y="2605088"/>
            <a:ext cx="36036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Text Box 61"/>
          <p:cNvSpPr txBox="1">
            <a:spLocks noChangeArrowheads="1"/>
          </p:cNvSpPr>
          <p:nvPr/>
        </p:nvSpPr>
        <p:spPr bwMode="auto">
          <a:xfrm>
            <a:off x="4143375" y="2663825"/>
            <a:ext cx="336550" cy="339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/>
              <a:t>V</a:t>
            </a:r>
          </a:p>
        </p:txBody>
      </p:sp>
      <p:sp>
        <p:nvSpPr>
          <p:cNvPr id="45093" name="Text Box 62"/>
          <p:cNvSpPr txBox="1">
            <a:spLocks noChangeArrowheads="1"/>
          </p:cNvSpPr>
          <p:nvPr/>
        </p:nvSpPr>
        <p:spPr bwMode="auto">
          <a:xfrm>
            <a:off x="4772025" y="2473325"/>
            <a:ext cx="3956050" cy="835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i="1">
                <a:solidFill>
                  <a:schemeClr val="bg2"/>
                </a:solidFill>
              </a:rPr>
              <a:t>Before the shift, if the leftmost two</a:t>
            </a:r>
          </a:p>
          <a:p>
            <a:r>
              <a:rPr lang="en-US" altLang="ko-KR" sz="1800" i="1">
                <a:solidFill>
                  <a:schemeClr val="bg2"/>
                </a:solidFill>
              </a:rPr>
              <a:t>bits differ, the shift will result in an</a:t>
            </a:r>
          </a:p>
          <a:p>
            <a:r>
              <a:rPr lang="en-US" altLang="ko-KR" sz="1800" i="1">
                <a:solidFill>
                  <a:schemeClr val="bg2"/>
                </a:solidFill>
              </a:rPr>
              <a:t>overflow</a:t>
            </a:r>
          </a:p>
        </p:txBody>
      </p:sp>
      <p:sp>
        <p:nvSpPr>
          <p:cNvPr id="45094" name="Rectangle 63"/>
          <p:cNvSpPr>
            <a:spLocks noChangeArrowheads="1"/>
          </p:cNvSpPr>
          <p:nvPr/>
        </p:nvSpPr>
        <p:spPr bwMode="auto">
          <a:xfrm>
            <a:off x="476250" y="3829050"/>
            <a:ext cx="7989888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defTabSz="7620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In a RTL, the following notation is used</a:t>
            </a:r>
          </a:p>
          <a:p>
            <a:pPr marL="685800" lvl="1" indent="-228600" defTabSz="7620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600" i="1">
                <a:solidFill>
                  <a:schemeClr val="tx1"/>
                </a:solidFill>
              </a:rPr>
              <a:t>ashl</a:t>
            </a:r>
            <a:r>
              <a:rPr lang="en-US" altLang="ko-KR" sz="1600">
                <a:solidFill>
                  <a:schemeClr val="tx1"/>
                </a:solidFill>
              </a:rPr>
              <a:t>  	for an arithmetic shift left</a:t>
            </a:r>
          </a:p>
          <a:p>
            <a:pPr marL="685800" lvl="1" indent="-228600" defTabSz="7620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600" i="1">
                <a:solidFill>
                  <a:schemeClr val="tx1"/>
                </a:solidFill>
              </a:rPr>
              <a:t>ashr</a:t>
            </a:r>
            <a:r>
              <a:rPr lang="en-US" altLang="ko-KR" sz="1600">
                <a:solidFill>
                  <a:schemeClr val="tx1"/>
                </a:solidFill>
              </a:rPr>
              <a:t>	for an arithmetic shift right	</a:t>
            </a:r>
          </a:p>
          <a:p>
            <a:pPr marL="685800" lvl="1" indent="-228600" defTabSz="7620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600">
                <a:solidFill>
                  <a:schemeClr val="tx1"/>
                </a:solidFill>
              </a:rPr>
              <a:t>Examples:</a:t>
            </a:r>
          </a:p>
          <a:p>
            <a:pPr marL="1143000" lvl="2" indent="-228600" defTabSz="7620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»"/>
            </a:pPr>
            <a:r>
              <a:rPr lang="en-US" altLang="ko-KR" sz="1600">
                <a:solidFill>
                  <a:schemeClr val="tx1"/>
                </a:solidFill>
              </a:rPr>
              <a:t>R2 </a:t>
            </a:r>
            <a:r>
              <a:rPr lang="en-US" altLang="ko-KR" sz="160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altLang="ko-KR" sz="1600" i="1">
                <a:solidFill>
                  <a:schemeClr val="tx1"/>
                </a:solidFill>
                <a:sym typeface="Symbol" pitchFamily="18" charset="2"/>
              </a:rPr>
              <a:t>ashr</a:t>
            </a:r>
            <a:r>
              <a:rPr lang="en-US" altLang="ko-KR" sz="1600">
                <a:solidFill>
                  <a:schemeClr val="tx1"/>
                </a:solidFill>
                <a:sym typeface="Symbol" pitchFamily="18" charset="2"/>
              </a:rPr>
              <a:t> R2</a:t>
            </a:r>
          </a:p>
          <a:p>
            <a:pPr marL="1143000" lvl="2" indent="-228600" defTabSz="7620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»"/>
            </a:pPr>
            <a:r>
              <a:rPr lang="en-US" altLang="ko-KR" sz="1600">
                <a:solidFill>
                  <a:schemeClr val="tx1"/>
                </a:solidFill>
                <a:sym typeface="Symbol" pitchFamily="18" charset="2"/>
              </a:rPr>
              <a:t>R3  </a:t>
            </a:r>
            <a:r>
              <a:rPr lang="en-US" altLang="ko-KR" sz="1600" i="1">
                <a:solidFill>
                  <a:schemeClr val="tx1"/>
                </a:solidFill>
                <a:sym typeface="Symbol" pitchFamily="18" charset="2"/>
              </a:rPr>
              <a:t>ashl</a:t>
            </a:r>
            <a:r>
              <a:rPr lang="en-US" altLang="ko-KR" sz="1600">
                <a:solidFill>
                  <a:schemeClr val="tx1"/>
                </a:solidFill>
                <a:sym typeface="Symbol" pitchFamily="18" charset="2"/>
              </a:rPr>
              <a:t> R3</a:t>
            </a:r>
          </a:p>
          <a:p>
            <a:pPr marL="1143000" lvl="2" indent="-228600" defTabSz="7620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»"/>
            </a:pPr>
            <a:endParaRPr lang="en-US" altLang="ko-KR" sz="16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5095" name="Text Box 64"/>
          <p:cNvSpPr txBox="1">
            <a:spLocks noChangeArrowheads="1"/>
          </p:cNvSpPr>
          <p:nvPr/>
        </p:nvSpPr>
        <p:spPr bwMode="auto">
          <a:xfrm>
            <a:off x="1962150" y="1846263"/>
            <a:ext cx="444500" cy="3651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sign</a:t>
            </a:r>
          </a:p>
          <a:p>
            <a:pPr algn="ctr"/>
            <a:r>
              <a:rPr lang="en-US" altLang="ko-KR"/>
              <a:t>bit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50838"/>
            <a:ext cx="8810625" cy="325437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smtClean="0"/>
              <a:t>HARDWARE  IMPLEMENTATION  OF  SHIFT  MICROOPERATIONS</a:t>
            </a:r>
            <a:endParaRPr lang="en-US" altLang="ko-KR" sz="2400" smtClean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7008813" y="0"/>
            <a:ext cx="20018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Shift Microoperations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808413" y="2135188"/>
            <a:ext cx="950912" cy="6016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771900" y="2122488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S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771900" y="2373313"/>
            <a:ext cx="26511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0</a:t>
            </a:r>
          </a:p>
          <a:p>
            <a:pPr defTabSz="762000" latinLnBrk="1"/>
            <a:endParaRPr lang="en-US" altLang="ko-KR" sz="1200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771900" y="252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1</a:t>
            </a: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H="1">
            <a:off x="3376613" y="2260600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H="1">
            <a:off x="2201863" y="2501900"/>
            <a:ext cx="1606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>
            <a:off x="2787650" y="2687638"/>
            <a:ext cx="1020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4775200" y="2381250"/>
            <a:ext cx="449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5241925" y="2252663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H0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4065588" y="2317750"/>
            <a:ext cx="519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MUX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808413" y="3065463"/>
            <a:ext cx="950912" cy="603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773488" y="3051175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S</a:t>
            </a: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773488" y="3305175"/>
            <a:ext cx="265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0</a:t>
            </a:r>
          </a:p>
          <a:p>
            <a:pPr defTabSz="762000" latinLnBrk="1"/>
            <a:endParaRPr lang="en-US" altLang="ko-KR" sz="1200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3773488" y="34559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1</a:t>
            </a: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H="1">
            <a:off x="3376613" y="3192463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>
            <a:off x="3101975" y="3433763"/>
            <a:ext cx="7064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 flipH="1">
            <a:off x="1820863" y="3619500"/>
            <a:ext cx="1987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4775200" y="3313113"/>
            <a:ext cx="449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41925" y="3184525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H1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065588" y="3249613"/>
            <a:ext cx="519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MUX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3808413" y="3997325"/>
            <a:ext cx="950912" cy="604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3773488" y="3984625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S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3773488" y="4235450"/>
            <a:ext cx="265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0</a:t>
            </a:r>
          </a:p>
          <a:p>
            <a:pPr defTabSz="762000" latinLnBrk="1"/>
            <a:endParaRPr lang="en-US" altLang="ko-KR" sz="1200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3773488" y="43894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1</a:t>
            </a: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 flipH="1">
            <a:off x="3376613" y="4124325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 flipH="1">
            <a:off x="2787650" y="4365625"/>
            <a:ext cx="1020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 flipH="1">
            <a:off x="2201863" y="4552950"/>
            <a:ext cx="1606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4775200" y="4244975"/>
            <a:ext cx="449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5241925" y="4116388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H2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4065588" y="4181475"/>
            <a:ext cx="519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MUX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3808413" y="4930775"/>
            <a:ext cx="950912" cy="601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3773488" y="4916488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S</a:t>
            </a:r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3773488" y="5167313"/>
            <a:ext cx="265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0</a:t>
            </a:r>
          </a:p>
          <a:p>
            <a:pPr defTabSz="762000" latinLnBrk="1"/>
            <a:endParaRPr lang="en-US" altLang="ko-KR" sz="1200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3773488" y="5319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1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3376613" y="5056188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 flipH="1">
            <a:off x="2493963" y="5308600"/>
            <a:ext cx="1314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 flipH="1">
            <a:off x="2201863" y="5494338"/>
            <a:ext cx="1606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>
            <a:off x="4775200" y="5175250"/>
            <a:ext cx="449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41925" y="5046663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H3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4065588" y="5111750"/>
            <a:ext cx="519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MUX</a:t>
            </a:r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 flipV="1">
            <a:off x="3382963" y="1684338"/>
            <a:ext cx="0" cy="3376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25" name="Line 45"/>
          <p:cNvSpPr>
            <a:spLocks noChangeShapeType="1"/>
          </p:cNvSpPr>
          <p:nvPr/>
        </p:nvSpPr>
        <p:spPr bwMode="auto">
          <a:xfrm flipV="1">
            <a:off x="3108325" y="2932113"/>
            <a:ext cx="0" cy="517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26" name="Line 47"/>
          <p:cNvSpPr>
            <a:spLocks noChangeShapeType="1"/>
          </p:cNvSpPr>
          <p:nvPr/>
        </p:nvSpPr>
        <p:spPr bwMode="auto">
          <a:xfrm flipV="1">
            <a:off x="2492375" y="3613150"/>
            <a:ext cx="0" cy="1711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27" name="Line 48"/>
          <p:cNvSpPr>
            <a:spLocks noChangeShapeType="1"/>
          </p:cNvSpPr>
          <p:nvPr/>
        </p:nvSpPr>
        <p:spPr bwMode="auto">
          <a:xfrm flipV="1">
            <a:off x="2206625" y="3986213"/>
            <a:ext cx="0" cy="571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28" name="Line 49"/>
          <p:cNvSpPr>
            <a:spLocks noChangeShapeType="1"/>
          </p:cNvSpPr>
          <p:nvPr/>
        </p:nvSpPr>
        <p:spPr bwMode="auto">
          <a:xfrm flipH="1">
            <a:off x="1820863" y="2941638"/>
            <a:ext cx="12969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29" name="Line 50"/>
          <p:cNvSpPr>
            <a:spLocks noChangeShapeType="1"/>
          </p:cNvSpPr>
          <p:nvPr/>
        </p:nvSpPr>
        <p:spPr bwMode="auto">
          <a:xfrm flipH="1">
            <a:off x="1820863" y="3248025"/>
            <a:ext cx="1003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30" name="Line 51"/>
          <p:cNvSpPr>
            <a:spLocks noChangeShapeType="1"/>
          </p:cNvSpPr>
          <p:nvPr/>
        </p:nvSpPr>
        <p:spPr bwMode="auto">
          <a:xfrm flipH="1">
            <a:off x="1820863" y="3992563"/>
            <a:ext cx="4048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31" name="Line 52"/>
          <p:cNvSpPr>
            <a:spLocks noChangeShapeType="1"/>
          </p:cNvSpPr>
          <p:nvPr/>
        </p:nvSpPr>
        <p:spPr bwMode="auto">
          <a:xfrm flipV="1">
            <a:off x="2206625" y="1871663"/>
            <a:ext cx="0" cy="636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32" name="Line 53"/>
          <p:cNvSpPr>
            <a:spLocks noChangeShapeType="1"/>
          </p:cNvSpPr>
          <p:nvPr/>
        </p:nvSpPr>
        <p:spPr bwMode="auto">
          <a:xfrm>
            <a:off x="2206625" y="5500688"/>
            <a:ext cx="0" cy="219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6133" name="Rectangle 54"/>
          <p:cNvSpPr>
            <a:spLocks noChangeArrowheads="1"/>
          </p:cNvSpPr>
          <p:nvPr/>
        </p:nvSpPr>
        <p:spPr bwMode="auto">
          <a:xfrm>
            <a:off x="2994025" y="1393825"/>
            <a:ext cx="628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Select</a:t>
            </a:r>
          </a:p>
        </p:txBody>
      </p:sp>
      <p:sp>
        <p:nvSpPr>
          <p:cNvPr id="46134" name="Rectangle 55"/>
          <p:cNvSpPr>
            <a:spLocks noChangeArrowheads="1"/>
          </p:cNvSpPr>
          <p:nvPr/>
        </p:nvSpPr>
        <p:spPr bwMode="auto">
          <a:xfrm>
            <a:off x="3532188" y="1296988"/>
            <a:ext cx="18462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0 for shift right (down) </a:t>
            </a:r>
          </a:p>
          <a:p>
            <a:pPr defTabSz="762000"/>
            <a:r>
              <a:rPr lang="en-US" altLang="ko-KR" sz="1200"/>
              <a:t>1 for shift left (up)</a:t>
            </a:r>
          </a:p>
        </p:txBody>
      </p:sp>
      <p:sp>
        <p:nvSpPr>
          <p:cNvPr id="46135" name="Rectangle 57"/>
          <p:cNvSpPr>
            <a:spLocks noChangeArrowheads="1"/>
          </p:cNvSpPr>
          <p:nvPr/>
        </p:nvSpPr>
        <p:spPr bwMode="auto">
          <a:xfrm>
            <a:off x="1644650" y="1411288"/>
            <a:ext cx="815975" cy="527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200"/>
              <a:t>Serial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/>
              <a:t>input (I</a:t>
            </a:r>
            <a:r>
              <a:rPr lang="en-US" altLang="ko-KR" sz="1200" baseline="-25000"/>
              <a:t>R</a:t>
            </a:r>
            <a:r>
              <a:rPr lang="en-US" altLang="ko-KR" sz="1200"/>
              <a:t>)</a:t>
            </a:r>
          </a:p>
          <a:p>
            <a:pPr defTabSz="762000" eaLnBrk="1">
              <a:lnSpc>
                <a:spcPct val="80000"/>
              </a:lnSpc>
            </a:pPr>
            <a:endParaRPr lang="en-US" altLang="ko-KR" sz="1200"/>
          </a:p>
        </p:txBody>
      </p:sp>
      <p:sp>
        <p:nvSpPr>
          <p:cNvPr id="46136" name="Rectangle 60"/>
          <p:cNvSpPr>
            <a:spLocks noChangeArrowheads="1"/>
          </p:cNvSpPr>
          <p:nvPr/>
        </p:nvSpPr>
        <p:spPr bwMode="auto">
          <a:xfrm>
            <a:off x="1316038" y="2813050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A0</a:t>
            </a:r>
          </a:p>
        </p:txBody>
      </p:sp>
      <p:sp>
        <p:nvSpPr>
          <p:cNvPr id="46137" name="Rectangle 61"/>
          <p:cNvSpPr>
            <a:spLocks noChangeArrowheads="1"/>
          </p:cNvSpPr>
          <p:nvPr/>
        </p:nvSpPr>
        <p:spPr bwMode="auto">
          <a:xfrm>
            <a:off x="1316038" y="3119438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A1</a:t>
            </a:r>
          </a:p>
        </p:txBody>
      </p:sp>
      <p:sp>
        <p:nvSpPr>
          <p:cNvPr id="46138" name="Rectangle 62"/>
          <p:cNvSpPr>
            <a:spLocks noChangeArrowheads="1"/>
          </p:cNvSpPr>
          <p:nvPr/>
        </p:nvSpPr>
        <p:spPr bwMode="auto">
          <a:xfrm>
            <a:off x="1316038" y="3502025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A2</a:t>
            </a:r>
          </a:p>
        </p:txBody>
      </p:sp>
      <p:sp>
        <p:nvSpPr>
          <p:cNvPr id="46139" name="Rectangle 63"/>
          <p:cNvSpPr>
            <a:spLocks noChangeArrowheads="1"/>
          </p:cNvSpPr>
          <p:nvPr/>
        </p:nvSpPr>
        <p:spPr bwMode="auto">
          <a:xfrm>
            <a:off x="1316038" y="3863975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A3</a:t>
            </a:r>
          </a:p>
        </p:txBody>
      </p:sp>
      <p:sp>
        <p:nvSpPr>
          <p:cNvPr id="46140" name="Rectangle 64"/>
          <p:cNvSpPr>
            <a:spLocks noChangeArrowheads="1"/>
          </p:cNvSpPr>
          <p:nvPr/>
        </p:nvSpPr>
        <p:spPr bwMode="auto">
          <a:xfrm>
            <a:off x="1611313" y="5672138"/>
            <a:ext cx="84772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Serial</a:t>
            </a:r>
          </a:p>
          <a:p>
            <a:pPr defTabSz="762000"/>
            <a:r>
              <a:rPr lang="en-US" altLang="ko-KR" sz="1200"/>
              <a:t>input (I</a:t>
            </a:r>
            <a:r>
              <a:rPr lang="en-US" altLang="ko-KR" sz="1200" baseline="-25000"/>
              <a:t>L</a:t>
            </a:r>
            <a:r>
              <a:rPr lang="en-US" altLang="ko-KR" sz="1200"/>
              <a:t>) </a:t>
            </a:r>
          </a:p>
          <a:p>
            <a:pPr defTabSz="762000" eaLnBrk="1"/>
            <a:endParaRPr lang="en-US" altLang="ko-KR" sz="1200"/>
          </a:p>
        </p:txBody>
      </p:sp>
      <p:sp>
        <p:nvSpPr>
          <p:cNvPr id="46141" name="Line 68"/>
          <p:cNvSpPr>
            <a:spLocks noChangeShapeType="1"/>
          </p:cNvSpPr>
          <p:nvPr/>
        </p:nvSpPr>
        <p:spPr bwMode="auto">
          <a:xfrm flipV="1">
            <a:off x="2797175" y="2679700"/>
            <a:ext cx="0" cy="1711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295275"/>
            <a:ext cx="8809038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ORGANIZATION OF A DIGITAL SYSTEM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422400" y="1987550"/>
            <a:ext cx="6245225" cy="3071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- Set of registers and their functions</a:t>
            </a:r>
          </a:p>
          <a:p>
            <a:pPr defTabSz="762000">
              <a:buFontTx/>
              <a:buChar char="-"/>
            </a:pPr>
            <a:endParaRPr lang="en-US" altLang="ko-KR" sz="2000">
              <a:solidFill>
                <a:schemeClr val="tx1"/>
              </a:solidFill>
            </a:endParaRPr>
          </a:p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- Microoperations set </a:t>
            </a:r>
          </a:p>
          <a:p>
            <a:pPr defTabSz="762000">
              <a:buFontTx/>
              <a:buChar char="-"/>
            </a:pPr>
            <a:endParaRPr lang="en-US" altLang="ko-KR" sz="2000">
              <a:solidFill>
                <a:schemeClr val="tx1"/>
              </a:solidFill>
            </a:endParaRPr>
          </a:p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      Set of allowable microoperations provided</a:t>
            </a:r>
          </a:p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      by the organization of the computer</a:t>
            </a:r>
          </a:p>
          <a:p>
            <a:pPr defTabSz="762000"/>
            <a:endParaRPr lang="en-US" altLang="ko-KR" sz="2000">
              <a:solidFill>
                <a:schemeClr val="tx1"/>
              </a:solidFill>
            </a:endParaRPr>
          </a:p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- Control signals that initiate the sequence of </a:t>
            </a:r>
          </a:p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  microoperations (to perform the functions)</a:t>
            </a:r>
          </a:p>
          <a:p>
            <a:pPr defTabSz="762000"/>
            <a:endParaRPr lang="en-US" altLang="ko-KR" sz="2000">
              <a:solidFill>
                <a:schemeClr val="tx1"/>
              </a:solidFill>
            </a:endParaRPr>
          </a:p>
          <a:p>
            <a:pPr defTabSz="762000" latinLnBrk="1"/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754063" y="1441450"/>
            <a:ext cx="6751637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>
              <a:buFontTx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 Definition of the (internal) organization of a computer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6494463" y="0"/>
            <a:ext cx="25336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295275"/>
            <a:ext cx="8809038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REGISTER  TRANSFER LEVEL</a:t>
            </a: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6494463" y="0"/>
            <a:ext cx="25336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 Language</a:t>
            </a:r>
          </a:p>
        </p:txBody>
      </p:sp>
      <p:sp>
        <p:nvSpPr>
          <p:cNvPr id="922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1381125"/>
            <a:ext cx="7258050" cy="31448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Viewing a computer, or any digital system, in this way is called the </a:t>
            </a:r>
            <a:r>
              <a:rPr lang="en-US" altLang="ko-KR" sz="2000" smtClean="0">
                <a:solidFill>
                  <a:schemeClr val="bg2"/>
                </a:solidFill>
              </a:rPr>
              <a:t>register transfer level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This is because we’re focusing on</a:t>
            </a:r>
          </a:p>
          <a:p>
            <a:pPr lvl="1"/>
            <a:r>
              <a:rPr lang="en-US" altLang="ko-KR" sz="1600" smtClean="0"/>
              <a:t>The system’s registers</a:t>
            </a:r>
          </a:p>
          <a:p>
            <a:pPr lvl="1"/>
            <a:r>
              <a:rPr lang="en-US" altLang="ko-KR" sz="1600" smtClean="0"/>
              <a:t>The data transformations in them, and</a:t>
            </a:r>
          </a:p>
          <a:p>
            <a:pPr lvl="1"/>
            <a:r>
              <a:rPr lang="en-US" altLang="ko-KR" sz="1600" smtClean="0"/>
              <a:t>The data transfers between them.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295275"/>
            <a:ext cx="8809038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REGISTER  TRANSFER  LANGUAGE</a:t>
            </a: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6494463" y="0"/>
            <a:ext cx="25336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 Language</a:t>
            </a:r>
          </a:p>
        </p:txBody>
      </p:sp>
      <p:sp>
        <p:nvSpPr>
          <p:cNvPr id="1024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90650"/>
            <a:ext cx="8105775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Rather than specifying a digital system in words, a specific notation is used, </a:t>
            </a:r>
            <a:r>
              <a:rPr lang="en-US" altLang="ko-KR" sz="2000" i="1" smtClean="0">
                <a:solidFill>
                  <a:schemeClr val="bg2"/>
                </a:solidFill>
              </a:rPr>
              <a:t>register transfer language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For any function of the computer, the register transfer language can be used to describe the (sequence of) microoperations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Register transfer language</a:t>
            </a:r>
          </a:p>
          <a:p>
            <a:pPr lvl="1"/>
            <a:r>
              <a:rPr lang="en-US" altLang="ko-KR" sz="1600" smtClean="0"/>
              <a:t>A symbolic language</a:t>
            </a:r>
          </a:p>
          <a:p>
            <a:pPr lvl="1"/>
            <a:r>
              <a:rPr lang="en-US" altLang="ko-KR" sz="1600" smtClean="0"/>
              <a:t>A convenient tool for describing the internal organization of digital computers</a:t>
            </a:r>
          </a:p>
          <a:p>
            <a:pPr lvl="1"/>
            <a:r>
              <a:rPr lang="en-US" altLang="ko-KR" sz="1600" smtClean="0"/>
              <a:t>Can also be used to facilitate the design process of digital systems.</a:t>
            </a:r>
          </a:p>
          <a:p>
            <a:endParaRPr lang="en-US" altLang="ko-KR" sz="2000" smtClean="0"/>
          </a:p>
          <a:p>
            <a:pPr>
              <a:buFontTx/>
              <a:buNone/>
            </a:pPr>
            <a:r>
              <a:rPr lang="en-US" altLang="ko-KR" sz="200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295275"/>
            <a:ext cx="8809038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DESIGNATION OF REGISTERS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494463" y="0"/>
            <a:ext cx="25336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 Language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90650"/>
            <a:ext cx="8105775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smtClean="0"/>
              <a:t>Registers are designated by capital letters, sometimes followed by numbers (e.g., A, R13, IR)</a:t>
            </a:r>
          </a:p>
          <a:p>
            <a:r>
              <a:rPr lang="en-US" altLang="ko-KR" sz="2000" smtClean="0"/>
              <a:t>Often the names indicate function:</a:t>
            </a:r>
          </a:p>
          <a:p>
            <a:pPr lvl="1"/>
            <a:r>
              <a:rPr lang="en-US" altLang="ko-KR" sz="1600" smtClean="0"/>
              <a:t>MAR	- memory address register</a:t>
            </a:r>
          </a:p>
          <a:p>
            <a:pPr lvl="1"/>
            <a:r>
              <a:rPr lang="en-US" altLang="ko-KR" sz="1600" smtClean="0"/>
              <a:t>PC	- program counter</a:t>
            </a:r>
          </a:p>
          <a:p>
            <a:pPr lvl="1"/>
            <a:r>
              <a:rPr lang="en-US" altLang="ko-KR" sz="1600" smtClean="0"/>
              <a:t>IR	- instruction register</a:t>
            </a:r>
          </a:p>
          <a:p>
            <a:pPr lvl="1"/>
            <a:endParaRPr lang="en-US" altLang="ko-KR" sz="1600" smtClean="0"/>
          </a:p>
          <a:p>
            <a:r>
              <a:rPr lang="en-US" altLang="ko-KR" sz="2000" smtClean="0"/>
              <a:t>Registers and their contents can be viewed and represented in </a:t>
            </a:r>
            <a:r>
              <a:rPr lang="en-US" altLang="ko-KR" sz="2000" i="1" smtClean="0"/>
              <a:t>various</a:t>
            </a:r>
            <a:r>
              <a:rPr lang="en-US" altLang="ko-KR" sz="2000" smtClean="0"/>
              <a:t> </a:t>
            </a:r>
            <a:r>
              <a:rPr lang="en-US" altLang="ko-KR" sz="2000" i="1" smtClean="0"/>
              <a:t>ways</a:t>
            </a:r>
          </a:p>
          <a:p>
            <a:pPr lvl="1"/>
            <a:r>
              <a:rPr lang="en-US" altLang="ko-KR" sz="1600" smtClean="0"/>
              <a:t>A register can be viewed as a single entity:</a:t>
            </a:r>
          </a:p>
          <a:p>
            <a:pPr lvl="1"/>
            <a:endParaRPr lang="en-US" altLang="ko-KR" sz="1600" smtClean="0"/>
          </a:p>
          <a:p>
            <a:pPr lvl="1"/>
            <a:endParaRPr lang="en-US" altLang="ko-KR" sz="1600" smtClean="0"/>
          </a:p>
          <a:p>
            <a:pPr lvl="1"/>
            <a:endParaRPr lang="en-US" altLang="ko-KR" sz="1600" smtClean="0"/>
          </a:p>
          <a:p>
            <a:pPr lvl="1"/>
            <a:r>
              <a:rPr lang="en-US" altLang="ko-KR" sz="1600" smtClean="0"/>
              <a:t>Registers may also be represented showing the bits of data they contain</a:t>
            </a:r>
          </a:p>
          <a:p>
            <a:pPr>
              <a:buFontTx/>
              <a:buNone/>
            </a:pPr>
            <a:r>
              <a:rPr lang="en-US" altLang="ko-KR" sz="2000" smtClean="0"/>
              <a:t>	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171825" y="4629150"/>
            <a:ext cx="2524125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146550" y="4660900"/>
            <a:ext cx="646113" cy="3127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MAR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295275"/>
            <a:ext cx="8809038" cy="43497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smtClean="0"/>
              <a:t>DESIGNATION OF REGISTERS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494463" y="0"/>
            <a:ext cx="25336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Register Transfer Language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2987675" y="4224338"/>
            <a:ext cx="354013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1844675" y="4225925"/>
            <a:ext cx="2865438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1676400" y="4029075"/>
            <a:ext cx="8207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 Register </a:t>
            </a: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1844675" y="4797425"/>
            <a:ext cx="2865438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1703388" y="5026025"/>
            <a:ext cx="1433512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Numbering of bits</a:t>
            </a:r>
          </a:p>
        </p:txBody>
      </p:sp>
      <p:sp>
        <p:nvSpPr>
          <p:cNvPr id="12297" name="Rectangle 12"/>
          <p:cNvSpPr>
            <a:spLocks noChangeArrowheads="1"/>
          </p:cNvSpPr>
          <p:nvPr/>
        </p:nvSpPr>
        <p:spPr bwMode="auto">
          <a:xfrm>
            <a:off x="5607050" y="4225925"/>
            <a:ext cx="2867025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3"/>
          <p:cNvSpPr>
            <a:spLocks noChangeArrowheads="1"/>
          </p:cNvSpPr>
          <p:nvPr/>
        </p:nvSpPr>
        <p:spPr bwMode="auto">
          <a:xfrm>
            <a:off x="5561013" y="4010025"/>
            <a:ext cx="1836737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Showing individual bits</a:t>
            </a:r>
          </a:p>
        </p:txBody>
      </p:sp>
      <p:sp>
        <p:nvSpPr>
          <p:cNvPr id="12299" name="Rectangle 14"/>
          <p:cNvSpPr>
            <a:spLocks noChangeArrowheads="1"/>
          </p:cNvSpPr>
          <p:nvPr/>
        </p:nvSpPr>
        <p:spPr bwMode="auto">
          <a:xfrm>
            <a:off x="5607050" y="4797425"/>
            <a:ext cx="2867025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5"/>
          <p:cNvSpPr>
            <a:spLocks noChangeShapeType="1"/>
          </p:cNvSpPr>
          <p:nvPr/>
        </p:nvSpPr>
        <p:spPr bwMode="auto">
          <a:xfrm>
            <a:off x="7013575" y="4805363"/>
            <a:ext cx="0" cy="211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5502275" y="5026025"/>
            <a:ext cx="8143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Subfields</a:t>
            </a: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6056313" y="4786313"/>
            <a:ext cx="620712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PC(H)</a:t>
            </a:r>
          </a:p>
        </p:txBody>
      </p:sp>
      <p:sp>
        <p:nvSpPr>
          <p:cNvPr id="12303" name="Rectangle 18"/>
          <p:cNvSpPr>
            <a:spLocks noChangeArrowheads="1"/>
          </p:cNvSpPr>
          <p:nvPr/>
        </p:nvSpPr>
        <p:spPr bwMode="auto">
          <a:xfrm>
            <a:off x="7507288" y="4786313"/>
            <a:ext cx="600075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PC(L)</a:t>
            </a:r>
          </a:p>
        </p:txBody>
      </p:sp>
      <p:sp>
        <p:nvSpPr>
          <p:cNvPr id="12304" name="Rectangle 19"/>
          <p:cNvSpPr>
            <a:spLocks noChangeArrowheads="1"/>
          </p:cNvSpPr>
          <p:nvPr/>
        </p:nvSpPr>
        <p:spPr bwMode="auto">
          <a:xfrm>
            <a:off x="5502275" y="4600575"/>
            <a:ext cx="295275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305" name="Rectangle 20"/>
          <p:cNvSpPr>
            <a:spLocks noChangeArrowheads="1"/>
          </p:cNvSpPr>
          <p:nvPr/>
        </p:nvSpPr>
        <p:spPr bwMode="auto">
          <a:xfrm>
            <a:off x="6797675" y="4600575"/>
            <a:ext cx="2111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306" name="Rectangle 21"/>
          <p:cNvSpPr>
            <a:spLocks noChangeArrowheads="1"/>
          </p:cNvSpPr>
          <p:nvPr/>
        </p:nvSpPr>
        <p:spPr bwMode="auto">
          <a:xfrm>
            <a:off x="6997700" y="4600575"/>
            <a:ext cx="2111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307" name="Rectangle 22"/>
          <p:cNvSpPr>
            <a:spLocks noChangeArrowheads="1"/>
          </p:cNvSpPr>
          <p:nvPr/>
        </p:nvSpPr>
        <p:spPr bwMode="auto">
          <a:xfrm>
            <a:off x="8232775" y="4600575"/>
            <a:ext cx="2111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08" name="Rectangle 23"/>
          <p:cNvSpPr>
            <a:spLocks noChangeArrowheads="1"/>
          </p:cNvSpPr>
          <p:nvPr/>
        </p:nvSpPr>
        <p:spPr bwMode="auto">
          <a:xfrm>
            <a:off x="1724025" y="1428750"/>
            <a:ext cx="2816225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000">
                <a:solidFill>
                  <a:schemeClr val="tx1"/>
                </a:solidFill>
              </a:rPr>
              <a:t>  - a register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2000">
                <a:solidFill>
                  <a:schemeClr val="tx1"/>
                </a:solidFill>
              </a:rPr>
              <a:t>  - portion of a register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2000">
                <a:solidFill>
                  <a:schemeClr val="tx1"/>
                </a:solidFill>
              </a:rPr>
              <a:t>  - a bit of a register</a:t>
            </a:r>
          </a:p>
          <a:p>
            <a:pPr defTabSz="762000" latinLnBrk="1">
              <a:lnSpc>
                <a:spcPct val="102000"/>
              </a:lnSpc>
            </a:pP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12309" name="Rectangle 24"/>
          <p:cNvSpPr>
            <a:spLocks noChangeArrowheads="1"/>
          </p:cNvSpPr>
          <p:nvPr/>
        </p:nvSpPr>
        <p:spPr bwMode="auto">
          <a:xfrm>
            <a:off x="627063" y="3279775"/>
            <a:ext cx="7192962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 Common ways of drawing the block diagram of a register</a:t>
            </a:r>
          </a:p>
        </p:txBody>
      </p:sp>
      <p:sp>
        <p:nvSpPr>
          <p:cNvPr id="12310" name="Rectangle 25"/>
          <p:cNvSpPr>
            <a:spLocks noChangeArrowheads="1"/>
          </p:cNvSpPr>
          <p:nvPr/>
        </p:nvSpPr>
        <p:spPr bwMode="auto">
          <a:xfrm>
            <a:off x="5745163" y="4232275"/>
            <a:ext cx="2636837" cy="242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7     6     5     4     3     2     1     0</a:t>
            </a:r>
          </a:p>
        </p:txBody>
      </p:sp>
      <p:sp>
        <p:nvSpPr>
          <p:cNvPr id="12311" name="Rectangle 26"/>
          <p:cNvSpPr>
            <a:spLocks noChangeArrowheads="1"/>
          </p:cNvSpPr>
          <p:nvPr/>
        </p:nvSpPr>
        <p:spPr bwMode="auto">
          <a:xfrm>
            <a:off x="3030538" y="4786313"/>
            <a:ext cx="354012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2312" name="Rectangle 27"/>
          <p:cNvSpPr>
            <a:spLocks noChangeArrowheads="1"/>
          </p:cNvSpPr>
          <p:nvPr/>
        </p:nvSpPr>
        <p:spPr bwMode="auto">
          <a:xfrm>
            <a:off x="1833563" y="4600575"/>
            <a:ext cx="295275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313" name="Rectangle 28"/>
          <p:cNvSpPr>
            <a:spLocks noChangeArrowheads="1"/>
          </p:cNvSpPr>
          <p:nvPr/>
        </p:nvSpPr>
        <p:spPr bwMode="auto">
          <a:xfrm>
            <a:off x="4486275" y="4608513"/>
            <a:ext cx="2111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14" name="Rectangle 29"/>
          <p:cNvSpPr>
            <a:spLocks noChangeArrowheads="1"/>
          </p:cNvSpPr>
          <p:nvPr/>
        </p:nvSpPr>
        <p:spPr bwMode="auto">
          <a:xfrm>
            <a:off x="619125" y="1103313"/>
            <a:ext cx="331470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>
              <a:buFontTx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 Designation of a register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2517</Words>
  <Application>Microsoft Office PowerPoint</Application>
  <PresentationFormat>On-screen Show (4:3)</PresentationFormat>
  <Paragraphs>720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기본 디자인</vt:lpstr>
      <vt:lpstr>VISIO</vt:lpstr>
      <vt:lpstr>REGISTER  TRANSFER  AND  MICROOPERATIONS</vt:lpstr>
      <vt:lpstr>SIMPLE DIGITAL SYSTEMS</vt:lpstr>
      <vt:lpstr>Digital computer</vt:lpstr>
      <vt:lpstr>MICROOPERATIONS (1)</vt:lpstr>
      <vt:lpstr>ORGANIZATION OF A DIGITAL SYSTEM</vt:lpstr>
      <vt:lpstr>REGISTER  TRANSFER LEVEL</vt:lpstr>
      <vt:lpstr>REGISTER  TRANSFER  LANGUAGE</vt:lpstr>
      <vt:lpstr>DESIGNATION OF REGISTERS</vt:lpstr>
      <vt:lpstr>DESIGNATION OF REGISTERS</vt:lpstr>
      <vt:lpstr>REGISTER  TRANSFER</vt:lpstr>
      <vt:lpstr>REGISTER  TRANSFER</vt:lpstr>
      <vt:lpstr>CONTROL FUNCTIONS</vt:lpstr>
      <vt:lpstr>HARDWARE  IMPLEMENTATION  OF  CONTROLLED TRANSFERS</vt:lpstr>
      <vt:lpstr>SIMULTANEOUS OPERATIONS</vt:lpstr>
      <vt:lpstr>BASIC SYMBOLS FOR REGISTER TRANSFERS</vt:lpstr>
      <vt:lpstr>CONNECTING REGISTRS</vt:lpstr>
      <vt:lpstr>PowerPoint Presentation</vt:lpstr>
      <vt:lpstr>BUS  AND  BUS  TRANSFER</vt:lpstr>
      <vt:lpstr>How to design</vt:lpstr>
      <vt:lpstr>Example</vt:lpstr>
      <vt:lpstr>BUS  TRANSFER  IN  RTL</vt:lpstr>
      <vt:lpstr>MEMORY (RAM)</vt:lpstr>
      <vt:lpstr>MEMORY  TRANSFER</vt:lpstr>
      <vt:lpstr>MEMORY  READ</vt:lpstr>
      <vt:lpstr>MEMORY  WRITE</vt:lpstr>
      <vt:lpstr>SUMMARY OF R. TRANSFER MICROOPERATIONS</vt:lpstr>
      <vt:lpstr>MICROOPERATIONS</vt:lpstr>
      <vt:lpstr>ARITHMETIC  MICROOPERATIONS</vt:lpstr>
      <vt:lpstr>BINARY  ADDER / SUBTRACTOR / INCREMENTER</vt:lpstr>
      <vt:lpstr>4 bit binary adder-subtractor</vt:lpstr>
      <vt:lpstr>PowerPoint Presentation</vt:lpstr>
      <vt:lpstr>Arithmetic Circuits Functions </vt:lpstr>
      <vt:lpstr>ARITHMETIC  CIRCUIT</vt:lpstr>
      <vt:lpstr>LOGIC  MICROOPERATIONS</vt:lpstr>
      <vt:lpstr>LIST  OF  LOGIC  MICROOPERATIONS</vt:lpstr>
      <vt:lpstr>HARDWARE  IMPLEMENTATION  OF  LOGIC MICROOPERATIONS</vt:lpstr>
      <vt:lpstr>APPLICATIONS OF LOGIC MICROOPERATIONS</vt:lpstr>
      <vt:lpstr>SELECTIVE SET</vt:lpstr>
      <vt:lpstr>SELECTIVE COMPLEMENT</vt:lpstr>
      <vt:lpstr>SELECTIVE CLEAR</vt:lpstr>
      <vt:lpstr>MASK OPERATION</vt:lpstr>
      <vt:lpstr>CLEAR OPERATION</vt:lpstr>
      <vt:lpstr>INSERT OPERATION</vt:lpstr>
      <vt:lpstr>LOGICAL SHIFT</vt:lpstr>
      <vt:lpstr>CIRCULAR SHIFT</vt:lpstr>
      <vt:lpstr>Logical versus Arithmetic Shift</vt:lpstr>
      <vt:lpstr>ARITHMETIC SHIFT</vt:lpstr>
      <vt:lpstr>HARDWARE  IMPLEMENTATION  OF  SHIFT  MICROOPERATIONS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 TRANSFER  AND   MICROOPERATIONS</dc:title>
  <dc:creator>Archilab</dc:creator>
  <cp:lastModifiedBy>MY PC</cp:lastModifiedBy>
  <cp:revision>113</cp:revision>
  <cp:lastPrinted>1999-03-14T01:44:04Z</cp:lastPrinted>
  <dcterms:created xsi:type="dcterms:W3CDTF">1998-03-02T08:56:46Z</dcterms:created>
  <dcterms:modified xsi:type="dcterms:W3CDTF">2016-02-08T04:18:43Z</dcterms:modified>
</cp:coreProperties>
</file>