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274" r:id="rId2"/>
    <p:sldId id="282" r:id="rId3"/>
    <p:sldId id="280" r:id="rId4"/>
    <p:sldId id="281" r:id="rId5"/>
    <p:sldId id="277" r:id="rId6"/>
    <p:sldId id="278" r:id="rId7"/>
    <p:sldId id="283" r:id="rId8"/>
    <p:sldId id="291" r:id="rId9"/>
    <p:sldId id="292" r:id="rId10"/>
    <p:sldId id="286" r:id="rId11"/>
    <p:sldId id="287" r:id="rId12"/>
    <p:sldId id="295" r:id="rId13"/>
    <p:sldId id="267" r:id="rId14"/>
    <p:sldId id="268" r:id="rId15"/>
    <p:sldId id="269" r:id="rId16"/>
    <p:sldId id="290" r:id="rId17"/>
    <p:sldId id="294"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2" r:id="rId65"/>
    <p:sldId id="343" r:id="rId66"/>
    <p:sldId id="344" r:id="rId67"/>
    <p:sldId id="345" r:id="rId68"/>
    <p:sldId id="346" r:id="rId69"/>
    <p:sldId id="347" r:id="rId70"/>
    <p:sldId id="348" r:id="rId71"/>
    <p:sldId id="349" r:id="rId72"/>
    <p:sldId id="350" r:id="rId73"/>
    <p:sldId id="351" r:id="rId74"/>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autoAdjust="0"/>
  </p:normalViewPr>
  <p:slideViewPr>
    <p:cSldViewPr>
      <p:cViewPr varScale="1">
        <p:scale>
          <a:sx n="74" d="100"/>
          <a:sy n="74" d="100"/>
        </p:scale>
        <p:origin x="-1254" y="-90"/>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5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5" Type="http://schemas.openxmlformats.org/officeDocument/2006/relationships/image" Target="../media/image16.emf"/><Relationship Id="rId4"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34.emf"/><Relationship Id="rId11" Type="http://schemas.openxmlformats.org/officeDocument/2006/relationships/image" Target="../media/image39.emf"/><Relationship Id="rId5" Type="http://schemas.openxmlformats.org/officeDocument/2006/relationships/image" Target="../media/image33.emf"/><Relationship Id="rId10" Type="http://schemas.openxmlformats.org/officeDocument/2006/relationships/image" Target="../media/image38.emf"/><Relationship Id="rId4" Type="http://schemas.openxmlformats.org/officeDocument/2006/relationships/image" Target="../media/image32.emf"/><Relationship Id="rId9"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emf"/><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17763"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17764"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17765"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271BF2-00A8-4BEC-9F3E-320956B24958}" type="slidenum">
              <a:rPr lang="en-US"/>
              <a:pPr/>
              <a:t>‹#›</a:t>
            </a:fld>
            <a:endParaRPr lang="en-US"/>
          </a:p>
        </p:txBody>
      </p:sp>
    </p:spTree>
    <p:extLst>
      <p:ext uri="{BB962C8B-B14F-4D97-AF65-F5344CB8AC3E}">
        <p14:creationId xmlns:p14="http://schemas.microsoft.com/office/powerpoint/2010/main" val="1066058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9F76E87-E2BD-4A7D-8799-49BE0AB3EA25}" type="slidenum">
              <a:rPr lang="en-US"/>
              <a:pPr/>
              <a:t>‹#›</a:t>
            </a:fld>
            <a:endParaRPr lang="en-US"/>
          </a:p>
        </p:txBody>
      </p:sp>
    </p:spTree>
    <p:extLst>
      <p:ext uri="{BB962C8B-B14F-4D97-AF65-F5344CB8AC3E}">
        <p14:creationId xmlns:p14="http://schemas.microsoft.com/office/powerpoint/2010/main" val="16599497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37BAEE-62AE-48DA-8FEA-76368503BF6E}" type="slidenum">
              <a:rPr lang="en-US"/>
              <a:pPr/>
              <a:t>10</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5AD40D-0D5B-4287-8CB7-9DC1F04CDA69}" type="slidenum">
              <a:rPr lang="en-US"/>
              <a:pPr/>
              <a:t>30</a:t>
            </a:fld>
            <a:endParaRPr lang="en-US"/>
          </a:p>
        </p:txBody>
      </p:sp>
      <p:sp>
        <p:nvSpPr>
          <p:cNvPr id="132098" name="Rectangle 2"/>
          <p:cNvSpPr>
            <a:spLocks noGrp="1" noRot="1" noChangeAspect="1" noChangeArrowheads="1" noTextEdit="1"/>
          </p:cNvSpPr>
          <p:nvPr>
            <p:ph type="sldImg"/>
          </p:nvPr>
        </p:nvSpPr>
        <p:spPr>
          <a:xfrm>
            <a:off x="1106488" y="696913"/>
            <a:ext cx="4648200" cy="3486150"/>
          </a:xfrm>
          <a:ln/>
        </p:spPr>
      </p:sp>
      <p:sp>
        <p:nvSpPr>
          <p:cNvPr id="132099" name="Rectangle 3"/>
          <p:cNvSpPr>
            <a:spLocks noGrp="1" noChangeArrowheads="1"/>
          </p:cNvSpPr>
          <p:nvPr>
            <p:ph type="body" idx="1"/>
          </p:nvPr>
        </p:nvSpPr>
        <p:spPr/>
        <p:txBody>
          <a:bodyPr/>
          <a:lstStyle/>
          <a:p>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7F04A-3DA9-4D78-98C0-7631FC18F3DD}" type="slidenum">
              <a:rPr lang="en-US"/>
              <a:pPr/>
              <a:t>55</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E7DBD-DF99-4DC1-ADBD-5873D46094A4}" type="slidenum">
              <a:rPr lang="en-US"/>
              <a:pPr/>
              <a:t>56</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FF8227-6190-4E55-A1CC-22620892C42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9D4BA0E-2C8B-44A4-8707-99ED8B4DCC5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C18B43-4B7E-42DF-911F-5C1D4D9877C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06CAA62-2A47-4E43-8657-0A82F7441BC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DA2AE3-28A7-4E41-8E7E-FF1818766FF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4C612D4-9B4C-475C-9FD5-FEC59F9B859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C1DA654-BFFF-4482-9802-44BD9EB15CC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A59B17C-D3CE-41EA-BFBC-94D7D9C3A24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9537FD2-FCA4-4DC0-85BD-AE0E04C17E4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8527EC-08DF-4071-9C75-1920A18F81E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25B824-5B92-47BD-84BA-1F8686B1012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D9B4BE9-AE00-4819-9C6F-D0B0324C760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Microsoft_Excel_97-2003_Worksheet1.xls"/></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e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0.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9.emf"/><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1.emf"/></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oleObject" Target="../embeddings/oleObject17.bin"/><Relationship Id="rId18" Type="http://schemas.openxmlformats.org/officeDocument/2006/relationships/image" Target="../media/image36.emf"/><Relationship Id="rId3" Type="http://schemas.openxmlformats.org/officeDocument/2006/relationships/oleObject" Target="../embeddings/oleObject12.bin"/><Relationship Id="rId21" Type="http://schemas.openxmlformats.org/officeDocument/2006/relationships/oleObject" Target="../embeddings/oleObject21.bin"/><Relationship Id="rId7" Type="http://schemas.openxmlformats.org/officeDocument/2006/relationships/oleObject" Target="../embeddings/oleObject14.bin"/><Relationship Id="rId12" Type="http://schemas.openxmlformats.org/officeDocument/2006/relationships/image" Target="../media/image33.emf"/><Relationship Id="rId17" Type="http://schemas.openxmlformats.org/officeDocument/2006/relationships/oleObject" Target="../embeddings/oleObject19.bin"/><Relationship Id="rId25" Type="http://schemas.openxmlformats.org/officeDocument/2006/relationships/image" Target="../media/image39.emf"/><Relationship Id="rId2" Type="http://schemas.openxmlformats.org/officeDocument/2006/relationships/slideLayout" Target="../slideLayouts/slideLayout2.xml"/><Relationship Id="rId16" Type="http://schemas.openxmlformats.org/officeDocument/2006/relationships/image" Target="../media/image35.emf"/><Relationship Id="rId20" Type="http://schemas.openxmlformats.org/officeDocument/2006/relationships/image" Target="../media/image37.wmf"/><Relationship Id="rId1" Type="http://schemas.openxmlformats.org/officeDocument/2006/relationships/vmlDrawing" Target="../drawings/vmlDrawing6.vml"/><Relationship Id="rId6" Type="http://schemas.openxmlformats.org/officeDocument/2006/relationships/image" Target="../media/image30.emf"/><Relationship Id="rId11" Type="http://schemas.openxmlformats.org/officeDocument/2006/relationships/oleObject" Target="../embeddings/oleObject16.bin"/><Relationship Id="rId24" Type="http://schemas.openxmlformats.org/officeDocument/2006/relationships/oleObject" Target="../embeddings/Microsoft_Excel_97-2003_Worksheet2.xls"/><Relationship Id="rId5" Type="http://schemas.openxmlformats.org/officeDocument/2006/relationships/oleObject" Target="../embeddings/oleObject13.bin"/><Relationship Id="rId15" Type="http://schemas.openxmlformats.org/officeDocument/2006/relationships/oleObject" Target="../embeddings/oleObject18.bin"/><Relationship Id="rId23" Type="http://schemas.openxmlformats.org/officeDocument/2006/relationships/oleObject" Target="../embeddings/oleObject22.bin"/><Relationship Id="rId10" Type="http://schemas.openxmlformats.org/officeDocument/2006/relationships/image" Target="../media/image32.emf"/><Relationship Id="rId19" Type="http://schemas.openxmlformats.org/officeDocument/2006/relationships/oleObject" Target="../embeddings/oleObject20.bin"/><Relationship Id="rId4" Type="http://schemas.openxmlformats.org/officeDocument/2006/relationships/image" Target="../media/image29.emf"/><Relationship Id="rId9" Type="http://schemas.openxmlformats.org/officeDocument/2006/relationships/oleObject" Target="../embeddings/oleObject15.bin"/><Relationship Id="rId14" Type="http://schemas.openxmlformats.org/officeDocument/2006/relationships/image" Target="../media/image34.emf"/><Relationship Id="rId22" Type="http://schemas.openxmlformats.org/officeDocument/2006/relationships/image" Target="../media/image38.emf"/></Relationships>
</file>

<file path=ppt/slides/_rels/slide69.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44.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1.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image" Target="../media/image46.png"/><Relationship Id="rId10" Type="http://schemas.openxmlformats.org/officeDocument/2006/relationships/image" Target="../media/image43.emf"/><Relationship Id="rId4" Type="http://schemas.openxmlformats.org/officeDocument/2006/relationships/image" Target="../media/image40.emf"/><Relationship Id="rId9" Type="http://schemas.openxmlformats.org/officeDocument/2006/relationships/oleObject" Target="../embeddings/oleObject26.bin"/><Relationship Id="rId14" Type="http://schemas.openxmlformats.org/officeDocument/2006/relationships/image" Target="../media/image45.emf"/></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7.emf"/></Relationships>
</file>

<file path=ppt/slides/_rels/slide71.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9.emf"/><Relationship Id="rId5" Type="http://schemas.openxmlformats.org/officeDocument/2006/relationships/oleObject" Target="../embeddings/oleObject31.bin"/><Relationship Id="rId4" Type="http://schemas.openxmlformats.org/officeDocument/2006/relationships/image" Target="../media/image48.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3.bin"/><Relationship Id="rId7" Type="http://schemas.openxmlformats.org/officeDocument/2006/relationships/image" Target="../media/image39.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Microsoft_Excel_97-2003_Worksheet3.xls"/><Relationship Id="rId5" Type="http://schemas.openxmlformats.org/officeDocument/2006/relationships/oleObject" Target="../embeddings/oleObject34.bin"/><Relationship Id="rId4" Type="http://schemas.openxmlformats.org/officeDocument/2006/relationships/image" Target="../media/image51.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228600" y="609600"/>
            <a:ext cx="8001000" cy="2190750"/>
          </a:xfrm>
          <a:prstGeom prst="rect">
            <a:avLst/>
          </a:prstGeom>
          <a:noFill/>
          <a:ln w="9525">
            <a:noFill/>
            <a:miter lim="800000"/>
            <a:headEnd/>
            <a:tailEnd/>
          </a:ln>
          <a:effectLst/>
        </p:spPr>
        <p:txBody>
          <a:bodyPr lIns="0" tIns="0" rIns="0" bIns="0">
            <a:spAutoFit/>
          </a:bodyPr>
          <a:lstStyle/>
          <a:p>
            <a:pPr eaLnBrk="0" hangingPunct="0"/>
            <a:r>
              <a:rPr lang="en-US" b="1">
                <a:cs typeface="Times New Roman" pitchFamily="18" charset="0"/>
              </a:rPr>
              <a:t>Purpose of This Chapter</a:t>
            </a:r>
            <a:endParaRPr lang="en-US" altLang="zh-CN">
              <a:ea typeface="宋体" pitchFamily="2" charset="-122"/>
            </a:endParaRPr>
          </a:p>
          <a:p>
            <a:pPr eaLnBrk="0" hangingPunct="0"/>
            <a:r>
              <a:rPr lang="en-US" altLang="zh-CN">
                <a:ea typeface="宋体" pitchFamily="2" charset="-122"/>
              </a:rPr>
              <a:t>• To implement a stored program computer which can execute a set of </a:t>
            </a:r>
            <a:r>
              <a:rPr lang="en-US" altLang="zh-CN" b="1">
                <a:ea typeface="宋体" pitchFamily="2" charset="-122"/>
              </a:rPr>
              <a:t>instructions</a:t>
            </a:r>
            <a:r>
              <a:rPr lang="en-US" altLang="zh-CN">
                <a:ea typeface="宋体" pitchFamily="2" charset="-122"/>
              </a:rPr>
              <a:t>. </a:t>
            </a:r>
          </a:p>
          <a:p>
            <a:pPr eaLnBrk="0" hangingPunct="0">
              <a:buFontTx/>
              <a:buChar char="•"/>
            </a:pPr>
            <a:r>
              <a:rPr lang="en-US" altLang="zh-CN">
                <a:ea typeface="宋体" pitchFamily="2" charset="-122"/>
              </a:rPr>
              <a:t>(A stored program computer behaves as different machines by loading different programs, i.e., sequences of instructions.)</a:t>
            </a:r>
          </a:p>
          <a:p>
            <a:pPr eaLnBrk="0" hangingPunct="0"/>
            <a:endParaRPr lang="en-US" altLang="zh-CN">
              <a:ea typeface="宋体" pitchFamily="2" charset="-122"/>
            </a:endParaRPr>
          </a:p>
        </p:txBody>
      </p:sp>
      <p:sp>
        <p:nvSpPr>
          <p:cNvPr id="78851" name="Rectangle 3"/>
          <p:cNvSpPr>
            <a:spLocks noChangeArrowheads="1"/>
          </p:cNvSpPr>
          <p:nvPr/>
        </p:nvSpPr>
        <p:spPr bwMode="auto">
          <a:xfrm>
            <a:off x="1524000" y="0"/>
            <a:ext cx="5238750" cy="641350"/>
          </a:xfrm>
          <a:prstGeom prst="rect">
            <a:avLst/>
          </a:prstGeom>
          <a:noFill/>
          <a:ln w="9525">
            <a:noFill/>
            <a:miter lim="800000"/>
            <a:headEnd/>
            <a:tailEnd/>
          </a:ln>
          <a:effectLst/>
        </p:spPr>
        <p:txBody>
          <a:bodyPr wrap="none">
            <a:spAutoFit/>
          </a:bodyPr>
          <a:lstStyle/>
          <a:p>
            <a:r>
              <a:rPr lang="en-US" sz="3600" b="1">
                <a:cs typeface="Times New Roman" pitchFamily="18" charset="0"/>
              </a:rPr>
              <a:t>5 Computer Organization</a:t>
            </a:r>
          </a:p>
        </p:txBody>
      </p:sp>
      <p:sp>
        <p:nvSpPr>
          <p:cNvPr id="78853" name="Rectangle 5"/>
          <p:cNvSpPr>
            <a:spLocks noChangeArrowheads="1"/>
          </p:cNvSpPr>
          <p:nvPr/>
        </p:nvSpPr>
        <p:spPr bwMode="auto">
          <a:xfrm>
            <a:off x="1271588" y="1519238"/>
            <a:ext cx="9144000" cy="0"/>
          </a:xfrm>
          <a:prstGeom prst="rect">
            <a:avLst/>
          </a:prstGeom>
          <a:noFill/>
          <a:ln w="9525">
            <a:noFill/>
            <a:miter lim="800000"/>
            <a:headEnd/>
            <a:tailEnd/>
          </a:ln>
          <a:effectLst/>
        </p:spPr>
        <p:txBody>
          <a:bodyPr>
            <a:spAutoFit/>
          </a:bodyPr>
          <a:lstStyle/>
          <a:p>
            <a:endParaRPr lang="en-IN"/>
          </a:p>
        </p:txBody>
      </p:sp>
      <p:pic>
        <p:nvPicPr>
          <p:cNvPr id="78852" name="Picture 4"/>
          <p:cNvPicPr>
            <a:picLocks noChangeAspect="1" noChangeArrowheads="1"/>
          </p:cNvPicPr>
          <p:nvPr/>
        </p:nvPicPr>
        <p:blipFill>
          <a:blip r:embed="rId2">
            <a:lum bright="-30000" contrast="56000"/>
            <a:grayscl/>
          </a:blip>
          <a:srcRect/>
          <a:stretch>
            <a:fillRect/>
          </a:stretch>
        </p:blipFill>
        <p:spPr bwMode="auto">
          <a:xfrm>
            <a:off x="228600" y="2484438"/>
            <a:ext cx="8686800" cy="4148137"/>
          </a:xfrm>
          <a:prstGeom prst="rect">
            <a:avLst/>
          </a:prstGeom>
          <a:noFill/>
        </p:spPr>
      </p:pic>
      <p:sp>
        <p:nvSpPr>
          <p:cNvPr id="78854" name="Text Box 6"/>
          <p:cNvSpPr txBox="1">
            <a:spLocks noChangeArrowheads="1"/>
          </p:cNvSpPr>
          <p:nvPr/>
        </p:nvSpPr>
        <p:spPr bwMode="auto">
          <a:xfrm>
            <a:off x="0" y="6578600"/>
            <a:ext cx="9144000" cy="274638"/>
          </a:xfrm>
          <a:prstGeom prst="rect">
            <a:avLst/>
          </a:prstGeom>
          <a:noFill/>
          <a:ln w="9525">
            <a:noFill/>
            <a:miter lim="800000"/>
            <a:headEnd/>
            <a:tailEnd/>
          </a:ln>
          <a:effectLst/>
        </p:spPr>
        <p:txBody>
          <a:bodyPr>
            <a:spAutoFit/>
          </a:bodyPr>
          <a:lstStyle/>
          <a:p>
            <a:pPr algn="ctr"/>
            <a:r>
              <a:rPr lang="en-US" sz="1200"/>
              <a:t>Slides for Chapter 5 prepared by Dr. Saeid Belkasim, Dept. of Computer Science, GSU</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Line 2"/>
          <p:cNvSpPr>
            <a:spLocks noChangeShapeType="1"/>
          </p:cNvSpPr>
          <p:nvPr/>
        </p:nvSpPr>
        <p:spPr bwMode="auto">
          <a:xfrm>
            <a:off x="5791200" y="5308600"/>
            <a:ext cx="205740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11" name="Freeform 3"/>
          <p:cNvSpPr>
            <a:spLocks/>
          </p:cNvSpPr>
          <p:nvPr/>
        </p:nvSpPr>
        <p:spPr bwMode="auto">
          <a:xfrm>
            <a:off x="901700" y="609600"/>
            <a:ext cx="7556500" cy="6019800"/>
          </a:xfrm>
          <a:custGeom>
            <a:avLst/>
            <a:gdLst/>
            <a:ahLst/>
            <a:cxnLst>
              <a:cxn ang="0">
                <a:pos x="0" y="200"/>
              </a:cxn>
              <a:cxn ang="0">
                <a:pos x="152" y="201"/>
              </a:cxn>
              <a:cxn ang="0">
                <a:pos x="152" y="3660"/>
              </a:cxn>
              <a:cxn ang="0">
                <a:pos x="4376" y="3660"/>
              </a:cxn>
              <a:cxn ang="0">
                <a:pos x="4376" y="201"/>
              </a:cxn>
              <a:cxn ang="0">
                <a:pos x="4136" y="201"/>
              </a:cxn>
              <a:cxn ang="0">
                <a:pos x="4136" y="0"/>
              </a:cxn>
              <a:cxn ang="0">
                <a:pos x="4760" y="0"/>
              </a:cxn>
              <a:cxn ang="0">
                <a:pos x="4760" y="201"/>
              </a:cxn>
              <a:cxn ang="0">
                <a:pos x="4520" y="201"/>
              </a:cxn>
              <a:cxn ang="0">
                <a:pos x="4520" y="3792"/>
              </a:cxn>
              <a:cxn ang="0">
                <a:pos x="2" y="3792"/>
              </a:cxn>
              <a:cxn ang="0">
                <a:pos x="0" y="200"/>
              </a:cxn>
            </a:cxnLst>
            <a:rect l="0" t="0" r="r" b="b"/>
            <a:pathLst>
              <a:path w="4760" h="3792">
                <a:moveTo>
                  <a:pt x="0" y="200"/>
                </a:moveTo>
                <a:lnTo>
                  <a:pt x="152" y="201"/>
                </a:lnTo>
                <a:lnTo>
                  <a:pt x="152" y="3660"/>
                </a:lnTo>
                <a:lnTo>
                  <a:pt x="4376" y="3660"/>
                </a:lnTo>
                <a:lnTo>
                  <a:pt x="4376" y="201"/>
                </a:lnTo>
                <a:lnTo>
                  <a:pt x="4136" y="201"/>
                </a:lnTo>
                <a:lnTo>
                  <a:pt x="4136" y="0"/>
                </a:lnTo>
                <a:lnTo>
                  <a:pt x="4760" y="0"/>
                </a:lnTo>
                <a:lnTo>
                  <a:pt x="4760" y="201"/>
                </a:lnTo>
                <a:lnTo>
                  <a:pt x="4520" y="201"/>
                </a:lnTo>
                <a:lnTo>
                  <a:pt x="4520" y="3792"/>
                </a:lnTo>
                <a:lnTo>
                  <a:pt x="2" y="3792"/>
                </a:lnTo>
                <a:lnTo>
                  <a:pt x="0" y="200"/>
                </a:lnTo>
                <a:close/>
              </a:path>
            </a:pathLst>
          </a:custGeom>
          <a:solidFill>
            <a:schemeClr val="hlink"/>
          </a:solidFill>
          <a:ln w="9525">
            <a:solidFill>
              <a:schemeClr val="tx1"/>
            </a:solidFill>
            <a:round/>
            <a:headEnd/>
            <a:tailEnd/>
          </a:ln>
          <a:effectLst/>
        </p:spPr>
        <p:txBody>
          <a:bodyPr wrap="none" anchor="ctr"/>
          <a:lstStyle/>
          <a:p>
            <a:endParaRPr lang="en-IN"/>
          </a:p>
        </p:txBody>
      </p:sp>
      <p:sp>
        <p:nvSpPr>
          <p:cNvPr id="94212" name="Text Box 4"/>
          <p:cNvSpPr txBox="1">
            <a:spLocks noChangeArrowheads="1"/>
          </p:cNvSpPr>
          <p:nvPr/>
        </p:nvSpPr>
        <p:spPr bwMode="auto">
          <a:xfrm>
            <a:off x="7743825" y="581025"/>
            <a:ext cx="414338" cy="323850"/>
          </a:xfrm>
          <a:prstGeom prst="rect">
            <a:avLst/>
          </a:prstGeom>
          <a:noFill/>
          <a:ln w="9525">
            <a:noFill/>
            <a:miter lim="800000"/>
            <a:headEnd/>
            <a:tailEnd/>
          </a:ln>
          <a:effectLst/>
        </p:spPr>
        <p:txBody>
          <a:bodyPr wrap="none" lIns="9144" tIns="9144" rIns="9144" bIns="9144">
            <a:spAutoFit/>
          </a:bodyPr>
          <a:lstStyle/>
          <a:p>
            <a:pPr eaLnBrk="0" hangingPunct="0"/>
            <a:r>
              <a:rPr lang="en-US" sz="2000"/>
              <a:t>Bus</a:t>
            </a:r>
            <a:endParaRPr lang="en-US"/>
          </a:p>
        </p:txBody>
      </p:sp>
      <p:sp>
        <p:nvSpPr>
          <p:cNvPr id="94213" name="Line 5"/>
          <p:cNvSpPr>
            <a:spLocks noChangeShapeType="1"/>
          </p:cNvSpPr>
          <p:nvPr/>
        </p:nvSpPr>
        <p:spPr bwMode="auto">
          <a:xfrm rot="-5400000">
            <a:off x="7352506" y="548482"/>
            <a:ext cx="1587" cy="22860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14" name="Line 6"/>
          <p:cNvSpPr>
            <a:spLocks noChangeShapeType="1"/>
          </p:cNvSpPr>
          <p:nvPr/>
        </p:nvSpPr>
        <p:spPr bwMode="auto">
          <a:xfrm>
            <a:off x="7239000" y="523875"/>
            <a:ext cx="0" cy="133350"/>
          </a:xfrm>
          <a:prstGeom prst="line">
            <a:avLst/>
          </a:prstGeom>
          <a:noFill/>
          <a:ln w="9525">
            <a:solidFill>
              <a:schemeClr val="tx1"/>
            </a:solidFill>
            <a:round/>
            <a:headEnd/>
            <a:tailEnd/>
          </a:ln>
          <a:effectLst/>
        </p:spPr>
        <p:txBody>
          <a:bodyPr wrap="none" anchor="ctr"/>
          <a:lstStyle/>
          <a:p>
            <a:endParaRPr lang="en-IN"/>
          </a:p>
        </p:txBody>
      </p:sp>
      <p:sp>
        <p:nvSpPr>
          <p:cNvPr id="94215" name="Line 7"/>
          <p:cNvSpPr>
            <a:spLocks noChangeShapeType="1"/>
          </p:cNvSpPr>
          <p:nvPr/>
        </p:nvSpPr>
        <p:spPr bwMode="auto">
          <a:xfrm rot="-5400000">
            <a:off x="7237412" y="534988"/>
            <a:ext cx="3175" cy="45720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16" name="Line 8"/>
          <p:cNvSpPr>
            <a:spLocks noChangeShapeType="1"/>
          </p:cNvSpPr>
          <p:nvPr/>
        </p:nvSpPr>
        <p:spPr bwMode="auto">
          <a:xfrm>
            <a:off x="7010400" y="533400"/>
            <a:ext cx="0" cy="228600"/>
          </a:xfrm>
          <a:prstGeom prst="line">
            <a:avLst/>
          </a:prstGeom>
          <a:noFill/>
          <a:ln w="9525">
            <a:solidFill>
              <a:schemeClr val="tx1"/>
            </a:solidFill>
            <a:round/>
            <a:headEnd/>
            <a:tailEnd/>
          </a:ln>
          <a:effectLst/>
        </p:spPr>
        <p:txBody>
          <a:bodyPr wrap="none" anchor="ctr"/>
          <a:lstStyle/>
          <a:p>
            <a:endParaRPr lang="en-IN"/>
          </a:p>
        </p:txBody>
      </p:sp>
      <p:sp>
        <p:nvSpPr>
          <p:cNvPr id="94217" name="Text Box 9"/>
          <p:cNvSpPr txBox="1">
            <a:spLocks noChangeArrowheads="1"/>
          </p:cNvSpPr>
          <p:nvPr/>
        </p:nvSpPr>
        <p:spPr bwMode="auto">
          <a:xfrm>
            <a:off x="6934200" y="304800"/>
            <a:ext cx="228600" cy="293688"/>
          </a:xfrm>
          <a:prstGeom prst="rect">
            <a:avLst/>
          </a:prstGeom>
          <a:noFill/>
          <a:ln w="9525">
            <a:noFill/>
            <a:miter lim="800000"/>
            <a:headEnd/>
            <a:tailEnd/>
          </a:ln>
          <a:effectLst/>
        </p:spPr>
        <p:txBody>
          <a:bodyPr lIns="9144" tIns="9144" rIns="9144" bIns="9144">
            <a:spAutoFit/>
          </a:bodyPr>
          <a:lstStyle/>
          <a:p>
            <a:pPr eaLnBrk="0" hangingPunct="0"/>
            <a:r>
              <a:rPr lang="en-US" sz="1800"/>
              <a:t>s</a:t>
            </a:r>
            <a:r>
              <a:rPr lang="en-US" sz="1800" baseline="-25000"/>
              <a:t>1</a:t>
            </a:r>
            <a:endParaRPr lang="en-US"/>
          </a:p>
        </p:txBody>
      </p:sp>
      <p:sp>
        <p:nvSpPr>
          <p:cNvPr id="94218" name="Text Box 10"/>
          <p:cNvSpPr txBox="1">
            <a:spLocks noChangeArrowheads="1"/>
          </p:cNvSpPr>
          <p:nvPr/>
        </p:nvSpPr>
        <p:spPr bwMode="auto">
          <a:xfrm>
            <a:off x="7162800" y="304800"/>
            <a:ext cx="228600" cy="293688"/>
          </a:xfrm>
          <a:prstGeom prst="rect">
            <a:avLst/>
          </a:prstGeom>
          <a:noFill/>
          <a:ln w="9525">
            <a:noFill/>
            <a:miter lim="800000"/>
            <a:headEnd/>
            <a:tailEnd/>
          </a:ln>
          <a:effectLst/>
        </p:spPr>
        <p:txBody>
          <a:bodyPr lIns="9144" tIns="9144" rIns="9144" bIns="9144">
            <a:spAutoFit/>
          </a:bodyPr>
          <a:lstStyle/>
          <a:p>
            <a:pPr eaLnBrk="0" hangingPunct="0"/>
            <a:r>
              <a:rPr lang="en-US" sz="1800"/>
              <a:t>s</a:t>
            </a:r>
            <a:r>
              <a:rPr lang="en-US" sz="1800" baseline="-25000"/>
              <a:t>2</a:t>
            </a:r>
            <a:endParaRPr lang="en-US"/>
          </a:p>
        </p:txBody>
      </p:sp>
      <p:sp>
        <p:nvSpPr>
          <p:cNvPr id="94219" name="Line 11"/>
          <p:cNvSpPr>
            <a:spLocks noChangeShapeType="1"/>
          </p:cNvSpPr>
          <p:nvPr/>
        </p:nvSpPr>
        <p:spPr bwMode="auto">
          <a:xfrm rot="5400000" flipV="1">
            <a:off x="7125494" y="529431"/>
            <a:ext cx="1588" cy="688975"/>
          </a:xfrm>
          <a:prstGeom prst="line">
            <a:avLst/>
          </a:prstGeom>
          <a:noFill/>
          <a:ln w="9525">
            <a:solidFill>
              <a:schemeClr val="tx1"/>
            </a:solidFill>
            <a:round/>
            <a:headEnd/>
            <a:tailEnd type="stealth" w="med" len="med"/>
          </a:ln>
          <a:effectLst/>
        </p:spPr>
        <p:txBody>
          <a:bodyPr wrap="none" anchor="ctr"/>
          <a:lstStyle/>
          <a:p>
            <a:endParaRPr lang="en-IN"/>
          </a:p>
        </p:txBody>
      </p:sp>
      <p:sp>
        <p:nvSpPr>
          <p:cNvPr id="94220" name="Line 12"/>
          <p:cNvSpPr>
            <a:spLocks noChangeShapeType="1"/>
          </p:cNvSpPr>
          <p:nvPr/>
        </p:nvSpPr>
        <p:spPr bwMode="auto">
          <a:xfrm>
            <a:off x="6781800" y="533400"/>
            <a:ext cx="0" cy="334963"/>
          </a:xfrm>
          <a:prstGeom prst="line">
            <a:avLst/>
          </a:prstGeom>
          <a:noFill/>
          <a:ln w="9525">
            <a:solidFill>
              <a:schemeClr val="tx1"/>
            </a:solidFill>
            <a:round/>
            <a:headEnd/>
            <a:tailEnd/>
          </a:ln>
          <a:effectLst/>
        </p:spPr>
        <p:txBody>
          <a:bodyPr wrap="none" anchor="ctr"/>
          <a:lstStyle/>
          <a:p>
            <a:endParaRPr lang="en-IN"/>
          </a:p>
        </p:txBody>
      </p:sp>
      <p:sp>
        <p:nvSpPr>
          <p:cNvPr id="94221" name="Text Box 13"/>
          <p:cNvSpPr txBox="1">
            <a:spLocks noChangeArrowheads="1"/>
          </p:cNvSpPr>
          <p:nvPr/>
        </p:nvSpPr>
        <p:spPr bwMode="auto">
          <a:xfrm>
            <a:off x="6705600" y="304800"/>
            <a:ext cx="228600" cy="293688"/>
          </a:xfrm>
          <a:prstGeom prst="rect">
            <a:avLst/>
          </a:prstGeom>
          <a:noFill/>
          <a:ln w="9525">
            <a:noFill/>
            <a:miter lim="800000"/>
            <a:headEnd/>
            <a:tailEnd/>
          </a:ln>
          <a:effectLst/>
        </p:spPr>
        <p:txBody>
          <a:bodyPr lIns="9144" tIns="9144" rIns="9144" bIns="9144">
            <a:spAutoFit/>
          </a:bodyPr>
          <a:lstStyle/>
          <a:p>
            <a:pPr eaLnBrk="0" hangingPunct="0"/>
            <a:r>
              <a:rPr lang="en-US" sz="1800"/>
              <a:t>s</a:t>
            </a:r>
            <a:r>
              <a:rPr lang="en-US" sz="1800" baseline="-25000"/>
              <a:t>0</a:t>
            </a:r>
            <a:endParaRPr lang="en-US"/>
          </a:p>
        </p:txBody>
      </p:sp>
      <p:sp>
        <p:nvSpPr>
          <p:cNvPr id="94222" name="Line 14"/>
          <p:cNvSpPr>
            <a:spLocks noChangeShapeType="1"/>
          </p:cNvSpPr>
          <p:nvPr/>
        </p:nvSpPr>
        <p:spPr bwMode="auto">
          <a:xfrm flipH="1">
            <a:off x="3171825" y="6526213"/>
            <a:ext cx="53340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23" name="Text Box 15"/>
          <p:cNvSpPr txBox="1">
            <a:spLocks noChangeArrowheads="1"/>
          </p:cNvSpPr>
          <p:nvPr/>
        </p:nvSpPr>
        <p:spPr bwMode="auto">
          <a:xfrm>
            <a:off x="3781425" y="6402388"/>
            <a:ext cx="1401763"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16-bit common bus</a:t>
            </a:r>
          </a:p>
        </p:txBody>
      </p:sp>
      <p:sp>
        <p:nvSpPr>
          <p:cNvPr id="94224" name="Line 16"/>
          <p:cNvSpPr>
            <a:spLocks noChangeShapeType="1"/>
          </p:cNvSpPr>
          <p:nvPr/>
        </p:nvSpPr>
        <p:spPr bwMode="auto">
          <a:xfrm flipH="1">
            <a:off x="5295900" y="6526213"/>
            <a:ext cx="53340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25" name="Line 17"/>
          <p:cNvSpPr>
            <a:spLocks noChangeShapeType="1"/>
          </p:cNvSpPr>
          <p:nvPr/>
        </p:nvSpPr>
        <p:spPr bwMode="auto">
          <a:xfrm>
            <a:off x="1143000" y="5867400"/>
            <a:ext cx="236220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26" name="Line 18"/>
          <p:cNvSpPr>
            <a:spLocks noChangeShapeType="1"/>
          </p:cNvSpPr>
          <p:nvPr/>
        </p:nvSpPr>
        <p:spPr bwMode="auto">
          <a:xfrm>
            <a:off x="1143000" y="5286375"/>
            <a:ext cx="236220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27" name="Line 19"/>
          <p:cNvSpPr>
            <a:spLocks noChangeShapeType="1"/>
          </p:cNvSpPr>
          <p:nvPr/>
        </p:nvSpPr>
        <p:spPr bwMode="auto">
          <a:xfrm>
            <a:off x="1143000" y="4724400"/>
            <a:ext cx="236220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28" name="Line 20"/>
          <p:cNvSpPr>
            <a:spLocks noChangeShapeType="1"/>
          </p:cNvSpPr>
          <p:nvPr/>
        </p:nvSpPr>
        <p:spPr bwMode="auto">
          <a:xfrm>
            <a:off x="1143000" y="2895600"/>
            <a:ext cx="236220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29" name="Line 21"/>
          <p:cNvSpPr>
            <a:spLocks noChangeShapeType="1"/>
          </p:cNvSpPr>
          <p:nvPr/>
        </p:nvSpPr>
        <p:spPr bwMode="auto">
          <a:xfrm>
            <a:off x="1143000" y="2362200"/>
            <a:ext cx="2733675"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30" name="Line 22"/>
          <p:cNvSpPr>
            <a:spLocks noChangeShapeType="1"/>
          </p:cNvSpPr>
          <p:nvPr/>
        </p:nvSpPr>
        <p:spPr bwMode="auto">
          <a:xfrm>
            <a:off x="1143000" y="1752600"/>
            <a:ext cx="274320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31" name="Line 23"/>
          <p:cNvSpPr>
            <a:spLocks noChangeShapeType="1"/>
          </p:cNvSpPr>
          <p:nvPr/>
        </p:nvSpPr>
        <p:spPr bwMode="auto">
          <a:xfrm>
            <a:off x="5791200" y="4724400"/>
            <a:ext cx="205740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32" name="Text Box 24"/>
          <p:cNvSpPr txBox="1">
            <a:spLocks noChangeArrowheads="1"/>
          </p:cNvSpPr>
          <p:nvPr/>
        </p:nvSpPr>
        <p:spPr bwMode="auto">
          <a:xfrm>
            <a:off x="6743700" y="5972175"/>
            <a:ext cx="444500"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Clock</a:t>
            </a:r>
          </a:p>
        </p:txBody>
      </p:sp>
      <p:sp>
        <p:nvSpPr>
          <p:cNvPr id="94233" name="Freeform 25"/>
          <p:cNvSpPr>
            <a:spLocks/>
          </p:cNvSpPr>
          <p:nvPr/>
        </p:nvSpPr>
        <p:spPr bwMode="auto">
          <a:xfrm>
            <a:off x="4495800" y="5981700"/>
            <a:ext cx="2209800" cy="95250"/>
          </a:xfrm>
          <a:custGeom>
            <a:avLst/>
            <a:gdLst/>
            <a:ahLst/>
            <a:cxnLst>
              <a:cxn ang="0">
                <a:pos x="0" y="0"/>
              </a:cxn>
              <a:cxn ang="0">
                <a:pos x="0" y="60"/>
              </a:cxn>
              <a:cxn ang="0">
                <a:pos x="1392" y="60"/>
              </a:cxn>
            </a:cxnLst>
            <a:rect l="0" t="0" r="r" b="b"/>
            <a:pathLst>
              <a:path w="1392" h="60">
                <a:moveTo>
                  <a:pt x="0" y="0"/>
                </a:moveTo>
                <a:lnTo>
                  <a:pt x="0" y="60"/>
                </a:lnTo>
                <a:lnTo>
                  <a:pt x="1392" y="60"/>
                </a:lnTo>
              </a:path>
            </a:pathLst>
          </a:custGeom>
          <a:noFill/>
          <a:ln w="9525">
            <a:solidFill>
              <a:schemeClr val="tx1"/>
            </a:solidFill>
            <a:round/>
            <a:headEnd/>
            <a:tailEnd/>
          </a:ln>
          <a:effectLst/>
        </p:spPr>
        <p:txBody>
          <a:bodyPr wrap="none" anchor="ctr"/>
          <a:lstStyle/>
          <a:p>
            <a:endParaRPr lang="en-IN"/>
          </a:p>
        </p:txBody>
      </p:sp>
      <p:sp>
        <p:nvSpPr>
          <p:cNvPr id="94234" name="Rectangle 26"/>
          <p:cNvSpPr>
            <a:spLocks noChangeArrowheads="1"/>
          </p:cNvSpPr>
          <p:nvPr/>
        </p:nvSpPr>
        <p:spPr bwMode="auto">
          <a:xfrm>
            <a:off x="3505200" y="5743575"/>
            <a:ext cx="1295400" cy="247650"/>
          </a:xfrm>
          <a:prstGeom prst="rect">
            <a:avLst/>
          </a:prstGeom>
          <a:solidFill>
            <a:schemeClr val="hlink"/>
          </a:solidFill>
          <a:ln w="9525">
            <a:solidFill>
              <a:schemeClr val="tx1"/>
            </a:solidFill>
            <a:miter lim="800000"/>
            <a:headEnd/>
            <a:tailEnd/>
          </a:ln>
          <a:effectLst/>
        </p:spPr>
        <p:txBody>
          <a:bodyPr wrap="none" anchor="ctr"/>
          <a:lstStyle/>
          <a:p>
            <a:endParaRPr lang="en-IN"/>
          </a:p>
        </p:txBody>
      </p:sp>
      <p:sp>
        <p:nvSpPr>
          <p:cNvPr id="94235" name="Line 27"/>
          <p:cNvSpPr>
            <a:spLocks noChangeShapeType="1"/>
          </p:cNvSpPr>
          <p:nvPr/>
        </p:nvSpPr>
        <p:spPr bwMode="auto">
          <a:xfrm>
            <a:off x="3686175" y="5992813"/>
            <a:ext cx="0" cy="76200"/>
          </a:xfrm>
          <a:prstGeom prst="line">
            <a:avLst/>
          </a:prstGeom>
          <a:noFill/>
          <a:ln w="9525">
            <a:solidFill>
              <a:schemeClr val="tx1"/>
            </a:solidFill>
            <a:round/>
            <a:headEnd/>
            <a:tailEnd/>
          </a:ln>
          <a:effectLst/>
        </p:spPr>
        <p:txBody>
          <a:bodyPr wrap="none" anchor="ctr"/>
          <a:lstStyle/>
          <a:p>
            <a:endParaRPr lang="en-IN"/>
          </a:p>
        </p:txBody>
      </p:sp>
      <p:sp>
        <p:nvSpPr>
          <p:cNvPr id="94236" name="Text Box 28"/>
          <p:cNvSpPr txBox="1">
            <a:spLocks noChangeArrowheads="1"/>
          </p:cNvSpPr>
          <p:nvPr/>
        </p:nvSpPr>
        <p:spPr bwMode="auto">
          <a:xfrm>
            <a:off x="3557588" y="6081713"/>
            <a:ext cx="255587"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LD</a:t>
            </a:r>
          </a:p>
        </p:txBody>
      </p:sp>
      <p:sp>
        <p:nvSpPr>
          <p:cNvPr id="94237" name="Line 29"/>
          <p:cNvSpPr>
            <a:spLocks noChangeShapeType="1"/>
          </p:cNvSpPr>
          <p:nvPr/>
        </p:nvSpPr>
        <p:spPr bwMode="auto">
          <a:xfrm>
            <a:off x="3686175" y="5397500"/>
            <a:ext cx="0" cy="76200"/>
          </a:xfrm>
          <a:prstGeom prst="line">
            <a:avLst/>
          </a:prstGeom>
          <a:noFill/>
          <a:ln w="9525">
            <a:solidFill>
              <a:schemeClr val="tx1"/>
            </a:solidFill>
            <a:round/>
            <a:headEnd/>
            <a:tailEnd/>
          </a:ln>
          <a:effectLst/>
        </p:spPr>
        <p:txBody>
          <a:bodyPr wrap="none" anchor="ctr"/>
          <a:lstStyle/>
          <a:p>
            <a:endParaRPr lang="en-IN"/>
          </a:p>
        </p:txBody>
      </p:sp>
      <p:sp>
        <p:nvSpPr>
          <p:cNvPr id="94238" name="Text Box 30"/>
          <p:cNvSpPr txBox="1">
            <a:spLocks noChangeArrowheads="1"/>
          </p:cNvSpPr>
          <p:nvPr/>
        </p:nvSpPr>
        <p:spPr bwMode="auto">
          <a:xfrm>
            <a:off x="3557588" y="5486400"/>
            <a:ext cx="255587"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LD</a:t>
            </a:r>
          </a:p>
        </p:txBody>
      </p:sp>
      <p:sp>
        <p:nvSpPr>
          <p:cNvPr id="94239" name="Line 31"/>
          <p:cNvSpPr>
            <a:spLocks noChangeShapeType="1"/>
          </p:cNvSpPr>
          <p:nvPr/>
        </p:nvSpPr>
        <p:spPr bwMode="auto">
          <a:xfrm>
            <a:off x="3686175" y="4816475"/>
            <a:ext cx="0" cy="76200"/>
          </a:xfrm>
          <a:prstGeom prst="line">
            <a:avLst/>
          </a:prstGeom>
          <a:noFill/>
          <a:ln w="9525">
            <a:solidFill>
              <a:schemeClr val="tx1"/>
            </a:solidFill>
            <a:round/>
            <a:headEnd/>
            <a:tailEnd/>
          </a:ln>
          <a:effectLst/>
        </p:spPr>
        <p:txBody>
          <a:bodyPr wrap="none" anchor="ctr"/>
          <a:lstStyle/>
          <a:p>
            <a:endParaRPr lang="en-IN"/>
          </a:p>
        </p:txBody>
      </p:sp>
      <p:sp>
        <p:nvSpPr>
          <p:cNvPr id="94240" name="Text Box 32"/>
          <p:cNvSpPr txBox="1">
            <a:spLocks noChangeArrowheads="1"/>
          </p:cNvSpPr>
          <p:nvPr/>
        </p:nvSpPr>
        <p:spPr bwMode="auto">
          <a:xfrm>
            <a:off x="3557588" y="4905375"/>
            <a:ext cx="255587"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LD</a:t>
            </a:r>
          </a:p>
        </p:txBody>
      </p:sp>
      <p:sp>
        <p:nvSpPr>
          <p:cNvPr id="94241" name="Line 33"/>
          <p:cNvSpPr>
            <a:spLocks noChangeShapeType="1"/>
          </p:cNvSpPr>
          <p:nvPr/>
        </p:nvSpPr>
        <p:spPr bwMode="auto">
          <a:xfrm>
            <a:off x="4343400" y="5387975"/>
            <a:ext cx="0" cy="76200"/>
          </a:xfrm>
          <a:prstGeom prst="line">
            <a:avLst/>
          </a:prstGeom>
          <a:noFill/>
          <a:ln w="9525">
            <a:solidFill>
              <a:schemeClr val="tx1"/>
            </a:solidFill>
            <a:round/>
            <a:headEnd/>
            <a:tailEnd/>
          </a:ln>
          <a:effectLst/>
        </p:spPr>
        <p:txBody>
          <a:bodyPr wrap="none" anchor="ctr"/>
          <a:lstStyle/>
          <a:p>
            <a:endParaRPr lang="en-IN"/>
          </a:p>
        </p:txBody>
      </p:sp>
      <p:sp>
        <p:nvSpPr>
          <p:cNvPr id="94242" name="Text Box 34"/>
          <p:cNvSpPr txBox="1">
            <a:spLocks noChangeArrowheads="1"/>
          </p:cNvSpPr>
          <p:nvPr/>
        </p:nvSpPr>
        <p:spPr bwMode="auto">
          <a:xfrm>
            <a:off x="4214813" y="5476875"/>
            <a:ext cx="325437"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INR</a:t>
            </a:r>
          </a:p>
        </p:txBody>
      </p:sp>
      <p:sp>
        <p:nvSpPr>
          <p:cNvPr id="94243" name="Freeform 35"/>
          <p:cNvSpPr>
            <a:spLocks/>
          </p:cNvSpPr>
          <p:nvPr/>
        </p:nvSpPr>
        <p:spPr bwMode="auto">
          <a:xfrm>
            <a:off x="5676900" y="5395913"/>
            <a:ext cx="642938" cy="147637"/>
          </a:xfrm>
          <a:custGeom>
            <a:avLst/>
            <a:gdLst/>
            <a:ahLst/>
            <a:cxnLst>
              <a:cxn ang="0">
                <a:pos x="0" y="0"/>
              </a:cxn>
              <a:cxn ang="0">
                <a:pos x="0" y="60"/>
              </a:cxn>
              <a:cxn ang="0">
                <a:pos x="1392" y="60"/>
              </a:cxn>
            </a:cxnLst>
            <a:rect l="0" t="0" r="r" b="b"/>
            <a:pathLst>
              <a:path w="1392" h="60">
                <a:moveTo>
                  <a:pt x="0" y="0"/>
                </a:moveTo>
                <a:lnTo>
                  <a:pt x="0" y="60"/>
                </a:lnTo>
                <a:lnTo>
                  <a:pt x="1392" y="60"/>
                </a:lnTo>
              </a:path>
            </a:pathLst>
          </a:custGeom>
          <a:noFill/>
          <a:ln w="9525">
            <a:solidFill>
              <a:schemeClr val="tx1"/>
            </a:solidFill>
            <a:round/>
            <a:headEnd/>
            <a:tailEnd/>
          </a:ln>
          <a:effectLst/>
        </p:spPr>
        <p:txBody>
          <a:bodyPr wrap="none" anchor="ctr"/>
          <a:lstStyle/>
          <a:p>
            <a:endParaRPr lang="en-IN"/>
          </a:p>
        </p:txBody>
      </p:sp>
      <p:sp>
        <p:nvSpPr>
          <p:cNvPr id="94244" name="Text Box 36"/>
          <p:cNvSpPr txBox="1">
            <a:spLocks noChangeArrowheads="1"/>
          </p:cNvSpPr>
          <p:nvPr/>
        </p:nvSpPr>
        <p:spPr bwMode="auto">
          <a:xfrm>
            <a:off x="3905250" y="5749925"/>
            <a:ext cx="482600" cy="231775"/>
          </a:xfrm>
          <a:prstGeom prst="rect">
            <a:avLst/>
          </a:prstGeom>
          <a:noFill/>
          <a:ln w="9525">
            <a:noFill/>
            <a:miter lim="800000"/>
            <a:headEnd/>
            <a:tailEnd/>
          </a:ln>
          <a:effectLst/>
        </p:spPr>
        <p:txBody>
          <a:bodyPr wrap="none" lIns="9144" tIns="9144" rIns="9144" bIns="9144">
            <a:spAutoFit/>
          </a:bodyPr>
          <a:lstStyle/>
          <a:p>
            <a:pPr eaLnBrk="0" hangingPunct="0"/>
            <a:r>
              <a:rPr lang="en-US" sz="1400" i="1"/>
              <a:t>OUTR</a:t>
            </a:r>
            <a:endParaRPr lang="en-US" sz="1400"/>
          </a:p>
        </p:txBody>
      </p:sp>
      <p:sp>
        <p:nvSpPr>
          <p:cNvPr id="94245" name="AutoShape 37"/>
          <p:cNvSpPr>
            <a:spLocks noChangeArrowheads="1"/>
          </p:cNvSpPr>
          <p:nvPr/>
        </p:nvSpPr>
        <p:spPr bwMode="auto">
          <a:xfrm>
            <a:off x="4462463" y="5910263"/>
            <a:ext cx="76200" cy="76200"/>
          </a:xfrm>
          <a:prstGeom prst="triangle">
            <a:avLst>
              <a:gd name="adj" fmla="val 50000"/>
            </a:avLst>
          </a:prstGeom>
          <a:noFill/>
          <a:ln w="9525">
            <a:solidFill>
              <a:schemeClr val="tx1"/>
            </a:solidFill>
            <a:miter lim="800000"/>
            <a:headEnd/>
            <a:tailEnd/>
          </a:ln>
          <a:effectLst/>
        </p:spPr>
        <p:txBody>
          <a:bodyPr wrap="none" anchor="ctr"/>
          <a:lstStyle/>
          <a:p>
            <a:endParaRPr lang="en-IN"/>
          </a:p>
        </p:txBody>
      </p:sp>
      <p:sp>
        <p:nvSpPr>
          <p:cNvPr id="94246" name="Freeform 38"/>
          <p:cNvSpPr>
            <a:spLocks/>
          </p:cNvSpPr>
          <p:nvPr/>
        </p:nvSpPr>
        <p:spPr bwMode="auto">
          <a:xfrm>
            <a:off x="1606550" y="3676650"/>
            <a:ext cx="5405438" cy="419100"/>
          </a:xfrm>
          <a:custGeom>
            <a:avLst/>
            <a:gdLst/>
            <a:ahLst/>
            <a:cxnLst>
              <a:cxn ang="0">
                <a:pos x="1" y="68"/>
              </a:cxn>
              <a:cxn ang="0">
                <a:pos x="0" y="264"/>
              </a:cxn>
              <a:cxn ang="0">
                <a:pos x="3405" y="264"/>
              </a:cxn>
              <a:cxn ang="0">
                <a:pos x="3404" y="0"/>
              </a:cxn>
            </a:cxnLst>
            <a:rect l="0" t="0" r="r" b="b"/>
            <a:pathLst>
              <a:path w="3405" h="264">
                <a:moveTo>
                  <a:pt x="1" y="68"/>
                </a:moveTo>
                <a:lnTo>
                  <a:pt x="0" y="264"/>
                </a:lnTo>
                <a:lnTo>
                  <a:pt x="3405" y="264"/>
                </a:lnTo>
                <a:lnTo>
                  <a:pt x="3404" y="0"/>
                </a:lnTo>
              </a:path>
            </a:pathLst>
          </a:custGeom>
          <a:noFill/>
          <a:ln w="9525">
            <a:solidFill>
              <a:schemeClr val="tx1"/>
            </a:solidFill>
            <a:round/>
            <a:headEnd/>
            <a:tailEnd/>
          </a:ln>
          <a:effectLst/>
        </p:spPr>
        <p:txBody>
          <a:bodyPr wrap="none" anchor="ctr"/>
          <a:lstStyle/>
          <a:p>
            <a:endParaRPr lang="en-IN"/>
          </a:p>
        </p:txBody>
      </p:sp>
      <p:sp>
        <p:nvSpPr>
          <p:cNvPr id="94247" name="Rectangle 39"/>
          <p:cNvSpPr>
            <a:spLocks noChangeArrowheads="1"/>
          </p:cNvSpPr>
          <p:nvPr/>
        </p:nvSpPr>
        <p:spPr bwMode="auto">
          <a:xfrm>
            <a:off x="3505200" y="4600575"/>
            <a:ext cx="2324100" cy="247650"/>
          </a:xfrm>
          <a:prstGeom prst="rect">
            <a:avLst/>
          </a:prstGeom>
          <a:solidFill>
            <a:schemeClr val="hlink"/>
          </a:solidFill>
          <a:ln w="9525">
            <a:solidFill>
              <a:schemeClr val="tx1"/>
            </a:solidFill>
            <a:miter lim="800000"/>
            <a:headEnd/>
            <a:tailEnd/>
          </a:ln>
          <a:effectLst/>
        </p:spPr>
        <p:txBody>
          <a:bodyPr wrap="none" anchor="ctr"/>
          <a:lstStyle/>
          <a:p>
            <a:endParaRPr lang="en-IN"/>
          </a:p>
        </p:txBody>
      </p:sp>
      <p:sp>
        <p:nvSpPr>
          <p:cNvPr id="94248" name="AutoShape 40"/>
          <p:cNvSpPr>
            <a:spLocks noChangeArrowheads="1"/>
          </p:cNvSpPr>
          <p:nvPr/>
        </p:nvSpPr>
        <p:spPr bwMode="auto">
          <a:xfrm>
            <a:off x="5634038" y="4772025"/>
            <a:ext cx="76200" cy="76200"/>
          </a:xfrm>
          <a:prstGeom prst="triangle">
            <a:avLst>
              <a:gd name="adj" fmla="val 50000"/>
            </a:avLst>
          </a:prstGeom>
          <a:noFill/>
          <a:ln w="9525">
            <a:solidFill>
              <a:schemeClr val="tx1"/>
            </a:solidFill>
            <a:miter lim="800000"/>
            <a:headEnd/>
            <a:tailEnd/>
          </a:ln>
          <a:effectLst/>
        </p:spPr>
        <p:txBody>
          <a:bodyPr wrap="none" anchor="ctr"/>
          <a:lstStyle/>
          <a:p>
            <a:endParaRPr lang="en-IN"/>
          </a:p>
        </p:txBody>
      </p:sp>
      <p:sp>
        <p:nvSpPr>
          <p:cNvPr id="94249" name="Text Box 41"/>
          <p:cNvSpPr txBox="1">
            <a:spLocks noChangeArrowheads="1"/>
          </p:cNvSpPr>
          <p:nvPr/>
        </p:nvSpPr>
        <p:spPr bwMode="auto">
          <a:xfrm>
            <a:off x="4567238" y="4606925"/>
            <a:ext cx="185737" cy="231775"/>
          </a:xfrm>
          <a:prstGeom prst="rect">
            <a:avLst/>
          </a:prstGeom>
          <a:noFill/>
          <a:ln w="9525">
            <a:noFill/>
            <a:miter lim="800000"/>
            <a:headEnd/>
            <a:tailEnd/>
          </a:ln>
          <a:effectLst/>
        </p:spPr>
        <p:txBody>
          <a:bodyPr wrap="none" lIns="9144" tIns="9144" rIns="9144" bIns="9144">
            <a:spAutoFit/>
          </a:bodyPr>
          <a:lstStyle/>
          <a:p>
            <a:pPr algn="ctr" eaLnBrk="0" hangingPunct="0"/>
            <a:r>
              <a:rPr lang="en-US" sz="1400" i="1"/>
              <a:t>IR</a:t>
            </a:r>
            <a:endParaRPr lang="en-US" sz="1400"/>
          </a:p>
        </p:txBody>
      </p:sp>
      <p:sp>
        <p:nvSpPr>
          <p:cNvPr id="94250" name="Rectangle 42"/>
          <p:cNvSpPr>
            <a:spLocks noChangeArrowheads="1"/>
          </p:cNvSpPr>
          <p:nvPr/>
        </p:nvSpPr>
        <p:spPr bwMode="auto">
          <a:xfrm>
            <a:off x="3505200" y="4224338"/>
            <a:ext cx="1209675" cy="247650"/>
          </a:xfrm>
          <a:prstGeom prst="rect">
            <a:avLst/>
          </a:prstGeom>
          <a:solidFill>
            <a:schemeClr val="hlink"/>
          </a:solidFill>
          <a:ln w="9525">
            <a:solidFill>
              <a:schemeClr val="tx1"/>
            </a:solidFill>
            <a:miter lim="800000"/>
            <a:headEnd/>
            <a:tailEnd/>
          </a:ln>
          <a:effectLst/>
        </p:spPr>
        <p:txBody>
          <a:bodyPr wrap="none" anchor="ctr"/>
          <a:lstStyle/>
          <a:p>
            <a:endParaRPr lang="en-IN"/>
          </a:p>
        </p:txBody>
      </p:sp>
      <p:sp>
        <p:nvSpPr>
          <p:cNvPr id="94251" name="Text Box 43"/>
          <p:cNvSpPr txBox="1">
            <a:spLocks noChangeArrowheads="1"/>
          </p:cNvSpPr>
          <p:nvPr/>
        </p:nvSpPr>
        <p:spPr bwMode="auto">
          <a:xfrm>
            <a:off x="3935413" y="4230688"/>
            <a:ext cx="412750" cy="231775"/>
          </a:xfrm>
          <a:prstGeom prst="rect">
            <a:avLst/>
          </a:prstGeom>
          <a:noFill/>
          <a:ln w="9525">
            <a:noFill/>
            <a:miter lim="800000"/>
            <a:headEnd/>
            <a:tailEnd/>
          </a:ln>
          <a:effectLst/>
        </p:spPr>
        <p:txBody>
          <a:bodyPr wrap="none" lIns="9144" tIns="9144" rIns="9144" bIns="9144">
            <a:spAutoFit/>
          </a:bodyPr>
          <a:lstStyle/>
          <a:p>
            <a:pPr algn="ctr" eaLnBrk="0" hangingPunct="0"/>
            <a:r>
              <a:rPr lang="en-US" sz="1400" i="1"/>
              <a:t>INPR</a:t>
            </a:r>
            <a:endParaRPr lang="en-US" sz="1400"/>
          </a:p>
        </p:txBody>
      </p:sp>
      <p:sp>
        <p:nvSpPr>
          <p:cNvPr id="94252" name="Line 44"/>
          <p:cNvSpPr>
            <a:spLocks noChangeShapeType="1"/>
          </p:cNvSpPr>
          <p:nvPr/>
        </p:nvSpPr>
        <p:spPr bwMode="auto">
          <a:xfrm>
            <a:off x="3686175" y="3794125"/>
            <a:ext cx="0" cy="76200"/>
          </a:xfrm>
          <a:prstGeom prst="line">
            <a:avLst/>
          </a:prstGeom>
          <a:noFill/>
          <a:ln w="9525">
            <a:solidFill>
              <a:schemeClr val="tx1"/>
            </a:solidFill>
            <a:round/>
            <a:headEnd/>
            <a:tailEnd/>
          </a:ln>
          <a:effectLst/>
        </p:spPr>
        <p:txBody>
          <a:bodyPr wrap="none" anchor="ctr"/>
          <a:lstStyle/>
          <a:p>
            <a:endParaRPr lang="en-IN"/>
          </a:p>
        </p:txBody>
      </p:sp>
      <p:sp>
        <p:nvSpPr>
          <p:cNvPr id="94253" name="Text Box 45"/>
          <p:cNvSpPr txBox="1">
            <a:spLocks noChangeArrowheads="1"/>
          </p:cNvSpPr>
          <p:nvPr/>
        </p:nvSpPr>
        <p:spPr bwMode="auto">
          <a:xfrm>
            <a:off x="3557588" y="3848100"/>
            <a:ext cx="255587"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LD</a:t>
            </a:r>
          </a:p>
        </p:txBody>
      </p:sp>
      <p:sp>
        <p:nvSpPr>
          <p:cNvPr id="94254" name="Line 46"/>
          <p:cNvSpPr>
            <a:spLocks noChangeShapeType="1"/>
          </p:cNvSpPr>
          <p:nvPr/>
        </p:nvSpPr>
        <p:spPr bwMode="auto">
          <a:xfrm>
            <a:off x="4343400" y="3803650"/>
            <a:ext cx="0" cy="76200"/>
          </a:xfrm>
          <a:prstGeom prst="line">
            <a:avLst/>
          </a:prstGeom>
          <a:noFill/>
          <a:ln w="9525">
            <a:solidFill>
              <a:schemeClr val="tx1"/>
            </a:solidFill>
            <a:round/>
            <a:headEnd/>
            <a:tailEnd/>
          </a:ln>
          <a:effectLst/>
        </p:spPr>
        <p:txBody>
          <a:bodyPr wrap="none" anchor="ctr"/>
          <a:lstStyle/>
          <a:p>
            <a:endParaRPr lang="en-IN"/>
          </a:p>
        </p:txBody>
      </p:sp>
      <p:sp>
        <p:nvSpPr>
          <p:cNvPr id="94255" name="Text Box 47"/>
          <p:cNvSpPr txBox="1">
            <a:spLocks noChangeArrowheads="1"/>
          </p:cNvSpPr>
          <p:nvPr/>
        </p:nvSpPr>
        <p:spPr bwMode="auto">
          <a:xfrm>
            <a:off x="4214813" y="3857625"/>
            <a:ext cx="325437"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INR</a:t>
            </a:r>
          </a:p>
        </p:txBody>
      </p:sp>
      <p:sp>
        <p:nvSpPr>
          <p:cNvPr id="94256" name="Line 48"/>
          <p:cNvSpPr>
            <a:spLocks noChangeShapeType="1"/>
          </p:cNvSpPr>
          <p:nvPr/>
        </p:nvSpPr>
        <p:spPr bwMode="auto">
          <a:xfrm>
            <a:off x="5005388" y="3794125"/>
            <a:ext cx="0" cy="76200"/>
          </a:xfrm>
          <a:prstGeom prst="line">
            <a:avLst/>
          </a:prstGeom>
          <a:noFill/>
          <a:ln w="9525">
            <a:solidFill>
              <a:schemeClr val="tx1"/>
            </a:solidFill>
            <a:round/>
            <a:headEnd/>
            <a:tailEnd/>
          </a:ln>
          <a:effectLst/>
        </p:spPr>
        <p:txBody>
          <a:bodyPr wrap="none" anchor="ctr"/>
          <a:lstStyle/>
          <a:p>
            <a:endParaRPr lang="en-IN"/>
          </a:p>
        </p:txBody>
      </p:sp>
      <p:sp>
        <p:nvSpPr>
          <p:cNvPr id="94257" name="Text Box 49"/>
          <p:cNvSpPr txBox="1">
            <a:spLocks noChangeArrowheads="1"/>
          </p:cNvSpPr>
          <p:nvPr/>
        </p:nvSpPr>
        <p:spPr bwMode="auto">
          <a:xfrm>
            <a:off x="4876800" y="3848100"/>
            <a:ext cx="365125"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CLR</a:t>
            </a:r>
          </a:p>
        </p:txBody>
      </p:sp>
      <p:sp>
        <p:nvSpPr>
          <p:cNvPr id="94258" name="Freeform 50"/>
          <p:cNvSpPr>
            <a:spLocks/>
          </p:cNvSpPr>
          <p:nvPr/>
        </p:nvSpPr>
        <p:spPr bwMode="auto">
          <a:xfrm>
            <a:off x="5676900" y="3781425"/>
            <a:ext cx="642938" cy="147638"/>
          </a:xfrm>
          <a:custGeom>
            <a:avLst/>
            <a:gdLst/>
            <a:ahLst/>
            <a:cxnLst>
              <a:cxn ang="0">
                <a:pos x="0" y="0"/>
              </a:cxn>
              <a:cxn ang="0">
                <a:pos x="0" y="60"/>
              </a:cxn>
              <a:cxn ang="0">
                <a:pos x="1392" y="60"/>
              </a:cxn>
            </a:cxnLst>
            <a:rect l="0" t="0" r="r" b="b"/>
            <a:pathLst>
              <a:path w="1392" h="60">
                <a:moveTo>
                  <a:pt x="0" y="0"/>
                </a:moveTo>
                <a:lnTo>
                  <a:pt x="0" y="60"/>
                </a:lnTo>
                <a:lnTo>
                  <a:pt x="1392" y="60"/>
                </a:lnTo>
              </a:path>
            </a:pathLst>
          </a:custGeom>
          <a:noFill/>
          <a:ln w="9525">
            <a:solidFill>
              <a:schemeClr val="tx1"/>
            </a:solidFill>
            <a:round/>
            <a:headEnd/>
            <a:tailEnd/>
          </a:ln>
          <a:effectLst/>
        </p:spPr>
        <p:txBody>
          <a:bodyPr wrap="none" anchor="ctr"/>
          <a:lstStyle/>
          <a:p>
            <a:endParaRPr lang="en-IN"/>
          </a:p>
        </p:txBody>
      </p:sp>
      <p:sp>
        <p:nvSpPr>
          <p:cNvPr id="94259" name="Line 51"/>
          <p:cNvSpPr>
            <a:spLocks noChangeShapeType="1"/>
          </p:cNvSpPr>
          <p:nvPr/>
        </p:nvSpPr>
        <p:spPr bwMode="auto">
          <a:xfrm>
            <a:off x="3686175" y="3044825"/>
            <a:ext cx="0" cy="76200"/>
          </a:xfrm>
          <a:prstGeom prst="line">
            <a:avLst/>
          </a:prstGeom>
          <a:noFill/>
          <a:ln w="9525">
            <a:solidFill>
              <a:schemeClr val="tx1"/>
            </a:solidFill>
            <a:round/>
            <a:headEnd/>
            <a:tailEnd/>
          </a:ln>
          <a:effectLst/>
        </p:spPr>
        <p:txBody>
          <a:bodyPr wrap="none" anchor="ctr"/>
          <a:lstStyle/>
          <a:p>
            <a:endParaRPr lang="en-IN"/>
          </a:p>
        </p:txBody>
      </p:sp>
      <p:sp>
        <p:nvSpPr>
          <p:cNvPr id="94260" name="Text Box 52"/>
          <p:cNvSpPr txBox="1">
            <a:spLocks noChangeArrowheads="1"/>
          </p:cNvSpPr>
          <p:nvPr/>
        </p:nvSpPr>
        <p:spPr bwMode="auto">
          <a:xfrm>
            <a:off x="3557588" y="3100388"/>
            <a:ext cx="255587"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LD</a:t>
            </a:r>
          </a:p>
        </p:txBody>
      </p:sp>
      <p:sp>
        <p:nvSpPr>
          <p:cNvPr id="94261" name="Line 53"/>
          <p:cNvSpPr>
            <a:spLocks noChangeShapeType="1"/>
          </p:cNvSpPr>
          <p:nvPr/>
        </p:nvSpPr>
        <p:spPr bwMode="auto">
          <a:xfrm>
            <a:off x="4343400" y="3054350"/>
            <a:ext cx="0" cy="76200"/>
          </a:xfrm>
          <a:prstGeom prst="line">
            <a:avLst/>
          </a:prstGeom>
          <a:noFill/>
          <a:ln w="9525">
            <a:solidFill>
              <a:schemeClr val="tx1"/>
            </a:solidFill>
            <a:round/>
            <a:headEnd/>
            <a:tailEnd/>
          </a:ln>
          <a:effectLst/>
        </p:spPr>
        <p:txBody>
          <a:bodyPr wrap="none" anchor="ctr"/>
          <a:lstStyle/>
          <a:p>
            <a:endParaRPr lang="en-IN"/>
          </a:p>
        </p:txBody>
      </p:sp>
      <p:sp>
        <p:nvSpPr>
          <p:cNvPr id="94262" name="Text Box 54"/>
          <p:cNvSpPr txBox="1">
            <a:spLocks noChangeArrowheads="1"/>
          </p:cNvSpPr>
          <p:nvPr/>
        </p:nvSpPr>
        <p:spPr bwMode="auto">
          <a:xfrm>
            <a:off x="4214813" y="3109913"/>
            <a:ext cx="325437"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INR</a:t>
            </a:r>
          </a:p>
        </p:txBody>
      </p:sp>
      <p:sp>
        <p:nvSpPr>
          <p:cNvPr id="94263" name="Line 55"/>
          <p:cNvSpPr>
            <a:spLocks noChangeShapeType="1"/>
          </p:cNvSpPr>
          <p:nvPr/>
        </p:nvSpPr>
        <p:spPr bwMode="auto">
          <a:xfrm>
            <a:off x="5005388" y="3044825"/>
            <a:ext cx="0" cy="76200"/>
          </a:xfrm>
          <a:prstGeom prst="line">
            <a:avLst/>
          </a:prstGeom>
          <a:noFill/>
          <a:ln w="9525">
            <a:solidFill>
              <a:schemeClr val="tx1"/>
            </a:solidFill>
            <a:round/>
            <a:headEnd/>
            <a:tailEnd/>
          </a:ln>
          <a:effectLst/>
        </p:spPr>
        <p:txBody>
          <a:bodyPr wrap="none" anchor="ctr"/>
          <a:lstStyle/>
          <a:p>
            <a:endParaRPr lang="en-IN"/>
          </a:p>
        </p:txBody>
      </p:sp>
      <p:sp>
        <p:nvSpPr>
          <p:cNvPr id="94264" name="Text Box 56"/>
          <p:cNvSpPr txBox="1">
            <a:spLocks noChangeArrowheads="1"/>
          </p:cNvSpPr>
          <p:nvPr/>
        </p:nvSpPr>
        <p:spPr bwMode="auto">
          <a:xfrm>
            <a:off x="4876800" y="3100388"/>
            <a:ext cx="365125"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CLR</a:t>
            </a:r>
          </a:p>
        </p:txBody>
      </p:sp>
      <p:sp>
        <p:nvSpPr>
          <p:cNvPr id="94265" name="Freeform 57"/>
          <p:cNvSpPr>
            <a:spLocks/>
          </p:cNvSpPr>
          <p:nvPr/>
        </p:nvSpPr>
        <p:spPr bwMode="auto">
          <a:xfrm>
            <a:off x="5676900" y="3033713"/>
            <a:ext cx="642938" cy="147637"/>
          </a:xfrm>
          <a:custGeom>
            <a:avLst/>
            <a:gdLst/>
            <a:ahLst/>
            <a:cxnLst>
              <a:cxn ang="0">
                <a:pos x="0" y="0"/>
              </a:cxn>
              <a:cxn ang="0">
                <a:pos x="0" y="60"/>
              </a:cxn>
              <a:cxn ang="0">
                <a:pos x="1392" y="60"/>
              </a:cxn>
            </a:cxnLst>
            <a:rect l="0" t="0" r="r" b="b"/>
            <a:pathLst>
              <a:path w="1392" h="60">
                <a:moveTo>
                  <a:pt x="0" y="0"/>
                </a:moveTo>
                <a:lnTo>
                  <a:pt x="0" y="60"/>
                </a:lnTo>
                <a:lnTo>
                  <a:pt x="1392" y="60"/>
                </a:lnTo>
              </a:path>
            </a:pathLst>
          </a:custGeom>
          <a:noFill/>
          <a:ln w="9525">
            <a:solidFill>
              <a:schemeClr val="tx1"/>
            </a:solidFill>
            <a:round/>
            <a:headEnd/>
            <a:tailEnd/>
          </a:ln>
          <a:effectLst/>
        </p:spPr>
        <p:txBody>
          <a:bodyPr wrap="none" anchor="ctr"/>
          <a:lstStyle/>
          <a:p>
            <a:endParaRPr lang="en-IN"/>
          </a:p>
        </p:txBody>
      </p:sp>
      <p:sp>
        <p:nvSpPr>
          <p:cNvPr id="94266" name="Line 58"/>
          <p:cNvSpPr>
            <a:spLocks noChangeShapeType="1"/>
          </p:cNvSpPr>
          <p:nvPr/>
        </p:nvSpPr>
        <p:spPr bwMode="auto">
          <a:xfrm>
            <a:off x="4052888" y="2479675"/>
            <a:ext cx="0" cy="76200"/>
          </a:xfrm>
          <a:prstGeom prst="line">
            <a:avLst/>
          </a:prstGeom>
          <a:noFill/>
          <a:ln w="9525">
            <a:solidFill>
              <a:schemeClr val="tx1"/>
            </a:solidFill>
            <a:round/>
            <a:headEnd/>
            <a:tailEnd/>
          </a:ln>
          <a:effectLst/>
        </p:spPr>
        <p:txBody>
          <a:bodyPr wrap="none" anchor="ctr"/>
          <a:lstStyle/>
          <a:p>
            <a:endParaRPr lang="en-IN"/>
          </a:p>
        </p:txBody>
      </p:sp>
      <p:sp>
        <p:nvSpPr>
          <p:cNvPr id="94267" name="Text Box 59"/>
          <p:cNvSpPr txBox="1">
            <a:spLocks noChangeArrowheads="1"/>
          </p:cNvSpPr>
          <p:nvPr/>
        </p:nvSpPr>
        <p:spPr bwMode="auto">
          <a:xfrm>
            <a:off x="3924300" y="2524125"/>
            <a:ext cx="255588"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LD</a:t>
            </a:r>
          </a:p>
        </p:txBody>
      </p:sp>
      <p:sp>
        <p:nvSpPr>
          <p:cNvPr id="94268" name="Line 60"/>
          <p:cNvSpPr>
            <a:spLocks noChangeShapeType="1"/>
          </p:cNvSpPr>
          <p:nvPr/>
        </p:nvSpPr>
        <p:spPr bwMode="auto">
          <a:xfrm>
            <a:off x="4595813" y="2482850"/>
            <a:ext cx="0" cy="76200"/>
          </a:xfrm>
          <a:prstGeom prst="line">
            <a:avLst/>
          </a:prstGeom>
          <a:noFill/>
          <a:ln w="9525">
            <a:solidFill>
              <a:schemeClr val="tx1"/>
            </a:solidFill>
            <a:round/>
            <a:headEnd/>
            <a:tailEnd/>
          </a:ln>
          <a:effectLst/>
        </p:spPr>
        <p:txBody>
          <a:bodyPr wrap="none" anchor="ctr"/>
          <a:lstStyle/>
          <a:p>
            <a:endParaRPr lang="en-IN"/>
          </a:p>
        </p:txBody>
      </p:sp>
      <p:sp>
        <p:nvSpPr>
          <p:cNvPr id="94269" name="Text Box 61"/>
          <p:cNvSpPr txBox="1">
            <a:spLocks noChangeArrowheads="1"/>
          </p:cNvSpPr>
          <p:nvPr/>
        </p:nvSpPr>
        <p:spPr bwMode="auto">
          <a:xfrm>
            <a:off x="4467225" y="2527300"/>
            <a:ext cx="325438"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INR</a:t>
            </a:r>
          </a:p>
        </p:txBody>
      </p:sp>
      <p:sp>
        <p:nvSpPr>
          <p:cNvPr id="94270" name="Line 62"/>
          <p:cNvSpPr>
            <a:spLocks noChangeShapeType="1"/>
          </p:cNvSpPr>
          <p:nvPr/>
        </p:nvSpPr>
        <p:spPr bwMode="auto">
          <a:xfrm>
            <a:off x="5119688" y="2473325"/>
            <a:ext cx="0" cy="76200"/>
          </a:xfrm>
          <a:prstGeom prst="line">
            <a:avLst/>
          </a:prstGeom>
          <a:noFill/>
          <a:ln w="9525">
            <a:solidFill>
              <a:schemeClr val="tx1"/>
            </a:solidFill>
            <a:round/>
            <a:headEnd/>
            <a:tailEnd/>
          </a:ln>
          <a:effectLst/>
        </p:spPr>
        <p:txBody>
          <a:bodyPr wrap="none" anchor="ctr"/>
          <a:lstStyle/>
          <a:p>
            <a:endParaRPr lang="en-IN"/>
          </a:p>
        </p:txBody>
      </p:sp>
      <p:sp>
        <p:nvSpPr>
          <p:cNvPr id="94271" name="Text Box 63"/>
          <p:cNvSpPr txBox="1">
            <a:spLocks noChangeArrowheads="1"/>
          </p:cNvSpPr>
          <p:nvPr/>
        </p:nvSpPr>
        <p:spPr bwMode="auto">
          <a:xfrm>
            <a:off x="4991100" y="2517775"/>
            <a:ext cx="365125"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CLR</a:t>
            </a:r>
          </a:p>
        </p:txBody>
      </p:sp>
      <p:sp>
        <p:nvSpPr>
          <p:cNvPr id="94272" name="Freeform 64"/>
          <p:cNvSpPr>
            <a:spLocks/>
          </p:cNvSpPr>
          <p:nvPr/>
        </p:nvSpPr>
        <p:spPr bwMode="auto">
          <a:xfrm>
            <a:off x="5676900" y="2457450"/>
            <a:ext cx="642938" cy="147638"/>
          </a:xfrm>
          <a:custGeom>
            <a:avLst/>
            <a:gdLst/>
            <a:ahLst/>
            <a:cxnLst>
              <a:cxn ang="0">
                <a:pos x="0" y="0"/>
              </a:cxn>
              <a:cxn ang="0">
                <a:pos x="0" y="60"/>
              </a:cxn>
              <a:cxn ang="0">
                <a:pos x="1392" y="60"/>
              </a:cxn>
            </a:cxnLst>
            <a:rect l="0" t="0" r="r" b="b"/>
            <a:pathLst>
              <a:path w="1392" h="60">
                <a:moveTo>
                  <a:pt x="0" y="0"/>
                </a:moveTo>
                <a:lnTo>
                  <a:pt x="0" y="60"/>
                </a:lnTo>
                <a:lnTo>
                  <a:pt x="1392" y="60"/>
                </a:lnTo>
              </a:path>
            </a:pathLst>
          </a:custGeom>
          <a:noFill/>
          <a:ln w="9525">
            <a:solidFill>
              <a:schemeClr val="tx1"/>
            </a:solidFill>
            <a:round/>
            <a:headEnd/>
            <a:tailEnd/>
          </a:ln>
          <a:effectLst/>
        </p:spPr>
        <p:txBody>
          <a:bodyPr wrap="none" anchor="ctr"/>
          <a:lstStyle/>
          <a:p>
            <a:endParaRPr lang="en-IN"/>
          </a:p>
        </p:txBody>
      </p:sp>
      <p:sp>
        <p:nvSpPr>
          <p:cNvPr id="94273" name="Line 65"/>
          <p:cNvSpPr>
            <a:spLocks noChangeShapeType="1"/>
          </p:cNvSpPr>
          <p:nvPr/>
        </p:nvSpPr>
        <p:spPr bwMode="auto">
          <a:xfrm>
            <a:off x="4052888" y="1914525"/>
            <a:ext cx="0" cy="76200"/>
          </a:xfrm>
          <a:prstGeom prst="line">
            <a:avLst/>
          </a:prstGeom>
          <a:noFill/>
          <a:ln w="9525">
            <a:solidFill>
              <a:schemeClr val="tx1"/>
            </a:solidFill>
            <a:round/>
            <a:headEnd/>
            <a:tailEnd/>
          </a:ln>
          <a:effectLst/>
        </p:spPr>
        <p:txBody>
          <a:bodyPr wrap="none" anchor="ctr"/>
          <a:lstStyle/>
          <a:p>
            <a:endParaRPr lang="en-IN"/>
          </a:p>
        </p:txBody>
      </p:sp>
      <p:sp>
        <p:nvSpPr>
          <p:cNvPr id="94274" name="Text Box 66"/>
          <p:cNvSpPr txBox="1">
            <a:spLocks noChangeArrowheads="1"/>
          </p:cNvSpPr>
          <p:nvPr/>
        </p:nvSpPr>
        <p:spPr bwMode="auto">
          <a:xfrm>
            <a:off x="3924300" y="1957388"/>
            <a:ext cx="255588"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LD</a:t>
            </a:r>
          </a:p>
        </p:txBody>
      </p:sp>
      <p:sp>
        <p:nvSpPr>
          <p:cNvPr id="94275" name="Line 67"/>
          <p:cNvSpPr>
            <a:spLocks noChangeShapeType="1"/>
          </p:cNvSpPr>
          <p:nvPr/>
        </p:nvSpPr>
        <p:spPr bwMode="auto">
          <a:xfrm>
            <a:off x="4595813" y="1917700"/>
            <a:ext cx="0" cy="76200"/>
          </a:xfrm>
          <a:prstGeom prst="line">
            <a:avLst/>
          </a:prstGeom>
          <a:noFill/>
          <a:ln w="9525">
            <a:solidFill>
              <a:schemeClr val="tx1"/>
            </a:solidFill>
            <a:round/>
            <a:headEnd/>
            <a:tailEnd/>
          </a:ln>
          <a:effectLst/>
        </p:spPr>
        <p:txBody>
          <a:bodyPr wrap="none" anchor="ctr"/>
          <a:lstStyle/>
          <a:p>
            <a:endParaRPr lang="en-IN"/>
          </a:p>
        </p:txBody>
      </p:sp>
      <p:sp>
        <p:nvSpPr>
          <p:cNvPr id="94276" name="Text Box 68"/>
          <p:cNvSpPr txBox="1">
            <a:spLocks noChangeArrowheads="1"/>
          </p:cNvSpPr>
          <p:nvPr/>
        </p:nvSpPr>
        <p:spPr bwMode="auto">
          <a:xfrm>
            <a:off x="4467225" y="1960563"/>
            <a:ext cx="325438"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INR</a:t>
            </a:r>
          </a:p>
        </p:txBody>
      </p:sp>
      <p:sp>
        <p:nvSpPr>
          <p:cNvPr id="94277" name="Line 69"/>
          <p:cNvSpPr>
            <a:spLocks noChangeShapeType="1"/>
          </p:cNvSpPr>
          <p:nvPr/>
        </p:nvSpPr>
        <p:spPr bwMode="auto">
          <a:xfrm>
            <a:off x="5119688" y="1908175"/>
            <a:ext cx="0" cy="76200"/>
          </a:xfrm>
          <a:prstGeom prst="line">
            <a:avLst/>
          </a:prstGeom>
          <a:noFill/>
          <a:ln w="9525">
            <a:solidFill>
              <a:schemeClr val="tx1"/>
            </a:solidFill>
            <a:round/>
            <a:headEnd/>
            <a:tailEnd/>
          </a:ln>
          <a:effectLst/>
        </p:spPr>
        <p:txBody>
          <a:bodyPr wrap="none" anchor="ctr"/>
          <a:lstStyle/>
          <a:p>
            <a:endParaRPr lang="en-IN"/>
          </a:p>
        </p:txBody>
      </p:sp>
      <p:sp>
        <p:nvSpPr>
          <p:cNvPr id="94278" name="Text Box 70"/>
          <p:cNvSpPr txBox="1">
            <a:spLocks noChangeArrowheads="1"/>
          </p:cNvSpPr>
          <p:nvPr/>
        </p:nvSpPr>
        <p:spPr bwMode="auto">
          <a:xfrm>
            <a:off x="4991100" y="1951038"/>
            <a:ext cx="365125"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CLR</a:t>
            </a:r>
          </a:p>
        </p:txBody>
      </p:sp>
      <p:sp>
        <p:nvSpPr>
          <p:cNvPr id="94279" name="Freeform 71"/>
          <p:cNvSpPr>
            <a:spLocks/>
          </p:cNvSpPr>
          <p:nvPr/>
        </p:nvSpPr>
        <p:spPr bwMode="auto">
          <a:xfrm>
            <a:off x="5676900" y="1890713"/>
            <a:ext cx="642938" cy="147637"/>
          </a:xfrm>
          <a:custGeom>
            <a:avLst/>
            <a:gdLst/>
            <a:ahLst/>
            <a:cxnLst>
              <a:cxn ang="0">
                <a:pos x="0" y="0"/>
              </a:cxn>
              <a:cxn ang="0">
                <a:pos x="0" y="60"/>
              </a:cxn>
              <a:cxn ang="0">
                <a:pos x="1392" y="60"/>
              </a:cxn>
            </a:cxnLst>
            <a:rect l="0" t="0" r="r" b="b"/>
            <a:pathLst>
              <a:path w="1392" h="60">
                <a:moveTo>
                  <a:pt x="0" y="0"/>
                </a:moveTo>
                <a:lnTo>
                  <a:pt x="0" y="60"/>
                </a:lnTo>
                <a:lnTo>
                  <a:pt x="1392" y="60"/>
                </a:lnTo>
              </a:path>
            </a:pathLst>
          </a:custGeom>
          <a:noFill/>
          <a:ln w="9525">
            <a:solidFill>
              <a:schemeClr val="tx1"/>
            </a:solidFill>
            <a:round/>
            <a:headEnd/>
            <a:tailEnd/>
          </a:ln>
          <a:effectLst/>
        </p:spPr>
        <p:txBody>
          <a:bodyPr wrap="none" anchor="ctr"/>
          <a:lstStyle/>
          <a:p>
            <a:endParaRPr lang="en-IN"/>
          </a:p>
        </p:txBody>
      </p:sp>
      <p:sp>
        <p:nvSpPr>
          <p:cNvPr id="94280" name="Line 72"/>
          <p:cNvSpPr>
            <a:spLocks noChangeShapeType="1"/>
          </p:cNvSpPr>
          <p:nvPr/>
        </p:nvSpPr>
        <p:spPr bwMode="auto">
          <a:xfrm>
            <a:off x="4114800" y="1309688"/>
            <a:ext cx="0" cy="76200"/>
          </a:xfrm>
          <a:prstGeom prst="line">
            <a:avLst/>
          </a:prstGeom>
          <a:noFill/>
          <a:ln w="9525">
            <a:solidFill>
              <a:schemeClr val="tx1"/>
            </a:solidFill>
            <a:round/>
            <a:headEnd/>
            <a:tailEnd/>
          </a:ln>
          <a:effectLst/>
        </p:spPr>
        <p:txBody>
          <a:bodyPr wrap="none" anchor="ctr"/>
          <a:lstStyle/>
          <a:p>
            <a:endParaRPr lang="en-IN"/>
          </a:p>
        </p:txBody>
      </p:sp>
      <p:sp>
        <p:nvSpPr>
          <p:cNvPr id="94281" name="Text Box 73"/>
          <p:cNvSpPr txBox="1">
            <a:spLocks noChangeArrowheads="1"/>
          </p:cNvSpPr>
          <p:nvPr/>
        </p:nvSpPr>
        <p:spPr bwMode="auto">
          <a:xfrm>
            <a:off x="3822700" y="1398588"/>
            <a:ext cx="581025" cy="231775"/>
          </a:xfrm>
          <a:prstGeom prst="rect">
            <a:avLst/>
          </a:prstGeom>
          <a:noFill/>
          <a:ln w="9525">
            <a:noFill/>
            <a:miter lim="800000"/>
            <a:headEnd/>
            <a:tailEnd/>
          </a:ln>
          <a:effectLst/>
        </p:spPr>
        <p:txBody>
          <a:bodyPr wrap="none" lIns="9144" tIns="9144" rIns="9144" bIns="9144">
            <a:spAutoFit/>
          </a:bodyPr>
          <a:lstStyle/>
          <a:p>
            <a:pPr algn="ctr" eaLnBrk="0" hangingPunct="0"/>
            <a:r>
              <a:rPr lang="en-US" sz="1400"/>
              <a:t>WRITE</a:t>
            </a:r>
          </a:p>
        </p:txBody>
      </p:sp>
      <p:sp>
        <p:nvSpPr>
          <p:cNvPr id="94282" name="Text Box 74"/>
          <p:cNvSpPr txBox="1">
            <a:spLocks noChangeArrowheads="1"/>
          </p:cNvSpPr>
          <p:nvPr/>
        </p:nvSpPr>
        <p:spPr bwMode="auto">
          <a:xfrm>
            <a:off x="6053138" y="1233488"/>
            <a:ext cx="436562" cy="171450"/>
          </a:xfrm>
          <a:prstGeom prst="rect">
            <a:avLst/>
          </a:prstGeom>
          <a:noFill/>
          <a:ln w="9525">
            <a:noFill/>
            <a:miter lim="800000"/>
            <a:headEnd/>
            <a:tailEnd/>
          </a:ln>
          <a:effectLst/>
        </p:spPr>
        <p:txBody>
          <a:bodyPr wrap="none" lIns="9144" tIns="9144" rIns="9144" bIns="9144">
            <a:spAutoFit/>
          </a:bodyPr>
          <a:lstStyle/>
          <a:p>
            <a:pPr algn="ctr" eaLnBrk="0" hangingPunct="0"/>
            <a:r>
              <a:rPr lang="en-US" sz="1000"/>
              <a:t>Address</a:t>
            </a:r>
            <a:endParaRPr lang="en-US" sz="1400"/>
          </a:p>
        </p:txBody>
      </p:sp>
      <p:sp>
        <p:nvSpPr>
          <p:cNvPr id="94283" name="Line 75"/>
          <p:cNvSpPr>
            <a:spLocks noChangeShapeType="1"/>
          </p:cNvSpPr>
          <p:nvPr/>
        </p:nvSpPr>
        <p:spPr bwMode="auto">
          <a:xfrm>
            <a:off x="6324600" y="2025650"/>
            <a:ext cx="0" cy="4060825"/>
          </a:xfrm>
          <a:prstGeom prst="line">
            <a:avLst/>
          </a:prstGeom>
          <a:noFill/>
          <a:ln w="9525">
            <a:solidFill>
              <a:schemeClr val="tx1"/>
            </a:solidFill>
            <a:round/>
            <a:headEnd/>
            <a:tailEnd/>
          </a:ln>
          <a:effectLst/>
        </p:spPr>
        <p:txBody>
          <a:bodyPr wrap="none" anchor="ctr"/>
          <a:lstStyle/>
          <a:p>
            <a:endParaRPr lang="en-IN"/>
          </a:p>
        </p:txBody>
      </p:sp>
      <p:sp>
        <p:nvSpPr>
          <p:cNvPr id="94284" name="Line 76"/>
          <p:cNvSpPr>
            <a:spLocks noChangeShapeType="1"/>
          </p:cNvSpPr>
          <p:nvPr/>
        </p:nvSpPr>
        <p:spPr bwMode="auto">
          <a:xfrm>
            <a:off x="5816600" y="1752600"/>
            <a:ext cx="203835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85" name="Line 77"/>
          <p:cNvSpPr>
            <a:spLocks noChangeShapeType="1"/>
          </p:cNvSpPr>
          <p:nvPr/>
        </p:nvSpPr>
        <p:spPr bwMode="auto">
          <a:xfrm>
            <a:off x="5816600" y="2362200"/>
            <a:ext cx="203835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86" name="Line 78"/>
          <p:cNvSpPr>
            <a:spLocks noChangeShapeType="1"/>
          </p:cNvSpPr>
          <p:nvPr/>
        </p:nvSpPr>
        <p:spPr bwMode="auto">
          <a:xfrm>
            <a:off x="5816600" y="2921000"/>
            <a:ext cx="203835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87" name="Rectangle 79"/>
          <p:cNvSpPr>
            <a:spLocks noChangeArrowheads="1"/>
          </p:cNvSpPr>
          <p:nvPr/>
        </p:nvSpPr>
        <p:spPr bwMode="auto">
          <a:xfrm>
            <a:off x="1892300" y="3492500"/>
            <a:ext cx="847725" cy="371475"/>
          </a:xfrm>
          <a:prstGeom prst="rect">
            <a:avLst/>
          </a:prstGeom>
          <a:solidFill>
            <a:schemeClr val="hlink"/>
          </a:solidFill>
          <a:ln w="9525">
            <a:solidFill>
              <a:schemeClr val="tx1"/>
            </a:solidFill>
            <a:miter lim="800000"/>
            <a:headEnd/>
            <a:tailEnd/>
          </a:ln>
          <a:effectLst/>
        </p:spPr>
        <p:txBody>
          <a:bodyPr wrap="none" anchor="ctr"/>
          <a:lstStyle/>
          <a:p>
            <a:endParaRPr lang="en-IN"/>
          </a:p>
        </p:txBody>
      </p:sp>
      <p:sp>
        <p:nvSpPr>
          <p:cNvPr id="94288" name="Text Box 80"/>
          <p:cNvSpPr txBox="1">
            <a:spLocks noChangeArrowheads="1"/>
          </p:cNvSpPr>
          <p:nvPr/>
        </p:nvSpPr>
        <p:spPr bwMode="auto">
          <a:xfrm>
            <a:off x="2051050" y="3489325"/>
            <a:ext cx="523875" cy="384175"/>
          </a:xfrm>
          <a:prstGeom prst="rect">
            <a:avLst/>
          </a:prstGeom>
          <a:noFill/>
          <a:ln w="9525">
            <a:noFill/>
            <a:miter lim="800000"/>
            <a:headEnd/>
            <a:tailEnd/>
          </a:ln>
          <a:effectLst/>
        </p:spPr>
        <p:txBody>
          <a:bodyPr wrap="none" lIns="9144" tIns="9144" rIns="9144" bIns="9144">
            <a:spAutoFit/>
          </a:bodyPr>
          <a:lstStyle/>
          <a:p>
            <a:pPr algn="ctr" eaLnBrk="0" hangingPunct="0"/>
            <a:r>
              <a:rPr lang="en-US" sz="1200" i="1"/>
              <a:t>Adder </a:t>
            </a:r>
          </a:p>
          <a:p>
            <a:pPr algn="ctr" eaLnBrk="0" hangingPunct="0"/>
            <a:r>
              <a:rPr lang="en-US" sz="1200" i="1"/>
              <a:t>&amp; Logic</a:t>
            </a:r>
            <a:endParaRPr lang="en-US" sz="1400"/>
          </a:p>
        </p:txBody>
      </p:sp>
      <p:sp>
        <p:nvSpPr>
          <p:cNvPr id="94289" name="Rectangle 81"/>
          <p:cNvSpPr>
            <a:spLocks noChangeArrowheads="1"/>
          </p:cNvSpPr>
          <p:nvPr/>
        </p:nvSpPr>
        <p:spPr bwMode="auto">
          <a:xfrm>
            <a:off x="3048000" y="3448050"/>
            <a:ext cx="288925" cy="144463"/>
          </a:xfrm>
          <a:prstGeom prst="rect">
            <a:avLst/>
          </a:prstGeom>
          <a:solidFill>
            <a:schemeClr val="hlink"/>
          </a:solidFill>
          <a:ln w="9525">
            <a:solidFill>
              <a:schemeClr val="tx1"/>
            </a:solidFill>
            <a:miter lim="800000"/>
            <a:headEnd/>
            <a:tailEnd/>
          </a:ln>
          <a:effectLst/>
        </p:spPr>
        <p:txBody>
          <a:bodyPr wrap="none" anchor="ctr"/>
          <a:lstStyle/>
          <a:p>
            <a:endParaRPr lang="en-IN"/>
          </a:p>
        </p:txBody>
      </p:sp>
      <p:sp>
        <p:nvSpPr>
          <p:cNvPr id="94290" name="Text Box 82"/>
          <p:cNvSpPr txBox="1">
            <a:spLocks noChangeArrowheads="1"/>
          </p:cNvSpPr>
          <p:nvPr/>
        </p:nvSpPr>
        <p:spPr bwMode="auto">
          <a:xfrm>
            <a:off x="3132138" y="3429000"/>
            <a:ext cx="112712" cy="201613"/>
          </a:xfrm>
          <a:prstGeom prst="rect">
            <a:avLst/>
          </a:prstGeom>
          <a:noFill/>
          <a:ln w="9525">
            <a:noFill/>
            <a:miter lim="800000"/>
            <a:headEnd/>
            <a:tailEnd/>
          </a:ln>
          <a:effectLst/>
        </p:spPr>
        <p:txBody>
          <a:bodyPr wrap="none" lIns="9144" tIns="9144" rIns="9144" bIns="9144">
            <a:spAutoFit/>
          </a:bodyPr>
          <a:lstStyle/>
          <a:p>
            <a:pPr algn="ctr" eaLnBrk="0" hangingPunct="0"/>
            <a:r>
              <a:rPr lang="en-US" sz="1200" i="1"/>
              <a:t>E</a:t>
            </a:r>
            <a:endParaRPr lang="en-US" sz="1400"/>
          </a:p>
        </p:txBody>
      </p:sp>
      <p:sp>
        <p:nvSpPr>
          <p:cNvPr id="94291" name="Line 83"/>
          <p:cNvSpPr>
            <a:spLocks noChangeShapeType="1"/>
          </p:cNvSpPr>
          <p:nvPr/>
        </p:nvSpPr>
        <p:spPr bwMode="auto">
          <a:xfrm>
            <a:off x="1608138" y="3781425"/>
            <a:ext cx="28575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92" name="Line 84"/>
          <p:cNvSpPr>
            <a:spLocks noChangeShapeType="1"/>
          </p:cNvSpPr>
          <p:nvPr/>
        </p:nvSpPr>
        <p:spPr bwMode="auto">
          <a:xfrm>
            <a:off x="1436688" y="3657600"/>
            <a:ext cx="452437"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93" name="Line 85"/>
          <p:cNvSpPr>
            <a:spLocks noChangeShapeType="1"/>
          </p:cNvSpPr>
          <p:nvPr/>
        </p:nvSpPr>
        <p:spPr bwMode="auto">
          <a:xfrm>
            <a:off x="1590675" y="3556000"/>
            <a:ext cx="30480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94" name="Freeform 86"/>
          <p:cNvSpPr>
            <a:spLocks/>
          </p:cNvSpPr>
          <p:nvPr/>
        </p:nvSpPr>
        <p:spPr bwMode="auto">
          <a:xfrm>
            <a:off x="1433513" y="3663950"/>
            <a:ext cx="2085975" cy="679450"/>
          </a:xfrm>
          <a:custGeom>
            <a:avLst/>
            <a:gdLst/>
            <a:ahLst/>
            <a:cxnLst>
              <a:cxn ang="0">
                <a:pos x="0" y="0"/>
              </a:cxn>
              <a:cxn ang="0">
                <a:pos x="0" y="60"/>
              </a:cxn>
              <a:cxn ang="0">
                <a:pos x="1392" y="60"/>
              </a:cxn>
            </a:cxnLst>
            <a:rect l="0" t="0" r="r" b="b"/>
            <a:pathLst>
              <a:path w="1392" h="60">
                <a:moveTo>
                  <a:pt x="0" y="0"/>
                </a:moveTo>
                <a:lnTo>
                  <a:pt x="0" y="60"/>
                </a:lnTo>
                <a:lnTo>
                  <a:pt x="1392" y="60"/>
                </a:lnTo>
              </a:path>
            </a:pathLst>
          </a:custGeom>
          <a:noFill/>
          <a:ln w="9525">
            <a:solidFill>
              <a:schemeClr val="tx1"/>
            </a:solidFill>
            <a:round/>
            <a:headEnd/>
            <a:tailEnd/>
          </a:ln>
          <a:effectLst/>
        </p:spPr>
        <p:txBody>
          <a:bodyPr wrap="none" anchor="ctr"/>
          <a:lstStyle/>
          <a:p>
            <a:endParaRPr lang="en-IN"/>
          </a:p>
        </p:txBody>
      </p:sp>
      <p:sp>
        <p:nvSpPr>
          <p:cNvPr id="94295" name="Line 87"/>
          <p:cNvSpPr>
            <a:spLocks noChangeShapeType="1"/>
          </p:cNvSpPr>
          <p:nvPr/>
        </p:nvSpPr>
        <p:spPr bwMode="auto">
          <a:xfrm>
            <a:off x="2743200" y="3657600"/>
            <a:ext cx="757238"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96" name="Line 88"/>
          <p:cNvSpPr>
            <a:spLocks noChangeShapeType="1"/>
          </p:cNvSpPr>
          <p:nvPr/>
        </p:nvSpPr>
        <p:spPr bwMode="auto">
          <a:xfrm>
            <a:off x="2747963" y="3533775"/>
            <a:ext cx="29845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297" name="Rectangle 89"/>
          <p:cNvSpPr>
            <a:spLocks noChangeArrowheads="1"/>
          </p:cNvSpPr>
          <p:nvPr/>
        </p:nvSpPr>
        <p:spPr bwMode="auto">
          <a:xfrm>
            <a:off x="3505200" y="2809875"/>
            <a:ext cx="2324100" cy="247650"/>
          </a:xfrm>
          <a:prstGeom prst="rect">
            <a:avLst/>
          </a:prstGeom>
          <a:solidFill>
            <a:schemeClr val="hlink"/>
          </a:solidFill>
          <a:ln w="9525">
            <a:solidFill>
              <a:schemeClr val="tx1"/>
            </a:solidFill>
            <a:miter lim="800000"/>
            <a:headEnd/>
            <a:tailEnd/>
          </a:ln>
          <a:effectLst/>
        </p:spPr>
        <p:txBody>
          <a:bodyPr wrap="none" anchor="ctr"/>
          <a:lstStyle/>
          <a:p>
            <a:endParaRPr lang="en-IN"/>
          </a:p>
        </p:txBody>
      </p:sp>
      <p:sp>
        <p:nvSpPr>
          <p:cNvPr id="94298" name="AutoShape 90"/>
          <p:cNvSpPr>
            <a:spLocks noChangeArrowheads="1"/>
          </p:cNvSpPr>
          <p:nvPr/>
        </p:nvSpPr>
        <p:spPr bwMode="auto">
          <a:xfrm>
            <a:off x="5634038" y="2981325"/>
            <a:ext cx="76200" cy="76200"/>
          </a:xfrm>
          <a:prstGeom prst="triangle">
            <a:avLst>
              <a:gd name="adj" fmla="val 50000"/>
            </a:avLst>
          </a:prstGeom>
          <a:noFill/>
          <a:ln w="9525">
            <a:solidFill>
              <a:schemeClr val="tx1"/>
            </a:solidFill>
            <a:miter lim="800000"/>
            <a:headEnd/>
            <a:tailEnd/>
          </a:ln>
          <a:effectLst/>
        </p:spPr>
        <p:txBody>
          <a:bodyPr wrap="none" anchor="ctr"/>
          <a:lstStyle/>
          <a:p>
            <a:endParaRPr lang="en-IN"/>
          </a:p>
        </p:txBody>
      </p:sp>
      <p:sp>
        <p:nvSpPr>
          <p:cNvPr id="94299" name="Text Box 91"/>
          <p:cNvSpPr txBox="1">
            <a:spLocks noChangeArrowheads="1"/>
          </p:cNvSpPr>
          <p:nvPr/>
        </p:nvSpPr>
        <p:spPr bwMode="auto">
          <a:xfrm>
            <a:off x="4532313" y="2816225"/>
            <a:ext cx="255587" cy="231775"/>
          </a:xfrm>
          <a:prstGeom prst="rect">
            <a:avLst/>
          </a:prstGeom>
          <a:noFill/>
          <a:ln w="9525">
            <a:noFill/>
            <a:miter lim="800000"/>
            <a:headEnd/>
            <a:tailEnd/>
          </a:ln>
          <a:effectLst/>
        </p:spPr>
        <p:txBody>
          <a:bodyPr wrap="none" lIns="9144" tIns="9144" rIns="9144" bIns="9144">
            <a:spAutoFit/>
          </a:bodyPr>
          <a:lstStyle/>
          <a:p>
            <a:pPr algn="ctr" eaLnBrk="0" hangingPunct="0"/>
            <a:r>
              <a:rPr lang="en-US" sz="1400" i="1"/>
              <a:t>DR</a:t>
            </a:r>
            <a:endParaRPr lang="en-US" sz="1400"/>
          </a:p>
        </p:txBody>
      </p:sp>
      <p:sp>
        <p:nvSpPr>
          <p:cNvPr id="94300" name="Rectangle 92"/>
          <p:cNvSpPr>
            <a:spLocks noChangeArrowheads="1"/>
          </p:cNvSpPr>
          <p:nvPr/>
        </p:nvSpPr>
        <p:spPr bwMode="auto">
          <a:xfrm>
            <a:off x="3886200" y="2233613"/>
            <a:ext cx="1943100" cy="247650"/>
          </a:xfrm>
          <a:prstGeom prst="rect">
            <a:avLst/>
          </a:prstGeom>
          <a:solidFill>
            <a:schemeClr val="hlink"/>
          </a:solidFill>
          <a:ln w="9525">
            <a:solidFill>
              <a:schemeClr val="tx1"/>
            </a:solidFill>
            <a:miter lim="800000"/>
            <a:headEnd/>
            <a:tailEnd/>
          </a:ln>
          <a:effectLst/>
        </p:spPr>
        <p:txBody>
          <a:bodyPr wrap="none" anchor="ctr"/>
          <a:lstStyle/>
          <a:p>
            <a:endParaRPr lang="en-IN"/>
          </a:p>
        </p:txBody>
      </p:sp>
      <p:sp>
        <p:nvSpPr>
          <p:cNvPr id="94301" name="AutoShape 93"/>
          <p:cNvSpPr>
            <a:spLocks noChangeArrowheads="1"/>
          </p:cNvSpPr>
          <p:nvPr/>
        </p:nvSpPr>
        <p:spPr bwMode="auto">
          <a:xfrm>
            <a:off x="5645150" y="2405063"/>
            <a:ext cx="63500" cy="76200"/>
          </a:xfrm>
          <a:prstGeom prst="triangle">
            <a:avLst>
              <a:gd name="adj" fmla="val 50000"/>
            </a:avLst>
          </a:prstGeom>
          <a:noFill/>
          <a:ln w="9525">
            <a:solidFill>
              <a:schemeClr val="tx1"/>
            </a:solidFill>
            <a:miter lim="800000"/>
            <a:headEnd/>
            <a:tailEnd/>
          </a:ln>
          <a:effectLst/>
        </p:spPr>
        <p:txBody>
          <a:bodyPr wrap="none" anchor="ctr"/>
          <a:lstStyle/>
          <a:p>
            <a:endParaRPr lang="en-IN"/>
          </a:p>
        </p:txBody>
      </p:sp>
      <p:sp>
        <p:nvSpPr>
          <p:cNvPr id="94302" name="Text Box 94"/>
          <p:cNvSpPr txBox="1">
            <a:spLocks noChangeArrowheads="1"/>
          </p:cNvSpPr>
          <p:nvPr/>
        </p:nvSpPr>
        <p:spPr bwMode="auto">
          <a:xfrm>
            <a:off x="4729163" y="2239963"/>
            <a:ext cx="246062" cy="231775"/>
          </a:xfrm>
          <a:prstGeom prst="rect">
            <a:avLst/>
          </a:prstGeom>
          <a:noFill/>
          <a:ln w="9525">
            <a:noFill/>
            <a:miter lim="800000"/>
            <a:headEnd/>
            <a:tailEnd/>
          </a:ln>
          <a:effectLst/>
        </p:spPr>
        <p:txBody>
          <a:bodyPr wrap="none" lIns="9144" tIns="9144" rIns="9144" bIns="9144">
            <a:spAutoFit/>
          </a:bodyPr>
          <a:lstStyle/>
          <a:p>
            <a:pPr algn="ctr" eaLnBrk="0" hangingPunct="0"/>
            <a:r>
              <a:rPr lang="en-US" sz="1400" i="1"/>
              <a:t>PC</a:t>
            </a:r>
            <a:endParaRPr lang="en-US" sz="1400"/>
          </a:p>
        </p:txBody>
      </p:sp>
      <p:sp>
        <p:nvSpPr>
          <p:cNvPr id="94303" name="Rectangle 95"/>
          <p:cNvSpPr>
            <a:spLocks noChangeArrowheads="1"/>
          </p:cNvSpPr>
          <p:nvPr/>
        </p:nvSpPr>
        <p:spPr bwMode="auto">
          <a:xfrm>
            <a:off x="3886200" y="1676400"/>
            <a:ext cx="1943100" cy="247650"/>
          </a:xfrm>
          <a:prstGeom prst="rect">
            <a:avLst/>
          </a:prstGeom>
          <a:solidFill>
            <a:schemeClr val="hlink"/>
          </a:solidFill>
          <a:ln w="9525">
            <a:solidFill>
              <a:schemeClr val="tx1"/>
            </a:solidFill>
            <a:miter lim="800000"/>
            <a:headEnd/>
            <a:tailEnd/>
          </a:ln>
          <a:effectLst/>
        </p:spPr>
        <p:txBody>
          <a:bodyPr wrap="none" anchor="ctr"/>
          <a:lstStyle/>
          <a:p>
            <a:endParaRPr lang="en-IN"/>
          </a:p>
        </p:txBody>
      </p:sp>
      <p:sp>
        <p:nvSpPr>
          <p:cNvPr id="94304" name="AutoShape 96"/>
          <p:cNvSpPr>
            <a:spLocks noChangeArrowheads="1"/>
          </p:cNvSpPr>
          <p:nvPr/>
        </p:nvSpPr>
        <p:spPr bwMode="auto">
          <a:xfrm>
            <a:off x="5643563" y="1847850"/>
            <a:ext cx="63500" cy="76200"/>
          </a:xfrm>
          <a:prstGeom prst="triangle">
            <a:avLst>
              <a:gd name="adj" fmla="val 50000"/>
            </a:avLst>
          </a:prstGeom>
          <a:noFill/>
          <a:ln w="9525">
            <a:solidFill>
              <a:schemeClr val="tx1"/>
            </a:solidFill>
            <a:miter lim="800000"/>
            <a:headEnd/>
            <a:tailEnd/>
          </a:ln>
          <a:effectLst/>
        </p:spPr>
        <p:txBody>
          <a:bodyPr wrap="none" anchor="ctr"/>
          <a:lstStyle/>
          <a:p>
            <a:endParaRPr lang="en-IN"/>
          </a:p>
        </p:txBody>
      </p:sp>
      <p:sp>
        <p:nvSpPr>
          <p:cNvPr id="94305" name="Text Box 97"/>
          <p:cNvSpPr txBox="1">
            <a:spLocks noChangeArrowheads="1"/>
          </p:cNvSpPr>
          <p:nvPr/>
        </p:nvSpPr>
        <p:spPr bwMode="auto">
          <a:xfrm>
            <a:off x="4733925" y="1682750"/>
            <a:ext cx="234950" cy="231775"/>
          </a:xfrm>
          <a:prstGeom prst="rect">
            <a:avLst/>
          </a:prstGeom>
          <a:noFill/>
          <a:ln w="9525">
            <a:noFill/>
            <a:miter lim="800000"/>
            <a:headEnd/>
            <a:tailEnd/>
          </a:ln>
          <a:effectLst/>
        </p:spPr>
        <p:txBody>
          <a:bodyPr wrap="none" lIns="9144" tIns="9144" rIns="9144" bIns="9144">
            <a:spAutoFit/>
          </a:bodyPr>
          <a:lstStyle/>
          <a:p>
            <a:pPr algn="ctr" eaLnBrk="0" hangingPunct="0"/>
            <a:r>
              <a:rPr lang="en-US" sz="1400" i="1"/>
              <a:t>AR</a:t>
            </a:r>
            <a:endParaRPr lang="en-US" sz="1400"/>
          </a:p>
        </p:txBody>
      </p:sp>
      <p:sp>
        <p:nvSpPr>
          <p:cNvPr id="94306" name="Freeform 98"/>
          <p:cNvSpPr>
            <a:spLocks/>
          </p:cNvSpPr>
          <p:nvPr/>
        </p:nvSpPr>
        <p:spPr bwMode="auto">
          <a:xfrm>
            <a:off x="1587500" y="2924175"/>
            <a:ext cx="5424488" cy="628650"/>
          </a:xfrm>
          <a:custGeom>
            <a:avLst/>
            <a:gdLst/>
            <a:ahLst/>
            <a:cxnLst>
              <a:cxn ang="0">
                <a:pos x="0" y="396"/>
              </a:cxn>
              <a:cxn ang="0">
                <a:pos x="0" y="264"/>
              </a:cxn>
              <a:cxn ang="0">
                <a:pos x="3409" y="264"/>
              </a:cxn>
              <a:cxn ang="0">
                <a:pos x="3408" y="0"/>
              </a:cxn>
            </a:cxnLst>
            <a:rect l="0" t="0" r="r" b="b"/>
            <a:pathLst>
              <a:path w="3409" h="396">
                <a:moveTo>
                  <a:pt x="0" y="396"/>
                </a:moveTo>
                <a:lnTo>
                  <a:pt x="0" y="264"/>
                </a:lnTo>
                <a:lnTo>
                  <a:pt x="3409" y="264"/>
                </a:lnTo>
                <a:lnTo>
                  <a:pt x="3408" y="0"/>
                </a:lnTo>
              </a:path>
            </a:pathLst>
          </a:custGeom>
          <a:noFill/>
          <a:ln w="9525">
            <a:solidFill>
              <a:schemeClr val="tx1"/>
            </a:solidFill>
            <a:round/>
            <a:headEnd/>
            <a:tailEnd/>
          </a:ln>
          <a:effectLst/>
        </p:spPr>
        <p:txBody>
          <a:bodyPr wrap="none" anchor="ctr"/>
          <a:lstStyle/>
          <a:p>
            <a:endParaRPr lang="en-IN"/>
          </a:p>
        </p:txBody>
      </p:sp>
      <p:sp>
        <p:nvSpPr>
          <p:cNvPr id="94307" name="Line 99"/>
          <p:cNvSpPr>
            <a:spLocks noChangeShapeType="1"/>
          </p:cNvSpPr>
          <p:nvPr/>
        </p:nvSpPr>
        <p:spPr bwMode="auto">
          <a:xfrm>
            <a:off x="5057775" y="5387975"/>
            <a:ext cx="0" cy="76200"/>
          </a:xfrm>
          <a:prstGeom prst="line">
            <a:avLst/>
          </a:prstGeom>
          <a:noFill/>
          <a:ln w="9525">
            <a:solidFill>
              <a:schemeClr val="tx1"/>
            </a:solidFill>
            <a:round/>
            <a:headEnd/>
            <a:tailEnd/>
          </a:ln>
          <a:effectLst/>
        </p:spPr>
        <p:txBody>
          <a:bodyPr wrap="none" anchor="ctr"/>
          <a:lstStyle/>
          <a:p>
            <a:endParaRPr lang="en-IN"/>
          </a:p>
        </p:txBody>
      </p:sp>
      <p:sp>
        <p:nvSpPr>
          <p:cNvPr id="94308" name="Text Box 100"/>
          <p:cNvSpPr txBox="1">
            <a:spLocks noChangeArrowheads="1"/>
          </p:cNvSpPr>
          <p:nvPr/>
        </p:nvSpPr>
        <p:spPr bwMode="auto">
          <a:xfrm>
            <a:off x="4929188" y="5476875"/>
            <a:ext cx="365125" cy="231775"/>
          </a:xfrm>
          <a:prstGeom prst="rect">
            <a:avLst/>
          </a:prstGeom>
          <a:noFill/>
          <a:ln w="9525">
            <a:noFill/>
            <a:miter lim="800000"/>
            <a:headEnd/>
            <a:tailEnd/>
          </a:ln>
          <a:effectLst/>
        </p:spPr>
        <p:txBody>
          <a:bodyPr wrap="none" lIns="9144" tIns="9144" rIns="9144" bIns="9144">
            <a:spAutoFit/>
          </a:bodyPr>
          <a:lstStyle/>
          <a:p>
            <a:pPr eaLnBrk="0" hangingPunct="0"/>
            <a:r>
              <a:rPr lang="en-US" sz="1400"/>
              <a:t>CLR</a:t>
            </a:r>
          </a:p>
        </p:txBody>
      </p:sp>
      <p:sp>
        <p:nvSpPr>
          <p:cNvPr id="94309" name="Line 101"/>
          <p:cNvSpPr>
            <a:spLocks noChangeShapeType="1"/>
          </p:cNvSpPr>
          <p:nvPr/>
        </p:nvSpPr>
        <p:spPr bwMode="auto">
          <a:xfrm>
            <a:off x="1143000" y="1104900"/>
            <a:ext cx="2428875"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310" name="Line 102"/>
          <p:cNvSpPr>
            <a:spLocks noChangeShapeType="1"/>
          </p:cNvSpPr>
          <p:nvPr/>
        </p:nvSpPr>
        <p:spPr bwMode="auto">
          <a:xfrm>
            <a:off x="5867400" y="1104900"/>
            <a:ext cx="198120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311" name="Text Box 103"/>
          <p:cNvSpPr txBox="1">
            <a:spLocks noChangeArrowheads="1"/>
          </p:cNvSpPr>
          <p:nvPr/>
        </p:nvSpPr>
        <p:spPr bwMode="auto">
          <a:xfrm>
            <a:off x="7908925" y="949325"/>
            <a:ext cx="120650" cy="263525"/>
          </a:xfrm>
          <a:prstGeom prst="rect">
            <a:avLst/>
          </a:prstGeom>
          <a:noFill/>
          <a:ln w="9525">
            <a:noFill/>
            <a:miter lim="800000"/>
            <a:headEnd/>
            <a:tailEnd/>
          </a:ln>
          <a:effectLst/>
        </p:spPr>
        <p:txBody>
          <a:bodyPr wrap="none" lIns="9144" tIns="9144" rIns="9144" bIns="9144">
            <a:spAutoFit/>
          </a:bodyPr>
          <a:lstStyle/>
          <a:p>
            <a:pPr algn="ctr" eaLnBrk="0" hangingPunct="0"/>
            <a:r>
              <a:rPr lang="en-US" sz="1600" b="1" i="1"/>
              <a:t>7</a:t>
            </a:r>
            <a:endParaRPr lang="en-US" sz="1600"/>
          </a:p>
        </p:txBody>
      </p:sp>
      <p:sp>
        <p:nvSpPr>
          <p:cNvPr id="94312" name="Text Box 104"/>
          <p:cNvSpPr txBox="1">
            <a:spLocks noChangeArrowheads="1"/>
          </p:cNvSpPr>
          <p:nvPr/>
        </p:nvSpPr>
        <p:spPr bwMode="auto">
          <a:xfrm>
            <a:off x="7908925" y="1597025"/>
            <a:ext cx="120650" cy="263525"/>
          </a:xfrm>
          <a:prstGeom prst="rect">
            <a:avLst/>
          </a:prstGeom>
          <a:noFill/>
          <a:ln w="9525">
            <a:noFill/>
            <a:miter lim="800000"/>
            <a:headEnd/>
            <a:tailEnd/>
          </a:ln>
          <a:effectLst/>
        </p:spPr>
        <p:txBody>
          <a:bodyPr wrap="none" lIns="9144" tIns="9144" rIns="9144" bIns="9144">
            <a:spAutoFit/>
          </a:bodyPr>
          <a:lstStyle/>
          <a:p>
            <a:pPr algn="ctr" eaLnBrk="0" hangingPunct="0"/>
            <a:r>
              <a:rPr lang="en-US" sz="1600" b="1" i="1"/>
              <a:t>1</a:t>
            </a:r>
            <a:endParaRPr lang="en-US" sz="1600"/>
          </a:p>
        </p:txBody>
      </p:sp>
      <p:sp>
        <p:nvSpPr>
          <p:cNvPr id="94313" name="Text Box 105"/>
          <p:cNvSpPr txBox="1">
            <a:spLocks noChangeArrowheads="1"/>
          </p:cNvSpPr>
          <p:nvPr/>
        </p:nvSpPr>
        <p:spPr bwMode="auto">
          <a:xfrm>
            <a:off x="7908925" y="2206625"/>
            <a:ext cx="120650" cy="263525"/>
          </a:xfrm>
          <a:prstGeom prst="rect">
            <a:avLst/>
          </a:prstGeom>
          <a:noFill/>
          <a:ln w="9525">
            <a:noFill/>
            <a:miter lim="800000"/>
            <a:headEnd/>
            <a:tailEnd/>
          </a:ln>
          <a:effectLst/>
        </p:spPr>
        <p:txBody>
          <a:bodyPr wrap="none" lIns="9144" tIns="9144" rIns="9144" bIns="9144">
            <a:spAutoFit/>
          </a:bodyPr>
          <a:lstStyle/>
          <a:p>
            <a:pPr algn="ctr" eaLnBrk="0" hangingPunct="0"/>
            <a:r>
              <a:rPr lang="en-US" sz="1600" b="1" i="1"/>
              <a:t>2</a:t>
            </a:r>
            <a:endParaRPr lang="en-US" sz="1600"/>
          </a:p>
        </p:txBody>
      </p:sp>
      <p:sp>
        <p:nvSpPr>
          <p:cNvPr id="94314" name="Text Box 106"/>
          <p:cNvSpPr txBox="1">
            <a:spLocks noChangeArrowheads="1"/>
          </p:cNvSpPr>
          <p:nvPr/>
        </p:nvSpPr>
        <p:spPr bwMode="auto">
          <a:xfrm>
            <a:off x="7908925" y="2778125"/>
            <a:ext cx="120650" cy="263525"/>
          </a:xfrm>
          <a:prstGeom prst="rect">
            <a:avLst/>
          </a:prstGeom>
          <a:noFill/>
          <a:ln w="9525">
            <a:noFill/>
            <a:miter lim="800000"/>
            <a:headEnd/>
            <a:tailEnd/>
          </a:ln>
          <a:effectLst/>
        </p:spPr>
        <p:txBody>
          <a:bodyPr wrap="none" lIns="9144" tIns="9144" rIns="9144" bIns="9144">
            <a:spAutoFit/>
          </a:bodyPr>
          <a:lstStyle/>
          <a:p>
            <a:pPr algn="ctr" eaLnBrk="0" hangingPunct="0"/>
            <a:r>
              <a:rPr lang="en-US" sz="1600" b="1" i="1"/>
              <a:t>3</a:t>
            </a:r>
            <a:endParaRPr lang="en-US" sz="1600"/>
          </a:p>
        </p:txBody>
      </p:sp>
      <p:sp>
        <p:nvSpPr>
          <p:cNvPr id="94315" name="Text Box 107"/>
          <p:cNvSpPr txBox="1">
            <a:spLocks noChangeArrowheads="1"/>
          </p:cNvSpPr>
          <p:nvPr/>
        </p:nvSpPr>
        <p:spPr bwMode="auto">
          <a:xfrm>
            <a:off x="7908925" y="3530600"/>
            <a:ext cx="120650" cy="263525"/>
          </a:xfrm>
          <a:prstGeom prst="rect">
            <a:avLst/>
          </a:prstGeom>
          <a:noFill/>
          <a:ln w="9525">
            <a:noFill/>
            <a:miter lim="800000"/>
            <a:headEnd/>
            <a:tailEnd/>
          </a:ln>
          <a:effectLst/>
        </p:spPr>
        <p:txBody>
          <a:bodyPr wrap="none" lIns="9144" tIns="9144" rIns="9144" bIns="9144">
            <a:spAutoFit/>
          </a:bodyPr>
          <a:lstStyle/>
          <a:p>
            <a:pPr algn="ctr" eaLnBrk="0" hangingPunct="0"/>
            <a:r>
              <a:rPr lang="en-US" sz="1600" b="1" i="1"/>
              <a:t>4</a:t>
            </a:r>
            <a:endParaRPr lang="en-US" sz="1600"/>
          </a:p>
        </p:txBody>
      </p:sp>
      <p:sp>
        <p:nvSpPr>
          <p:cNvPr id="94316" name="Text Box 108"/>
          <p:cNvSpPr txBox="1">
            <a:spLocks noChangeArrowheads="1"/>
          </p:cNvSpPr>
          <p:nvPr/>
        </p:nvSpPr>
        <p:spPr bwMode="auto">
          <a:xfrm>
            <a:off x="7908925" y="4549775"/>
            <a:ext cx="120650" cy="263525"/>
          </a:xfrm>
          <a:prstGeom prst="rect">
            <a:avLst/>
          </a:prstGeom>
          <a:noFill/>
          <a:ln w="9525">
            <a:noFill/>
            <a:miter lim="800000"/>
            <a:headEnd/>
            <a:tailEnd/>
          </a:ln>
          <a:effectLst/>
        </p:spPr>
        <p:txBody>
          <a:bodyPr wrap="none" lIns="9144" tIns="9144" rIns="9144" bIns="9144">
            <a:spAutoFit/>
          </a:bodyPr>
          <a:lstStyle/>
          <a:p>
            <a:pPr algn="ctr" eaLnBrk="0" hangingPunct="0"/>
            <a:r>
              <a:rPr lang="en-US" sz="1600" b="1" i="1"/>
              <a:t>5</a:t>
            </a:r>
            <a:endParaRPr lang="en-US" sz="1600"/>
          </a:p>
        </p:txBody>
      </p:sp>
      <p:sp>
        <p:nvSpPr>
          <p:cNvPr id="94317" name="Text Box 109"/>
          <p:cNvSpPr txBox="1">
            <a:spLocks noChangeArrowheads="1"/>
          </p:cNvSpPr>
          <p:nvPr/>
        </p:nvSpPr>
        <p:spPr bwMode="auto">
          <a:xfrm>
            <a:off x="7908925" y="5159375"/>
            <a:ext cx="120650" cy="263525"/>
          </a:xfrm>
          <a:prstGeom prst="rect">
            <a:avLst/>
          </a:prstGeom>
          <a:noFill/>
          <a:ln w="9525">
            <a:noFill/>
            <a:miter lim="800000"/>
            <a:headEnd/>
            <a:tailEnd/>
          </a:ln>
          <a:effectLst/>
        </p:spPr>
        <p:txBody>
          <a:bodyPr wrap="none" lIns="9144" tIns="9144" rIns="9144" bIns="9144">
            <a:spAutoFit/>
          </a:bodyPr>
          <a:lstStyle/>
          <a:p>
            <a:pPr algn="ctr" eaLnBrk="0" hangingPunct="0"/>
            <a:r>
              <a:rPr lang="en-US" sz="1600" b="1" i="1"/>
              <a:t>6</a:t>
            </a:r>
            <a:endParaRPr lang="en-US" sz="1600"/>
          </a:p>
        </p:txBody>
      </p:sp>
      <p:sp>
        <p:nvSpPr>
          <p:cNvPr id="94318" name="Freeform 110"/>
          <p:cNvSpPr>
            <a:spLocks/>
          </p:cNvSpPr>
          <p:nvPr/>
        </p:nvSpPr>
        <p:spPr bwMode="auto">
          <a:xfrm>
            <a:off x="5868988" y="1219200"/>
            <a:ext cx="817562" cy="533400"/>
          </a:xfrm>
          <a:custGeom>
            <a:avLst/>
            <a:gdLst/>
            <a:ahLst/>
            <a:cxnLst>
              <a:cxn ang="0">
                <a:pos x="515" y="336"/>
              </a:cxn>
              <a:cxn ang="0">
                <a:pos x="515" y="0"/>
              </a:cxn>
              <a:cxn ang="0">
                <a:pos x="0" y="0"/>
              </a:cxn>
            </a:cxnLst>
            <a:rect l="0" t="0" r="r" b="b"/>
            <a:pathLst>
              <a:path w="515" h="336">
                <a:moveTo>
                  <a:pt x="515" y="336"/>
                </a:moveTo>
                <a:lnTo>
                  <a:pt x="515" y="0"/>
                </a:lnTo>
                <a:lnTo>
                  <a:pt x="0" y="0"/>
                </a:lnTo>
              </a:path>
            </a:pathLst>
          </a:custGeom>
          <a:noFill/>
          <a:ln w="9525">
            <a:solidFill>
              <a:schemeClr val="tx1"/>
            </a:solidFill>
            <a:round/>
            <a:headEnd/>
            <a:tailEnd type="stealth" w="med" len="med"/>
          </a:ln>
          <a:effectLst/>
        </p:spPr>
        <p:txBody>
          <a:bodyPr wrap="none" anchor="ctr"/>
          <a:lstStyle/>
          <a:p>
            <a:endParaRPr lang="en-IN"/>
          </a:p>
        </p:txBody>
      </p:sp>
      <p:sp>
        <p:nvSpPr>
          <p:cNvPr id="94319" name="Oval 111"/>
          <p:cNvSpPr>
            <a:spLocks noChangeArrowheads="1"/>
          </p:cNvSpPr>
          <p:nvPr/>
        </p:nvSpPr>
        <p:spPr bwMode="auto">
          <a:xfrm flipH="1">
            <a:off x="6991350" y="2905125"/>
            <a:ext cx="46038" cy="36513"/>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94320" name="Oval 112"/>
          <p:cNvSpPr>
            <a:spLocks noChangeArrowheads="1"/>
          </p:cNvSpPr>
          <p:nvPr/>
        </p:nvSpPr>
        <p:spPr bwMode="auto">
          <a:xfrm flipH="1">
            <a:off x="6657975" y="1733550"/>
            <a:ext cx="46038" cy="36513"/>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94321" name="Oval 113"/>
          <p:cNvSpPr>
            <a:spLocks noChangeArrowheads="1"/>
          </p:cNvSpPr>
          <p:nvPr/>
        </p:nvSpPr>
        <p:spPr bwMode="auto">
          <a:xfrm flipH="1">
            <a:off x="6981825" y="3667125"/>
            <a:ext cx="46038" cy="36513"/>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94322" name="Oval 114"/>
          <p:cNvSpPr>
            <a:spLocks noChangeArrowheads="1"/>
          </p:cNvSpPr>
          <p:nvPr/>
        </p:nvSpPr>
        <p:spPr bwMode="auto">
          <a:xfrm flipH="1">
            <a:off x="6305550" y="3905250"/>
            <a:ext cx="46038" cy="36513"/>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94323" name="Oval 115"/>
          <p:cNvSpPr>
            <a:spLocks noChangeArrowheads="1"/>
          </p:cNvSpPr>
          <p:nvPr/>
        </p:nvSpPr>
        <p:spPr bwMode="auto">
          <a:xfrm flipH="1">
            <a:off x="6305550" y="3162300"/>
            <a:ext cx="46038" cy="36513"/>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94324" name="Oval 116"/>
          <p:cNvSpPr>
            <a:spLocks noChangeArrowheads="1"/>
          </p:cNvSpPr>
          <p:nvPr/>
        </p:nvSpPr>
        <p:spPr bwMode="auto">
          <a:xfrm flipH="1">
            <a:off x="6305550" y="2581275"/>
            <a:ext cx="46038" cy="36513"/>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94325" name="Oval 117"/>
          <p:cNvSpPr>
            <a:spLocks noChangeArrowheads="1"/>
          </p:cNvSpPr>
          <p:nvPr/>
        </p:nvSpPr>
        <p:spPr bwMode="auto">
          <a:xfrm flipH="1">
            <a:off x="6305550" y="5534025"/>
            <a:ext cx="46038" cy="36513"/>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94326" name="Freeform 118"/>
          <p:cNvSpPr>
            <a:spLocks/>
          </p:cNvSpPr>
          <p:nvPr/>
        </p:nvSpPr>
        <p:spPr bwMode="auto">
          <a:xfrm>
            <a:off x="5676900" y="4852988"/>
            <a:ext cx="642938" cy="147637"/>
          </a:xfrm>
          <a:custGeom>
            <a:avLst/>
            <a:gdLst/>
            <a:ahLst/>
            <a:cxnLst>
              <a:cxn ang="0">
                <a:pos x="0" y="0"/>
              </a:cxn>
              <a:cxn ang="0">
                <a:pos x="0" y="60"/>
              </a:cxn>
              <a:cxn ang="0">
                <a:pos x="1392" y="60"/>
              </a:cxn>
            </a:cxnLst>
            <a:rect l="0" t="0" r="r" b="b"/>
            <a:pathLst>
              <a:path w="1392" h="60">
                <a:moveTo>
                  <a:pt x="0" y="0"/>
                </a:moveTo>
                <a:lnTo>
                  <a:pt x="0" y="60"/>
                </a:lnTo>
                <a:lnTo>
                  <a:pt x="1392" y="60"/>
                </a:lnTo>
              </a:path>
            </a:pathLst>
          </a:custGeom>
          <a:noFill/>
          <a:ln w="9525">
            <a:solidFill>
              <a:schemeClr val="tx1"/>
            </a:solidFill>
            <a:round/>
            <a:headEnd/>
            <a:tailEnd/>
          </a:ln>
          <a:effectLst/>
        </p:spPr>
        <p:txBody>
          <a:bodyPr wrap="none" anchor="ctr"/>
          <a:lstStyle/>
          <a:p>
            <a:endParaRPr lang="en-IN"/>
          </a:p>
        </p:txBody>
      </p:sp>
      <p:sp>
        <p:nvSpPr>
          <p:cNvPr id="94327" name="Oval 119"/>
          <p:cNvSpPr>
            <a:spLocks noChangeArrowheads="1"/>
          </p:cNvSpPr>
          <p:nvPr/>
        </p:nvSpPr>
        <p:spPr bwMode="auto">
          <a:xfrm flipH="1">
            <a:off x="6305550" y="4991100"/>
            <a:ext cx="46038" cy="36513"/>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94328" name="Text Box 120"/>
          <p:cNvSpPr txBox="1">
            <a:spLocks noChangeArrowheads="1"/>
          </p:cNvSpPr>
          <p:nvPr/>
        </p:nvSpPr>
        <p:spPr bwMode="auto">
          <a:xfrm>
            <a:off x="5181600" y="6629400"/>
            <a:ext cx="3768725" cy="228600"/>
          </a:xfrm>
          <a:prstGeom prst="rect">
            <a:avLst/>
          </a:prstGeom>
          <a:noFill/>
          <a:ln w="9525">
            <a:noFill/>
            <a:miter lim="800000"/>
            <a:headEnd/>
            <a:tailEnd/>
          </a:ln>
          <a:effectLst/>
        </p:spPr>
        <p:txBody>
          <a:bodyPr wrap="none">
            <a:spAutoFit/>
          </a:bodyPr>
          <a:lstStyle/>
          <a:p>
            <a:pPr eaLnBrk="0" hangingPunct="0"/>
            <a:r>
              <a:rPr lang="en-US" sz="900" i="1"/>
              <a:t>Computer System </a:t>
            </a:r>
            <a:r>
              <a:rPr lang="en-US" sz="900"/>
              <a:t>Architecture, Mano, Copyright (C) 1993 Prentice-Hall, Inc. </a:t>
            </a:r>
          </a:p>
        </p:txBody>
      </p:sp>
      <p:sp>
        <p:nvSpPr>
          <p:cNvPr id="94329" name="Line 121"/>
          <p:cNvSpPr>
            <a:spLocks noChangeShapeType="1"/>
          </p:cNvSpPr>
          <p:nvPr/>
        </p:nvSpPr>
        <p:spPr bwMode="auto">
          <a:xfrm>
            <a:off x="5791200" y="3683000"/>
            <a:ext cx="2057400"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94330" name="Rectangle 122"/>
          <p:cNvSpPr>
            <a:spLocks noChangeArrowheads="1"/>
          </p:cNvSpPr>
          <p:nvPr/>
        </p:nvSpPr>
        <p:spPr bwMode="auto">
          <a:xfrm>
            <a:off x="3505200" y="3557588"/>
            <a:ext cx="2324100" cy="247650"/>
          </a:xfrm>
          <a:prstGeom prst="rect">
            <a:avLst/>
          </a:prstGeom>
          <a:solidFill>
            <a:schemeClr val="hlink"/>
          </a:solidFill>
          <a:ln w="9525">
            <a:solidFill>
              <a:schemeClr val="tx1"/>
            </a:solidFill>
            <a:miter lim="800000"/>
            <a:headEnd/>
            <a:tailEnd/>
          </a:ln>
          <a:effectLst/>
        </p:spPr>
        <p:txBody>
          <a:bodyPr wrap="none" anchor="ctr"/>
          <a:lstStyle/>
          <a:p>
            <a:endParaRPr lang="en-IN"/>
          </a:p>
        </p:txBody>
      </p:sp>
      <p:sp>
        <p:nvSpPr>
          <p:cNvPr id="94331" name="AutoShape 123"/>
          <p:cNvSpPr>
            <a:spLocks noChangeArrowheads="1"/>
          </p:cNvSpPr>
          <p:nvPr/>
        </p:nvSpPr>
        <p:spPr bwMode="auto">
          <a:xfrm>
            <a:off x="5634038" y="3729038"/>
            <a:ext cx="76200" cy="76200"/>
          </a:xfrm>
          <a:prstGeom prst="triangle">
            <a:avLst>
              <a:gd name="adj" fmla="val 50000"/>
            </a:avLst>
          </a:prstGeom>
          <a:noFill/>
          <a:ln w="9525">
            <a:solidFill>
              <a:schemeClr val="tx1"/>
            </a:solidFill>
            <a:miter lim="800000"/>
            <a:headEnd/>
            <a:tailEnd/>
          </a:ln>
          <a:effectLst/>
        </p:spPr>
        <p:txBody>
          <a:bodyPr wrap="none" anchor="ctr"/>
          <a:lstStyle/>
          <a:p>
            <a:endParaRPr lang="en-IN"/>
          </a:p>
        </p:txBody>
      </p:sp>
      <p:sp>
        <p:nvSpPr>
          <p:cNvPr id="94332" name="Text Box 124"/>
          <p:cNvSpPr txBox="1">
            <a:spLocks noChangeArrowheads="1"/>
          </p:cNvSpPr>
          <p:nvPr/>
        </p:nvSpPr>
        <p:spPr bwMode="auto">
          <a:xfrm>
            <a:off x="4537075" y="3563938"/>
            <a:ext cx="246063" cy="231775"/>
          </a:xfrm>
          <a:prstGeom prst="rect">
            <a:avLst/>
          </a:prstGeom>
          <a:noFill/>
          <a:ln w="9525">
            <a:noFill/>
            <a:miter lim="800000"/>
            <a:headEnd/>
            <a:tailEnd/>
          </a:ln>
          <a:effectLst/>
        </p:spPr>
        <p:txBody>
          <a:bodyPr wrap="none" lIns="9144" tIns="9144" rIns="9144" bIns="9144">
            <a:spAutoFit/>
          </a:bodyPr>
          <a:lstStyle/>
          <a:p>
            <a:pPr algn="ctr" eaLnBrk="0" hangingPunct="0"/>
            <a:r>
              <a:rPr lang="en-US" sz="1400" i="1"/>
              <a:t>AC</a:t>
            </a:r>
            <a:endParaRPr lang="en-US" sz="1400"/>
          </a:p>
        </p:txBody>
      </p:sp>
      <p:sp>
        <p:nvSpPr>
          <p:cNvPr id="94333" name="Text Box 125"/>
          <p:cNvSpPr txBox="1">
            <a:spLocks noChangeArrowheads="1"/>
          </p:cNvSpPr>
          <p:nvPr/>
        </p:nvSpPr>
        <p:spPr bwMode="auto">
          <a:xfrm>
            <a:off x="304800" y="152400"/>
            <a:ext cx="5241925" cy="579438"/>
          </a:xfrm>
          <a:prstGeom prst="rect">
            <a:avLst/>
          </a:prstGeom>
          <a:noFill/>
          <a:ln w="9525">
            <a:noFill/>
            <a:miter lim="800000"/>
            <a:headEnd/>
            <a:tailEnd/>
          </a:ln>
          <a:effectLst/>
        </p:spPr>
        <p:txBody>
          <a:bodyPr>
            <a:spAutoFit/>
          </a:bodyPr>
          <a:lstStyle/>
          <a:p>
            <a:pPr algn="ctr" eaLnBrk="0" hangingPunct="0"/>
            <a:r>
              <a:rPr lang="en-US" sz="3200"/>
              <a:t>Mano’s Computer Figure 5-4</a:t>
            </a:r>
          </a:p>
        </p:txBody>
      </p:sp>
      <p:sp>
        <p:nvSpPr>
          <p:cNvPr id="94334" name="Line 126"/>
          <p:cNvSpPr>
            <a:spLocks noChangeShapeType="1"/>
          </p:cNvSpPr>
          <p:nvPr/>
        </p:nvSpPr>
        <p:spPr bwMode="auto">
          <a:xfrm>
            <a:off x="5448300" y="1309688"/>
            <a:ext cx="0" cy="76200"/>
          </a:xfrm>
          <a:prstGeom prst="line">
            <a:avLst/>
          </a:prstGeom>
          <a:noFill/>
          <a:ln w="9525">
            <a:solidFill>
              <a:schemeClr val="tx1"/>
            </a:solidFill>
            <a:round/>
            <a:headEnd/>
            <a:tailEnd/>
          </a:ln>
          <a:effectLst/>
        </p:spPr>
        <p:txBody>
          <a:bodyPr wrap="none" anchor="ctr"/>
          <a:lstStyle/>
          <a:p>
            <a:endParaRPr lang="en-IN"/>
          </a:p>
        </p:txBody>
      </p:sp>
      <p:sp>
        <p:nvSpPr>
          <p:cNvPr id="94335" name="Text Box 127"/>
          <p:cNvSpPr txBox="1">
            <a:spLocks noChangeArrowheads="1"/>
          </p:cNvSpPr>
          <p:nvPr/>
        </p:nvSpPr>
        <p:spPr bwMode="auto">
          <a:xfrm>
            <a:off x="5197475" y="1398588"/>
            <a:ext cx="503238" cy="231775"/>
          </a:xfrm>
          <a:prstGeom prst="rect">
            <a:avLst/>
          </a:prstGeom>
          <a:noFill/>
          <a:ln w="9525">
            <a:noFill/>
            <a:miter lim="800000"/>
            <a:headEnd/>
            <a:tailEnd/>
          </a:ln>
          <a:effectLst/>
        </p:spPr>
        <p:txBody>
          <a:bodyPr wrap="none" lIns="9144" tIns="9144" rIns="9144" bIns="9144">
            <a:spAutoFit/>
          </a:bodyPr>
          <a:lstStyle/>
          <a:p>
            <a:pPr algn="ctr" eaLnBrk="0" hangingPunct="0"/>
            <a:r>
              <a:rPr lang="en-US" sz="1400"/>
              <a:t>READ</a:t>
            </a:r>
          </a:p>
        </p:txBody>
      </p:sp>
      <p:sp>
        <p:nvSpPr>
          <p:cNvPr id="94336" name="Rectangle 128"/>
          <p:cNvSpPr>
            <a:spLocks noChangeArrowheads="1"/>
          </p:cNvSpPr>
          <p:nvPr/>
        </p:nvSpPr>
        <p:spPr bwMode="auto">
          <a:xfrm>
            <a:off x="3557588" y="857250"/>
            <a:ext cx="2295525" cy="457200"/>
          </a:xfrm>
          <a:prstGeom prst="rect">
            <a:avLst/>
          </a:prstGeom>
          <a:solidFill>
            <a:schemeClr val="hlink"/>
          </a:solidFill>
          <a:ln w="9525">
            <a:solidFill>
              <a:schemeClr val="tx1"/>
            </a:solidFill>
            <a:miter lim="800000"/>
            <a:headEnd/>
            <a:tailEnd/>
          </a:ln>
          <a:effectLst/>
        </p:spPr>
        <p:txBody>
          <a:bodyPr wrap="none" anchor="ctr"/>
          <a:lstStyle/>
          <a:p>
            <a:endParaRPr lang="en-IN"/>
          </a:p>
        </p:txBody>
      </p:sp>
      <p:sp>
        <p:nvSpPr>
          <p:cNvPr id="94337" name="Text Box 129"/>
          <p:cNvSpPr txBox="1">
            <a:spLocks noChangeArrowheads="1"/>
          </p:cNvSpPr>
          <p:nvPr/>
        </p:nvSpPr>
        <p:spPr bwMode="auto">
          <a:xfrm>
            <a:off x="3851275" y="877888"/>
            <a:ext cx="1658938" cy="444500"/>
          </a:xfrm>
          <a:prstGeom prst="rect">
            <a:avLst/>
          </a:prstGeom>
          <a:noFill/>
          <a:ln w="9525">
            <a:noFill/>
            <a:miter lim="800000"/>
            <a:headEnd/>
            <a:tailEnd/>
          </a:ln>
          <a:effectLst/>
        </p:spPr>
        <p:txBody>
          <a:bodyPr lIns="9144" tIns="9144" rIns="9144" bIns="9144">
            <a:spAutoFit/>
          </a:bodyPr>
          <a:lstStyle/>
          <a:p>
            <a:pPr algn="ctr" eaLnBrk="0" hangingPunct="0"/>
            <a:r>
              <a:rPr lang="en-US" sz="1400"/>
              <a:t>Memory Unit </a:t>
            </a:r>
          </a:p>
          <a:p>
            <a:pPr algn="ctr" eaLnBrk="0" hangingPunct="0"/>
            <a:r>
              <a:rPr lang="en-US" sz="1400"/>
              <a:t>4096x16</a:t>
            </a:r>
          </a:p>
        </p:txBody>
      </p:sp>
      <p:sp>
        <p:nvSpPr>
          <p:cNvPr id="94338" name="Rectangle 130"/>
          <p:cNvSpPr>
            <a:spLocks noChangeArrowheads="1"/>
          </p:cNvSpPr>
          <p:nvPr/>
        </p:nvSpPr>
        <p:spPr bwMode="auto">
          <a:xfrm>
            <a:off x="3505200" y="5143500"/>
            <a:ext cx="2314575" cy="247650"/>
          </a:xfrm>
          <a:prstGeom prst="rect">
            <a:avLst/>
          </a:prstGeom>
          <a:solidFill>
            <a:schemeClr val="hlink"/>
          </a:solidFill>
          <a:ln w="9525">
            <a:solidFill>
              <a:schemeClr val="tx1"/>
            </a:solidFill>
            <a:miter lim="800000"/>
            <a:headEnd/>
            <a:tailEnd/>
          </a:ln>
          <a:effectLst/>
        </p:spPr>
        <p:txBody>
          <a:bodyPr wrap="none" anchor="ctr"/>
          <a:lstStyle/>
          <a:p>
            <a:endParaRPr lang="en-IN"/>
          </a:p>
        </p:txBody>
      </p:sp>
      <p:sp>
        <p:nvSpPr>
          <p:cNvPr id="94339" name="Text Box 131"/>
          <p:cNvSpPr txBox="1">
            <a:spLocks noChangeArrowheads="1"/>
          </p:cNvSpPr>
          <p:nvPr/>
        </p:nvSpPr>
        <p:spPr bwMode="auto">
          <a:xfrm>
            <a:off x="4548188" y="5149850"/>
            <a:ext cx="225425" cy="231775"/>
          </a:xfrm>
          <a:prstGeom prst="rect">
            <a:avLst/>
          </a:prstGeom>
          <a:noFill/>
          <a:ln w="9525">
            <a:noFill/>
            <a:miter lim="800000"/>
            <a:headEnd/>
            <a:tailEnd/>
          </a:ln>
          <a:effectLst/>
        </p:spPr>
        <p:txBody>
          <a:bodyPr wrap="none" lIns="9144" tIns="9144" rIns="9144" bIns="9144">
            <a:spAutoFit/>
          </a:bodyPr>
          <a:lstStyle/>
          <a:p>
            <a:pPr algn="ctr" eaLnBrk="0" hangingPunct="0"/>
            <a:r>
              <a:rPr lang="en-US" sz="1400" i="1"/>
              <a:t>TR</a:t>
            </a:r>
            <a:endParaRPr lang="en-US" sz="1400"/>
          </a:p>
        </p:txBody>
      </p:sp>
      <p:sp>
        <p:nvSpPr>
          <p:cNvPr id="94340" name="AutoShape 132"/>
          <p:cNvSpPr>
            <a:spLocks noChangeArrowheads="1"/>
          </p:cNvSpPr>
          <p:nvPr/>
        </p:nvSpPr>
        <p:spPr bwMode="auto">
          <a:xfrm>
            <a:off x="5638800" y="5314950"/>
            <a:ext cx="76200" cy="76200"/>
          </a:xfrm>
          <a:prstGeom prst="triangle">
            <a:avLst>
              <a:gd name="adj" fmla="val 50000"/>
            </a:avLst>
          </a:prstGeom>
          <a:noFill/>
          <a:ln w="9525">
            <a:solidFill>
              <a:schemeClr val="tx1"/>
            </a:solidFill>
            <a:miter lim="800000"/>
            <a:headEnd/>
            <a:tailEn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04800" y="609600"/>
            <a:ext cx="8610600" cy="5883275"/>
          </a:xfrm>
          <a:prstGeom prst="rect">
            <a:avLst/>
          </a:prstGeom>
          <a:noFill/>
          <a:ln w="9525">
            <a:noFill/>
            <a:miter lim="800000"/>
            <a:headEnd/>
            <a:tailEnd/>
          </a:ln>
          <a:effectLst/>
        </p:spPr>
        <p:txBody>
          <a:bodyPr>
            <a:spAutoFit/>
          </a:bodyPr>
          <a:lstStyle/>
          <a:p>
            <a:pPr lvl="2" eaLnBrk="0" hangingPunct="0">
              <a:spcBef>
                <a:spcPct val="50000"/>
              </a:spcBef>
              <a:buClr>
                <a:schemeClr val="accent1"/>
              </a:buClr>
              <a:buSzPct val="75000"/>
              <a:buFont typeface="Monotype Sorts" pitchFamily="2" charset="2"/>
              <a:buChar char="l"/>
            </a:pPr>
            <a:r>
              <a:rPr lang="en-US" altLang="ko-KR" sz="2000">
                <a:latin typeface="Arial" pitchFamily="34" charset="0"/>
                <a:ea typeface="Gulim" pitchFamily="34" charset="-127"/>
              </a:rPr>
              <a:t>The basic computer has eight registers, a memory unit, and a control unit.</a:t>
            </a:r>
          </a:p>
          <a:p>
            <a:pPr lvl="2" eaLnBrk="0" hangingPunct="0">
              <a:spcBef>
                <a:spcPct val="50000"/>
              </a:spcBef>
              <a:buClr>
                <a:schemeClr val="accent1"/>
              </a:buClr>
              <a:buSzPct val="75000"/>
              <a:buFont typeface="Monotype Sorts" pitchFamily="2" charset="2"/>
              <a:buChar char="l"/>
            </a:pPr>
            <a:r>
              <a:rPr lang="en-US" altLang="ko-KR" sz="2000">
                <a:latin typeface="Arial" pitchFamily="34" charset="0"/>
                <a:ea typeface="Gulim" pitchFamily="34" charset="-127"/>
              </a:rPr>
              <a:t>Paths must be provided to transfer information from one register to another and between memory and registers</a:t>
            </a:r>
          </a:p>
          <a:p>
            <a:pPr lvl="2" eaLnBrk="0" hangingPunct="0">
              <a:spcBef>
                <a:spcPct val="50000"/>
              </a:spcBef>
              <a:buClr>
                <a:schemeClr val="accent1"/>
              </a:buClr>
              <a:buSzPct val="75000"/>
              <a:buFont typeface="Monotype Sorts" pitchFamily="2" charset="2"/>
              <a:buChar char="l"/>
            </a:pPr>
            <a:r>
              <a:rPr lang="en-US" altLang="ko-KR" sz="2000">
                <a:latin typeface="Arial" pitchFamily="34" charset="0"/>
                <a:ea typeface="Gulim" pitchFamily="34" charset="-127"/>
              </a:rPr>
              <a:t>A more efficient scheme for transferring information in a system with many registers is to use a common bus.</a:t>
            </a:r>
          </a:p>
          <a:p>
            <a:pPr lvl="2" eaLnBrk="0" hangingPunct="0">
              <a:spcBef>
                <a:spcPct val="50000"/>
              </a:spcBef>
              <a:buClr>
                <a:schemeClr val="accent1"/>
              </a:buClr>
              <a:buSzPct val="75000"/>
              <a:buFont typeface="Monotype Sorts" pitchFamily="2" charset="2"/>
              <a:buChar char="l"/>
            </a:pPr>
            <a:r>
              <a:rPr lang="en-US" altLang="ko-KR" sz="2000">
                <a:latin typeface="Arial" pitchFamily="34" charset="0"/>
                <a:ea typeface="Gulim" pitchFamily="34" charset="-127"/>
              </a:rPr>
              <a:t>The connection of the registers and memory of the basic computer to a common bus system : </a:t>
            </a:r>
            <a:r>
              <a:rPr lang="en-US" altLang="ko-KR" sz="2000" b="1" i="1">
                <a:solidFill>
                  <a:srgbClr val="660066"/>
                </a:solidFill>
                <a:latin typeface="Arial" pitchFamily="34" charset="0"/>
                <a:ea typeface="Gulim" pitchFamily="34" charset="-127"/>
              </a:rPr>
              <a:t>Fig. 5-4</a:t>
            </a:r>
            <a:endParaRPr lang="en-US" altLang="ko-KR" sz="2000">
              <a:latin typeface="Arial" pitchFamily="34" charset="0"/>
              <a:ea typeface="Gulim" pitchFamily="34" charset="-127"/>
            </a:endParaRPr>
          </a:p>
          <a:p>
            <a:pPr lvl="3" eaLnBrk="0" hangingPunct="0">
              <a:spcBef>
                <a:spcPct val="50000"/>
              </a:spcBef>
              <a:buClr>
                <a:schemeClr val="accent2"/>
              </a:buClr>
              <a:buFontTx/>
              <a:buChar char="»"/>
            </a:pPr>
            <a:r>
              <a:rPr lang="en-US" altLang="ko-KR" sz="2000">
                <a:latin typeface="Arial" pitchFamily="34" charset="0"/>
                <a:ea typeface="Gulim" pitchFamily="34" charset="-127"/>
              </a:rPr>
              <a:t>The outputs of seven registers and memory are connected to the common bus</a:t>
            </a:r>
          </a:p>
          <a:p>
            <a:pPr lvl="3" eaLnBrk="0" hangingPunct="0">
              <a:spcBef>
                <a:spcPct val="50000"/>
              </a:spcBef>
              <a:buClr>
                <a:schemeClr val="accent2"/>
              </a:buClr>
              <a:buFontTx/>
              <a:buChar char="»"/>
            </a:pPr>
            <a:r>
              <a:rPr lang="en-US" altLang="ko-KR" sz="2000">
                <a:latin typeface="Arial" pitchFamily="34" charset="0"/>
                <a:ea typeface="Gulim" pitchFamily="34" charset="-127"/>
              </a:rPr>
              <a:t>The specific output is selected by mux(S0, S1, S2) : </a:t>
            </a:r>
          </a:p>
          <a:p>
            <a:pPr lvl="4" eaLnBrk="0" hangingPunct="0">
              <a:spcBef>
                <a:spcPct val="50000"/>
              </a:spcBef>
              <a:buClr>
                <a:schemeClr val="accent2"/>
              </a:buClr>
              <a:buSzPct val="65000"/>
              <a:buFont typeface="Monotype Sorts" pitchFamily="2" charset="2"/>
              <a:buChar char="n"/>
            </a:pPr>
            <a:r>
              <a:rPr lang="en-US" altLang="ko-KR" sz="2000">
                <a:solidFill>
                  <a:schemeClr val="accent2"/>
                </a:solidFill>
                <a:latin typeface="Arial" pitchFamily="34" charset="0"/>
                <a:ea typeface="Gulim" pitchFamily="34" charset="-127"/>
              </a:rPr>
              <a:t>Memory(7), AR(1), PC(2), DR(3), AC(4), IR(5), TR(6)</a:t>
            </a:r>
            <a:endParaRPr lang="ko-KR" altLang="en-US" sz="2000">
              <a:solidFill>
                <a:schemeClr val="accent2"/>
              </a:solidFill>
              <a:latin typeface="Arial" pitchFamily="34" charset="0"/>
              <a:ea typeface="Gulim" pitchFamily="34" charset="-127"/>
            </a:endParaRPr>
          </a:p>
          <a:p>
            <a:pPr lvl="4" eaLnBrk="0" hangingPunct="0">
              <a:spcBef>
                <a:spcPct val="50000"/>
              </a:spcBef>
              <a:buClr>
                <a:schemeClr val="accent2"/>
              </a:buClr>
              <a:buSzPct val="65000"/>
              <a:buFont typeface="Monotype Sorts" pitchFamily="2" charset="2"/>
              <a:buChar char="n"/>
            </a:pPr>
            <a:r>
              <a:rPr lang="en-US" altLang="ko-KR" sz="2000">
                <a:solidFill>
                  <a:schemeClr val="accent2"/>
                </a:solidFill>
                <a:latin typeface="Arial" pitchFamily="34" charset="0"/>
                <a:ea typeface="Gulim" pitchFamily="34" charset="-127"/>
              </a:rPr>
              <a:t>When LD(Load Input) is enable, the particular register receives the data from the bus </a:t>
            </a:r>
          </a:p>
          <a:p>
            <a:pPr lvl="3" eaLnBrk="0" hangingPunct="0">
              <a:spcBef>
                <a:spcPct val="50000"/>
              </a:spcBef>
              <a:buClr>
                <a:schemeClr val="accent2"/>
              </a:buClr>
              <a:buFontTx/>
              <a:buChar char="»"/>
            </a:pPr>
            <a:r>
              <a:rPr lang="en-US" altLang="ko-KR" sz="2000">
                <a:latin typeface="Arial" pitchFamily="34" charset="0"/>
                <a:ea typeface="Gulim" pitchFamily="34" charset="-127"/>
              </a:rPr>
              <a:t>Control Input : LD, INC, CLR, Write, Read</a:t>
            </a:r>
            <a:endParaRPr lang="ko-KR" altLang="ko-KR" sz="2000">
              <a:solidFill>
                <a:schemeClr val="accent2"/>
              </a:solidFill>
              <a:latin typeface="Arial" pitchFamily="34" charset="0"/>
              <a:ea typeface="Gulim" pitchFamily="34" charset="-127"/>
            </a:endParaRPr>
          </a:p>
        </p:txBody>
      </p:sp>
      <p:sp>
        <p:nvSpPr>
          <p:cNvPr id="96259" name="Rectangle 3"/>
          <p:cNvSpPr>
            <a:spLocks noChangeArrowheads="1"/>
          </p:cNvSpPr>
          <p:nvPr/>
        </p:nvSpPr>
        <p:spPr bwMode="auto">
          <a:xfrm>
            <a:off x="2057400" y="79375"/>
            <a:ext cx="3865563" cy="457200"/>
          </a:xfrm>
          <a:prstGeom prst="rect">
            <a:avLst/>
          </a:prstGeom>
          <a:noFill/>
          <a:ln w="9525">
            <a:noFill/>
            <a:miter lim="800000"/>
            <a:headEnd/>
            <a:tailEnd/>
          </a:ln>
          <a:effectLst/>
        </p:spPr>
        <p:txBody>
          <a:bodyPr wrap="none">
            <a:spAutoFit/>
          </a:bodyPr>
          <a:lstStyle/>
          <a:p>
            <a:pPr lvl="1" eaLnBrk="0" hangingPunct="0">
              <a:spcBef>
                <a:spcPct val="50000"/>
              </a:spcBef>
              <a:buClr>
                <a:schemeClr val="hlink"/>
              </a:buClr>
              <a:buSzPct val="90000"/>
              <a:buFont typeface="Wingdings" pitchFamily="2" charset="2"/>
              <a:buChar char="u"/>
            </a:pPr>
            <a:r>
              <a:rPr lang="en-US" altLang="ko-KR">
                <a:solidFill>
                  <a:schemeClr val="accent2"/>
                </a:solidFill>
                <a:latin typeface="Arial" pitchFamily="34" charset="0"/>
                <a:ea typeface="Gulim" pitchFamily="34" charset="-127"/>
              </a:rPr>
              <a:t>Common Bus 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304800" y="228600"/>
            <a:ext cx="8458200" cy="6188075"/>
          </a:xfrm>
          <a:prstGeom prst="rect">
            <a:avLst/>
          </a:prstGeom>
          <a:noFill/>
          <a:ln w="9525">
            <a:noFill/>
            <a:miter lim="800000"/>
            <a:headEnd/>
            <a:tailEnd/>
          </a:ln>
          <a:effectLst/>
        </p:spPr>
        <p:txBody>
          <a:bodyPr>
            <a:spAutoFit/>
          </a:bodyPr>
          <a:lstStyle/>
          <a:p>
            <a:pPr marL="495300" indent="-495300"/>
            <a:r>
              <a:rPr lang="en-US" sz="2000" b="1">
                <a:cs typeface="Times New Roman" pitchFamily="18" charset="0"/>
              </a:rPr>
              <a:t>COMMON BUS SYSTEM</a:t>
            </a:r>
            <a:endParaRPr lang="en-US" altLang="zh-CN" sz="2000">
              <a:ea typeface="宋体" pitchFamily="2" charset="-122"/>
            </a:endParaRPr>
          </a:p>
          <a:p>
            <a:pPr marL="495300" indent="-495300" eaLnBrk="0" hangingPunct="0"/>
            <a:r>
              <a:rPr lang="en-US" altLang="zh-CN" sz="2000">
                <a:ea typeface="宋体" pitchFamily="2" charset="-122"/>
              </a:rPr>
              <a:t>• </a:t>
            </a:r>
            <a:r>
              <a:rPr lang="en-US" altLang="zh-CN" sz="2000" b="1">
                <a:ea typeface="宋体" pitchFamily="2" charset="-122"/>
              </a:rPr>
              <a:t>Control variables: </a:t>
            </a:r>
            <a:r>
              <a:rPr lang="en-US" altLang="zh-CN" sz="2000">
                <a:ea typeface="宋体" pitchFamily="2" charset="-122"/>
              </a:rPr>
              <a:t>Various control variables are used to select: </a:t>
            </a:r>
          </a:p>
          <a:p>
            <a:pPr marL="495300" indent="-495300" eaLnBrk="0" hangingPunct="0">
              <a:buFontTx/>
              <a:buAutoNum type="romanLcParenR"/>
            </a:pPr>
            <a:r>
              <a:rPr lang="en-US" altLang="zh-CN" sz="2000">
                <a:ea typeface="宋体" pitchFamily="2" charset="-122"/>
              </a:rPr>
              <a:t>the paths of information; &amp; </a:t>
            </a:r>
          </a:p>
          <a:p>
            <a:pPr marL="495300" indent="-495300" eaLnBrk="0" hangingPunct="0">
              <a:buFontTx/>
              <a:buAutoNum type="romanLcParenR"/>
            </a:pPr>
            <a:r>
              <a:rPr lang="en-US" altLang="zh-CN" sz="2000">
                <a:ea typeface="宋体" pitchFamily="2" charset="-122"/>
              </a:rPr>
              <a:t>the operation of the registers.</a:t>
            </a:r>
          </a:p>
          <a:p>
            <a:pPr marL="495300" indent="-495300" eaLnBrk="0" hangingPunct="0">
              <a:buFont typeface="Wingdings" pitchFamily="2" charset="2"/>
              <a:buChar char="Ø"/>
            </a:pPr>
            <a:r>
              <a:rPr lang="en-US" altLang="zh-CN" sz="2000" b="1">
                <a:ea typeface="宋体" pitchFamily="2" charset="-122"/>
              </a:rPr>
              <a:t>Selection variables</a:t>
            </a:r>
            <a:r>
              <a:rPr lang="en-US" altLang="zh-CN" sz="2000">
                <a:ea typeface="宋体" pitchFamily="2" charset="-122"/>
              </a:rPr>
              <a:t>: Used to specify a register whose output is connected to the common bus at any given time. </a:t>
            </a:r>
          </a:p>
          <a:p>
            <a:pPr marL="495300" indent="-495300" eaLnBrk="0" hangingPunct="0">
              <a:buFont typeface="Wingdings" pitchFamily="2" charset="2"/>
              <a:buChar char="Ø"/>
            </a:pPr>
            <a:r>
              <a:rPr lang="en-US" altLang="zh-CN" sz="2000">
                <a:ea typeface="宋体" pitchFamily="2" charset="-122"/>
              </a:rPr>
              <a:t>To select one register out of 8, we need 3 select variables. </a:t>
            </a:r>
          </a:p>
          <a:p>
            <a:pPr marL="495300" indent="-495300" eaLnBrk="0" hangingPunct="0">
              <a:buFont typeface="Wingdings" pitchFamily="2" charset="2"/>
              <a:buChar char="Ø"/>
            </a:pPr>
            <a:r>
              <a:rPr lang="en-US" altLang="zh-CN" sz="2000">
                <a:ea typeface="宋体" pitchFamily="2" charset="-122"/>
              </a:rPr>
              <a:t>For example, if S2S1S0 = 011, the output of DR is directed to the common bus.</a:t>
            </a:r>
          </a:p>
          <a:p>
            <a:pPr marL="495300" indent="-495300" eaLnBrk="0" hangingPunct="0"/>
            <a:r>
              <a:rPr lang="en-US" altLang="zh-CN" sz="2000">
                <a:ea typeface="宋体" pitchFamily="2" charset="-122"/>
              </a:rPr>
              <a:t>&gt; </a:t>
            </a:r>
            <a:r>
              <a:rPr lang="en-US" altLang="zh-CN" sz="2000" b="1">
                <a:ea typeface="宋体" pitchFamily="2" charset="-122"/>
              </a:rPr>
              <a:t>Load input (LD)</a:t>
            </a:r>
            <a:r>
              <a:rPr lang="en-US" altLang="zh-CN" sz="2000">
                <a:ea typeface="宋体" pitchFamily="2" charset="-122"/>
              </a:rPr>
              <a:t>: Enables the input of a register connected to the common bus. When LD = 1 for a register, the data on the common bus is read into the register during the next clock pulse transition.</a:t>
            </a:r>
          </a:p>
          <a:p>
            <a:pPr marL="495300" indent="-495300" eaLnBrk="0" hangingPunct="0"/>
            <a:r>
              <a:rPr lang="en-US" altLang="zh-CN" sz="2000">
                <a:ea typeface="宋体" pitchFamily="2" charset="-122"/>
              </a:rPr>
              <a:t>&gt; </a:t>
            </a:r>
            <a:r>
              <a:rPr lang="en-US" altLang="zh-CN" sz="2000" b="1">
                <a:ea typeface="宋体" pitchFamily="2" charset="-122"/>
              </a:rPr>
              <a:t>Increment input (INR)</a:t>
            </a:r>
            <a:r>
              <a:rPr lang="en-US" altLang="zh-CN" sz="2000">
                <a:ea typeface="宋体" pitchFamily="2" charset="-122"/>
              </a:rPr>
              <a:t>: Increments the content of a register.</a:t>
            </a:r>
          </a:p>
          <a:p>
            <a:pPr marL="495300" indent="-495300" eaLnBrk="0" hangingPunct="0"/>
            <a:r>
              <a:rPr lang="en-US" altLang="zh-CN" sz="2000">
                <a:ea typeface="宋体" pitchFamily="2" charset="-122"/>
              </a:rPr>
              <a:t>&gt; </a:t>
            </a:r>
            <a:r>
              <a:rPr lang="en-US" altLang="zh-CN" sz="2000" b="1">
                <a:ea typeface="宋体" pitchFamily="2" charset="-122"/>
              </a:rPr>
              <a:t>Clear input (CLR)</a:t>
            </a:r>
            <a:r>
              <a:rPr lang="en-US" altLang="zh-CN" sz="2000">
                <a:ea typeface="宋体" pitchFamily="2" charset="-122"/>
              </a:rPr>
              <a:t>: Clear the content of a register to zero.</a:t>
            </a:r>
          </a:p>
          <a:p>
            <a:pPr marL="495300" indent="-495300" eaLnBrk="0" hangingPunct="0"/>
            <a:r>
              <a:rPr lang="en-US" altLang="zh-CN" sz="2000">
                <a:ea typeface="宋体" pitchFamily="2" charset="-122"/>
              </a:rPr>
              <a:t>• When the contents of AR or PC (12 bits) are applied to the 16-bit common bus, the four most significant bits are set to zero. When AR or PC receives information from the bus, only the 12 least significant bits are transferred to the register. Both INPR and OUTR use only the 8 least significant bits of the bus.</a:t>
            </a:r>
          </a:p>
          <a:p>
            <a:pPr marL="495300" indent="-495300" eaLnBrk="0" hangingPunct="0"/>
            <a:endParaRPr lang="en-US" altLang="zh-CN" sz="2000">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0"/>
            <a:ext cx="7772400" cy="1143000"/>
          </a:xfrm>
        </p:spPr>
        <p:txBody>
          <a:bodyPr/>
          <a:lstStyle/>
          <a:p>
            <a:r>
              <a:rPr lang="en-US" sz="3600"/>
              <a:t>Mano’s Computer: Memory Words</a:t>
            </a:r>
          </a:p>
        </p:txBody>
      </p:sp>
      <p:sp>
        <p:nvSpPr>
          <p:cNvPr id="71683" name="Rectangle 3"/>
          <p:cNvSpPr>
            <a:spLocks noGrp="1" noChangeArrowheads="1"/>
          </p:cNvSpPr>
          <p:nvPr>
            <p:ph type="body" idx="1"/>
          </p:nvPr>
        </p:nvSpPr>
        <p:spPr>
          <a:xfrm>
            <a:off x="685800" y="2362200"/>
            <a:ext cx="7772400" cy="3241675"/>
          </a:xfrm>
        </p:spPr>
        <p:txBody>
          <a:bodyPr/>
          <a:lstStyle/>
          <a:p>
            <a:pPr>
              <a:lnSpc>
                <a:spcPct val="90000"/>
              </a:lnSpc>
            </a:pPr>
            <a:r>
              <a:rPr lang="en-US"/>
              <a:t>4-bit opcode   Bits  15-12</a:t>
            </a:r>
          </a:p>
          <a:p>
            <a:pPr>
              <a:lnSpc>
                <a:spcPct val="90000"/>
              </a:lnSpc>
            </a:pPr>
            <a:r>
              <a:rPr lang="en-US"/>
              <a:t>How many possible instructions?</a:t>
            </a:r>
          </a:p>
          <a:p>
            <a:pPr lvl="1">
              <a:lnSpc>
                <a:spcPct val="90000"/>
              </a:lnSpc>
            </a:pPr>
            <a:r>
              <a:rPr lang="en-US"/>
              <a:t>2</a:t>
            </a:r>
            <a:r>
              <a:rPr lang="en-US" baseline="30000"/>
              <a:t>4</a:t>
            </a:r>
            <a:r>
              <a:rPr lang="en-US"/>
              <a:t>=16</a:t>
            </a:r>
          </a:p>
          <a:p>
            <a:pPr>
              <a:lnSpc>
                <a:spcPct val="90000"/>
              </a:lnSpc>
            </a:pPr>
            <a:r>
              <a:rPr lang="en-US"/>
              <a:t>This leaves 12 bits for the address</a:t>
            </a:r>
          </a:p>
          <a:p>
            <a:pPr lvl="1">
              <a:lnSpc>
                <a:spcPct val="90000"/>
              </a:lnSpc>
            </a:pPr>
            <a:r>
              <a:rPr lang="en-US"/>
              <a:t>How many words of memory?</a:t>
            </a:r>
          </a:p>
          <a:p>
            <a:pPr lvl="1">
              <a:lnSpc>
                <a:spcPct val="90000"/>
              </a:lnSpc>
            </a:pPr>
            <a:r>
              <a:rPr lang="en-US"/>
              <a:t>2</a:t>
            </a:r>
            <a:r>
              <a:rPr lang="en-US" baseline="30000"/>
              <a:t>12 </a:t>
            </a:r>
            <a:r>
              <a:rPr lang="en-US"/>
              <a:t>= 2</a:t>
            </a:r>
            <a:r>
              <a:rPr lang="en-US" baseline="30000"/>
              <a:t>2</a:t>
            </a:r>
            <a:r>
              <a:rPr lang="en-US"/>
              <a:t>•2</a:t>
            </a:r>
            <a:r>
              <a:rPr lang="en-US" baseline="30000"/>
              <a:t>10</a:t>
            </a:r>
            <a:r>
              <a:rPr lang="en-US"/>
              <a:t> = 4K = 4096 16-bit words</a:t>
            </a:r>
          </a:p>
        </p:txBody>
      </p:sp>
      <p:sp>
        <p:nvSpPr>
          <p:cNvPr id="71684" name="Rectangle 4"/>
          <p:cNvSpPr>
            <a:spLocks noChangeArrowheads="1"/>
          </p:cNvSpPr>
          <p:nvPr/>
        </p:nvSpPr>
        <p:spPr bwMode="auto">
          <a:xfrm>
            <a:off x="1143000" y="1295400"/>
            <a:ext cx="381000" cy="304800"/>
          </a:xfrm>
          <a:prstGeom prst="rect">
            <a:avLst/>
          </a:prstGeom>
          <a:solidFill>
            <a:schemeClr val="accent1"/>
          </a:solidFill>
          <a:ln w="28575">
            <a:solidFill>
              <a:schemeClr val="tx1"/>
            </a:solidFill>
            <a:miter lim="800000"/>
            <a:headEnd/>
            <a:tailEnd/>
          </a:ln>
          <a:effectLst/>
        </p:spPr>
        <p:txBody>
          <a:bodyPr wrap="none" anchor="ctr"/>
          <a:lstStyle/>
          <a:p>
            <a:endParaRPr lang="en-IN"/>
          </a:p>
        </p:txBody>
      </p:sp>
      <p:sp>
        <p:nvSpPr>
          <p:cNvPr id="71685" name="Rectangle 5"/>
          <p:cNvSpPr>
            <a:spLocks noChangeArrowheads="1"/>
          </p:cNvSpPr>
          <p:nvPr/>
        </p:nvSpPr>
        <p:spPr bwMode="auto">
          <a:xfrm>
            <a:off x="1524000" y="1295400"/>
            <a:ext cx="381000" cy="304800"/>
          </a:xfrm>
          <a:prstGeom prst="rect">
            <a:avLst/>
          </a:prstGeom>
          <a:solidFill>
            <a:schemeClr val="accent1"/>
          </a:solidFill>
          <a:ln w="28575">
            <a:solidFill>
              <a:schemeClr val="tx1"/>
            </a:solidFill>
            <a:miter lim="800000"/>
            <a:headEnd/>
            <a:tailEnd/>
          </a:ln>
          <a:effectLst/>
        </p:spPr>
        <p:txBody>
          <a:bodyPr wrap="none" anchor="ctr"/>
          <a:lstStyle/>
          <a:p>
            <a:endParaRPr lang="en-IN"/>
          </a:p>
        </p:txBody>
      </p:sp>
      <p:sp>
        <p:nvSpPr>
          <p:cNvPr id="71686" name="Rectangle 6"/>
          <p:cNvSpPr>
            <a:spLocks noChangeArrowheads="1"/>
          </p:cNvSpPr>
          <p:nvPr/>
        </p:nvSpPr>
        <p:spPr bwMode="auto">
          <a:xfrm>
            <a:off x="1905000" y="1295400"/>
            <a:ext cx="381000" cy="304800"/>
          </a:xfrm>
          <a:prstGeom prst="rect">
            <a:avLst/>
          </a:prstGeom>
          <a:solidFill>
            <a:schemeClr val="accent1"/>
          </a:solidFill>
          <a:ln w="28575">
            <a:solidFill>
              <a:schemeClr val="tx1"/>
            </a:solidFill>
            <a:miter lim="800000"/>
            <a:headEnd/>
            <a:tailEnd/>
          </a:ln>
          <a:effectLst/>
        </p:spPr>
        <p:txBody>
          <a:bodyPr wrap="none" anchor="ctr"/>
          <a:lstStyle/>
          <a:p>
            <a:endParaRPr lang="en-IN"/>
          </a:p>
        </p:txBody>
      </p:sp>
      <p:sp>
        <p:nvSpPr>
          <p:cNvPr id="71687" name="Rectangle 7"/>
          <p:cNvSpPr>
            <a:spLocks noChangeArrowheads="1"/>
          </p:cNvSpPr>
          <p:nvPr/>
        </p:nvSpPr>
        <p:spPr bwMode="auto">
          <a:xfrm>
            <a:off x="2286000" y="1295400"/>
            <a:ext cx="381000" cy="304800"/>
          </a:xfrm>
          <a:prstGeom prst="rect">
            <a:avLst/>
          </a:prstGeom>
          <a:solidFill>
            <a:schemeClr val="accent1"/>
          </a:solidFill>
          <a:ln w="28575">
            <a:solidFill>
              <a:schemeClr val="tx1"/>
            </a:solidFill>
            <a:miter lim="800000"/>
            <a:headEnd/>
            <a:tailEnd/>
          </a:ln>
          <a:effectLst/>
        </p:spPr>
        <p:txBody>
          <a:bodyPr wrap="none" anchor="ctr"/>
          <a:lstStyle/>
          <a:p>
            <a:endParaRPr lang="en-IN"/>
          </a:p>
        </p:txBody>
      </p:sp>
      <p:sp>
        <p:nvSpPr>
          <p:cNvPr id="71688" name="Rectangle 8"/>
          <p:cNvSpPr>
            <a:spLocks noChangeArrowheads="1"/>
          </p:cNvSpPr>
          <p:nvPr/>
        </p:nvSpPr>
        <p:spPr bwMode="auto">
          <a:xfrm>
            <a:off x="2667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1689" name="Rectangle 9"/>
          <p:cNvSpPr>
            <a:spLocks noChangeArrowheads="1"/>
          </p:cNvSpPr>
          <p:nvPr/>
        </p:nvSpPr>
        <p:spPr bwMode="auto">
          <a:xfrm>
            <a:off x="3048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1690" name="Rectangle 10"/>
          <p:cNvSpPr>
            <a:spLocks noChangeArrowheads="1"/>
          </p:cNvSpPr>
          <p:nvPr/>
        </p:nvSpPr>
        <p:spPr bwMode="auto">
          <a:xfrm>
            <a:off x="3429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1691" name="Rectangle 11"/>
          <p:cNvSpPr>
            <a:spLocks noChangeArrowheads="1"/>
          </p:cNvSpPr>
          <p:nvPr/>
        </p:nvSpPr>
        <p:spPr bwMode="auto">
          <a:xfrm>
            <a:off x="3810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1692" name="Rectangle 12"/>
          <p:cNvSpPr>
            <a:spLocks noChangeArrowheads="1"/>
          </p:cNvSpPr>
          <p:nvPr/>
        </p:nvSpPr>
        <p:spPr bwMode="auto">
          <a:xfrm>
            <a:off x="4191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1693" name="Rectangle 13"/>
          <p:cNvSpPr>
            <a:spLocks noChangeArrowheads="1"/>
          </p:cNvSpPr>
          <p:nvPr/>
        </p:nvSpPr>
        <p:spPr bwMode="auto">
          <a:xfrm>
            <a:off x="4572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1694" name="Rectangle 14"/>
          <p:cNvSpPr>
            <a:spLocks noChangeArrowheads="1"/>
          </p:cNvSpPr>
          <p:nvPr/>
        </p:nvSpPr>
        <p:spPr bwMode="auto">
          <a:xfrm>
            <a:off x="4953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1695" name="Rectangle 15"/>
          <p:cNvSpPr>
            <a:spLocks noChangeArrowheads="1"/>
          </p:cNvSpPr>
          <p:nvPr/>
        </p:nvSpPr>
        <p:spPr bwMode="auto">
          <a:xfrm>
            <a:off x="5334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1696" name="Rectangle 16"/>
          <p:cNvSpPr>
            <a:spLocks noChangeArrowheads="1"/>
          </p:cNvSpPr>
          <p:nvPr/>
        </p:nvSpPr>
        <p:spPr bwMode="auto">
          <a:xfrm>
            <a:off x="5715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1697" name="Rectangle 17"/>
          <p:cNvSpPr>
            <a:spLocks noChangeArrowheads="1"/>
          </p:cNvSpPr>
          <p:nvPr/>
        </p:nvSpPr>
        <p:spPr bwMode="auto">
          <a:xfrm>
            <a:off x="6096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1698" name="Rectangle 18"/>
          <p:cNvSpPr>
            <a:spLocks noChangeArrowheads="1"/>
          </p:cNvSpPr>
          <p:nvPr/>
        </p:nvSpPr>
        <p:spPr bwMode="auto">
          <a:xfrm>
            <a:off x="6477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1699" name="Rectangle 19"/>
          <p:cNvSpPr>
            <a:spLocks noChangeArrowheads="1"/>
          </p:cNvSpPr>
          <p:nvPr/>
        </p:nvSpPr>
        <p:spPr bwMode="auto">
          <a:xfrm>
            <a:off x="6858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1700" name="Text Box 20"/>
          <p:cNvSpPr txBox="1">
            <a:spLocks noChangeArrowheads="1"/>
          </p:cNvSpPr>
          <p:nvPr/>
        </p:nvSpPr>
        <p:spPr bwMode="auto">
          <a:xfrm>
            <a:off x="6934200" y="838200"/>
            <a:ext cx="228600" cy="457200"/>
          </a:xfrm>
          <a:prstGeom prst="rect">
            <a:avLst/>
          </a:prstGeom>
          <a:noFill/>
          <a:ln w="9525">
            <a:noFill/>
            <a:miter lim="800000"/>
            <a:headEnd/>
            <a:tailEnd/>
          </a:ln>
          <a:effectLst/>
        </p:spPr>
        <p:txBody>
          <a:bodyPr>
            <a:spAutoFit/>
          </a:bodyPr>
          <a:lstStyle/>
          <a:p>
            <a:pPr eaLnBrk="0" hangingPunct="0">
              <a:spcBef>
                <a:spcPct val="50000"/>
              </a:spcBef>
            </a:pPr>
            <a:r>
              <a:rPr lang="en-US"/>
              <a:t>0</a:t>
            </a:r>
          </a:p>
        </p:txBody>
      </p:sp>
      <p:sp>
        <p:nvSpPr>
          <p:cNvPr id="71701" name="Text Box 21"/>
          <p:cNvSpPr txBox="1">
            <a:spLocks noChangeArrowheads="1"/>
          </p:cNvSpPr>
          <p:nvPr/>
        </p:nvSpPr>
        <p:spPr bwMode="auto">
          <a:xfrm>
            <a:off x="990600" y="914400"/>
            <a:ext cx="533400" cy="457200"/>
          </a:xfrm>
          <a:prstGeom prst="rect">
            <a:avLst/>
          </a:prstGeom>
          <a:noFill/>
          <a:ln w="9525">
            <a:noFill/>
            <a:miter lim="800000"/>
            <a:headEnd/>
            <a:tailEnd/>
          </a:ln>
          <a:effectLst/>
        </p:spPr>
        <p:txBody>
          <a:bodyPr>
            <a:spAutoFit/>
          </a:bodyPr>
          <a:lstStyle/>
          <a:p>
            <a:pPr eaLnBrk="0" hangingPunct="0">
              <a:spcBef>
                <a:spcPct val="50000"/>
              </a:spcBef>
            </a:pPr>
            <a:r>
              <a:rPr lang="en-US"/>
              <a:t>15</a:t>
            </a:r>
          </a:p>
        </p:txBody>
      </p:sp>
      <p:sp>
        <p:nvSpPr>
          <p:cNvPr id="71702" name="Text Box 22"/>
          <p:cNvSpPr txBox="1">
            <a:spLocks noChangeArrowheads="1"/>
          </p:cNvSpPr>
          <p:nvPr/>
        </p:nvSpPr>
        <p:spPr bwMode="auto">
          <a:xfrm>
            <a:off x="2209800" y="914400"/>
            <a:ext cx="533400" cy="457200"/>
          </a:xfrm>
          <a:prstGeom prst="rect">
            <a:avLst/>
          </a:prstGeom>
          <a:noFill/>
          <a:ln w="9525">
            <a:noFill/>
            <a:miter lim="800000"/>
            <a:headEnd/>
            <a:tailEnd/>
          </a:ln>
          <a:effectLst/>
        </p:spPr>
        <p:txBody>
          <a:bodyPr>
            <a:spAutoFit/>
          </a:bodyPr>
          <a:lstStyle/>
          <a:p>
            <a:pPr eaLnBrk="0" hangingPunct="0">
              <a:spcBef>
                <a:spcPct val="50000"/>
              </a:spcBef>
            </a:pPr>
            <a:r>
              <a:rPr lang="en-US"/>
              <a:t>12</a:t>
            </a:r>
          </a:p>
        </p:txBody>
      </p:sp>
      <p:sp>
        <p:nvSpPr>
          <p:cNvPr id="71703" name="Text Box 23"/>
          <p:cNvSpPr txBox="1">
            <a:spLocks noChangeArrowheads="1"/>
          </p:cNvSpPr>
          <p:nvPr/>
        </p:nvSpPr>
        <p:spPr bwMode="auto">
          <a:xfrm>
            <a:off x="2667000" y="914400"/>
            <a:ext cx="533400" cy="457200"/>
          </a:xfrm>
          <a:prstGeom prst="rect">
            <a:avLst/>
          </a:prstGeom>
          <a:noFill/>
          <a:ln w="9525">
            <a:noFill/>
            <a:miter lim="800000"/>
            <a:headEnd/>
            <a:tailEnd/>
          </a:ln>
          <a:effectLst/>
        </p:spPr>
        <p:txBody>
          <a:bodyPr>
            <a:spAutoFit/>
          </a:bodyPr>
          <a:lstStyle/>
          <a:p>
            <a:pPr eaLnBrk="0" hangingPunct="0">
              <a:spcBef>
                <a:spcPct val="50000"/>
              </a:spcBef>
            </a:pPr>
            <a:r>
              <a:rPr lang="en-US"/>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p:cTn id="7" dur="500" fill="hold"/>
                                        <p:tgtEl>
                                          <p:spTgt spid="71683">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71683">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p:cTn id="13" dur="500" fill="hold"/>
                                        <p:tgtEl>
                                          <p:spTgt spid="71683">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71683">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71683">
                                            <p:txEl>
                                              <p:pRg st="2" end="2"/>
                                            </p:txEl>
                                          </p:spTgt>
                                        </p:tgtEl>
                                        <p:attrNameLst>
                                          <p:attrName>style.visibility</p:attrName>
                                        </p:attrNameLst>
                                      </p:cBhvr>
                                      <p:to>
                                        <p:strVal val="visible"/>
                                      </p:to>
                                    </p:set>
                                    <p:anim calcmode="lin" valueType="num">
                                      <p:cBhvr>
                                        <p:cTn id="19" dur="500" fill="hold"/>
                                        <p:tgtEl>
                                          <p:spTgt spid="71683">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71683">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71683">
                                            <p:txEl>
                                              <p:pRg st="3" end="3"/>
                                            </p:txEl>
                                          </p:spTgt>
                                        </p:tgtEl>
                                        <p:attrNameLst>
                                          <p:attrName>style.visibility</p:attrName>
                                        </p:attrNameLst>
                                      </p:cBhvr>
                                      <p:to>
                                        <p:strVal val="visible"/>
                                      </p:to>
                                    </p:set>
                                    <p:anim calcmode="lin" valueType="num">
                                      <p:cBhvr>
                                        <p:cTn id="25" dur="500" fill="hold"/>
                                        <p:tgtEl>
                                          <p:spTgt spid="71683">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71683">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71683">
                                            <p:txEl>
                                              <p:pRg st="4" end="4"/>
                                            </p:txEl>
                                          </p:spTgt>
                                        </p:tgtEl>
                                        <p:attrNameLst>
                                          <p:attrName>style.visibility</p:attrName>
                                        </p:attrNameLst>
                                      </p:cBhvr>
                                      <p:to>
                                        <p:strVal val="visible"/>
                                      </p:to>
                                    </p:set>
                                    <p:anim calcmode="lin" valueType="num">
                                      <p:cBhvr>
                                        <p:cTn id="31" dur="500" fill="hold"/>
                                        <p:tgtEl>
                                          <p:spTgt spid="71683">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71683">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71683">
                                            <p:txEl>
                                              <p:pRg st="5" end="5"/>
                                            </p:txEl>
                                          </p:spTgt>
                                        </p:tgtEl>
                                        <p:attrNameLst>
                                          <p:attrName>style.visibility</p:attrName>
                                        </p:attrNameLst>
                                      </p:cBhvr>
                                      <p:to>
                                        <p:strVal val="visible"/>
                                      </p:to>
                                    </p:set>
                                    <p:anim calcmode="lin" valueType="num">
                                      <p:cBhvr>
                                        <p:cTn id="37" dur="500" fill="hold"/>
                                        <p:tgtEl>
                                          <p:spTgt spid="71683">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71683">
                                            <p:txEl>
                                              <p:pRg st="5" end="5"/>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0"/>
            <a:ext cx="7772400" cy="1143000"/>
          </a:xfrm>
        </p:spPr>
        <p:txBody>
          <a:bodyPr/>
          <a:lstStyle/>
          <a:p>
            <a:r>
              <a:rPr lang="en-US"/>
              <a:t>Mano's Computer: Instructions</a:t>
            </a:r>
          </a:p>
        </p:txBody>
      </p:sp>
      <p:sp>
        <p:nvSpPr>
          <p:cNvPr id="72707" name="Rectangle 3"/>
          <p:cNvSpPr>
            <a:spLocks noGrp="1" noChangeArrowheads="1"/>
          </p:cNvSpPr>
          <p:nvPr>
            <p:ph type="body" idx="1"/>
          </p:nvPr>
        </p:nvSpPr>
        <p:spPr>
          <a:xfrm>
            <a:off x="457200" y="2133600"/>
            <a:ext cx="8001000" cy="3962400"/>
          </a:xfrm>
        </p:spPr>
        <p:txBody>
          <a:bodyPr/>
          <a:lstStyle/>
          <a:p>
            <a:r>
              <a:rPr lang="en-US"/>
              <a:t>2</a:t>
            </a:r>
            <a:r>
              <a:rPr lang="en-US" baseline="30000"/>
              <a:t>4 </a:t>
            </a:r>
            <a:r>
              <a:rPr lang="en-US"/>
              <a:t>= 16 possible instructions</a:t>
            </a:r>
          </a:p>
          <a:p>
            <a:pPr lvl="1"/>
            <a:r>
              <a:rPr lang="en-US"/>
              <a:t>Op-code 0111 reserved for register-reference instructions</a:t>
            </a:r>
          </a:p>
          <a:p>
            <a:pPr lvl="1"/>
            <a:r>
              <a:rPr lang="en-US"/>
              <a:t>How many possible register-reference instructions?</a:t>
            </a:r>
          </a:p>
          <a:p>
            <a:pPr lvl="1"/>
            <a:r>
              <a:rPr lang="en-US"/>
              <a:t>2</a:t>
            </a:r>
            <a:r>
              <a:rPr lang="en-US" baseline="30000"/>
              <a:t>12 </a:t>
            </a:r>
            <a:r>
              <a:rPr lang="en-US"/>
              <a:t>= 2</a:t>
            </a:r>
            <a:r>
              <a:rPr lang="en-US" baseline="30000"/>
              <a:t>2</a:t>
            </a:r>
            <a:r>
              <a:rPr lang="en-US"/>
              <a:t>•2</a:t>
            </a:r>
            <a:r>
              <a:rPr lang="en-US" baseline="30000"/>
              <a:t>10</a:t>
            </a:r>
            <a:r>
              <a:rPr lang="en-US"/>
              <a:t> = 4K = 4096 possible r-r instructions</a:t>
            </a:r>
            <a:br>
              <a:rPr lang="en-US"/>
            </a:br>
            <a:r>
              <a:rPr lang="en-US"/>
              <a:t>(only 12 are used)</a:t>
            </a:r>
          </a:p>
        </p:txBody>
      </p:sp>
      <p:sp>
        <p:nvSpPr>
          <p:cNvPr id="72708" name="Rectangle 4"/>
          <p:cNvSpPr>
            <a:spLocks noChangeArrowheads="1"/>
          </p:cNvSpPr>
          <p:nvPr/>
        </p:nvSpPr>
        <p:spPr bwMode="auto">
          <a:xfrm>
            <a:off x="1143000" y="1295400"/>
            <a:ext cx="381000" cy="304800"/>
          </a:xfrm>
          <a:prstGeom prst="rect">
            <a:avLst/>
          </a:prstGeom>
          <a:solidFill>
            <a:schemeClr val="accent1"/>
          </a:solidFill>
          <a:ln w="28575">
            <a:solidFill>
              <a:schemeClr val="tx1"/>
            </a:solidFill>
            <a:miter lim="800000"/>
            <a:headEnd/>
            <a:tailEnd/>
          </a:ln>
          <a:effectLst/>
        </p:spPr>
        <p:txBody>
          <a:bodyPr wrap="none" anchor="ctr"/>
          <a:lstStyle/>
          <a:p>
            <a:endParaRPr lang="en-IN"/>
          </a:p>
        </p:txBody>
      </p:sp>
      <p:sp>
        <p:nvSpPr>
          <p:cNvPr id="72709" name="Rectangle 5"/>
          <p:cNvSpPr>
            <a:spLocks noChangeArrowheads="1"/>
          </p:cNvSpPr>
          <p:nvPr/>
        </p:nvSpPr>
        <p:spPr bwMode="auto">
          <a:xfrm>
            <a:off x="1524000" y="1295400"/>
            <a:ext cx="381000" cy="304800"/>
          </a:xfrm>
          <a:prstGeom prst="rect">
            <a:avLst/>
          </a:prstGeom>
          <a:solidFill>
            <a:schemeClr val="accent1"/>
          </a:solidFill>
          <a:ln w="28575">
            <a:solidFill>
              <a:schemeClr val="tx1"/>
            </a:solidFill>
            <a:miter lim="800000"/>
            <a:headEnd/>
            <a:tailEnd/>
          </a:ln>
          <a:effectLst/>
        </p:spPr>
        <p:txBody>
          <a:bodyPr wrap="none" anchor="ctr"/>
          <a:lstStyle/>
          <a:p>
            <a:endParaRPr lang="en-IN"/>
          </a:p>
        </p:txBody>
      </p:sp>
      <p:sp>
        <p:nvSpPr>
          <p:cNvPr id="72710" name="Rectangle 6"/>
          <p:cNvSpPr>
            <a:spLocks noChangeArrowheads="1"/>
          </p:cNvSpPr>
          <p:nvPr/>
        </p:nvSpPr>
        <p:spPr bwMode="auto">
          <a:xfrm>
            <a:off x="1905000" y="1295400"/>
            <a:ext cx="381000" cy="304800"/>
          </a:xfrm>
          <a:prstGeom prst="rect">
            <a:avLst/>
          </a:prstGeom>
          <a:solidFill>
            <a:schemeClr val="accent1"/>
          </a:solidFill>
          <a:ln w="28575">
            <a:solidFill>
              <a:schemeClr val="tx1"/>
            </a:solidFill>
            <a:miter lim="800000"/>
            <a:headEnd/>
            <a:tailEnd/>
          </a:ln>
          <a:effectLst/>
        </p:spPr>
        <p:txBody>
          <a:bodyPr wrap="none" anchor="ctr"/>
          <a:lstStyle/>
          <a:p>
            <a:endParaRPr lang="en-IN"/>
          </a:p>
        </p:txBody>
      </p:sp>
      <p:sp>
        <p:nvSpPr>
          <p:cNvPr id="72711" name="Rectangle 7"/>
          <p:cNvSpPr>
            <a:spLocks noChangeArrowheads="1"/>
          </p:cNvSpPr>
          <p:nvPr/>
        </p:nvSpPr>
        <p:spPr bwMode="auto">
          <a:xfrm>
            <a:off x="2286000" y="1295400"/>
            <a:ext cx="381000" cy="304800"/>
          </a:xfrm>
          <a:prstGeom prst="rect">
            <a:avLst/>
          </a:prstGeom>
          <a:solidFill>
            <a:schemeClr val="accent1"/>
          </a:solidFill>
          <a:ln w="28575">
            <a:solidFill>
              <a:schemeClr val="tx1"/>
            </a:solidFill>
            <a:miter lim="800000"/>
            <a:headEnd/>
            <a:tailEnd/>
          </a:ln>
          <a:effectLst/>
        </p:spPr>
        <p:txBody>
          <a:bodyPr wrap="none" anchor="ctr"/>
          <a:lstStyle/>
          <a:p>
            <a:endParaRPr lang="en-IN"/>
          </a:p>
        </p:txBody>
      </p:sp>
      <p:sp>
        <p:nvSpPr>
          <p:cNvPr id="72712" name="Rectangle 8"/>
          <p:cNvSpPr>
            <a:spLocks noChangeArrowheads="1"/>
          </p:cNvSpPr>
          <p:nvPr/>
        </p:nvSpPr>
        <p:spPr bwMode="auto">
          <a:xfrm>
            <a:off x="2667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2713" name="Rectangle 9"/>
          <p:cNvSpPr>
            <a:spLocks noChangeArrowheads="1"/>
          </p:cNvSpPr>
          <p:nvPr/>
        </p:nvSpPr>
        <p:spPr bwMode="auto">
          <a:xfrm>
            <a:off x="3048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2714" name="Rectangle 10"/>
          <p:cNvSpPr>
            <a:spLocks noChangeArrowheads="1"/>
          </p:cNvSpPr>
          <p:nvPr/>
        </p:nvSpPr>
        <p:spPr bwMode="auto">
          <a:xfrm>
            <a:off x="3429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2715" name="Rectangle 11"/>
          <p:cNvSpPr>
            <a:spLocks noChangeArrowheads="1"/>
          </p:cNvSpPr>
          <p:nvPr/>
        </p:nvSpPr>
        <p:spPr bwMode="auto">
          <a:xfrm>
            <a:off x="3810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2716" name="Rectangle 12"/>
          <p:cNvSpPr>
            <a:spLocks noChangeArrowheads="1"/>
          </p:cNvSpPr>
          <p:nvPr/>
        </p:nvSpPr>
        <p:spPr bwMode="auto">
          <a:xfrm>
            <a:off x="4191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2717" name="Rectangle 13"/>
          <p:cNvSpPr>
            <a:spLocks noChangeArrowheads="1"/>
          </p:cNvSpPr>
          <p:nvPr/>
        </p:nvSpPr>
        <p:spPr bwMode="auto">
          <a:xfrm>
            <a:off x="4572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2718" name="Rectangle 14"/>
          <p:cNvSpPr>
            <a:spLocks noChangeArrowheads="1"/>
          </p:cNvSpPr>
          <p:nvPr/>
        </p:nvSpPr>
        <p:spPr bwMode="auto">
          <a:xfrm>
            <a:off x="4953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2719" name="Rectangle 15"/>
          <p:cNvSpPr>
            <a:spLocks noChangeArrowheads="1"/>
          </p:cNvSpPr>
          <p:nvPr/>
        </p:nvSpPr>
        <p:spPr bwMode="auto">
          <a:xfrm>
            <a:off x="5334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2720" name="Rectangle 16"/>
          <p:cNvSpPr>
            <a:spLocks noChangeArrowheads="1"/>
          </p:cNvSpPr>
          <p:nvPr/>
        </p:nvSpPr>
        <p:spPr bwMode="auto">
          <a:xfrm>
            <a:off x="5715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2721" name="Rectangle 17"/>
          <p:cNvSpPr>
            <a:spLocks noChangeArrowheads="1"/>
          </p:cNvSpPr>
          <p:nvPr/>
        </p:nvSpPr>
        <p:spPr bwMode="auto">
          <a:xfrm>
            <a:off x="6096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2722" name="Rectangle 18"/>
          <p:cNvSpPr>
            <a:spLocks noChangeArrowheads="1"/>
          </p:cNvSpPr>
          <p:nvPr/>
        </p:nvSpPr>
        <p:spPr bwMode="auto">
          <a:xfrm>
            <a:off x="6477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2723" name="Rectangle 19"/>
          <p:cNvSpPr>
            <a:spLocks noChangeArrowheads="1"/>
          </p:cNvSpPr>
          <p:nvPr/>
        </p:nvSpPr>
        <p:spPr bwMode="auto">
          <a:xfrm>
            <a:off x="6858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2724" name="Text Box 20"/>
          <p:cNvSpPr txBox="1">
            <a:spLocks noChangeArrowheads="1"/>
          </p:cNvSpPr>
          <p:nvPr/>
        </p:nvSpPr>
        <p:spPr bwMode="auto">
          <a:xfrm>
            <a:off x="6934200" y="838200"/>
            <a:ext cx="228600" cy="457200"/>
          </a:xfrm>
          <a:prstGeom prst="rect">
            <a:avLst/>
          </a:prstGeom>
          <a:noFill/>
          <a:ln w="9525">
            <a:noFill/>
            <a:miter lim="800000"/>
            <a:headEnd/>
            <a:tailEnd/>
          </a:ln>
          <a:effectLst/>
        </p:spPr>
        <p:txBody>
          <a:bodyPr>
            <a:spAutoFit/>
          </a:bodyPr>
          <a:lstStyle/>
          <a:p>
            <a:pPr eaLnBrk="0" hangingPunct="0">
              <a:spcBef>
                <a:spcPct val="50000"/>
              </a:spcBef>
            </a:pPr>
            <a:r>
              <a:rPr lang="en-US"/>
              <a:t>0</a:t>
            </a:r>
          </a:p>
        </p:txBody>
      </p:sp>
      <p:sp>
        <p:nvSpPr>
          <p:cNvPr id="72725" name="Text Box 21"/>
          <p:cNvSpPr txBox="1">
            <a:spLocks noChangeArrowheads="1"/>
          </p:cNvSpPr>
          <p:nvPr/>
        </p:nvSpPr>
        <p:spPr bwMode="auto">
          <a:xfrm>
            <a:off x="990600" y="914400"/>
            <a:ext cx="533400" cy="457200"/>
          </a:xfrm>
          <a:prstGeom prst="rect">
            <a:avLst/>
          </a:prstGeom>
          <a:noFill/>
          <a:ln w="9525">
            <a:noFill/>
            <a:miter lim="800000"/>
            <a:headEnd/>
            <a:tailEnd/>
          </a:ln>
          <a:effectLst/>
        </p:spPr>
        <p:txBody>
          <a:bodyPr>
            <a:spAutoFit/>
          </a:bodyPr>
          <a:lstStyle/>
          <a:p>
            <a:pPr eaLnBrk="0" hangingPunct="0">
              <a:spcBef>
                <a:spcPct val="50000"/>
              </a:spcBef>
            </a:pPr>
            <a:r>
              <a:rPr lang="en-US"/>
              <a:t>15</a:t>
            </a:r>
          </a:p>
        </p:txBody>
      </p:sp>
      <p:sp>
        <p:nvSpPr>
          <p:cNvPr id="72726" name="Text Box 22"/>
          <p:cNvSpPr txBox="1">
            <a:spLocks noChangeArrowheads="1"/>
          </p:cNvSpPr>
          <p:nvPr/>
        </p:nvSpPr>
        <p:spPr bwMode="auto">
          <a:xfrm>
            <a:off x="2209800" y="914400"/>
            <a:ext cx="533400" cy="457200"/>
          </a:xfrm>
          <a:prstGeom prst="rect">
            <a:avLst/>
          </a:prstGeom>
          <a:noFill/>
          <a:ln w="9525">
            <a:noFill/>
            <a:miter lim="800000"/>
            <a:headEnd/>
            <a:tailEnd/>
          </a:ln>
          <a:effectLst/>
        </p:spPr>
        <p:txBody>
          <a:bodyPr>
            <a:spAutoFit/>
          </a:bodyPr>
          <a:lstStyle/>
          <a:p>
            <a:pPr eaLnBrk="0" hangingPunct="0">
              <a:spcBef>
                <a:spcPct val="50000"/>
              </a:spcBef>
            </a:pPr>
            <a:r>
              <a:rPr lang="en-US"/>
              <a:t>12</a:t>
            </a:r>
          </a:p>
        </p:txBody>
      </p:sp>
      <p:sp>
        <p:nvSpPr>
          <p:cNvPr id="72727" name="Text Box 23"/>
          <p:cNvSpPr txBox="1">
            <a:spLocks noChangeArrowheads="1"/>
          </p:cNvSpPr>
          <p:nvPr/>
        </p:nvSpPr>
        <p:spPr bwMode="auto">
          <a:xfrm>
            <a:off x="2667000" y="914400"/>
            <a:ext cx="533400" cy="457200"/>
          </a:xfrm>
          <a:prstGeom prst="rect">
            <a:avLst/>
          </a:prstGeom>
          <a:noFill/>
          <a:ln w="9525">
            <a:noFill/>
            <a:miter lim="800000"/>
            <a:headEnd/>
            <a:tailEnd/>
          </a:ln>
          <a:effectLst/>
        </p:spPr>
        <p:txBody>
          <a:bodyPr>
            <a:spAutoFit/>
          </a:bodyPr>
          <a:lstStyle/>
          <a:p>
            <a:pPr eaLnBrk="0" hangingPunct="0">
              <a:spcBef>
                <a:spcPct val="50000"/>
              </a:spcBef>
            </a:pPr>
            <a:r>
              <a:rPr lang="en-US"/>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7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0"/>
            <a:ext cx="7772400" cy="1143000"/>
          </a:xfrm>
        </p:spPr>
        <p:txBody>
          <a:bodyPr/>
          <a:lstStyle/>
          <a:p>
            <a:r>
              <a:rPr lang="en-US"/>
              <a:t>Mano's Computer: Instructions</a:t>
            </a:r>
          </a:p>
        </p:txBody>
      </p:sp>
      <p:sp>
        <p:nvSpPr>
          <p:cNvPr id="73731" name="Rectangle 3"/>
          <p:cNvSpPr>
            <a:spLocks noGrp="1" noChangeArrowheads="1"/>
          </p:cNvSpPr>
          <p:nvPr>
            <p:ph type="body" idx="1"/>
          </p:nvPr>
        </p:nvSpPr>
        <p:spPr>
          <a:xfrm>
            <a:off x="457200" y="2133600"/>
            <a:ext cx="8001000" cy="3962400"/>
          </a:xfrm>
        </p:spPr>
        <p:txBody>
          <a:bodyPr/>
          <a:lstStyle/>
          <a:p>
            <a:pPr>
              <a:lnSpc>
                <a:spcPct val="90000"/>
              </a:lnSpc>
            </a:pPr>
            <a:r>
              <a:rPr lang="en-US"/>
              <a:t>2</a:t>
            </a:r>
            <a:r>
              <a:rPr lang="en-US" baseline="30000"/>
              <a:t>4 </a:t>
            </a:r>
            <a:r>
              <a:rPr lang="en-US"/>
              <a:t>= 16 possible instructions</a:t>
            </a:r>
          </a:p>
          <a:p>
            <a:pPr lvl="1">
              <a:lnSpc>
                <a:spcPct val="90000"/>
              </a:lnSpc>
            </a:pPr>
            <a:r>
              <a:rPr lang="en-US"/>
              <a:t>Op-code 1111 reserved for input/output instructions</a:t>
            </a:r>
          </a:p>
          <a:p>
            <a:pPr>
              <a:lnSpc>
                <a:spcPct val="90000"/>
              </a:lnSpc>
            </a:pPr>
            <a:endParaRPr lang="en-US"/>
          </a:p>
          <a:p>
            <a:pPr>
              <a:lnSpc>
                <a:spcPct val="90000"/>
              </a:lnSpc>
            </a:pPr>
            <a:r>
              <a:rPr lang="en-US"/>
              <a:t>2</a:t>
            </a:r>
            <a:r>
              <a:rPr lang="en-US" baseline="30000"/>
              <a:t>4 </a:t>
            </a:r>
            <a:r>
              <a:rPr lang="en-US"/>
              <a:t>= 16 possible instructions - 0111 (r-r) - 1111 (i/o) = 14 instructions left</a:t>
            </a:r>
          </a:p>
          <a:p>
            <a:pPr lvl="1">
              <a:lnSpc>
                <a:spcPct val="90000"/>
              </a:lnSpc>
            </a:pPr>
            <a:r>
              <a:rPr lang="en-US"/>
              <a:t>These are coded as 7 instructions with direct and indirect addressing</a:t>
            </a:r>
          </a:p>
        </p:txBody>
      </p:sp>
      <p:sp>
        <p:nvSpPr>
          <p:cNvPr id="73732" name="Rectangle 4"/>
          <p:cNvSpPr>
            <a:spLocks noChangeArrowheads="1"/>
          </p:cNvSpPr>
          <p:nvPr/>
        </p:nvSpPr>
        <p:spPr bwMode="auto">
          <a:xfrm>
            <a:off x="1143000" y="1295400"/>
            <a:ext cx="381000" cy="304800"/>
          </a:xfrm>
          <a:prstGeom prst="rect">
            <a:avLst/>
          </a:prstGeom>
          <a:solidFill>
            <a:schemeClr val="accent1"/>
          </a:solidFill>
          <a:ln w="28575">
            <a:solidFill>
              <a:schemeClr val="tx1"/>
            </a:solidFill>
            <a:miter lim="800000"/>
            <a:headEnd/>
            <a:tailEnd/>
          </a:ln>
          <a:effectLst/>
        </p:spPr>
        <p:txBody>
          <a:bodyPr wrap="none" anchor="ctr"/>
          <a:lstStyle/>
          <a:p>
            <a:endParaRPr lang="en-IN"/>
          </a:p>
        </p:txBody>
      </p:sp>
      <p:sp>
        <p:nvSpPr>
          <p:cNvPr id="73733" name="Rectangle 5"/>
          <p:cNvSpPr>
            <a:spLocks noChangeArrowheads="1"/>
          </p:cNvSpPr>
          <p:nvPr/>
        </p:nvSpPr>
        <p:spPr bwMode="auto">
          <a:xfrm>
            <a:off x="1524000" y="1295400"/>
            <a:ext cx="381000" cy="304800"/>
          </a:xfrm>
          <a:prstGeom prst="rect">
            <a:avLst/>
          </a:prstGeom>
          <a:solidFill>
            <a:schemeClr val="accent1"/>
          </a:solidFill>
          <a:ln w="28575">
            <a:solidFill>
              <a:schemeClr val="tx1"/>
            </a:solidFill>
            <a:miter lim="800000"/>
            <a:headEnd/>
            <a:tailEnd/>
          </a:ln>
          <a:effectLst/>
        </p:spPr>
        <p:txBody>
          <a:bodyPr wrap="none" anchor="ctr"/>
          <a:lstStyle/>
          <a:p>
            <a:endParaRPr lang="en-IN"/>
          </a:p>
        </p:txBody>
      </p:sp>
      <p:sp>
        <p:nvSpPr>
          <p:cNvPr id="73734" name="Rectangle 6"/>
          <p:cNvSpPr>
            <a:spLocks noChangeArrowheads="1"/>
          </p:cNvSpPr>
          <p:nvPr/>
        </p:nvSpPr>
        <p:spPr bwMode="auto">
          <a:xfrm>
            <a:off x="1905000" y="1295400"/>
            <a:ext cx="381000" cy="304800"/>
          </a:xfrm>
          <a:prstGeom prst="rect">
            <a:avLst/>
          </a:prstGeom>
          <a:solidFill>
            <a:schemeClr val="accent1"/>
          </a:solidFill>
          <a:ln w="28575">
            <a:solidFill>
              <a:schemeClr val="tx1"/>
            </a:solidFill>
            <a:miter lim="800000"/>
            <a:headEnd/>
            <a:tailEnd/>
          </a:ln>
          <a:effectLst/>
        </p:spPr>
        <p:txBody>
          <a:bodyPr wrap="none" anchor="ctr"/>
          <a:lstStyle/>
          <a:p>
            <a:endParaRPr lang="en-IN"/>
          </a:p>
        </p:txBody>
      </p:sp>
      <p:sp>
        <p:nvSpPr>
          <p:cNvPr id="73735" name="Rectangle 7"/>
          <p:cNvSpPr>
            <a:spLocks noChangeArrowheads="1"/>
          </p:cNvSpPr>
          <p:nvPr/>
        </p:nvSpPr>
        <p:spPr bwMode="auto">
          <a:xfrm>
            <a:off x="2286000" y="1295400"/>
            <a:ext cx="381000" cy="304800"/>
          </a:xfrm>
          <a:prstGeom prst="rect">
            <a:avLst/>
          </a:prstGeom>
          <a:solidFill>
            <a:schemeClr val="accent1"/>
          </a:solidFill>
          <a:ln w="28575">
            <a:solidFill>
              <a:schemeClr val="tx1"/>
            </a:solidFill>
            <a:miter lim="800000"/>
            <a:headEnd/>
            <a:tailEnd/>
          </a:ln>
          <a:effectLst/>
        </p:spPr>
        <p:txBody>
          <a:bodyPr wrap="none" anchor="ctr"/>
          <a:lstStyle/>
          <a:p>
            <a:endParaRPr lang="en-IN"/>
          </a:p>
        </p:txBody>
      </p:sp>
      <p:sp>
        <p:nvSpPr>
          <p:cNvPr id="73736" name="Rectangle 8"/>
          <p:cNvSpPr>
            <a:spLocks noChangeArrowheads="1"/>
          </p:cNvSpPr>
          <p:nvPr/>
        </p:nvSpPr>
        <p:spPr bwMode="auto">
          <a:xfrm>
            <a:off x="2667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3737" name="Rectangle 9"/>
          <p:cNvSpPr>
            <a:spLocks noChangeArrowheads="1"/>
          </p:cNvSpPr>
          <p:nvPr/>
        </p:nvSpPr>
        <p:spPr bwMode="auto">
          <a:xfrm>
            <a:off x="3048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3738" name="Rectangle 10"/>
          <p:cNvSpPr>
            <a:spLocks noChangeArrowheads="1"/>
          </p:cNvSpPr>
          <p:nvPr/>
        </p:nvSpPr>
        <p:spPr bwMode="auto">
          <a:xfrm>
            <a:off x="3429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3739" name="Rectangle 11"/>
          <p:cNvSpPr>
            <a:spLocks noChangeArrowheads="1"/>
          </p:cNvSpPr>
          <p:nvPr/>
        </p:nvSpPr>
        <p:spPr bwMode="auto">
          <a:xfrm>
            <a:off x="3810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3740" name="Rectangle 12"/>
          <p:cNvSpPr>
            <a:spLocks noChangeArrowheads="1"/>
          </p:cNvSpPr>
          <p:nvPr/>
        </p:nvSpPr>
        <p:spPr bwMode="auto">
          <a:xfrm>
            <a:off x="4191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3741" name="Rectangle 13"/>
          <p:cNvSpPr>
            <a:spLocks noChangeArrowheads="1"/>
          </p:cNvSpPr>
          <p:nvPr/>
        </p:nvSpPr>
        <p:spPr bwMode="auto">
          <a:xfrm>
            <a:off x="4572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3742" name="Rectangle 14"/>
          <p:cNvSpPr>
            <a:spLocks noChangeArrowheads="1"/>
          </p:cNvSpPr>
          <p:nvPr/>
        </p:nvSpPr>
        <p:spPr bwMode="auto">
          <a:xfrm>
            <a:off x="4953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3743" name="Rectangle 15"/>
          <p:cNvSpPr>
            <a:spLocks noChangeArrowheads="1"/>
          </p:cNvSpPr>
          <p:nvPr/>
        </p:nvSpPr>
        <p:spPr bwMode="auto">
          <a:xfrm>
            <a:off x="5334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3744" name="Rectangle 16"/>
          <p:cNvSpPr>
            <a:spLocks noChangeArrowheads="1"/>
          </p:cNvSpPr>
          <p:nvPr/>
        </p:nvSpPr>
        <p:spPr bwMode="auto">
          <a:xfrm>
            <a:off x="5715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3745" name="Rectangle 17"/>
          <p:cNvSpPr>
            <a:spLocks noChangeArrowheads="1"/>
          </p:cNvSpPr>
          <p:nvPr/>
        </p:nvSpPr>
        <p:spPr bwMode="auto">
          <a:xfrm>
            <a:off x="6096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3746" name="Rectangle 18"/>
          <p:cNvSpPr>
            <a:spLocks noChangeArrowheads="1"/>
          </p:cNvSpPr>
          <p:nvPr/>
        </p:nvSpPr>
        <p:spPr bwMode="auto">
          <a:xfrm>
            <a:off x="6477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3747" name="Rectangle 19"/>
          <p:cNvSpPr>
            <a:spLocks noChangeArrowheads="1"/>
          </p:cNvSpPr>
          <p:nvPr/>
        </p:nvSpPr>
        <p:spPr bwMode="auto">
          <a:xfrm>
            <a:off x="6858000" y="1295400"/>
            <a:ext cx="381000" cy="304800"/>
          </a:xfrm>
          <a:prstGeom prst="rect">
            <a:avLst/>
          </a:prstGeom>
          <a:noFill/>
          <a:ln w="9525">
            <a:solidFill>
              <a:schemeClr val="tx1"/>
            </a:solidFill>
            <a:miter lim="800000"/>
            <a:headEnd/>
            <a:tailEnd/>
          </a:ln>
          <a:effectLst/>
        </p:spPr>
        <p:txBody>
          <a:bodyPr wrap="none" anchor="ctr"/>
          <a:lstStyle/>
          <a:p>
            <a:endParaRPr lang="en-IN"/>
          </a:p>
        </p:txBody>
      </p:sp>
      <p:sp>
        <p:nvSpPr>
          <p:cNvPr id="73748" name="Text Box 20"/>
          <p:cNvSpPr txBox="1">
            <a:spLocks noChangeArrowheads="1"/>
          </p:cNvSpPr>
          <p:nvPr/>
        </p:nvSpPr>
        <p:spPr bwMode="auto">
          <a:xfrm>
            <a:off x="6934200" y="838200"/>
            <a:ext cx="228600" cy="457200"/>
          </a:xfrm>
          <a:prstGeom prst="rect">
            <a:avLst/>
          </a:prstGeom>
          <a:noFill/>
          <a:ln w="9525">
            <a:noFill/>
            <a:miter lim="800000"/>
            <a:headEnd/>
            <a:tailEnd/>
          </a:ln>
          <a:effectLst/>
        </p:spPr>
        <p:txBody>
          <a:bodyPr>
            <a:spAutoFit/>
          </a:bodyPr>
          <a:lstStyle/>
          <a:p>
            <a:pPr eaLnBrk="0" hangingPunct="0">
              <a:spcBef>
                <a:spcPct val="50000"/>
              </a:spcBef>
            </a:pPr>
            <a:r>
              <a:rPr lang="en-US"/>
              <a:t>0</a:t>
            </a:r>
          </a:p>
        </p:txBody>
      </p:sp>
      <p:sp>
        <p:nvSpPr>
          <p:cNvPr id="73749" name="Text Box 21"/>
          <p:cNvSpPr txBox="1">
            <a:spLocks noChangeArrowheads="1"/>
          </p:cNvSpPr>
          <p:nvPr/>
        </p:nvSpPr>
        <p:spPr bwMode="auto">
          <a:xfrm>
            <a:off x="990600" y="914400"/>
            <a:ext cx="533400" cy="457200"/>
          </a:xfrm>
          <a:prstGeom prst="rect">
            <a:avLst/>
          </a:prstGeom>
          <a:noFill/>
          <a:ln w="9525">
            <a:noFill/>
            <a:miter lim="800000"/>
            <a:headEnd/>
            <a:tailEnd/>
          </a:ln>
          <a:effectLst/>
        </p:spPr>
        <p:txBody>
          <a:bodyPr>
            <a:spAutoFit/>
          </a:bodyPr>
          <a:lstStyle/>
          <a:p>
            <a:pPr eaLnBrk="0" hangingPunct="0">
              <a:spcBef>
                <a:spcPct val="50000"/>
              </a:spcBef>
            </a:pPr>
            <a:r>
              <a:rPr lang="en-US"/>
              <a:t>15</a:t>
            </a:r>
          </a:p>
        </p:txBody>
      </p:sp>
      <p:sp>
        <p:nvSpPr>
          <p:cNvPr id="73750" name="Text Box 22"/>
          <p:cNvSpPr txBox="1">
            <a:spLocks noChangeArrowheads="1"/>
          </p:cNvSpPr>
          <p:nvPr/>
        </p:nvSpPr>
        <p:spPr bwMode="auto">
          <a:xfrm>
            <a:off x="2209800" y="914400"/>
            <a:ext cx="533400" cy="457200"/>
          </a:xfrm>
          <a:prstGeom prst="rect">
            <a:avLst/>
          </a:prstGeom>
          <a:noFill/>
          <a:ln w="9525">
            <a:noFill/>
            <a:miter lim="800000"/>
            <a:headEnd/>
            <a:tailEnd/>
          </a:ln>
          <a:effectLst/>
        </p:spPr>
        <p:txBody>
          <a:bodyPr>
            <a:spAutoFit/>
          </a:bodyPr>
          <a:lstStyle/>
          <a:p>
            <a:pPr eaLnBrk="0" hangingPunct="0">
              <a:spcBef>
                <a:spcPct val="50000"/>
              </a:spcBef>
            </a:pPr>
            <a:r>
              <a:rPr lang="en-US"/>
              <a:t>12</a:t>
            </a:r>
          </a:p>
        </p:txBody>
      </p:sp>
      <p:sp>
        <p:nvSpPr>
          <p:cNvPr id="73751" name="Text Box 23"/>
          <p:cNvSpPr txBox="1">
            <a:spLocks noChangeArrowheads="1"/>
          </p:cNvSpPr>
          <p:nvPr/>
        </p:nvSpPr>
        <p:spPr bwMode="auto">
          <a:xfrm>
            <a:off x="2667000" y="914400"/>
            <a:ext cx="533400" cy="457200"/>
          </a:xfrm>
          <a:prstGeom prst="rect">
            <a:avLst/>
          </a:prstGeom>
          <a:noFill/>
          <a:ln w="9525">
            <a:noFill/>
            <a:miter lim="800000"/>
            <a:headEnd/>
            <a:tailEnd/>
          </a:ln>
          <a:effectLst/>
        </p:spPr>
        <p:txBody>
          <a:bodyPr>
            <a:spAutoFit/>
          </a:bodyPr>
          <a:lstStyle/>
          <a:p>
            <a:pPr eaLnBrk="0" hangingPunct="0">
              <a:spcBef>
                <a:spcPct val="50000"/>
              </a:spcBef>
            </a:pPr>
            <a:r>
              <a:rPr lang="en-US"/>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37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xfrm>
            <a:off x="0" y="685800"/>
            <a:ext cx="8305800" cy="5791200"/>
          </a:xfrm>
        </p:spPr>
        <p:txBody>
          <a:bodyPr/>
          <a:lstStyle/>
          <a:p>
            <a:pPr marL="117475" indent="-117475"/>
            <a:r>
              <a:rPr lang="ko-KR" altLang="en-US" sz="2000">
                <a:ea typeface="Gulim" pitchFamily="34" charset="-127"/>
              </a:rPr>
              <a:t> </a:t>
            </a:r>
            <a:endParaRPr lang="en-US" altLang="ko-KR" sz="2000">
              <a:ea typeface="Gulim" pitchFamily="34" charset="-127"/>
            </a:endParaRPr>
          </a:p>
          <a:p>
            <a:pPr marL="457200" lvl="1" indent="-225425"/>
            <a:r>
              <a:rPr lang="en-US" altLang="ko-KR" sz="2000">
                <a:ea typeface="Gulim" pitchFamily="34" charset="-127"/>
              </a:rPr>
              <a:t>3 Instruction Code Formats : </a:t>
            </a:r>
            <a:r>
              <a:rPr lang="en-US" altLang="ko-KR" sz="2000" b="1" i="1">
                <a:solidFill>
                  <a:srgbClr val="660066"/>
                </a:solidFill>
                <a:ea typeface="Gulim" pitchFamily="34" charset="-127"/>
              </a:rPr>
              <a:t>Fig. 5-5</a:t>
            </a:r>
            <a:endParaRPr lang="en-US" altLang="ko-KR" sz="2000">
              <a:ea typeface="Gulim" pitchFamily="34" charset="-127"/>
            </a:endParaRPr>
          </a:p>
          <a:p>
            <a:pPr marL="692150" lvl="2" indent="-120650"/>
            <a:r>
              <a:rPr lang="en-US" altLang="ko-KR" sz="2000">
                <a:ea typeface="Gulim" pitchFamily="34" charset="-127"/>
              </a:rPr>
              <a:t>Memory-reference instruction</a:t>
            </a:r>
          </a:p>
          <a:p>
            <a:pPr marL="912813" lvl="3" indent="-106363"/>
            <a:r>
              <a:rPr lang="en-US" altLang="ko-KR">
                <a:ea typeface="Gulim" pitchFamily="34" charset="-127"/>
              </a:rPr>
              <a:t>Opcode = 000 </a:t>
            </a:r>
            <a:r>
              <a:rPr lang="en-US" altLang="ko-KR">
                <a:ea typeface="Gulim" pitchFamily="34" charset="-127"/>
                <a:sym typeface="Symbol" pitchFamily="18" charset="2"/>
              </a:rPr>
              <a:t> </a:t>
            </a:r>
            <a:r>
              <a:rPr lang="en-US" altLang="ko-KR">
                <a:ea typeface="Gulim" pitchFamily="34" charset="-127"/>
              </a:rPr>
              <a:t>110</a:t>
            </a:r>
          </a:p>
          <a:p>
            <a:pPr marL="1147763" lvl="4" indent="-120650"/>
            <a:r>
              <a:rPr lang="en-US" altLang="ko-KR">
                <a:ea typeface="Gulim" pitchFamily="34" charset="-127"/>
              </a:rPr>
              <a:t>I=0 : 0xxx ~ 6xxx, I=1: 8xxx ~Exxx </a:t>
            </a:r>
          </a:p>
          <a:p>
            <a:pPr marL="1147763" lvl="4" indent="-120650"/>
            <a:endParaRPr lang="en-US" altLang="ko-KR">
              <a:ea typeface="Gulim" pitchFamily="34" charset="-127"/>
            </a:endParaRPr>
          </a:p>
          <a:p>
            <a:pPr marL="1147763" lvl="4" indent="-120650"/>
            <a:endParaRPr lang="en-US" altLang="ko-KR">
              <a:ea typeface="Gulim" pitchFamily="34" charset="-127"/>
            </a:endParaRPr>
          </a:p>
          <a:p>
            <a:pPr marL="1147763" lvl="4" indent="-120650"/>
            <a:r>
              <a:rPr lang="en-US" altLang="ko-KR" sz="1800">
                <a:ea typeface="Gulim" pitchFamily="34" charset="-127"/>
              </a:rPr>
              <a:t>Register-reference instruction</a:t>
            </a:r>
          </a:p>
          <a:p>
            <a:pPr marL="912813" lvl="3" indent="-106363"/>
            <a:r>
              <a:rPr lang="en-US" altLang="ko-KR">
                <a:ea typeface="Gulim" pitchFamily="34" charset="-127"/>
              </a:rPr>
              <a:t>7xxx (7800 ~  7001) : CLA, CMA,</a:t>
            </a:r>
          </a:p>
          <a:p>
            <a:pPr marL="912813" lvl="3" indent="-106363"/>
            <a:endParaRPr lang="en-US" altLang="ko-KR">
              <a:ea typeface="Gulim" pitchFamily="34" charset="-127"/>
            </a:endParaRPr>
          </a:p>
          <a:p>
            <a:pPr marL="912813" lvl="3" indent="-106363"/>
            <a:endParaRPr lang="en-US" altLang="ko-KR">
              <a:ea typeface="Gulim" pitchFamily="34" charset="-127"/>
            </a:endParaRPr>
          </a:p>
          <a:p>
            <a:pPr marL="912813" lvl="3" indent="-106363"/>
            <a:r>
              <a:rPr lang="en-US" altLang="ko-KR">
                <a:ea typeface="Gulim" pitchFamily="34" charset="-127"/>
              </a:rPr>
              <a:t>Input-Output instruction</a:t>
            </a:r>
          </a:p>
          <a:p>
            <a:pPr marL="912813" lvl="3" indent="-106363"/>
            <a:r>
              <a:rPr lang="en-US" altLang="ko-KR">
                <a:ea typeface="Gulim" pitchFamily="34" charset="-127"/>
              </a:rPr>
              <a:t>Fxxx(F800 ~  F040) : INP, OUT, ION, SKI,</a:t>
            </a:r>
          </a:p>
        </p:txBody>
      </p:sp>
      <p:grpSp>
        <p:nvGrpSpPr>
          <p:cNvPr id="99331" name="Group 3"/>
          <p:cNvGrpSpPr>
            <a:grpSpLocks/>
          </p:cNvGrpSpPr>
          <p:nvPr/>
        </p:nvGrpSpPr>
        <p:grpSpPr bwMode="auto">
          <a:xfrm>
            <a:off x="1295400" y="2514600"/>
            <a:ext cx="3276600" cy="533400"/>
            <a:chOff x="768" y="1392"/>
            <a:chExt cx="2064" cy="336"/>
          </a:xfrm>
        </p:grpSpPr>
        <p:sp>
          <p:nvSpPr>
            <p:cNvPr id="99332" name="Rectangle 4"/>
            <p:cNvSpPr>
              <a:spLocks noChangeArrowheads="1"/>
            </p:cNvSpPr>
            <p:nvPr/>
          </p:nvSpPr>
          <p:spPr bwMode="auto">
            <a:xfrm>
              <a:off x="816" y="1536"/>
              <a:ext cx="1632" cy="192"/>
            </a:xfrm>
            <a:prstGeom prst="rect">
              <a:avLst/>
            </a:prstGeom>
            <a:solidFill>
              <a:srgbClr val="FFFF99"/>
            </a:solidFill>
            <a:ln w="12700">
              <a:solidFill>
                <a:schemeClr val="tx1"/>
              </a:solidFill>
              <a:miter lim="800000"/>
              <a:headEnd/>
              <a:tailEnd/>
            </a:ln>
            <a:effectLst/>
          </p:spPr>
          <p:txBody>
            <a:bodyPr wrap="none" anchor="ctr"/>
            <a:lstStyle/>
            <a:p>
              <a:endParaRPr lang="en-IN"/>
            </a:p>
          </p:txBody>
        </p:sp>
        <p:sp>
          <p:nvSpPr>
            <p:cNvPr id="99333" name="Text Box 5"/>
            <p:cNvSpPr txBox="1">
              <a:spLocks noChangeArrowheads="1"/>
            </p:cNvSpPr>
            <p:nvPr/>
          </p:nvSpPr>
          <p:spPr bwMode="auto">
            <a:xfrm>
              <a:off x="816" y="1555"/>
              <a:ext cx="2016" cy="173"/>
            </a:xfrm>
            <a:prstGeom prst="rect">
              <a:avLst/>
            </a:prstGeom>
            <a:noFill/>
            <a:ln w="12700">
              <a:noFill/>
              <a:miter lim="800000"/>
              <a:headEnd/>
              <a:tailEnd/>
            </a:ln>
            <a:effectLst/>
          </p:spPr>
          <p:txBody>
            <a:bodyPr>
              <a:spAutoFit/>
            </a:bodyPr>
            <a:lstStyle/>
            <a:p>
              <a:pPr latinLnBrk="1">
                <a:spcBef>
                  <a:spcPct val="50000"/>
                </a:spcBef>
              </a:pPr>
              <a:r>
                <a:rPr kumimoji="1" lang="en-US" altLang="ko-KR" sz="1200">
                  <a:ea typeface="Gulim" pitchFamily="34" charset="-127"/>
                </a:rPr>
                <a:t>I    Opcode                 Address</a:t>
              </a:r>
            </a:p>
          </p:txBody>
        </p:sp>
        <p:sp>
          <p:nvSpPr>
            <p:cNvPr id="99334" name="Text Box 6"/>
            <p:cNvSpPr txBox="1">
              <a:spLocks noChangeArrowheads="1"/>
            </p:cNvSpPr>
            <p:nvPr/>
          </p:nvSpPr>
          <p:spPr bwMode="auto">
            <a:xfrm>
              <a:off x="768" y="1392"/>
              <a:ext cx="2016" cy="154"/>
            </a:xfrm>
            <a:prstGeom prst="rect">
              <a:avLst/>
            </a:prstGeom>
            <a:noFill/>
            <a:ln w="12700">
              <a:noFill/>
              <a:miter lim="800000"/>
              <a:headEnd/>
              <a:tailEnd/>
            </a:ln>
            <a:effectLst/>
          </p:spPr>
          <p:txBody>
            <a:bodyPr>
              <a:spAutoFit/>
            </a:bodyPr>
            <a:lstStyle/>
            <a:p>
              <a:pPr latinLnBrk="1">
                <a:spcBef>
                  <a:spcPct val="50000"/>
                </a:spcBef>
              </a:pPr>
              <a:r>
                <a:rPr kumimoji="1" lang="ko-KR" altLang="ko-KR" sz="1000" b="1">
                  <a:solidFill>
                    <a:srgbClr val="A50021"/>
                  </a:solidFill>
                  <a:ea typeface="Gulim" pitchFamily="34" charset="-127"/>
                </a:rPr>
                <a:t> 15  14           12    11                                            0</a:t>
              </a:r>
            </a:p>
          </p:txBody>
        </p:sp>
        <p:sp>
          <p:nvSpPr>
            <p:cNvPr id="99335" name="Line 7"/>
            <p:cNvSpPr>
              <a:spLocks noChangeShapeType="1"/>
            </p:cNvSpPr>
            <p:nvPr/>
          </p:nvSpPr>
          <p:spPr bwMode="auto">
            <a:xfrm>
              <a:off x="1392" y="1536"/>
              <a:ext cx="0" cy="192"/>
            </a:xfrm>
            <a:prstGeom prst="line">
              <a:avLst/>
            </a:prstGeom>
            <a:noFill/>
            <a:ln w="12700">
              <a:solidFill>
                <a:schemeClr val="tx1"/>
              </a:solidFill>
              <a:round/>
              <a:headEnd/>
              <a:tailEnd/>
            </a:ln>
            <a:effectLst/>
          </p:spPr>
          <p:txBody>
            <a:bodyPr wrap="none" anchor="ctr"/>
            <a:lstStyle/>
            <a:p>
              <a:endParaRPr lang="en-IN"/>
            </a:p>
          </p:txBody>
        </p:sp>
        <p:sp>
          <p:nvSpPr>
            <p:cNvPr id="99336" name="Line 8"/>
            <p:cNvSpPr>
              <a:spLocks noChangeShapeType="1"/>
            </p:cNvSpPr>
            <p:nvPr/>
          </p:nvSpPr>
          <p:spPr bwMode="auto">
            <a:xfrm>
              <a:off x="960" y="1536"/>
              <a:ext cx="0" cy="192"/>
            </a:xfrm>
            <a:prstGeom prst="line">
              <a:avLst/>
            </a:prstGeom>
            <a:noFill/>
            <a:ln w="12700">
              <a:solidFill>
                <a:schemeClr val="tx1"/>
              </a:solidFill>
              <a:round/>
              <a:headEnd/>
              <a:tailEnd/>
            </a:ln>
            <a:effectLst/>
          </p:spPr>
          <p:txBody>
            <a:bodyPr wrap="none" anchor="ctr"/>
            <a:lstStyle/>
            <a:p>
              <a:endParaRPr lang="en-IN"/>
            </a:p>
          </p:txBody>
        </p:sp>
      </p:grpSp>
      <p:sp>
        <p:nvSpPr>
          <p:cNvPr id="99337" name="AutoShape 9"/>
          <p:cNvSpPr>
            <a:spLocks noChangeArrowheads="1"/>
          </p:cNvSpPr>
          <p:nvPr/>
        </p:nvSpPr>
        <p:spPr bwMode="auto">
          <a:xfrm>
            <a:off x="76200" y="2438400"/>
            <a:ext cx="1143000" cy="457200"/>
          </a:xfrm>
          <a:prstGeom prst="wedgeRoundRectCallout">
            <a:avLst>
              <a:gd name="adj1" fmla="val 66389"/>
              <a:gd name="adj2" fmla="val 30208"/>
              <a:gd name="adj3" fmla="val 16667"/>
            </a:avLst>
          </a:prstGeom>
          <a:solidFill>
            <a:srgbClr val="00FFFF"/>
          </a:solidFill>
          <a:ln w="12700">
            <a:solidFill>
              <a:srgbClr val="FF6600"/>
            </a:solidFill>
            <a:miter lim="800000"/>
            <a:headEnd/>
            <a:tailEnd/>
          </a:ln>
          <a:effectLst/>
        </p:spPr>
        <p:txBody>
          <a:bodyPr wrap="none" anchor="ctr"/>
          <a:lstStyle/>
          <a:p>
            <a:pPr algn="ctr" latinLnBrk="1"/>
            <a:r>
              <a:rPr lang="en-US" altLang="ko-KR" sz="1400">
                <a:solidFill>
                  <a:srgbClr val="A50021"/>
                </a:solidFill>
                <a:ea typeface="Gulim" pitchFamily="34" charset="-127"/>
              </a:rPr>
              <a:t>I=0 : Direct, </a:t>
            </a:r>
          </a:p>
          <a:p>
            <a:pPr algn="ctr" latinLnBrk="1"/>
            <a:r>
              <a:rPr lang="en-US" altLang="ko-KR" sz="1400">
                <a:solidFill>
                  <a:srgbClr val="A50021"/>
                </a:solidFill>
                <a:ea typeface="Gulim" pitchFamily="34" charset="-127"/>
              </a:rPr>
              <a:t> I=1 : Indirect</a:t>
            </a:r>
            <a:endParaRPr lang="en-US" altLang="ko-KR" sz="1400">
              <a:ea typeface="Gulim" pitchFamily="34" charset="-127"/>
            </a:endParaRPr>
          </a:p>
        </p:txBody>
      </p:sp>
      <p:grpSp>
        <p:nvGrpSpPr>
          <p:cNvPr id="99338" name="Group 10"/>
          <p:cNvGrpSpPr>
            <a:grpSpLocks/>
          </p:cNvGrpSpPr>
          <p:nvPr/>
        </p:nvGrpSpPr>
        <p:grpSpPr bwMode="auto">
          <a:xfrm>
            <a:off x="1295400" y="3962400"/>
            <a:ext cx="3276600" cy="533400"/>
            <a:chOff x="768" y="1392"/>
            <a:chExt cx="2064" cy="336"/>
          </a:xfrm>
        </p:grpSpPr>
        <p:sp>
          <p:nvSpPr>
            <p:cNvPr id="99339" name="Rectangle 11"/>
            <p:cNvSpPr>
              <a:spLocks noChangeArrowheads="1"/>
            </p:cNvSpPr>
            <p:nvPr/>
          </p:nvSpPr>
          <p:spPr bwMode="auto">
            <a:xfrm>
              <a:off x="816" y="1536"/>
              <a:ext cx="1632" cy="192"/>
            </a:xfrm>
            <a:prstGeom prst="rect">
              <a:avLst/>
            </a:prstGeom>
            <a:solidFill>
              <a:srgbClr val="FFFF99"/>
            </a:solidFill>
            <a:ln w="12700">
              <a:solidFill>
                <a:schemeClr val="tx1"/>
              </a:solidFill>
              <a:miter lim="800000"/>
              <a:headEnd/>
              <a:tailEnd/>
            </a:ln>
            <a:effectLst/>
          </p:spPr>
          <p:txBody>
            <a:bodyPr wrap="none" anchor="ctr"/>
            <a:lstStyle/>
            <a:p>
              <a:endParaRPr lang="en-IN"/>
            </a:p>
          </p:txBody>
        </p:sp>
        <p:sp>
          <p:nvSpPr>
            <p:cNvPr id="99340" name="Text Box 12"/>
            <p:cNvSpPr txBox="1">
              <a:spLocks noChangeArrowheads="1"/>
            </p:cNvSpPr>
            <p:nvPr/>
          </p:nvSpPr>
          <p:spPr bwMode="auto">
            <a:xfrm>
              <a:off x="816" y="1555"/>
              <a:ext cx="2016" cy="173"/>
            </a:xfrm>
            <a:prstGeom prst="rect">
              <a:avLst/>
            </a:prstGeom>
            <a:noFill/>
            <a:ln w="12700">
              <a:noFill/>
              <a:miter lim="800000"/>
              <a:headEnd/>
              <a:tailEnd/>
            </a:ln>
            <a:effectLst/>
          </p:spPr>
          <p:txBody>
            <a:bodyPr>
              <a:spAutoFit/>
            </a:bodyPr>
            <a:lstStyle/>
            <a:p>
              <a:pPr latinLnBrk="1">
                <a:spcBef>
                  <a:spcPct val="50000"/>
                </a:spcBef>
              </a:pPr>
              <a:r>
                <a:rPr kumimoji="1" lang="ko-KR" altLang="ko-KR" sz="1200">
                  <a:ea typeface="Gulim" pitchFamily="34" charset="-127"/>
                </a:rPr>
                <a:t>0    1    1    1         </a:t>
              </a:r>
              <a:r>
                <a:rPr kumimoji="1" lang="en-US" altLang="ko-KR" sz="1200">
                  <a:ea typeface="Gulim" pitchFamily="34" charset="-127"/>
                </a:rPr>
                <a:t>Register Operation</a:t>
              </a:r>
            </a:p>
          </p:txBody>
        </p:sp>
        <p:sp>
          <p:nvSpPr>
            <p:cNvPr id="99341" name="Text Box 13"/>
            <p:cNvSpPr txBox="1">
              <a:spLocks noChangeArrowheads="1"/>
            </p:cNvSpPr>
            <p:nvPr/>
          </p:nvSpPr>
          <p:spPr bwMode="auto">
            <a:xfrm>
              <a:off x="768" y="1392"/>
              <a:ext cx="2016" cy="154"/>
            </a:xfrm>
            <a:prstGeom prst="rect">
              <a:avLst/>
            </a:prstGeom>
            <a:noFill/>
            <a:ln w="12700">
              <a:noFill/>
              <a:miter lim="800000"/>
              <a:headEnd/>
              <a:tailEnd/>
            </a:ln>
            <a:effectLst/>
          </p:spPr>
          <p:txBody>
            <a:bodyPr>
              <a:spAutoFit/>
            </a:bodyPr>
            <a:lstStyle/>
            <a:p>
              <a:pPr latinLnBrk="1">
                <a:spcBef>
                  <a:spcPct val="50000"/>
                </a:spcBef>
              </a:pPr>
              <a:r>
                <a:rPr kumimoji="1" lang="ko-KR" altLang="ko-KR" sz="1000" b="1">
                  <a:solidFill>
                    <a:srgbClr val="A50021"/>
                  </a:solidFill>
                  <a:ea typeface="Gulim" pitchFamily="34" charset="-127"/>
                </a:rPr>
                <a:t> 15  14           12    11                                            0</a:t>
              </a:r>
            </a:p>
          </p:txBody>
        </p:sp>
        <p:sp>
          <p:nvSpPr>
            <p:cNvPr id="99342" name="Line 14"/>
            <p:cNvSpPr>
              <a:spLocks noChangeShapeType="1"/>
            </p:cNvSpPr>
            <p:nvPr/>
          </p:nvSpPr>
          <p:spPr bwMode="auto">
            <a:xfrm>
              <a:off x="1392" y="1536"/>
              <a:ext cx="0" cy="192"/>
            </a:xfrm>
            <a:prstGeom prst="line">
              <a:avLst/>
            </a:prstGeom>
            <a:noFill/>
            <a:ln w="12700">
              <a:solidFill>
                <a:schemeClr val="tx1"/>
              </a:solidFill>
              <a:round/>
              <a:headEnd/>
              <a:tailEnd/>
            </a:ln>
            <a:effectLst/>
          </p:spPr>
          <p:txBody>
            <a:bodyPr wrap="none" anchor="ctr"/>
            <a:lstStyle/>
            <a:p>
              <a:endParaRPr lang="en-IN"/>
            </a:p>
          </p:txBody>
        </p:sp>
        <p:sp>
          <p:nvSpPr>
            <p:cNvPr id="99343" name="Line 15"/>
            <p:cNvSpPr>
              <a:spLocks noChangeShapeType="1"/>
            </p:cNvSpPr>
            <p:nvPr/>
          </p:nvSpPr>
          <p:spPr bwMode="auto">
            <a:xfrm>
              <a:off x="960" y="1536"/>
              <a:ext cx="0" cy="192"/>
            </a:xfrm>
            <a:prstGeom prst="line">
              <a:avLst/>
            </a:prstGeom>
            <a:noFill/>
            <a:ln w="12700">
              <a:solidFill>
                <a:schemeClr val="tx1"/>
              </a:solidFill>
              <a:round/>
              <a:headEnd/>
              <a:tailEnd/>
            </a:ln>
            <a:effectLst/>
          </p:spPr>
          <p:txBody>
            <a:bodyPr wrap="none" anchor="ctr"/>
            <a:lstStyle/>
            <a:p>
              <a:endParaRPr lang="en-IN"/>
            </a:p>
          </p:txBody>
        </p:sp>
      </p:grpSp>
      <p:grpSp>
        <p:nvGrpSpPr>
          <p:cNvPr id="99344" name="Group 16"/>
          <p:cNvGrpSpPr>
            <a:grpSpLocks/>
          </p:cNvGrpSpPr>
          <p:nvPr/>
        </p:nvGrpSpPr>
        <p:grpSpPr bwMode="auto">
          <a:xfrm>
            <a:off x="1295400" y="5562600"/>
            <a:ext cx="3276600" cy="533400"/>
            <a:chOff x="768" y="1392"/>
            <a:chExt cx="2064" cy="336"/>
          </a:xfrm>
        </p:grpSpPr>
        <p:sp>
          <p:nvSpPr>
            <p:cNvPr id="99345" name="Rectangle 17"/>
            <p:cNvSpPr>
              <a:spLocks noChangeArrowheads="1"/>
            </p:cNvSpPr>
            <p:nvPr/>
          </p:nvSpPr>
          <p:spPr bwMode="auto">
            <a:xfrm>
              <a:off x="816" y="1536"/>
              <a:ext cx="1632" cy="192"/>
            </a:xfrm>
            <a:prstGeom prst="rect">
              <a:avLst/>
            </a:prstGeom>
            <a:solidFill>
              <a:srgbClr val="FFFF99"/>
            </a:solidFill>
            <a:ln w="12700">
              <a:solidFill>
                <a:schemeClr val="tx1"/>
              </a:solidFill>
              <a:miter lim="800000"/>
              <a:headEnd/>
              <a:tailEnd/>
            </a:ln>
            <a:effectLst/>
          </p:spPr>
          <p:txBody>
            <a:bodyPr wrap="none" anchor="ctr"/>
            <a:lstStyle/>
            <a:p>
              <a:endParaRPr lang="en-IN"/>
            </a:p>
          </p:txBody>
        </p:sp>
        <p:sp>
          <p:nvSpPr>
            <p:cNvPr id="99346" name="Text Box 18"/>
            <p:cNvSpPr txBox="1">
              <a:spLocks noChangeArrowheads="1"/>
            </p:cNvSpPr>
            <p:nvPr/>
          </p:nvSpPr>
          <p:spPr bwMode="auto">
            <a:xfrm>
              <a:off x="816" y="1555"/>
              <a:ext cx="2016" cy="173"/>
            </a:xfrm>
            <a:prstGeom prst="rect">
              <a:avLst/>
            </a:prstGeom>
            <a:noFill/>
            <a:ln w="12700">
              <a:noFill/>
              <a:miter lim="800000"/>
              <a:headEnd/>
              <a:tailEnd/>
            </a:ln>
            <a:effectLst/>
          </p:spPr>
          <p:txBody>
            <a:bodyPr>
              <a:spAutoFit/>
            </a:bodyPr>
            <a:lstStyle/>
            <a:p>
              <a:pPr latinLnBrk="1">
                <a:spcBef>
                  <a:spcPct val="50000"/>
                </a:spcBef>
              </a:pPr>
              <a:r>
                <a:rPr kumimoji="1" lang="ko-KR" altLang="ko-KR" sz="1200">
                  <a:ea typeface="Gulim" pitchFamily="34" charset="-127"/>
                </a:rPr>
                <a:t>1    1    1    1            </a:t>
              </a:r>
              <a:r>
                <a:rPr kumimoji="1" lang="en-US" altLang="ko-KR" sz="1200">
                  <a:ea typeface="Gulim" pitchFamily="34" charset="-127"/>
                </a:rPr>
                <a:t>I/O  Operation</a:t>
              </a:r>
            </a:p>
          </p:txBody>
        </p:sp>
        <p:sp>
          <p:nvSpPr>
            <p:cNvPr id="99347" name="Text Box 19"/>
            <p:cNvSpPr txBox="1">
              <a:spLocks noChangeArrowheads="1"/>
            </p:cNvSpPr>
            <p:nvPr/>
          </p:nvSpPr>
          <p:spPr bwMode="auto">
            <a:xfrm>
              <a:off x="768" y="1392"/>
              <a:ext cx="2016" cy="154"/>
            </a:xfrm>
            <a:prstGeom prst="rect">
              <a:avLst/>
            </a:prstGeom>
            <a:noFill/>
            <a:ln w="12700">
              <a:noFill/>
              <a:miter lim="800000"/>
              <a:headEnd/>
              <a:tailEnd/>
            </a:ln>
            <a:effectLst/>
          </p:spPr>
          <p:txBody>
            <a:bodyPr>
              <a:spAutoFit/>
            </a:bodyPr>
            <a:lstStyle/>
            <a:p>
              <a:pPr latinLnBrk="1">
                <a:spcBef>
                  <a:spcPct val="50000"/>
                </a:spcBef>
              </a:pPr>
              <a:r>
                <a:rPr kumimoji="1" lang="ko-KR" altLang="ko-KR" sz="1000" b="1">
                  <a:solidFill>
                    <a:srgbClr val="A50021"/>
                  </a:solidFill>
                  <a:ea typeface="Gulim" pitchFamily="34" charset="-127"/>
                </a:rPr>
                <a:t> 15  14           12    11                                            0</a:t>
              </a:r>
            </a:p>
          </p:txBody>
        </p:sp>
        <p:sp>
          <p:nvSpPr>
            <p:cNvPr id="99348" name="Line 20"/>
            <p:cNvSpPr>
              <a:spLocks noChangeShapeType="1"/>
            </p:cNvSpPr>
            <p:nvPr/>
          </p:nvSpPr>
          <p:spPr bwMode="auto">
            <a:xfrm>
              <a:off x="1392" y="1536"/>
              <a:ext cx="0" cy="192"/>
            </a:xfrm>
            <a:prstGeom prst="line">
              <a:avLst/>
            </a:prstGeom>
            <a:noFill/>
            <a:ln w="12700">
              <a:solidFill>
                <a:schemeClr val="tx1"/>
              </a:solidFill>
              <a:round/>
              <a:headEnd/>
              <a:tailEnd/>
            </a:ln>
            <a:effectLst/>
          </p:spPr>
          <p:txBody>
            <a:bodyPr wrap="none" anchor="ctr"/>
            <a:lstStyle/>
            <a:p>
              <a:endParaRPr lang="en-IN"/>
            </a:p>
          </p:txBody>
        </p:sp>
        <p:sp>
          <p:nvSpPr>
            <p:cNvPr id="99349" name="Line 21"/>
            <p:cNvSpPr>
              <a:spLocks noChangeShapeType="1"/>
            </p:cNvSpPr>
            <p:nvPr/>
          </p:nvSpPr>
          <p:spPr bwMode="auto">
            <a:xfrm>
              <a:off x="960" y="1536"/>
              <a:ext cx="0" cy="192"/>
            </a:xfrm>
            <a:prstGeom prst="line">
              <a:avLst/>
            </a:prstGeom>
            <a:noFill/>
            <a:ln w="12700">
              <a:solidFill>
                <a:schemeClr val="tx1"/>
              </a:solidFill>
              <a:round/>
              <a:headEnd/>
              <a:tailEnd/>
            </a:ln>
            <a:effectLst/>
          </p:spPr>
          <p:txBody>
            <a:bodyPr wrap="none" anchor="ctr"/>
            <a:lstStyle/>
            <a:p>
              <a:endParaRPr lang="en-IN"/>
            </a:p>
          </p:txBody>
        </p:sp>
      </p:grpSp>
      <p:graphicFrame>
        <p:nvGraphicFramePr>
          <p:cNvPr id="99350" name="Object 22"/>
          <p:cNvGraphicFramePr>
            <a:graphicFrameLocks noChangeAspect="1"/>
          </p:cNvGraphicFramePr>
          <p:nvPr/>
        </p:nvGraphicFramePr>
        <p:xfrm>
          <a:off x="5638800" y="1143000"/>
          <a:ext cx="3392488" cy="5105400"/>
        </p:xfrm>
        <a:graphic>
          <a:graphicData uri="http://schemas.openxmlformats.org/presentationml/2006/ole">
            <mc:AlternateContent xmlns:mc="http://schemas.openxmlformats.org/markup-compatibility/2006">
              <mc:Choice xmlns:v="urn:schemas-microsoft-com:vml" Requires="v">
                <p:oleObj spid="_x0000_s99351" name="워크시트" r:id="rId4" imgW="4496048" imgH="4945798" progId="Excel.Sheet.8">
                  <p:embed/>
                </p:oleObj>
              </mc:Choice>
              <mc:Fallback>
                <p:oleObj name="워크시트" r:id="rId4" imgW="4496048" imgH="4945798" progId="Excel.Sheet.8">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143000"/>
                        <a:ext cx="3392488" cy="510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51" name="AutoShape 23"/>
          <p:cNvSpPr>
            <a:spLocks/>
          </p:cNvSpPr>
          <p:nvPr/>
        </p:nvSpPr>
        <p:spPr bwMode="auto">
          <a:xfrm>
            <a:off x="5410200" y="1676400"/>
            <a:ext cx="76200" cy="914400"/>
          </a:xfrm>
          <a:prstGeom prst="leftBrace">
            <a:avLst>
              <a:gd name="adj1" fmla="val 100000"/>
              <a:gd name="adj2" fmla="val 50000"/>
            </a:avLst>
          </a:prstGeom>
          <a:noFill/>
          <a:ln w="25400">
            <a:solidFill>
              <a:srgbClr val="FF0000"/>
            </a:solidFill>
            <a:round/>
            <a:headEnd/>
            <a:tailEnd/>
          </a:ln>
          <a:effectLst/>
        </p:spPr>
        <p:txBody>
          <a:bodyPr wrap="none" anchor="ctr"/>
          <a:lstStyle/>
          <a:p>
            <a:endParaRPr lang="en-IN"/>
          </a:p>
        </p:txBody>
      </p:sp>
      <p:sp>
        <p:nvSpPr>
          <p:cNvPr id="99352" name="AutoShape 24"/>
          <p:cNvSpPr>
            <a:spLocks/>
          </p:cNvSpPr>
          <p:nvPr/>
        </p:nvSpPr>
        <p:spPr bwMode="auto">
          <a:xfrm>
            <a:off x="5410200" y="3048000"/>
            <a:ext cx="76200" cy="1600200"/>
          </a:xfrm>
          <a:prstGeom prst="leftBrace">
            <a:avLst>
              <a:gd name="adj1" fmla="val 175000"/>
              <a:gd name="adj2" fmla="val 50000"/>
            </a:avLst>
          </a:prstGeom>
          <a:noFill/>
          <a:ln w="25400">
            <a:solidFill>
              <a:srgbClr val="FF0000"/>
            </a:solidFill>
            <a:round/>
            <a:headEnd/>
            <a:tailEnd/>
          </a:ln>
          <a:effectLst/>
        </p:spPr>
        <p:txBody>
          <a:bodyPr wrap="none" anchor="ctr"/>
          <a:lstStyle/>
          <a:p>
            <a:endParaRPr lang="en-IN"/>
          </a:p>
        </p:txBody>
      </p:sp>
      <p:sp>
        <p:nvSpPr>
          <p:cNvPr id="99353" name="AutoShape 25"/>
          <p:cNvSpPr>
            <a:spLocks/>
          </p:cNvSpPr>
          <p:nvPr/>
        </p:nvSpPr>
        <p:spPr bwMode="auto">
          <a:xfrm>
            <a:off x="5410200" y="5257800"/>
            <a:ext cx="76200" cy="762000"/>
          </a:xfrm>
          <a:prstGeom prst="leftBrace">
            <a:avLst>
              <a:gd name="adj1" fmla="val 83333"/>
              <a:gd name="adj2" fmla="val 50000"/>
            </a:avLst>
          </a:prstGeom>
          <a:noFill/>
          <a:ln w="25400">
            <a:solidFill>
              <a:srgbClr val="FF0000"/>
            </a:solidFill>
            <a:round/>
            <a:headEnd/>
            <a:tailEnd/>
          </a:ln>
          <a:effectLst/>
        </p:spPr>
        <p:txBody>
          <a:bodyPr wrap="none" anchor="ctr"/>
          <a:lstStyle/>
          <a:p>
            <a:endParaRPr lang="en-IN"/>
          </a:p>
        </p:txBody>
      </p:sp>
      <p:sp>
        <p:nvSpPr>
          <p:cNvPr id="99354" name="Freeform 26"/>
          <p:cNvSpPr>
            <a:spLocks/>
          </p:cNvSpPr>
          <p:nvPr/>
        </p:nvSpPr>
        <p:spPr bwMode="auto">
          <a:xfrm>
            <a:off x="4191000" y="1828800"/>
            <a:ext cx="1143000" cy="304800"/>
          </a:xfrm>
          <a:custGeom>
            <a:avLst/>
            <a:gdLst/>
            <a:ahLst/>
            <a:cxnLst>
              <a:cxn ang="0">
                <a:pos x="0" y="0"/>
              </a:cxn>
              <a:cxn ang="0">
                <a:pos x="336" y="144"/>
              </a:cxn>
              <a:cxn ang="0">
                <a:pos x="720" y="432"/>
              </a:cxn>
            </a:cxnLst>
            <a:rect l="0" t="0" r="r" b="b"/>
            <a:pathLst>
              <a:path w="720" h="432">
                <a:moveTo>
                  <a:pt x="0" y="0"/>
                </a:moveTo>
                <a:cubicBezTo>
                  <a:pt x="108" y="36"/>
                  <a:pt x="216" y="72"/>
                  <a:pt x="336" y="144"/>
                </a:cubicBezTo>
                <a:cubicBezTo>
                  <a:pt x="456" y="216"/>
                  <a:pt x="588" y="324"/>
                  <a:pt x="720" y="432"/>
                </a:cubicBezTo>
              </a:path>
            </a:pathLst>
          </a:custGeom>
          <a:noFill/>
          <a:ln w="57150" cap="flat" cmpd="sng">
            <a:solidFill>
              <a:srgbClr val="FFCC00"/>
            </a:solidFill>
            <a:prstDash val="solid"/>
            <a:round/>
            <a:headEnd type="none" w="med" len="med"/>
            <a:tailEnd type="triangle" w="med" len="med"/>
          </a:ln>
          <a:effectLst/>
        </p:spPr>
        <p:txBody>
          <a:bodyPr wrap="none" anchor="ctr"/>
          <a:lstStyle/>
          <a:p>
            <a:endParaRPr lang="en-IN"/>
          </a:p>
        </p:txBody>
      </p:sp>
      <p:sp>
        <p:nvSpPr>
          <p:cNvPr id="99355" name="Freeform 27"/>
          <p:cNvSpPr>
            <a:spLocks/>
          </p:cNvSpPr>
          <p:nvPr/>
        </p:nvSpPr>
        <p:spPr bwMode="auto">
          <a:xfrm>
            <a:off x="4114800" y="3505200"/>
            <a:ext cx="1295400" cy="330200"/>
          </a:xfrm>
          <a:custGeom>
            <a:avLst/>
            <a:gdLst/>
            <a:ahLst/>
            <a:cxnLst>
              <a:cxn ang="0">
                <a:pos x="0" y="0"/>
              </a:cxn>
              <a:cxn ang="0">
                <a:pos x="336" y="96"/>
              </a:cxn>
              <a:cxn ang="0">
                <a:pos x="624" y="192"/>
              </a:cxn>
              <a:cxn ang="0">
                <a:pos x="816" y="192"/>
              </a:cxn>
            </a:cxnLst>
            <a:rect l="0" t="0" r="r" b="b"/>
            <a:pathLst>
              <a:path w="816" h="208">
                <a:moveTo>
                  <a:pt x="0" y="0"/>
                </a:moveTo>
                <a:cubicBezTo>
                  <a:pt x="116" y="32"/>
                  <a:pt x="232" y="64"/>
                  <a:pt x="336" y="96"/>
                </a:cubicBezTo>
                <a:cubicBezTo>
                  <a:pt x="440" y="128"/>
                  <a:pt x="544" y="176"/>
                  <a:pt x="624" y="192"/>
                </a:cubicBezTo>
                <a:cubicBezTo>
                  <a:pt x="704" y="208"/>
                  <a:pt x="760" y="200"/>
                  <a:pt x="816" y="192"/>
                </a:cubicBezTo>
              </a:path>
            </a:pathLst>
          </a:custGeom>
          <a:noFill/>
          <a:ln w="50800" cap="flat" cmpd="sng">
            <a:solidFill>
              <a:srgbClr val="00FF00"/>
            </a:solidFill>
            <a:prstDash val="solid"/>
            <a:round/>
            <a:headEnd type="none" w="med" len="med"/>
            <a:tailEnd type="triangle" w="med" len="med"/>
          </a:ln>
          <a:effectLst/>
        </p:spPr>
        <p:txBody>
          <a:bodyPr wrap="none" anchor="ctr"/>
          <a:lstStyle/>
          <a:p>
            <a:endParaRPr lang="en-IN"/>
          </a:p>
        </p:txBody>
      </p:sp>
      <p:sp>
        <p:nvSpPr>
          <p:cNvPr id="99356" name="Freeform 28"/>
          <p:cNvSpPr>
            <a:spLocks/>
          </p:cNvSpPr>
          <p:nvPr/>
        </p:nvSpPr>
        <p:spPr bwMode="auto">
          <a:xfrm>
            <a:off x="3657600" y="4800600"/>
            <a:ext cx="1600200" cy="990600"/>
          </a:xfrm>
          <a:custGeom>
            <a:avLst/>
            <a:gdLst/>
            <a:ahLst/>
            <a:cxnLst>
              <a:cxn ang="0">
                <a:pos x="0" y="8"/>
              </a:cxn>
              <a:cxn ang="0">
                <a:pos x="480" y="8"/>
              </a:cxn>
              <a:cxn ang="0">
                <a:pos x="912" y="56"/>
              </a:cxn>
              <a:cxn ang="0">
                <a:pos x="1152" y="56"/>
              </a:cxn>
            </a:cxnLst>
            <a:rect l="0" t="0" r="r" b="b"/>
            <a:pathLst>
              <a:path w="1152" h="64">
                <a:moveTo>
                  <a:pt x="0" y="8"/>
                </a:moveTo>
                <a:cubicBezTo>
                  <a:pt x="164" y="4"/>
                  <a:pt x="328" y="0"/>
                  <a:pt x="480" y="8"/>
                </a:cubicBezTo>
                <a:cubicBezTo>
                  <a:pt x="632" y="16"/>
                  <a:pt x="800" y="48"/>
                  <a:pt x="912" y="56"/>
                </a:cubicBezTo>
                <a:cubicBezTo>
                  <a:pt x="1024" y="64"/>
                  <a:pt x="1088" y="60"/>
                  <a:pt x="1152" y="56"/>
                </a:cubicBezTo>
              </a:path>
            </a:pathLst>
          </a:custGeom>
          <a:noFill/>
          <a:ln w="50800" cap="flat" cmpd="sng">
            <a:solidFill>
              <a:srgbClr val="00FFFF"/>
            </a:solidFill>
            <a:prstDash val="solid"/>
            <a:round/>
            <a:headEnd type="none" w="med" len="med"/>
            <a:tailEnd type="triangle" w="med" len="med"/>
          </a:ln>
          <a:effectLst/>
        </p:spPr>
        <p:txBody>
          <a:bodyPr wrap="none" anchor="ctr"/>
          <a:lstStyle/>
          <a:p>
            <a:endParaRPr lang="en-IN"/>
          </a:p>
        </p:txBody>
      </p:sp>
      <p:sp>
        <p:nvSpPr>
          <p:cNvPr id="99357" name="Rectangle 29"/>
          <p:cNvSpPr>
            <a:spLocks noGrp="1" noChangeArrowheads="1"/>
          </p:cNvSpPr>
          <p:nvPr>
            <p:ph type="title"/>
          </p:nvPr>
        </p:nvSpPr>
        <p:spPr>
          <a:xfrm>
            <a:off x="609600" y="152400"/>
            <a:ext cx="7772400" cy="533400"/>
          </a:xfrm>
          <a:noFill/>
          <a:ln/>
        </p:spPr>
        <p:txBody>
          <a:bodyPr lIns="90488" tIns="44450" rIns="90488" bIns="44450" anchor="b"/>
          <a:lstStyle/>
          <a:p>
            <a:r>
              <a:rPr lang="en-US" altLang="ko-KR" sz="3600">
                <a:ea typeface="Gulim" pitchFamily="34" charset="-127"/>
              </a:rPr>
              <a:t>5-3. Computer Instruction</a:t>
            </a:r>
            <a:endParaRPr lang="ko-KR" altLang="en-US" sz="3600">
              <a:ea typeface="Gulim" pitchFamily="34" charset="-127"/>
            </a:endParaRPr>
          </a:p>
        </p:txBody>
      </p:sp>
      <p:sp>
        <p:nvSpPr>
          <p:cNvPr id="99358" name="Text Box 30"/>
          <p:cNvSpPr txBox="1">
            <a:spLocks noChangeArrowheads="1"/>
          </p:cNvSpPr>
          <p:nvPr/>
        </p:nvSpPr>
        <p:spPr bwMode="auto">
          <a:xfrm>
            <a:off x="762000" y="6096000"/>
            <a:ext cx="7772400" cy="549275"/>
          </a:xfrm>
          <a:prstGeom prst="rect">
            <a:avLst/>
          </a:prstGeom>
          <a:noFill/>
          <a:ln w="9525">
            <a:noFill/>
            <a:miter lim="800000"/>
            <a:headEnd/>
            <a:tailEnd/>
          </a:ln>
          <a:effectLst/>
        </p:spPr>
        <p:txBody>
          <a:bodyPr>
            <a:spAutoFit/>
          </a:bodyPr>
          <a:lstStyle/>
          <a:p>
            <a:pPr algn="just"/>
            <a:r>
              <a:rPr lang="en-US" altLang="zh-CN" sz="1000" b="1" u="sng">
                <a:solidFill>
                  <a:schemeClr val="accent2"/>
                </a:solidFill>
                <a:ea typeface="宋体" pitchFamily="2" charset="-122"/>
              </a:rPr>
              <a:t>Reading this table</a:t>
            </a:r>
            <a:r>
              <a:rPr lang="en-US" altLang="zh-CN" sz="1000" b="1">
                <a:solidFill>
                  <a:schemeClr val="accent2"/>
                </a:solidFill>
                <a:ea typeface="宋体" pitchFamily="2" charset="-122"/>
              </a:rPr>
              <a:t>:</a:t>
            </a:r>
            <a:r>
              <a:rPr lang="en-US" altLang="zh-CN" sz="1000">
                <a:solidFill>
                  <a:schemeClr val="accent2"/>
                </a:solidFill>
                <a:ea typeface="宋体" pitchFamily="2" charset="-122"/>
              </a:rPr>
              <a:t> </a:t>
            </a:r>
          </a:p>
          <a:p>
            <a:pPr algn="just"/>
            <a:r>
              <a:rPr lang="en-US" altLang="zh-CN" sz="1000">
                <a:solidFill>
                  <a:schemeClr val="accent2"/>
                </a:solidFill>
                <a:ea typeface="宋体" pitchFamily="2" charset="-122"/>
              </a:rPr>
              <a:t>the presented code is for any instruction that has 16 bits. The xxx represents don’t care ( any data for the first 12 bits). Example  7002 for is a hexadecimal code equivalent to 0111 0000 0000 0010  Which means B</a:t>
            </a:r>
            <a:r>
              <a:rPr lang="en-US" altLang="zh-CN" sz="1000" baseline="-30000">
                <a:solidFill>
                  <a:schemeClr val="accent2"/>
                </a:solidFill>
                <a:ea typeface="宋体" pitchFamily="2" charset="-122"/>
              </a:rPr>
              <a:t>1</a:t>
            </a:r>
            <a:r>
              <a:rPr lang="en-US" altLang="zh-CN" sz="1000">
                <a:solidFill>
                  <a:schemeClr val="accent2"/>
                </a:solidFill>
                <a:ea typeface="宋体" pitchFamily="2" charset="-122"/>
              </a:rPr>
              <a:t> (Bit 1) is set to 1 and the rest of the first 12 bits are set to zeros.</a:t>
            </a:r>
            <a:endParaRPr lang="en-US"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228600" y="304800"/>
            <a:ext cx="8610600" cy="5934075"/>
          </a:xfrm>
          <a:prstGeom prst="rect">
            <a:avLst/>
          </a:prstGeom>
          <a:noFill/>
          <a:ln w="9525">
            <a:noFill/>
            <a:miter lim="800000"/>
            <a:headEnd/>
            <a:tailEnd/>
          </a:ln>
          <a:effectLst/>
        </p:spPr>
        <p:txBody>
          <a:bodyPr>
            <a:spAutoFit/>
          </a:bodyPr>
          <a:lstStyle/>
          <a:p>
            <a:pPr>
              <a:buFontTx/>
              <a:buChar char="•"/>
            </a:pPr>
            <a:r>
              <a:rPr lang="en-US">
                <a:cs typeface="Times New Roman" pitchFamily="18" charset="0"/>
              </a:rPr>
              <a:t>• Instructions are normally stored in consecutive memory locations and are executed sequentially one at a time. </a:t>
            </a:r>
          </a:p>
          <a:p>
            <a:pPr>
              <a:buFontTx/>
              <a:buChar char="•"/>
            </a:pPr>
            <a:r>
              <a:rPr lang="en-US">
                <a:cs typeface="Times New Roman" pitchFamily="18" charset="0"/>
              </a:rPr>
              <a:t>The </a:t>
            </a:r>
            <a:r>
              <a:rPr lang="en-US" b="1">
                <a:cs typeface="Times New Roman" pitchFamily="18" charset="0"/>
              </a:rPr>
              <a:t>program counter </a:t>
            </a:r>
            <a:r>
              <a:rPr lang="en-US">
                <a:cs typeface="Times New Roman" pitchFamily="18" charset="0"/>
              </a:rPr>
              <a:t>(PC) holds the address of the next instruction to be read from memory after the current instruction is executed. </a:t>
            </a:r>
          </a:p>
          <a:p>
            <a:pPr>
              <a:buFontTx/>
              <a:buChar char="•"/>
            </a:pPr>
            <a:r>
              <a:rPr lang="en-US">
                <a:cs typeface="Times New Roman" pitchFamily="18" charset="0"/>
              </a:rPr>
              <a:t>The PC has 12 bits like the AR. </a:t>
            </a:r>
          </a:p>
          <a:p>
            <a:pPr>
              <a:buFontTx/>
              <a:buChar char="•"/>
            </a:pPr>
            <a:r>
              <a:rPr lang="en-US">
                <a:cs typeface="Times New Roman" pitchFamily="18" charset="0"/>
              </a:rPr>
              <a:t>The instruction read from memory is placed in the </a:t>
            </a:r>
            <a:r>
              <a:rPr lang="en-US" b="1">
                <a:cs typeface="Times New Roman" pitchFamily="18" charset="0"/>
              </a:rPr>
              <a:t>instruction register </a:t>
            </a:r>
            <a:r>
              <a:rPr lang="en-US">
                <a:cs typeface="Times New Roman" pitchFamily="18" charset="0"/>
              </a:rPr>
              <a:t>(IR) which has 16 bits corresponding to our instruction code length.</a:t>
            </a:r>
            <a:endParaRPr lang="en-US" altLang="zh-CN">
              <a:ea typeface="宋体" pitchFamily="2" charset="-122"/>
            </a:endParaRPr>
          </a:p>
          <a:p>
            <a:pPr eaLnBrk="0" hangingPunct="0"/>
            <a:r>
              <a:rPr lang="en-US" altLang="zh-CN">
                <a:ea typeface="宋体" pitchFamily="2" charset="-122"/>
              </a:rPr>
              <a:t>• Most processing takes place in the </a:t>
            </a:r>
            <a:r>
              <a:rPr lang="en-US" altLang="zh-CN" b="1">
                <a:ea typeface="宋体" pitchFamily="2" charset="-122"/>
              </a:rPr>
              <a:t>accumulator </a:t>
            </a:r>
            <a:r>
              <a:rPr lang="en-US" altLang="zh-CN">
                <a:ea typeface="宋体" pitchFamily="2" charset="-122"/>
              </a:rPr>
              <a:t>(AC); </a:t>
            </a:r>
          </a:p>
          <a:p>
            <a:pPr eaLnBrk="0" hangingPunct="0">
              <a:buFontTx/>
              <a:buChar char="•"/>
            </a:pPr>
            <a:r>
              <a:rPr lang="en-US" altLang="zh-CN">
                <a:ea typeface="宋体" pitchFamily="2" charset="-122"/>
              </a:rPr>
              <a:t>the </a:t>
            </a:r>
            <a:r>
              <a:rPr lang="en-US" altLang="zh-CN" b="1">
                <a:ea typeface="宋体" pitchFamily="2" charset="-122"/>
              </a:rPr>
              <a:t>temporary register </a:t>
            </a:r>
            <a:r>
              <a:rPr lang="en-US" altLang="zh-CN">
                <a:ea typeface="宋体" pitchFamily="2" charset="-122"/>
              </a:rPr>
              <a:t>(TR) is used for holding temporary data during the processing.</a:t>
            </a:r>
          </a:p>
          <a:p>
            <a:pPr eaLnBrk="0" hangingPunct="0"/>
            <a:r>
              <a:rPr lang="en-US" altLang="zh-CN">
                <a:ea typeface="宋体" pitchFamily="2" charset="-122"/>
              </a:rPr>
              <a:t>• The </a:t>
            </a:r>
            <a:r>
              <a:rPr lang="en-US" altLang="zh-CN" b="1">
                <a:ea typeface="宋体" pitchFamily="2" charset="-122"/>
              </a:rPr>
              <a:t>input </a:t>
            </a:r>
            <a:r>
              <a:rPr lang="en-US" altLang="zh-CN">
                <a:ea typeface="宋体" pitchFamily="2" charset="-122"/>
              </a:rPr>
              <a:t>(INPR) and </a:t>
            </a:r>
            <a:r>
              <a:rPr lang="en-US" altLang="zh-CN" b="1">
                <a:ea typeface="宋体" pitchFamily="2" charset="-122"/>
              </a:rPr>
              <a:t>output </a:t>
            </a:r>
            <a:r>
              <a:rPr lang="en-US" altLang="zh-CN">
                <a:ea typeface="宋体" pitchFamily="2" charset="-122"/>
              </a:rPr>
              <a:t>(OUTR) </a:t>
            </a:r>
            <a:r>
              <a:rPr lang="en-US" altLang="zh-CN" b="1">
                <a:ea typeface="宋体" pitchFamily="2" charset="-122"/>
              </a:rPr>
              <a:t>registers </a:t>
            </a:r>
            <a:r>
              <a:rPr lang="en-US" altLang="zh-CN">
                <a:ea typeface="宋体" pitchFamily="2" charset="-122"/>
              </a:rPr>
              <a:t>hold a character at a time which is read from an input device or to be printed to an output device, respectively. Using the ASCII code, one character is represented with 8 bits (1 byte).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0" y="990600"/>
            <a:ext cx="9144000" cy="914400"/>
          </a:xfrm>
        </p:spPr>
        <p:txBody>
          <a:bodyPr/>
          <a:lstStyle/>
          <a:p>
            <a:pPr lvl="2">
              <a:lnSpc>
                <a:spcPct val="90000"/>
              </a:lnSpc>
            </a:pPr>
            <a:r>
              <a:rPr lang="en-US" altLang="ko-KR" sz="1800">
                <a:ea typeface="Gulim" pitchFamily="34" charset="-127"/>
              </a:rPr>
              <a:t>Microprogrammed Control : </a:t>
            </a:r>
            <a:r>
              <a:rPr lang="en-US" altLang="ko-KR" sz="1800" i="1">
                <a:solidFill>
                  <a:srgbClr val="A50021"/>
                </a:solidFill>
                <a:ea typeface="Gulim" pitchFamily="34" charset="-127"/>
              </a:rPr>
              <a:t>Chap. 7</a:t>
            </a:r>
            <a:endParaRPr lang="en-US" altLang="ko-KR" sz="1800">
              <a:ea typeface="Gulim" pitchFamily="34" charset="-127"/>
            </a:endParaRPr>
          </a:p>
          <a:p>
            <a:pPr lvl="3">
              <a:lnSpc>
                <a:spcPct val="90000"/>
              </a:lnSpc>
            </a:pPr>
            <a:r>
              <a:rPr lang="en-US" altLang="ko-KR" sz="1800">
                <a:ea typeface="Gulim" pitchFamily="34" charset="-127"/>
              </a:rPr>
              <a:t>The control information is stored in a control memory, and the control memory is programmed to initiate the required sequence of microoperations</a:t>
            </a:r>
          </a:p>
          <a:p>
            <a:pPr lvl="3">
              <a:lnSpc>
                <a:spcPct val="90000"/>
              </a:lnSpc>
            </a:pPr>
            <a:r>
              <a:rPr lang="en-US" altLang="ko-KR" sz="1800" b="1">
                <a:solidFill>
                  <a:srgbClr val="A50021"/>
                </a:solidFill>
                <a:ea typeface="Gulim" pitchFamily="34" charset="-127"/>
              </a:rPr>
              <a:t>+</a:t>
            </a:r>
            <a:r>
              <a:rPr lang="en-US" altLang="ko-KR" sz="1800">
                <a:ea typeface="Gulim" pitchFamily="34" charset="-127"/>
              </a:rPr>
              <a:t> Any required change can be done by updating the microprogram in control memory,   </a:t>
            </a:r>
            <a:r>
              <a:rPr lang="en-US" altLang="ko-KR" sz="1800" b="1">
                <a:solidFill>
                  <a:srgbClr val="FF9900"/>
                </a:solidFill>
                <a:ea typeface="Gulim" pitchFamily="34" charset="-127"/>
              </a:rPr>
              <a:t>-</a:t>
            </a:r>
            <a:r>
              <a:rPr lang="en-US" altLang="ko-KR" sz="1800">
                <a:ea typeface="Gulim" pitchFamily="34" charset="-127"/>
              </a:rPr>
              <a:t> Slow operation</a:t>
            </a:r>
          </a:p>
        </p:txBody>
      </p:sp>
      <p:graphicFrame>
        <p:nvGraphicFramePr>
          <p:cNvPr id="180224" name="Object 0"/>
          <p:cNvGraphicFramePr>
            <a:graphicFrameLocks noChangeAspect="1"/>
          </p:cNvGraphicFramePr>
          <p:nvPr>
            <p:extLst>
              <p:ext uri="{D42A27DB-BD31-4B8C-83A1-F6EECF244321}">
                <p14:modId xmlns:p14="http://schemas.microsoft.com/office/powerpoint/2010/main" val="3245386522"/>
              </p:ext>
            </p:extLst>
          </p:nvPr>
        </p:nvGraphicFramePr>
        <p:xfrm>
          <a:off x="5257800" y="2336800"/>
          <a:ext cx="3644900" cy="4064000"/>
        </p:xfrm>
        <a:graphic>
          <a:graphicData uri="http://schemas.openxmlformats.org/presentationml/2006/ole">
            <mc:AlternateContent xmlns:mc="http://schemas.openxmlformats.org/markup-compatibility/2006">
              <mc:Choice xmlns:v="urn:schemas-microsoft-com:vml" Requires="v">
                <p:oleObj spid="_x0000_s180226" name="VISIO" r:id="rId3" imgW="6711120" imgH="7482600" progId="Visio.Drawing.5">
                  <p:embed/>
                </p:oleObj>
              </mc:Choice>
              <mc:Fallback>
                <p:oleObj name="VISIO" r:id="rId3" imgW="6711120" imgH="7482600" progId="Visio.Drawing.5">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336800"/>
                        <a:ext cx="3644900" cy="4064000"/>
                      </a:xfrm>
                      <a:prstGeom prst="rect">
                        <a:avLst/>
                      </a:prstGeom>
                      <a:solidFill>
                        <a:srgbClr val="FFCC99"/>
                      </a:solidFill>
                    </p:spPr>
                  </p:pic>
                </p:oleObj>
              </mc:Fallback>
            </mc:AlternateContent>
          </a:graphicData>
        </a:graphic>
      </p:graphicFrame>
      <p:sp>
        <p:nvSpPr>
          <p:cNvPr id="118788" name="Rectangle 4"/>
          <p:cNvSpPr>
            <a:spLocks noChangeArrowheads="1"/>
          </p:cNvSpPr>
          <p:nvPr/>
        </p:nvSpPr>
        <p:spPr bwMode="auto">
          <a:xfrm>
            <a:off x="152400" y="2362200"/>
            <a:ext cx="5029200" cy="4191000"/>
          </a:xfrm>
          <a:prstGeom prst="rect">
            <a:avLst/>
          </a:prstGeom>
          <a:noFill/>
          <a:ln w="12700">
            <a:noFill/>
            <a:miter lim="800000"/>
            <a:headEnd/>
            <a:tailEnd/>
          </a:ln>
          <a:effectLst/>
        </p:spPr>
        <p:txBody>
          <a:bodyPr lIns="90488" tIns="44450" rIns="90488" bIns="44450"/>
          <a:lstStyle/>
          <a:p>
            <a:pPr marL="742950" lvl="1" indent="-285750">
              <a:lnSpc>
                <a:spcPct val="110000"/>
              </a:lnSpc>
              <a:spcBef>
                <a:spcPct val="20000"/>
              </a:spcBef>
              <a:buFontTx/>
              <a:buChar char="–"/>
            </a:pPr>
            <a:r>
              <a:rPr lang="en-US" altLang="ko-KR" sz="1800">
                <a:ea typeface="Gulim" pitchFamily="34" charset="-127"/>
              </a:rPr>
              <a:t>Control Unit : </a:t>
            </a:r>
            <a:r>
              <a:rPr lang="en-US" altLang="ko-KR" sz="1800" b="1" i="1">
                <a:solidFill>
                  <a:schemeClr val="folHlink"/>
                </a:solidFill>
                <a:ea typeface="Gulim" pitchFamily="34" charset="-127"/>
              </a:rPr>
              <a:t>Fig. 5-6</a:t>
            </a:r>
          </a:p>
          <a:p>
            <a:pPr marL="1143000" lvl="2" indent="-228600">
              <a:lnSpc>
                <a:spcPct val="110000"/>
              </a:lnSpc>
              <a:spcBef>
                <a:spcPct val="20000"/>
              </a:spcBef>
              <a:buFontTx/>
              <a:buChar char="•"/>
            </a:pPr>
            <a:r>
              <a:rPr lang="en-US" altLang="ko-KR" sz="1800">
                <a:ea typeface="Gulim" pitchFamily="34" charset="-127"/>
              </a:rPr>
              <a:t>Control Unit  =  Control Logic Gate </a:t>
            </a:r>
            <a:r>
              <a:rPr lang="en-US" altLang="ko-KR" sz="1800" b="1">
                <a:solidFill>
                  <a:srgbClr val="FF9900"/>
                </a:solidFill>
                <a:ea typeface="Gulim" pitchFamily="34" charset="-127"/>
              </a:rPr>
              <a:t>+</a:t>
            </a:r>
            <a:r>
              <a:rPr lang="en-US" altLang="ko-KR" sz="1800">
                <a:ea typeface="Gulim" pitchFamily="34" charset="-127"/>
              </a:rPr>
              <a:t> 3 X 8 Decoder  </a:t>
            </a:r>
            <a:r>
              <a:rPr lang="en-US" altLang="ko-KR" sz="1800" b="1">
                <a:solidFill>
                  <a:srgbClr val="FF9900"/>
                </a:solidFill>
                <a:ea typeface="Gulim" pitchFamily="34" charset="-127"/>
              </a:rPr>
              <a:t>+</a:t>
            </a:r>
            <a:r>
              <a:rPr lang="en-US" altLang="ko-KR" sz="1800">
                <a:ea typeface="Gulim" pitchFamily="34" charset="-127"/>
              </a:rPr>
              <a:t> Instruction Register </a:t>
            </a:r>
            <a:r>
              <a:rPr lang="en-US" altLang="ko-KR" sz="1800" b="1">
                <a:solidFill>
                  <a:srgbClr val="FF9900"/>
                </a:solidFill>
                <a:ea typeface="Gulim" pitchFamily="34" charset="-127"/>
              </a:rPr>
              <a:t>+</a:t>
            </a:r>
            <a:r>
              <a:rPr lang="en-US" altLang="ko-KR" sz="1800">
                <a:ea typeface="Gulim" pitchFamily="34" charset="-127"/>
              </a:rPr>
              <a:t> Timing Signal </a:t>
            </a:r>
          </a:p>
          <a:p>
            <a:pPr marL="1143000" lvl="2" indent="-228600">
              <a:lnSpc>
                <a:spcPct val="110000"/>
              </a:lnSpc>
              <a:spcBef>
                <a:spcPct val="20000"/>
              </a:spcBef>
              <a:buFontTx/>
              <a:buChar char="•"/>
            </a:pPr>
            <a:r>
              <a:rPr lang="en-US" altLang="ko-KR" sz="1800">
                <a:ea typeface="Gulim" pitchFamily="34" charset="-127"/>
              </a:rPr>
              <a:t>Timing Signal  =  4 X 16  Decoder </a:t>
            </a:r>
            <a:r>
              <a:rPr lang="en-US" altLang="ko-KR" sz="1800" b="1">
                <a:solidFill>
                  <a:srgbClr val="FF9900"/>
                </a:solidFill>
                <a:ea typeface="Gulim" pitchFamily="34" charset="-127"/>
              </a:rPr>
              <a:t>+</a:t>
            </a:r>
            <a:r>
              <a:rPr lang="en-US" altLang="ko-KR" sz="1800">
                <a:ea typeface="Gulim" pitchFamily="34" charset="-127"/>
              </a:rPr>
              <a:t> 4-bit Sequence Counter</a:t>
            </a:r>
          </a:p>
          <a:p>
            <a:pPr marL="1143000" lvl="2" indent="-228600">
              <a:lnSpc>
                <a:spcPct val="110000"/>
              </a:lnSpc>
              <a:spcBef>
                <a:spcPct val="20000"/>
              </a:spcBef>
              <a:buFontTx/>
              <a:buChar char="•"/>
            </a:pPr>
            <a:r>
              <a:rPr lang="en-US" altLang="ko-KR" sz="1800">
                <a:ea typeface="Gulim" pitchFamily="34" charset="-127"/>
              </a:rPr>
              <a:t>Example) Control timing : </a:t>
            </a:r>
            <a:r>
              <a:rPr lang="en-US" altLang="ko-KR" sz="1800" b="1" i="1">
                <a:solidFill>
                  <a:schemeClr val="folHlink"/>
                </a:solidFill>
                <a:ea typeface="Gulim" pitchFamily="34" charset="-127"/>
              </a:rPr>
              <a:t>Fig. 5-7</a:t>
            </a:r>
            <a:endParaRPr lang="en-US" altLang="ko-KR" sz="1800">
              <a:ea typeface="Gulim" pitchFamily="34" charset="-127"/>
            </a:endParaRPr>
          </a:p>
          <a:p>
            <a:pPr marL="1600200" lvl="3" indent="-228600">
              <a:lnSpc>
                <a:spcPct val="110000"/>
              </a:lnSpc>
              <a:spcBef>
                <a:spcPct val="20000"/>
              </a:spcBef>
              <a:buFontTx/>
              <a:buChar char="–"/>
            </a:pPr>
            <a:r>
              <a:rPr lang="en-US" altLang="ko-KR" sz="1800">
                <a:ea typeface="Gulim" pitchFamily="34" charset="-127"/>
              </a:rPr>
              <a:t>Sequence Counter is cleared when D</a:t>
            </a:r>
            <a:r>
              <a:rPr lang="en-US" altLang="ko-KR" sz="1800" baseline="-25000">
                <a:ea typeface="Gulim" pitchFamily="34" charset="-127"/>
              </a:rPr>
              <a:t>3</a:t>
            </a:r>
            <a:r>
              <a:rPr lang="en-US" altLang="ko-KR" sz="1800">
                <a:ea typeface="Gulim" pitchFamily="34" charset="-127"/>
              </a:rPr>
              <a:t>T</a:t>
            </a:r>
            <a:r>
              <a:rPr lang="en-US" altLang="ko-KR" sz="1800" baseline="-25000">
                <a:ea typeface="Gulim" pitchFamily="34" charset="-127"/>
              </a:rPr>
              <a:t>4</a:t>
            </a:r>
            <a:r>
              <a:rPr lang="en-US" altLang="ko-KR" sz="1800">
                <a:ea typeface="Gulim" pitchFamily="34" charset="-127"/>
              </a:rPr>
              <a:t> =1 :</a:t>
            </a:r>
          </a:p>
          <a:p>
            <a:pPr marL="1143000" lvl="2" indent="-228600">
              <a:lnSpc>
                <a:spcPct val="110000"/>
              </a:lnSpc>
              <a:spcBef>
                <a:spcPct val="20000"/>
              </a:spcBef>
              <a:buFontTx/>
              <a:buChar char="•"/>
            </a:pPr>
            <a:r>
              <a:rPr lang="en-US" altLang="ko-KR" sz="1800">
                <a:ea typeface="Gulim" pitchFamily="34" charset="-127"/>
              </a:rPr>
              <a:t>Memory R/W cycle time &gt; Clock cycle time</a:t>
            </a:r>
            <a:endParaRPr lang="ko-KR" altLang="en-US" sz="2000">
              <a:ea typeface="Gulim" pitchFamily="34" charset="-127"/>
            </a:endParaRPr>
          </a:p>
        </p:txBody>
      </p:sp>
      <p:sp>
        <p:nvSpPr>
          <p:cNvPr id="118789" name="AutoShape 5"/>
          <p:cNvSpPr>
            <a:spLocks/>
          </p:cNvSpPr>
          <p:nvPr/>
        </p:nvSpPr>
        <p:spPr bwMode="auto">
          <a:xfrm>
            <a:off x="5181600" y="4800600"/>
            <a:ext cx="76200" cy="1371600"/>
          </a:xfrm>
          <a:prstGeom prst="leftBrace">
            <a:avLst>
              <a:gd name="adj1" fmla="val 150000"/>
              <a:gd name="adj2" fmla="val 50000"/>
            </a:avLst>
          </a:prstGeom>
          <a:noFill/>
          <a:ln w="25400">
            <a:solidFill>
              <a:srgbClr val="FF0000"/>
            </a:solidFill>
            <a:round/>
            <a:headEnd/>
            <a:tailEnd/>
          </a:ln>
          <a:effectLst/>
        </p:spPr>
        <p:txBody>
          <a:bodyPr wrap="none" anchor="ctr"/>
          <a:lstStyle/>
          <a:p>
            <a:endParaRPr lang="en-IN"/>
          </a:p>
        </p:txBody>
      </p:sp>
      <p:sp>
        <p:nvSpPr>
          <p:cNvPr id="118790" name="Freeform 6"/>
          <p:cNvSpPr>
            <a:spLocks/>
          </p:cNvSpPr>
          <p:nvPr/>
        </p:nvSpPr>
        <p:spPr bwMode="auto">
          <a:xfrm>
            <a:off x="3886200" y="4038600"/>
            <a:ext cx="1295400" cy="1447800"/>
          </a:xfrm>
          <a:custGeom>
            <a:avLst/>
            <a:gdLst/>
            <a:ahLst/>
            <a:cxnLst>
              <a:cxn ang="0">
                <a:pos x="0" y="0"/>
              </a:cxn>
              <a:cxn ang="0">
                <a:pos x="528" y="192"/>
              </a:cxn>
              <a:cxn ang="0">
                <a:pos x="720" y="912"/>
              </a:cxn>
              <a:cxn ang="0">
                <a:pos x="816" y="1152"/>
              </a:cxn>
            </a:cxnLst>
            <a:rect l="0" t="0" r="r" b="b"/>
            <a:pathLst>
              <a:path w="816" h="1152">
                <a:moveTo>
                  <a:pt x="0" y="0"/>
                </a:moveTo>
                <a:cubicBezTo>
                  <a:pt x="204" y="20"/>
                  <a:pt x="408" y="40"/>
                  <a:pt x="528" y="192"/>
                </a:cubicBezTo>
                <a:cubicBezTo>
                  <a:pt x="648" y="344"/>
                  <a:pt x="672" y="752"/>
                  <a:pt x="720" y="912"/>
                </a:cubicBezTo>
                <a:cubicBezTo>
                  <a:pt x="768" y="1072"/>
                  <a:pt x="792" y="1112"/>
                  <a:pt x="816" y="1152"/>
                </a:cubicBezTo>
              </a:path>
            </a:pathLst>
          </a:custGeom>
          <a:noFill/>
          <a:ln w="28575" cap="flat" cmpd="sng">
            <a:solidFill>
              <a:srgbClr val="00FF00"/>
            </a:solidFill>
            <a:prstDash val="solid"/>
            <a:round/>
            <a:headEnd type="diamond" w="med" len="med"/>
            <a:tailEnd type="triangle" w="med" len="med"/>
          </a:ln>
          <a:effectLst/>
        </p:spPr>
        <p:txBody>
          <a:bodyPr wrap="none" anchor="ctr"/>
          <a:lstStyle/>
          <a:p>
            <a:endParaRPr lang="en-IN"/>
          </a:p>
        </p:txBody>
      </p:sp>
      <p:graphicFrame>
        <p:nvGraphicFramePr>
          <p:cNvPr id="180225" name="Object 1"/>
          <p:cNvGraphicFramePr>
            <a:graphicFrameLocks noChangeAspect="1"/>
          </p:cNvGraphicFramePr>
          <p:nvPr/>
        </p:nvGraphicFramePr>
        <p:xfrm>
          <a:off x="2971800" y="5029200"/>
          <a:ext cx="1295400" cy="323850"/>
        </p:xfrm>
        <a:graphic>
          <a:graphicData uri="http://schemas.openxmlformats.org/presentationml/2006/ole">
            <mc:AlternateContent xmlns:mc="http://schemas.openxmlformats.org/markup-compatibility/2006">
              <mc:Choice xmlns:v="urn:schemas-microsoft-com:vml" Requires="v">
                <p:oleObj spid="_x0000_s180227" name="수식" r:id="rId5" imgW="914400" imgH="228600" progId="Equation.3">
                  <p:embed/>
                </p:oleObj>
              </mc:Choice>
              <mc:Fallback>
                <p:oleObj name="수식" r:id="rId5" imgW="914400" imgH="22860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5029200"/>
                        <a:ext cx="1295400" cy="323850"/>
                      </a:xfrm>
                      <a:prstGeom prst="rect">
                        <a:avLst/>
                      </a:prstGeom>
                      <a:solidFill>
                        <a:srgbClr val="FFFF99"/>
                      </a:solidFill>
                    </p:spPr>
                  </p:pic>
                </p:oleObj>
              </mc:Fallback>
            </mc:AlternateContent>
          </a:graphicData>
        </a:graphic>
      </p:graphicFrame>
      <p:sp>
        <p:nvSpPr>
          <p:cNvPr id="118792" name="Rectangle 8"/>
          <p:cNvSpPr>
            <a:spLocks noGrp="1" noChangeArrowheads="1"/>
          </p:cNvSpPr>
          <p:nvPr>
            <p:ph type="title"/>
          </p:nvPr>
        </p:nvSpPr>
        <p:spPr>
          <a:xfrm>
            <a:off x="685800" y="0"/>
            <a:ext cx="7772400" cy="762000"/>
          </a:xfrm>
          <a:noFill/>
          <a:ln/>
        </p:spPr>
        <p:txBody>
          <a:bodyPr lIns="90488" tIns="44450" rIns="90488" bIns="44450" anchor="b"/>
          <a:lstStyle/>
          <a:p>
            <a:r>
              <a:rPr lang="en-US" altLang="ko-KR" sz="3600">
                <a:ea typeface="Gulim" pitchFamily="34" charset="-127"/>
              </a:rPr>
              <a:t>5-4. Timing and Control</a:t>
            </a:r>
            <a:endParaRPr lang="ko-KR" altLang="en-US" sz="3600">
              <a:ea typeface="Gulim" pitchFamily="34" charset="-127"/>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0" y="304800"/>
            <a:ext cx="9144000" cy="5883275"/>
          </a:xfrm>
          <a:prstGeom prst="rect">
            <a:avLst/>
          </a:prstGeom>
          <a:noFill/>
          <a:ln w="9525">
            <a:noFill/>
            <a:miter lim="800000"/>
            <a:headEnd/>
            <a:tailEnd/>
          </a:ln>
          <a:effectLst/>
        </p:spPr>
        <p:txBody>
          <a:bodyPr>
            <a:spAutoFit/>
          </a:bodyPr>
          <a:lstStyle/>
          <a:p>
            <a:r>
              <a:rPr lang="en-US" sz="2000" b="1">
                <a:cs typeface="Times New Roman" pitchFamily="18" charset="0"/>
              </a:rPr>
              <a:t>CONTROL UNIT HARDWARE</a:t>
            </a:r>
            <a:endParaRPr lang="en-US" altLang="zh-CN" sz="2000">
              <a:ea typeface="宋体" pitchFamily="2" charset="-122"/>
            </a:endParaRPr>
          </a:p>
          <a:p>
            <a:pPr eaLnBrk="0" hangingPunct="0"/>
            <a:r>
              <a:rPr lang="en-US" altLang="zh-CN" sz="2000">
                <a:ea typeface="宋体" pitchFamily="2" charset="-122"/>
              </a:rPr>
              <a:t>• Inputs to the control unit come from IR where an instruction read from the memory unit is stored.</a:t>
            </a:r>
          </a:p>
          <a:p>
            <a:pPr eaLnBrk="0" hangingPunct="0"/>
            <a:r>
              <a:rPr lang="en-US" altLang="zh-CN" sz="2000">
                <a:ea typeface="宋体" pitchFamily="2" charset="-122"/>
              </a:rPr>
              <a:t>• A hardwired control is implemented in the example computer using:</a:t>
            </a:r>
          </a:p>
          <a:p>
            <a:pPr eaLnBrk="0" hangingPunct="0"/>
            <a:r>
              <a:rPr lang="en-US" altLang="zh-CN" sz="2000">
                <a:ea typeface="宋体" pitchFamily="2" charset="-122"/>
              </a:rPr>
              <a:t>&gt; A 3 </a:t>
            </a:r>
            <a:r>
              <a:rPr lang="en-US" altLang="zh-CN" sz="2000">
                <a:latin typeface="Symbol" pitchFamily="18" charset="2"/>
                <a:ea typeface="宋体" pitchFamily="2" charset="-122"/>
              </a:rPr>
              <a:t>´ </a:t>
            </a:r>
            <a:r>
              <a:rPr lang="en-US" altLang="zh-CN" sz="2000">
                <a:ea typeface="宋体" pitchFamily="2" charset="-122"/>
              </a:rPr>
              <a:t>8 decoder to decode opcode bits 12-14 into signals D0, ..., D7;</a:t>
            </a:r>
          </a:p>
          <a:p>
            <a:pPr eaLnBrk="0" hangingPunct="0"/>
            <a:r>
              <a:rPr lang="en-US" altLang="zh-CN" sz="2000">
                <a:ea typeface="宋体" pitchFamily="2" charset="-122"/>
              </a:rPr>
              <a:t>&gt; A 4-bit binary </a:t>
            </a:r>
            <a:r>
              <a:rPr lang="en-US" altLang="zh-CN" sz="2000" b="1">
                <a:ea typeface="宋体" pitchFamily="2" charset="-122"/>
              </a:rPr>
              <a:t>sequence counter </a:t>
            </a:r>
            <a:r>
              <a:rPr lang="en-US" altLang="zh-CN" sz="2000">
                <a:ea typeface="宋体" pitchFamily="2" charset="-122"/>
              </a:rPr>
              <a:t>(SC) to count from 0 to 15 to achieve time sequencing;</a:t>
            </a:r>
          </a:p>
          <a:p>
            <a:pPr eaLnBrk="0" hangingPunct="0"/>
            <a:r>
              <a:rPr lang="en-US" altLang="zh-CN" sz="2000">
                <a:ea typeface="宋体" pitchFamily="2" charset="-122"/>
              </a:rPr>
              <a:t>&gt; A 4 </a:t>
            </a:r>
            <a:r>
              <a:rPr lang="en-US" altLang="zh-CN" sz="2000">
                <a:latin typeface="Symbol" pitchFamily="18" charset="2"/>
                <a:ea typeface="宋体" pitchFamily="2" charset="-122"/>
              </a:rPr>
              <a:t>´ </a:t>
            </a:r>
            <a:r>
              <a:rPr lang="en-US" altLang="zh-CN" sz="2000">
                <a:ea typeface="宋体" pitchFamily="2" charset="-122"/>
              </a:rPr>
              <a:t>16 decoder to decode the output of the counter into 16 timing signals, T0, ..., T15 </a:t>
            </a:r>
          </a:p>
          <a:p>
            <a:pPr eaLnBrk="0" hangingPunct="0"/>
            <a:r>
              <a:rPr lang="en-US" altLang="zh-CN" sz="2000">
                <a:ea typeface="宋体" pitchFamily="2" charset="-122"/>
              </a:rPr>
              <a:t>&gt; A flip-flop (I) to store the addressing mode bit in IR;</a:t>
            </a:r>
          </a:p>
          <a:p>
            <a:pPr eaLnBrk="0" hangingPunct="0"/>
            <a:r>
              <a:rPr lang="en-US" altLang="zh-CN" sz="2000">
                <a:ea typeface="宋体" pitchFamily="2" charset="-122"/>
              </a:rPr>
              <a:t>&gt; A digital circuit with inputs—D0, ..., D7, T0, ..., T15, I, and address bits (11-0) in IR—to generate control outputs supplied to control inputs and select signals of the registers and the bus.</a:t>
            </a:r>
          </a:p>
          <a:p>
            <a:pPr eaLnBrk="0" hangingPunct="0"/>
            <a:r>
              <a:rPr lang="en-US" altLang="zh-CN" sz="2000">
                <a:ea typeface="宋体" pitchFamily="2" charset="-122"/>
              </a:rPr>
              <a:t>• </a:t>
            </a:r>
            <a:r>
              <a:rPr lang="en-US" altLang="zh-CN" sz="2000" b="1">
                <a:ea typeface="宋体" pitchFamily="2" charset="-122"/>
              </a:rPr>
              <a:t>Clocking principle</a:t>
            </a:r>
            <a:r>
              <a:rPr lang="en-US" altLang="zh-CN" sz="2000">
                <a:ea typeface="宋体" pitchFamily="2" charset="-122"/>
              </a:rPr>
              <a:t>: The binary counter goes through a cycle, 0000 </a:t>
            </a:r>
            <a:r>
              <a:rPr lang="en-US" altLang="zh-CN" sz="2000">
                <a:latin typeface="Symbol" pitchFamily="18" charset="2"/>
                <a:ea typeface="宋体" pitchFamily="2" charset="-122"/>
              </a:rPr>
              <a:t>® </a:t>
            </a:r>
            <a:r>
              <a:rPr lang="en-US" altLang="zh-CN" sz="2000">
                <a:ea typeface="宋体" pitchFamily="2" charset="-122"/>
              </a:rPr>
              <a:t>0001 </a:t>
            </a:r>
            <a:r>
              <a:rPr lang="en-US" altLang="zh-CN" sz="2000">
                <a:latin typeface="Symbol" pitchFamily="18" charset="2"/>
                <a:ea typeface="宋体" pitchFamily="2" charset="-122"/>
              </a:rPr>
              <a:t>® </a:t>
            </a:r>
            <a:r>
              <a:rPr lang="en-US" altLang="zh-CN" sz="2000">
                <a:ea typeface="宋体" pitchFamily="2" charset="-122"/>
              </a:rPr>
              <a:t>0010 </a:t>
            </a:r>
            <a:r>
              <a:rPr lang="en-US" altLang="zh-CN" sz="2000">
                <a:latin typeface="Symbol" pitchFamily="18" charset="2"/>
                <a:ea typeface="宋体" pitchFamily="2" charset="-122"/>
              </a:rPr>
              <a:t>® </a:t>
            </a:r>
            <a:r>
              <a:rPr lang="en-US" altLang="zh-CN" sz="2000">
                <a:ea typeface="宋体" pitchFamily="2" charset="-122"/>
              </a:rPr>
              <a:t>... </a:t>
            </a:r>
            <a:r>
              <a:rPr lang="en-US" altLang="zh-CN" sz="2000">
                <a:latin typeface="Symbol" pitchFamily="18" charset="2"/>
                <a:ea typeface="宋体" pitchFamily="2" charset="-122"/>
              </a:rPr>
              <a:t>® </a:t>
            </a:r>
            <a:r>
              <a:rPr lang="en-US" altLang="zh-CN" sz="2000">
                <a:ea typeface="宋体" pitchFamily="2" charset="-122"/>
              </a:rPr>
              <a:t>1111 </a:t>
            </a:r>
            <a:r>
              <a:rPr lang="en-US" altLang="zh-CN" sz="2000">
                <a:latin typeface="Symbol" pitchFamily="18" charset="2"/>
                <a:ea typeface="宋体" pitchFamily="2" charset="-122"/>
              </a:rPr>
              <a:t>® </a:t>
            </a:r>
            <a:r>
              <a:rPr lang="en-US" altLang="zh-CN" sz="2000">
                <a:ea typeface="宋体" pitchFamily="2" charset="-122"/>
              </a:rPr>
              <a:t>0000. Accordingly only one of T0, ..., T15 is 1 at each clock cycle, T0 </a:t>
            </a:r>
            <a:r>
              <a:rPr lang="en-US" altLang="zh-CN" sz="2000">
                <a:latin typeface="Symbol" pitchFamily="18" charset="2"/>
                <a:ea typeface="宋体" pitchFamily="2" charset="-122"/>
              </a:rPr>
              <a:t>® </a:t>
            </a:r>
            <a:r>
              <a:rPr lang="en-US" altLang="zh-CN" sz="2000">
                <a:ea typeface="宋体" pitchFamily="2" charset="-122"/>
              </a:rPr>
              <a:t>T1 </a:t>
            </a:r>
            <a:r>
              <a:rPr lang="en-US" altLang="zh-CN" sz="2000">
                <a:latin typeface="Symbol" pitchFamily="18" charset="2"/>
                <a:ea typeface="宋体" pitchFamily="2" charset="-122"/>
              </a:rPr>
              <a:t>® </a:t>
            </a:r>
            <a:r>
              <a:rPr lang="en-US" altLang="zh-CN" sz="2000">
                <a:ea typeface="宋体" pitchFamily="2" charset="-122"/>
              </a:rPr>
              <a:t>T2 </a:t>
            </a:r>
            <a:r>
              <a:rPr lang="en-US" altLang="zh-CN" sz="2000">
                <a:latin typeface="Symbol" pitchFamily="18" charset="2"/>
                <a:ea typeface="宋体" pitchFamily="2" charset="-122"/>
              </a:rPr>
              <a:t>® </a:t>
            </a:r>
            <a:r>
              <a:rPr lang="en-US" altLang="zh-CN" sz="2000">
                <a:ea typeface="宋体" pitchFamily="2" charset="-122"/>
              </a:rPr>
              <a:t>... </a:t>
            </a:r>
            <a:r>
              <a:rPr lang="en-US" altLang="zh-CN" sz="2000">
                <a:latin typeface="Symbol" pitchFamily="18" charset="2"/>
                <a:ea typeface="宋体" pitchFamily="2" charset="-122"/>
              </a:rPr>
              <a:t>® </a:t>
            </a:r>
            <a:r>
              <a:rPr lang="en-US" altLang="zh-CN" sz="2000">
                <a:ea typeface="宋体" pitchFamily="2" charset="-122"/>
              </a:rPr>
              <a:t>T15 </a:t>
            </a:r>
            <a:r>
              <a:rPr lang="en-US" altLang="zh-CN" sz="2000">
                <a:latin typeface="Symbol" pitchFamily="18" charset="2"/>
                <a:ea typeface="宋体" pitchFamily="2" charset="-122"/>
              </a:rPr>
              <a:t>® </a:t>
            </a:r>
            <a:r>
              <a:rPr lang="en-US" altLang="zh-CN" sz="2000">
                <a:ea typeface="宋体" pitchFamily="2" charset="-122"/>
              </a:rPr>
              <a:t>T0; all the other timing signals are 0.</a:t>
            </a:r>
          </a:p>
          <a:p>
            <a:pPr eaLnBrk="0" hangingPunct="0"/>
            <a:r>
              <a:rPr lang="en-US" altLang="zh-CN" sz="2000">
                <a:ea typeface="宋体" pitchFamily="2" charset="-122"/>
              </a:rPr>
              <a:t>• By setting the clear input (CLR) of SC at a clock cycle, say T3, we can achieve a 4-cycle clock: T0 </a:t>
            </a:r>
            <a:r>
              <a:rPr lang="en-US" altLang="zh-CN" sz="2000">
                <a:latin typeface="Symbol" pitchFamily="18" charset="2"/>
                <a:ea typeface="宋体" pitchFamily="2" charset="-122"/>
              </a:rPr>
              <a:t>® </a:t>
            </a:r>
            <a:r>
              <a:rPr lang="en-US" altLang="zh-CN" sz="2000">
                <a:ea typeface="宋体" pitchFamily="2" charset="-122"/>
              </a:rPr>
              <a:t>T1 </a:t>
            </a:r>
            <a:r>
              <a:rPr lang="en-US" altLang="zh-CN" sz="2000">
                <a:latin typeface="Symbol" pitchFamily="18" charset="2"/>
                <a:ea typeface="宋体" pitchFamily="2" charset="-122"/>
              </a:rPr>
              <a:t>® </a:t>
            </a:r>
            <a:r>
              <a:rPr lang="en-US" altLang="zh-CN" sz="2000">
                <a:ea typeface="宋体" pitchFamily="2" charset="-122"/>
              </a:rPr>
              <a:t>T2 </a:t>
            </a:r>
            <a:r>
              <a:rPr lang="en-US" altLang="zh-CN" sz="2000">
                <a:latin typeface="Symbol" pitchFamily="18" charset="2"/>
                <a:ea typeface="宋体" pitchFamily="2" charset="-122"/>
              </a:rPr>
              <a:t>® </a:t>
            </a:r>
            <a:r>
              <a:rPr lang="en-US" altLang="zh-CN" sz="2000">
                <a:ea typeface="宋体" pitchFamily="2" charset="-122"/>
              </a:rPr>
              <a:t>T3 </a:t>
            </a:r>
            <a:r>
              <a:rPr lang="en-US" altLang="zh-CN" sz="2000">
                <a:latin typeface="Symbol" pitchFamily="18" charset="2"/>
                <a:ea typeface="宋体" pitchFamily="2" charset="-122"/>
              </a:rPr>
              <a:t>® </a:t>
            </a:r>
            <a:r>
              <a:rPr lang="en-US" altLang="zh-CN" sz="2000">
                <a:ea typeface="宋体" pitchFamily="2" charset="-122"/>
              </a:rPr>
              <a:t>T0.</a:t>
            </a:r>
          </a:p>
          <a:p>
            <a:pPr eaLnBrk="0" hangingPunct="0"/>
            <a:endParaRPr lang="en-US" altLang="zh-CN" sz="200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152400" y="228600"/>
            <a:ext cx="8610600" cy="3197225"/>
          </a:xfrm>
          <a:prstGeom prst="rect">
            <a:avLst/>
          </a:prstGeom>
          <a:noFill/>
          <a:ln w="9525">
            <a:noFill/>
            <a:miter lim="800000"/>
            <a:headEnd/>
            <a:tailEnd/>
          </a:ln>
          <a:effectLst/>
        </p:spPr>
        <p:txBody>
          <a:bodyPr>
            <a:spAutoFit/>
          </a:bodyPr>
          <a:lstStyle/>
          <a:p>
            <a:pPr marL="287338"/>
            <a:r>
              <a:rPr lang="en-US">
                <a:cs typeface="Times New Roman" pitchFamily="18" charset="0"/>
              </a:rPr>
              <a:t>• Computer hardware = registers + ALU + datapath (bus) + control unit.</a:t>
            </a:r>
            <a:endParaRPr lang="en-US" altLang="zh-CN">
              <a:ea typeface="宋体" pitchFamily="2" charset="-122"/>
            </a:endParaRPr>
          </a:p>
          <a:p>
            <a:pPr marL="287338" eaLnBrk="0" hangingPunct="0"/>
            <a:r>
              <a:rPr lang="en-US" altLang="zh-CN">
                <a:ea typeface="宋体" pitchFamily="2" charset="-122"/>
              </a:rPr>
              <a:t>• The computer goes through </a:t>
            </a:r>
            <a:r>
              <a:rPr lang="en-US" altLang="zh-CN" b="1">
                <a:ea typeface="宋体" pitchFamily="2" charset="-122"/>
              </a:rPr>
              <a:t>instruction cycles</a:t>
            </a:r>
            <a:r>
              <a:rPr lang="en-US" altLang="zh-CN">
                <a:ea typeface="宋体" pitchFamily="2" charset="-122"/>
              </a:rPr>
              <a:t>:</a:t>
            </a:r>
          </a:p>
          <a:p>
            <a:pPr marL="287338" eaLnBrk="0" hangingPunct="0"/>
            <a:r>
              <a:rPr lang="en-US" altLang="zh-CN" sz="2000">
                <a:solidFill>
                  <a:srgbClr val="FF0000"/>
                </a:solidFill>
                <a:ea typeface="宋体" pitchFamily="2" charset="-122"/>
              </a:rPr>
              <a:t>i) Fetch an instruction from memory;</a:t>
            </a:r>
          </a:p>
          <a:p>
            <a:pPr marL="287338" eaLnBrk="0" hangingPunct="0"/>
            <a:r>
              <a:rPr lang="en-US" altLang="zh-CN" sz="2000">
                <a:solidFill>
                  <a:srgbClr val="FF0000"/>
                </a:solidFill>
                <a:ea typeface="宋体" pitchFamily="2" charset="-122"/>
              </a:rPr>
              <a:t>ii) Decode the instruction to a sequence of control signals;</a:t>
            </a:r>
          </a:p>
          <a:p>
            <a:pPr marL="287338" eaLnBrk="0" hangingPunct="0"/>
            <a:r>
              <a:rPr lang="en-US" altLang="zh-CN" sz="2000">
                <a:solidFill>
                  <a:srgbClr val="FF0000"/>
                </a:solidFill>
                <a:ea typeface="宋体" pitchFamily="2" charset="-122"/>
              </a:rPr>
              <a:t>iii) Execute the decoded sequence of microoperations.</a:t>
            </a:r>
          </a:p>
          <a:p>
            <a:pPr marL="287338" eaLnBrk="0" hangingPunct="0"/>
            <a:r>
              <a:rPr lang="en-US" altLang="zh-CN">
                <a:ea typeface="宋体" pitchFamily="2" charset="-122"/>
              </a:rPr>
              <a:t>• </a:t>
            </a:r>
            <a:r>
              <a:rPr lang="en-US" altLang="zh-CN" b="1">
                <a:ea typeface="宋体" pitchFamily="2" charset="-122"/>
              </a:rPr>
              <a:t>Control unit</a:t>
            </a:r>
            <a:r>
              <a:rPr lang="en-US" altLang="zh-CN">
                <a:ea typeface="宋体" pitchFamily="2" charset="-122"/>
              </a:rPr>
              <a:t>: Instruction </a:t>
            </a:r>
            <a:r>
              <a:rPr lang="en-US" altLang="zh-CN">
                <a:latin typeface="Symbol" pitchFamily="18" charset="2"/>
                <a:ea typeface="宋体" pitchFamily="2" charset="-122"/>
              </a:rPr>
              <a:t>® </a:t>
            </a:r>
            <a:r>
              <a:rPr lang="en-US" altLang="zh-CN">
                <a:ea typeface="宋体" pitchFamily="2" charset="-122"/>
              </a:rPr>
              <a:t>a time sequence of control signals to trigger microoperations.</a:t>
            </a:r>
          </a:p>
          <a:p>
            <a:pPr marL="287338" eaLnBrk="0" hangingPunct="0"/>
            <a:r>
              <a:rPr lang="en-US" altLang="zh-CN">
                <a:ea typeface="宋体" pitchFamily="2" charset="-122"/>
              </a:rPr>
              <a:t>• Input-output is implemented using an </a:t>
            </a:r>
            <a:r>
              <a:rPr lang="en-US" altLang="zh-CN" b="1">
                <a:ea typeface="宋体" pitchFamily="2" charset="-122"/>
              </a:rPr>
              <a:t>interrupt cycle</a:t>
            </a:r>
            <a:r>
              <a:rPr lang="en-US" altLang="zh-CN">
                <a:ea typeface="宋体" pitchFamily="2" charset="-122"/>
              </a:rPr>
              <a:t>. </a:t>
            </a:r>
          </a:p>
        </p:txBody>
      </p:sp>
      <p:pic>
        <p:nvPicPr>
          <p:cNvPr id="88067" name="Picture 3"/>
          <p:cNvPicPr>
            <a:picLocks noChangeAspect="1" noChangeArrowheads="1"/>
          </p:cNvPicPr>
          <p:nvPr/>
        </p:nvPicPr>
        <p:blipFill>
          <a:blip r:embed="rId2"/>
          <a:srcRect/>
          <a:stretch>
            <a:fillRect/>
          </a:stretch>
        </p:blipFill>
        <p:spPr bwMode="auto">
          <a:xfrm>
            <a:off x="457200" y="3429000"/>
            <a:ext cx="8229600" cy="34290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0" y="228600"/>
            <a:ext cx="9144000" cy="3013075"/>
          </a:xfrm>
          <a:prstGeom prst="rect">
            <a:avLst/>
          </a:prstGeom>
          <a:noFill/>
          <a:ln w="9525">
            <a:noFill/>
            <a:miter lim="800000"/>
            <a:headEnd/>
            <a:tailEnd/>
          </a:ln>
          <a:effectLst/>
        </p:spPr>
        <p:txBody>
          <a:bodyPr>
            <a:spAutoFit/>
          </a:bodyPr>
          <a:lstStyle/>
          <a:p>
            <a:r>
              <a:rPr lang="en-US" b="1">
                <a:cs typeface="Times New Roman" pitchFamily="18" charset="0"/>
              </a:rPr>
              <a:t>5.5 Instruction Cycle</a:t>
            </a:r>
            <a:endParaRPr lang="en-US" altLang="zh-CN">
              <a:ea typeface="宋体" pitchFamily="2" charset="-122"/>
            </a:endParaRPr>
          </a:p>
          <a:p>
            <a:pPr eaLnBrk="0" hangingPunct="0"/>
            <a:r>
              <a:rPr lang="en-US" altLang="zh-CN">
                <a:ea typeface="宋体" pitchFamily="2" charset="-122"/>
              </a:rPr>
              <a:t>• A computer goes through the following instruction cycle repeatedly:</a:t>
            </a:r>
          </a:p>
          <a:p>
            <a:pPr eaLnBrk="0" hangingPunct="0"/>
            <a:r>
              <a:rPr lang="en-US" altLang="zh-CN" b="1">
                <a:latin typeface="Courier" charset="0"/>
                <a:ea typeface="宋体" pitchFamily="2" charset="-122"/>
              </a:rPr>
              <a:t>do</a:t>
            </a:r>
            <a:endParaRPr lang="en-US" altLang="zh-CN">
              <a:ea typeface="宋体" pitchFamily="2" charset="-122"/>
            </a:endParaRPr>
          </a:p>
          <a:p>
            <a:pPr eaLnBrk="0" hangingPunct="0"/>
            <a:r>
              <a:rPr lang="en-US" altLang="zh-CN" b="1">
                <a:latin typeface="Courier" charset="0"/>
                <a:ea typeface="宋体" pitchFamily="2" charset="-122"/>
              </a:rPr>
              <a:t>1. Fetch an instruction from memory</a:t>
            </a:r>
            <a:endParaRPr lang="en-US" altLang="zh-CN">
              <a:ea typeface="宋体" pitchFamily="2" charset="-122"/>
            </a:endParaRPr>
          </a:p>
          <a:p>
            <a:pPr eaLnBrk="0" hangingPunct="0"/>
            <a:r>
              <a:rPr lang="en-US" altLang="zh-CN" b="1">
                <a:latin typeface="Courier" charset="0"/>
                <a:ea typeface="宋体" pitchFamily="2" charset="-122"/>
              </a:rPr>
              <a:t>2. Decode the instruction</a:t>
            </a:r>
            <a:endParaRPr lang="en-US" altLang="zh-CN">
              <a:ea typeface="宋体" pitchFamily="2" charset="-122"/>
            </a:endParaRPr>
          </a:p>
          <a:p>
            <a:pPr eaLnBrk="0" hangingPunct="0"/>
            <a:r>
              <a:rPr lang="en-US" altLang="zh-CN" b="1">
                <a:latin typeface="Courier" charset="0"/>
                <a:ea typeface="宋体" pitchFamily="2" charset="-122"/>
              </a:rPr>
              <a:t>3. Read the effective address from memory if the instruction has an indirect address</a:t>
            </a:r>
            <a:endParaRPr lang="en-US" altLang="zh-CN">
              <a:ea typeface="宋体" pitchFamily="2" charset="-122"/>
            </a:endParaRPr>
          </a:p>
          <a:p>
            <a:pPr eaLnBrk="0" hangingPunct="0"/>
            <a:r>
              <a:rPr lang="en-US" altLang="zh-CN" b="1">
                <a:latin typeface="Courier" charset="0"/>
                <a:ea typeface="宋体" pitchFamily="2" charset="-122"/>
              </a:rPr>
              <a:t>4. Execute the instruction until a HALT instruction is encountered</a:t>
            </a:r>
            <a:r>
              <a:rPr lang="en-US" altLang="zh-CN">
                <a:ea typeface="宋体" pitchFamily="2" charset="-122"/>
              </a:rPr>
              <a:t> </a:t>
            </a:r>
          </a:p>
        </p:txBody>
      </p:sp>
      <p:sp>
        <p:nvSpPr>
          <p:cNvPr id="120835" name="Rectangle 3"/>
          <p:cNvSpPr>
            <a:spLocks noChangeArrowheads="1"/>
          </p:cNvSpPr>
          <p:nvPr/>
        </p:nvSpPr>
        <p:spPr bwMode="auto">
          <a:xfrm>
            <a:off x="0" y="3429000"/>
            <a:ext cx="9144000" cy="2741613"/>
          </a:xfrm>
          <a:prstGeom prst="rect">
            <a:avLst/>
          </a:prstGeom>
          <a:noFill/>
          <a:ln w="9525">
            <a:noFill/>
            <a:miter lim="800000"/>
            <a:headEnd/>
            <a:tailEnd/>
          </a:ln>
          <a:effectLst/>
        </p:spPr>
        <p:txBody>
          <a:bodyPr>
            <a:spAutoFit/>
          </a:bodyPr>
          <a:lstStyle/>
          <a:p>
            <a:r>
              <a:rPr lang="en-US">
                <a:cs typeface="Times New Roman" pitchFamily="18" charset="0"/>
              </a:rPr>
              <a:t>• The fetch &amp; decode phases of the instruction cycle consists of the following microoperations synchronized with the timing signals (clocking principle).</a:t>
            </a:r>
          </a:p>
          <a:p>
            <a:endParaRPr lang="en-US" altLang="zh-CN">
              <a:ea typeface="宋体" pitchFamily="2" charset="-122"/>
            </a:endParaRPr>
          </a:p>
          <a:p>
            <a:pPr eaLnBrk="0" hangingPunct="0"/>
            <a:r>
              <a:rPr lang="en-US" altLang="zh-CN">
                <a:ea typeface="宋体" pitchFamily="2" charset="-122"/>
              </a:rPr>
              <a:t>Timing signal 		microoperations</a:t>
            </a:r>
          </a:p>
          <a:p>
            <a:pPr eaLnBrk="0" hangingPunct="0"/>
            <a:r>
              <a:rPr lang="en-US" altLang="zh-CN" sz="1800" b="1">
                <a:latin typeface="Courier" charset="0"/>
                <a:ea typeface="宋体" pitchFamily="2" charset="-122"/>
              </a:rPr>
              <a:t>T0: 			AR </a:t>
            </a:r>
            <a:r>
              <a:rPr lang="en-US" altLang="zh-CN" sz="1800" b="1">
                <a:latin typeface="Symbol" pitchFamily="18" charset="2"/>
                <a:ea typeface="宋体" pitchFamily="2" charset="-122"/>
              </a:rPr>
              <a:t>¬ </a:t>
            </a:r>
            <a:r>
              <a:rPr lang="en-US" altLang="zh-CN" sz="1800" b="1">
                <a:latin typeface="Courier" charset="0"/>
                <a:ea typeface="宋体" pitchFamily="2" charset="-122"/>
              </a:rPr>
              <a:t>PC</a:t>
            </a:r>
            <a:endParaRPr lang="en-US" altLang="zh-CN" sz="1800">
              <a:ea typeface="宋体" pitchFamily="2" charset="-122"/>
            </a:endParaRPr>
          </a:p>
          <a:p>
            <a:pPr eaLnBrk="0" hangingPunct="0"/>
            <a:r>
              <a:rPr lang="en-US" altLang="zh-CN" sz="1800" b="1">
                <a:latin typeface="Courier" charset="0"/>
                <a:ea typeface="宋体" pitchFamily="2" charset="-122"/>
              </a:rPr>
              <a:t>T1: 			IR </a:t>
            </a:r>
            <a:r>
              <a:rPr lang="en-US" altLang="zh-CN" sz="1800" b="1">
                <a:latin typeface="Symbol" pitchFamily="18" charset="2"/>
                <a:ea typeface="宋体" pitchFamily="2" charset="-122"/>
              </a:rPr>
              <a:t>¬ </a:t>
            </a:r>
            <a:r>
              <a:rPr lang="en-US" altLang="zh-CN" sz="1800" b="1">
                <a:latin typeface="Courier" charset="0"/>
                <a:ea typeface="宋体" pitchFamily="2" charset="-122"/>
              </a:rPr>
              <a:t>M[AR], PC </a:t>
            </a:r>
            <a:r>
              <a:rPr lang="en-US" altLang="zh-CN" sz="1800" b="1">
                <a:latin typeface="Symbol" pitchFamily="18" charset="2"/>
                <a:ea typeface="宋体" pitchFamily="2" charset="-122"/>
              </a:rPr>
              <a:t>¬ </a:t>
            </a:r>
            <a:r>
              <a:rPr lang="en-US" altLang="zh-CN" sz="1800" b="1">
                <a:latin typeface="Courier" charset="0"/>
                <a:ea typeface="宋体" pitchFamily="2" charset="-122"/>
              </a:rPr>
              <a:t>PC + 1</a:t>
            </a:r>
            <a:endParaRPr lang="en-US" altLang="zh-CN" sz="1800">
              <a:ea typeface="宋体" pitchFamily="2" charset="-122"/>
            </a:endParaRPr>
          </a:p>
          <a:p>
            <a:pPr eaLnBrk="0" hangingPunct="0"/>
            <a:r>
              <a:rPr lang="en-US" altLang="zh-CN" sz="1800" b="1">
                <a:latin typeface="Courier" charset="0"/>
                <a:ea typeface="宋体" pitchFamily="2" charset="-122"/>
              </a:rPr>
              <a:t>T2: 			D0, ..., D7 </a:t>
            </a:r>
            <a:r>
              <a:rPr lang="en-US" altLang="zh-CN" sz="1800" b="1">
                <a:latin typeface="Symbol" pitchFamily="18" charset="2"/>
                <a:ea typeface="宋体" pitchFamily="2" charset="-122"/>
              </a:rPr>
              <a:t>¬ </a:t>
            </a:r>
            <a:r>
              <a:rPr lang="en-US" altLang="zh-CN" sz="1800" b="1">
                <a:latin typeface="Courier" charset="0"/>
                <a:ea typeface="宋体" pitchFamily="2" charset="-122"/>
              </a:rPr>
              <a:t>Decode IR(12-14), AR </a:t>
            </a:r>
            <a:r>
              <a:rPr lang="en-US" altLang="zh-CN" sz="1800" b="1">
                <a:latin typeface="Symbol" pitchFamily="18" charset="2"/>
                <a:ea typeface="宋体" pitchFamily="2" charset="-122"/>
              </a:rPr>
              <a:t>¬ </a:t>
            </a:r>
            <a:r>
              <a:rPr lang="en-US" altLang="zh-CN" sz="1800" b="1">
                <a:latin typeface="Courier" charset="0"/>
                <a:ea typeface="宋体" pitchFamily="2" charset="-122"/>
              </a:rPr>
              <a:t>IR(0-11), I </a:t>
            </a:r>
            <a:r>
              <a:rPr lang="en-US" altLang="zh-CN" sz="1800" b="1">
                <a:latin typeface="Symbol" pitchFamily="18" charset="2"/>
                <a:ea typeface="宋体" pitchFamily="2" charset="-122"/>
              </a:rPr>
              <a:t>¬ </a:t>
            </a:r>
            <a:r>
              <a:rPr lang="en-US" altLang="zh-CN" sz="1800" b="1">
                <a:latin typeface="Courier" charset="0"/>
                <a:ea typeface="宋体" pitchFamily="2" charset="-122"/>
              </a:rPr>
              <a:t>IR(15)</a:t>
            </a:r>
            <a:r>
              <a:rPr lang="en-US" altLang="zh-CN" sz="1800">
                <a:ea typeface="宋体" pitchFamily="2" charset="-122"/>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228600" y="304800"/>
            <a:ext cx="8686800" cy="5883275"/>
          </a:xfrm>
          <a:prstGeom prst="rect">
            <a:avLst/>
          </a:prstGeom>
          <a:noFill/>
          <a:ln w="9525">
            <a:noFill/>
            <a:miter lim="800000"/>
            <a:headEnd/>
            <a:tailEnd/>
          </a:ln>
          <a:effectLst/>
        </p:spPr>
        <p:txBody>
          <a:bodyPr>
            <a:spAutoFit/>
          </a:bodyPr>
          <a:lstStyle/>
          <a:p>
            <a:pPr indent="-200025"/>
            <a:r>
              <a:rPr lang="en-US" sz="2000">
                <a:cs typeface="Times New Roman" pitchFamily="18" charset="0"/>
              </a:rPr>
              <a:t>T0: Since only AR is connected to the address inputs of memory, the address of instruction is transferred from PC to AR.</a:t>
            </a:r>
            <a:endParaRPr lang="en-US" altLang="zh-CN" sz="2000">
              <a:ea typeface="宋体" pitchFamily="2" charset="-122"/>
            </a:endParaRPr>
          </a:p>
          <a:p>
            <a:pPr indent="-200025" eaLnBrk="0" hangingPunct="0"/>
            <a:r>
              <a:rPr lang="en-US" altLang="zh-CN" sz="2000">
                <a:ea typeface="宋体" pitchFamily="2" charset="-122"/>
              </a:rPr>
              <a:t>1. Place the content of PC onto the bus by making the bus selection inputs S2S1S0 = 010.</a:t>
            </a:r>
          </a:p>
          <a:p>
            <a:pPr indent="-200025" eaLnBrk="0" hangingPunct="0"/>
            <a:r>
              <a:rPr lang="en-US" altLang="zh-CN" sz="2000">
                <a:ea typeface="宋体" pitchFamily="2" charset="-122"/>
              </a:rPr>
              <a:t>2. Transfer the content of the bus to AR by enabling the LD input to AR </a:t>
            </a:r>
          </a:p>
          <a:p>
            <a:pPr indent="-200025" eaLnBrk="0" hangingPunct="0"/>
            <a:r>
              <a:rPr lang="en-US" altLang="zh-CN" sz="2000">
                <a:ea typeface="宋体" pitchFamily="2" charset="-122"/>
              </a:rPr>
              <a:t>( </a:t>
            </a:r>
            <a:r>
              <a:rPr lang="en-US" altLang="zh-CN" sz="2000">
                <a:latin typeface="Courier" charset="0"/>
                <a:ea typeface="宋体" pitchFamily="2" charset="-122"/>
              </a:rPr>
              <a:t>AR </a:t>
            </a:r>
            <a:r>
              <a:rPr lang="en-US" altLang="zh-CN" sz="2000">
                <a:latin typeface="Symbol" pitchFamily="18" charset="2"/>
                <a:ea typeface="宋体" pitchFamily="2" charset="-122"/>
              </a:rPr>
              <a:t>¬ </a:t>
            </a:r>
            <a:r>
              <a:rPr lang="en-US" altLang="zh-CN" sz="2000">
                <a:latin typeface="Courier" charset="0"/>
                <a:ea typeface="宋体" pitchFamily="2" charset="-122"/>
              </a:rPr>
              <a:t>PC</a:t>
            </a:r>
            <a:r>
              <a:rPr lang="en-US" altLang="zh-CN" sz="2000">
                <a:ea typeface="宋体" pitchFamily="2" charset="-122"/>
              </a:rPr>
              <a:t>).</a:t>
            </a:r>
          </a:p>
          <a:p>
            <a:pPr indent="-200025" eaLnBrk="0" hangingPunct="0"/>
            <a:r>
              <a:rPr lang="en-US" altLang="zh-CN" sz="2000">
                <a:ea typeface="宋体" pitchFamily="2" charset="-122"/>
              </a:rPr>
              <a:t>T1: The instruction read from memory is then placed in the instruction register IR. At the same time, PC is incremented to prepare for the address of the next instruction.</a:t>
            </a:r>
          </a:p>
          <a:p>
            <a:pPr indent="-200025" eaLnBrk="0" hangingPunct="0"/>
            <a:r>
              <a:rPr lang="en-US" altLang="zh-CN" sz="2000">
                <a:ea typeface="宋体" pitchFamily="2" charset="-122"/>
              </a:rPr>
              <a:t>1. Enable the read input of the memory.</a:t>
            </a:r>
          </a:p>
          <a:p>
            <a:pPr indent="-200025" eaLnBrk="0" hangingPunct="0"/>
            <a:r>
              <a:rPr lang="en-US" altLang="zh-CN" sz="2000">
                <a:ea typeface="宋体" pitchFamily="2" charset="-122"/>
              </a:rPr>
              <a:t>2. Place the content of memory onto the bus by making the bus selection inputs S2S1S0 = 111. (Note that the address lines are always connected to AR, and we have already placed the next instruction address in AR.)</a:t>
            </a:r>
          </a:p>
          <a:p>
            <a:pPr indent="-200025" eaLnBrk="0" hangingPunct="0"/>
            <a:r>
              <a:rPr lang="en-US" altLang="zh-CN" sz="2000">
                <a:ea typeface="宋体" pitchFamily="2" charset="-122"/>
              </a:rPr>
              <a:t>3. Transfer the content of the bus to IR by enabling the LD input to IR</a:t>
            </a:r>
          </a:p>
          <a:p>
            <a:pPr indent="-200025" eaLnBrk="0" hangingPunct="0"/>
            <a:r>
              <a:rPr lang="en-US" altLang="zh-CN" sz="2000">
                <a:ea typeface="宋体" pitchFamily="2" charset="-122"/>
              </a:rPr>
              <a:t> 	(</a:t>
            </a:r>
            <a:r>
              <a:rPr lang="en-US" altLang="zh-CN" sz="2000">
                <a:latin typeface="Courier" charset="0"/>
                <a:ea typeface="宋体" pitchFamily="2" charset="-122"/>
              </a:rPr>
              <a:t>IR </a:t>
            </a:r>
            <a:r>
              <a:rPr lang="en-US" altLang="zh-CN" sz="2000">
                <a:latin typeface="Symbol" pitchFamily="18" charset="2"/>
                <a:ea typeface="宋体" pitchFamily="2" charset="-122"/>
              </a:rPr>
              <a:t>¬ </a:t>
            </a:r>
            <a:r>
              <a:rPr lang="en-US" altLang="zh-CN" sz="2000">
                <a:latin typeface="Courier" charset="0"/>
                <a:ea typeface="宋体" pitchFamily="2" charset="-122"/>
              </a:rPr>
              <a:t>M[AR]</a:t>
            </a:r>
            <a:r>
              <a:rPr lang="en-US" altLang="zh-CN" sz="2000">
                <a:ea typeface="宋体" pitchFamily="2" charset="-122"/>
              </a:rPr>
              <a:t>).</a:t>
            </a:r>
          </a:p>
          <a:p>
            <a:pPr indent="-200025" eaLnBrk="0" hangingPunct="0"/>
            <a:r>
              <a:rPr lang="en-US" altLang="zh-CN" sz="2000">
                <a:ea typeface="宋体" pitchFamily="2" charset="-122"/>
              </a:rPr>
              <a:t>4. Increment PC by enabling the INR input of PC ( </a:t>
            </a:r>
            <a:r>
              <a:rPr lang="en-US" altLang="zh-CN" sz="2000">
                <a:latin typeface="Courier" charset="0"/>
                <a:ea typeface="宋体" pitchFamily="2" charset="-122"/>
              </a:rPr>
              <a:t>PC </a:t>
            </a:r>
            <a:r>
              <a:rPr lang="en-US" altLang="zh-CN" sz="2000">
                <a:latin typeface="Symbol" pitchFamily="18" charset="2"/>
                <a:ea typeface="宋体" pitchFamily="2" charset="-122"/>
              </a:rPr>
              <a:t>¬ </a:t>
            </a:r>
            <a:r>
              <a:rPr lang="en-US" altLang="zh-CN" sz="2000">
                <a:latin typeface="Courier" charset="0"/>
                <a:ea typeface="宋体" pitchFamily="2" charset="-122"/>
              </a:rPr>
              <a:t>PC + 1 </a:t>
            </a:r>
            <a:r>
              <a:rPr lang="en-US" altLang="zh-CN" sz="2000">
                <a:ea typeface="宋体" pitchFamily="2" charset="-122"/>
              </a:rPr>
              <a:t>).</a:t>
            </a:r>
          </a:p>
          <a:p>
            <a:pPr indent="-200025" eaLnBrk="0" hangingPunct="0"/>
            <a:r>
              <a:rPr lang="en-US" altLang="zh-CN" sz="2000">
                <a:ea typeface="宋体" pitchFamily="2" charset="-122"/>
              </a:rPr>
              <a:t>T2: The operation code in IR is decoded; the indirect bit is transferred to I; the address part of the instruction is transferred to AR. (See the common bus skeleton diagram.)</a:t>
            </a:r>
          </a:p>
          <a:p>
            <a:pPr indent="-200025" eaLnBrk="0" hangingPunct="0"/>
            <a:endParaRPr lang="en-US" altLang="zh-CN" sz="2000">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152400" y="228600"/>
            <a:ext cx="8763000" cy="1917700"/>
          </a:xfrm>
          <a:prstGeom prst="rect">
            <a:avLst/>
          </a:prstGeom>
          <a:noFill/>
          <a:ln w="9525">
            <a:noFill/>
            <a:miter lim="800000"/>
            <a:headEnd/>
            <a:tailEnd/>
          </a:ln>
          <a:effectLst/>
        </p:spPr>
        <p:txBody>
          <a:bodyPr>
            <a:spAutoFit/>
          </a:bodyPr>
          <a:lstStyle/>
          <a:p>
            <a:r>
              <a:rPr lang="en-US">
                <a:cs typeface="Times New Roman" pitchFamily="18" charset="0"/>
              </a:rPr>
              <a:t>Similar circuits are used to realize the microoperations at T2.</a:t>
            </a:r>
            <a:endParaRPr lang="en-US" altLang="zh-CN">
              <a:ea typeface="宋体" pitchFamily="2" charset="-122"/>
            </a:endParaRPr>
          </a:p>
          <a:p>
            <a:pPr eaLnBrk="0" hangingPunct="0"/>
            <a:r>
              <a:rPr lang="en-US" altLang="zh-CN">
                <a:ea typeface="宋体" pitchFamily="2" charset="-122"/>
              </a:rPr>
              <a:t>• At T3, microoperations which take place depend on the type of instruction. The four different paths are symbolized as follows, where the control functions must be connected to the proper inputs to activate the desired microoperations. </a:t>
            </a:r>
          </a:p>
        </p:txBody>
      </p:sp>
      <p:sp>
        <p:nvSpPr>
          <p:cNvPr id="122883" name="Rectangle 3"/>
          <p:cNvSpPr>
            <a:spLocks noChangeArrowheads="1"/>
          </p:cNvSpPr>
          <p:nvPr/>
        </p:nvSpPr>
        <p:spPr bwMode="auto">
          <a:xfrm>
            <a:off x="0" y="2438400"/>
            <a:ext cx="9144000" cy="3140075"/>
          </a:xfrm>
          <a:prstGeom prst="rect">
            <a:avLst/>
          </a:prstGeom>
          <a:noFill/>
          <a:ln w="9525">
            <a:noFill/>
            <a:miter lim="800000"/>
            <a:headEnd/>
            <a:tailEnd/>
          </a:ln>
          <a:effectLst/>
        </p:spPr>
        <p:txBody>
          <a:bodyPr>
            <a:spAutoFit/>
          </a:bodyPr>
          <a:lstStyle/>
          <a:p>
            <a:r>
              <a:rPr lang="en-US" sz="2000" b="1" u="sng">
                <a:latin typeface="Courier" charset="0"/>
                <a:cs typeface="Times New Roman" pitchFamily="18" charset="0"/>
              </a:rPr>
              <a:t>Control function 				Microoperation                          </a:t>
            </a:r>
          </a:p>
          <a:p>
            <a:pPr eaLnBrk="0" hangingPunct="0"/>
            <a:r>
              <a:rPr lang="en-US" sz="2000" b="1">
                <a:latin typeface="Courier" charset="0"/>
                <a:cs typeface="Times New Roman" pitchFamily="18" charset="0"/>
              </a:rPr>
              <a:t>D7’IT3: 			AR </a:t>
            </a:r>
            <a:r>
              <a:rPr lang="en-US" sz="2000" b="1">
                <a:latin typeface="Symbol" pitchFamily="18" charset="2"/>
                <a:cs typeface="Times New Roman" pitchFamily="18" charset="0"/>
              </a:rPr>
              <a:t>¬ </a:t>
            </a:r>
            <a:r>
              <a:rPr lang="en-US" sz="2000" b="1">
                <a:latin typeface="Courier" charset="0"/>
                <a:cs typeface="Times New Roman" pitchFamily="18" charset="0"/>
              </a:rPr>
              <a:t>M[AR], indirect memory transfer</a:t>
            </a:r>
            <a:endParaRPr lang="en-US" altLang="zh-CN" sz="2000">
              <a:ea typeface="宋体" pitchFamily="2" charset="-122"/>
            </a:endParaRPr>
          </a:p>
          <a:p>
            <a:pPr eaLnBrk="0" hangingPunct="0"/>
            <a:r>
              <a:rPr lang="en-US" altLang="zh-CN" sz="2000" b="1">
                <a:latin typeface="Courier" charset="0"/>
                <a:ea typeface="宋体" pitchFamily="2" charset="-122"/>
              </a:rPr>
              <a:t>D7’I’T3: 				Nothing, direct memory transfer</a:t>
            </a:r>
            <a:endParaRPr lang="en-US" altLang="zh-CN" sz="2000">
              <a:ea typeface="宋体" pitchFamily="2" charset="-122"/>
            </a:endParaRPr>
          </a:p>
          <a:p>
            <a:pPr eaLnBrk="0" hangingPunct="0"/>
            <a:r>
              <a:rPr lang="en-US" altLang="zh-CN" sz="2000" b="1">
                <a:latin typeface="Courier" charset="0"/>
                <a:ea typeface="宋体" pitchFamily="2" charset="-122"/>
              </a:rPr>
              <a:t>D7I’T3: 			Execute a register-reference instruction</a:t>
            </a:r>
            <a:endParaRPr lang="en-US" altLang="zh-CN" sz="2000">
              <a:ea typeface="宋体" pitchFamily="2" charset="-122"/>
            </a:endParaRPr>
          </a:p>
          <a:p>
            <a:pPr eaLnBrk="0" hangingPunct="0"/>
            <a:r>
              <a:rPr lang="en-US" altLang="zh-CN" sz="2000" b="1">
                <a:latin typeface="Courier" charset="0"/>
                <a:ea typeface="宋体" pitchFamily="2" charset="-122"/>
              </a:rPr>
              <a:t>D7IT3: 							Execute an I/O instruction</a:t>
            </a:r>
            <a:endParaRPr lang="en-US" altLang="zh-CN" sz="2000">
              <a:ea typeface="宋体" pitchFamily="2" charset="-122"/>
            </a:endParaRPr>
          </a:p>
          <a:p>
            <a:pPr eaLnBrk="0" hangingPunct="0"/>
            <a:r>
              <a:rPr lang="en-US" altLang="zh-CN" sz="2000" b="1" u="sng">
                <a:latin typeface="Courier" charset="0"/>
                <a:ea typeface="宋体" pitchFamily="2" charset="-122"/>
              </a:rPr>
              <a:t>                                                                    </a:t>
            </a:r>
            <a:endParaRPr lang="en-US" altLang="zh-CN" sz="2000">
              <a:ea typeface="宋体" pitchFamily="2" charset="-122"/>
            </a:endParaRPr>
          </a:p>
          <a:p>
            <a:pPr eaLnBrk="0" hangingPunct="0"/>
            <a:r>
              <a:rPr lang="en-US" altLang="zh-CN" sz="2000">
                <a:ea typeface="宋体" pitchFamily="2" charset="-122"/>
              </a:rPr>
              <a:t>When D7’T3 = 1 (At T3 &amp; IR(12-14) </a:t>
            </a:r>
            <a:r>
              <a:rPr lang="en-US" altLang="zh-CN" sz="2000">
                <a:latin typeface="Symbol" pitchFamily="18" charset="2"/>
                <a:ea typeface="宋体" pitchFamily="2" charset="-122"/>
              </a:rPr>
              <a:t>¹ </a:t>
            </a:r>
            <a:r>
              <a:rPr lang="en-US" altLang="zh-CN" sz="2000">
                <a:ea typeface="宋体" pitchFamily="2" charset="-122"/>
              </a:rPr>
              <a:t>111), the execution of memory-reference instructions takes place with the next timing variable T4.</a:t>
            </a:r>
          </a:p>
          <a:p>
            <a:pPr eaLnBrk="0" hangingPunct="0"/>
            <a:endParaRPr lang="en-US" altLang="zh-CN" sz="2000">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ChangeAspect="1" noChangeArrowheads="1"/>
          </p:cNvPicPr>
          <p:nvPr/>
        </p:nvPicPr>
        <p:blipFill>
          <a:blip r:embed="rId2"/>
          <a:srcRect/>
          <a:stretch>
            <a:fillRect/>
          </a:stretch>
        </p:blipFill>
        <p:spPr bwMode="auto">
          <a:xfrm>
            <a:off x="1981200" y="304800"/>
            <a:ext cx="5943600" cy="6324600"/>
          </a:xfrm>
          <a:prstGeom prst="rect">
            <a:avLst/>
          </a:prstGeom>
          <a:noFill/>
        </p:spPr>
      </p:pic>
      <p:sp>
        <p:nvSpPr>
          <p:cNvPr id="123907" name="Rectangle 3"/>
          <p:cNvSpPr>
            <a:spLocks noChangeArrowheads="1"/>
          </p:cNvSpPr>
          <p:nvPr/>
        </p:nvSpPr>
        <p:spPr bwMode="auto">
          <a:xfrm>
            <a:off x="152400" y="381000"/>
            <a:ext cx="2057400" cy="2289175"/>
          </a:xfrm>
          <a:prstGeom prst="rect">
            <a:avLst/>
          </a:prstGeom>
          <a:noFill/>
          <a:ln w="9525">
            <a:noFill/>
            <a:miter lim="800000"/>
            <a:headEnd/>
            <a:tailEnd/>
          </a:ln>
          <a:effectLst/>
        </p:spPr>
        <p:txBody>
          <a:bodyPr>
            <a:spAutoFit/>
          </a:bodyPr>
          <a:lstStyle/>
          <a:p>
            <a:r>
              <a:rPr lang="en-US" sz="1800" b="1">
                <a:cs typeface="Times New Roman" pitchFamily="18" charset="0"/>
              </a:rPr>
              <a:t>Figure</a:t>
            </a:r>
            <a:r>
              <a:rPr lang="en-US" sz="1800">
                <a:cs typeface="Times New Roman" pitchFamily="18" charset="0"/>
              </a:rPr>
              <a:t>: Control circuit for instruction fetch. This is a part of the control circuit and demonstrates the kind of wiring needed.</a:t>
            </a:r>
            <a:r>
              <a:rPr lang="en-US" sz="180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p:cNvPicPr>
            <a:picLocks noChangeAspect="1" noChangeArrowheads="1"/>
          </p:cNvPicPr>
          <p:nvPr/>
        </p:nvPicPr>
        <p:blipFill>
          <a:blip r:embed="rId2"/>
          <a:srcRect/>
          <a:stretch>
            <a:fillRect/>
          </a:stretch>
        </p:blipFill>
        <p:spPr bwMode="auto">
          <a:xfrm>
            <a:off x="304800" y="381000"/>
            <a:ext cx="8610600" cy="61722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304800" y="228600"/>
            <a:ext cx="8610600" cy="2282825"/>
          </a:xfrm>
          <a:prstGeom prst="rect">
            <a:avLst/>
          </a:prstGeom>
          <a:noFill/>
          <a:ln w="9525">
            <a:noFill/>
            <a:miter lim="800000"/>
            <a:headEnd/>
            <a:tailEnd/>
          </a:ln>
          <a:effectLst/>
        </p:spPr>
        <p:txBody>
          <a:bodyPr>
            <a:spAutoFit/>
          </a:bodyPr>
          <a:lstStyle/>
          <a:p>
            <a:r>
              <a:rPr lang="en-US" b="1">
                <a:cs typeface="Times New Roman" pitchFamily="18" charset="0"/>
              </a:rPr>
              <a:t>REGISTER-REFERENCE INSTRUCTIONS</a:t>
            </a:r>
            <a:endParaRPr lang="en-US" altLang="zh-CN">
              <a:ea typeface="宋体" pitchFamily="2" charset="-122"/>
            </a:endParaRPr>
          </a:p>
          <a:p>
            <a:pPr eaLnBrk="0" hangingPunct="0"/>
            <a:r>
              <a:rPr lang="en-US" altLang="zh-CN">
                <a:ea typeface="宋体" pitchFamily="2" charset="-122"/>
              </a:rPr>
              <a:t>• The 12 register-reference instructions are recognized by I = 0 and D7 = 1 (IR(12-14) = 111). Each operation is designated by the presence of 1 in one of the bits in IR(0-11). Therefore D7I’T3 </a:t>
            </a:r>
            <a:r>
              <a:rPr lang="en-US" altLang="zh-CN">
                <a:latin typeface="Symbol" pitchFamily="18" charset="2"/>
                <a:ea typeface="宋体" pitchFamily="2" charset="-122"/>
              </a:rPr>
              <a:t>º </a:t>
            </a:r>
            <a:r>
              <a:rPr lang="en-US" altLang="zh-CN">
                <a:ea typeface="宋体" pitchFamily="2" charset="-122"/>
              </a:rPr>
              <a:t>r = 1 is common to all register-transfer instructions.</a:t>
            </a:r>
          </a:p>
          <a:p>
            <a:pPr eaLnBrk="0" hangingPunct="0"/>
            <a:endParaRPr lang="en-US" altLang="zh-CN">
              <a:ea typeface="宋体" pitchFamily="2" charset="-122"/>
            </a:endParaRPr>
          </a:p>
        </p:txBody>
      </p:sp>
      <p:pic>
        <p:nvPicPr>
          <p:cNvPr id="125955" name="Picture 3"/>
          <p:cNvPicPr>
            <a:picLocks noChangeAspect="1" noChangeArrowheads="1"/>
          </p:cNvPicPr>
          <p:nvPr/>
        </p:nvPicPr>
        <p:blipFill>
          <a:blip r:embed="rId2"/>
          <a:srcRect/>
          <a:stretch>
            <a:fillRect/>
          </a:stretch>
        </p:blipFill>
        <p:spPr bwMode="auto">
          <a:xfrm>
            <a:off x="457200" y="2286000"/>
            <a:ext cx="7315200" cy="685800"/>
          </a:xfrm>
          <a:prstGeom prst="rect">
            <a:avLst/>
          </a:prstGeom>
          <a:noFill/>
        </p:spPr>
      </p:pic>
      <p:sp>
        <p:nvSpPr>
          <p:cNvPr id="125956" name="Rectangle 4"/>
          <p:cNvSpPr>
            <a:spLocks noChangeArrowheads="1"/>
          </p:cNvSpPr>
          <p:nvPr/>
        </p:nvSpPr>
        <p:spPr bwMode="auto">
          <a:xfrm>
            <a:off x="1304925" y="2114550"/>
            <a:ext cx="9144000" cy="0"/>
          </a:xfrm>
          <a:prstGeom prst="rect">
            <a:avLst/>
          </a:prstGeom>
          <a:noFill/>
          <a:ln w="9525">
            <a:noFill/>
            <a:miter lim="800000"/>
            <a:headEnd/>
            <a:tailEnd/>
          </a:ln>
          <a:effectLst/>
        </p:spPr>
        <p:txBody>
          <a:bodyPr>
            <a:spAutoFit/>
          </a:bodyPr>
          <a:lstStyle/>
          <a:p>
            <a:endParaRPr lang="en-IN"/>
          </a:p>
        </p:txBody>
      </p:sp>
      <p:pic>
        <p:nvPicPr>
          <p:cNvPr id="125957" name="Picture 5"/>
          <p:cNvPicPr>
            <a:picLocks noChangeAspect="1" noChangeArrowheads="1"/>
          </p:cNvPicPr>
          <p:nvPr/>
        </p:nvPicPr>
        <p:blipFill>
          <a:blip r:embed="rId3"/>
          <a:srcRect/>
          <a:stretch>
            <a:fillRect/>
          </a:stretch>
        </p:blipFill>
        <p:spPr bwMode="auto">
          <a:xfrm>
            <a:off x="457200" y="3200400"/>
            <a:ext cx="8305800" cy="3341688"/>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0" y="228600"/>
            <a:ext cx="9144000" cy="1552575"/>
          </a:xfrm>
          <a:prstGeom prst="rect">
            <a:avLst/>
          </a:prstGeom>
          <a:noFill/>
          <a:ln w="9525">
            <a:noFill/>
            <a:miter lim="800000"/>
            <a:headEnd/>
            <a:tailEnd/>
          </a:ln>
          <a:effectLst/>
        </p:spPr>
        <p:txBody>
          <a:bodyPr>
            <a:spAutoFit/>
          </a:bodyPr>
          <a:lstStyle/>
          <a:p>
            <a:r>
              <a:rPr lang="en-US" b="1">
                <a:cs typeface="Times New Roman" pitchFamily="18" charset="0"/>
              </a:rPr>
              <a:t>5.6 Memory Reference Instructions</a:t>
            </a:r>
            <a:endParaRPr lang="en-US" altLang="zh-CN">
              <a:ea typeface="宋体" pitchFamily="2" charset="-122"/>
            </a:endParaRPr>
          </a:p>
          <a:p>
            <a:pPr eaLnBrk="0" hangingPunct="0"/>
            <a:r>
              <a:rPr lang="en-US" altLang="zh-CN">
                <a:ea typeface="宋体" pitchFamily="2" charset="-122"/>
              </a:rPr>
              <a:t>• Opcode (000 - 110) or the decoded output Di (i = 0, ..., 6) are used to select one memory-reference operation out of 7.</a:t>
            </a:r>
          </a:p>
          <a:p>
            <a:pPr eaLnBrk="0" hangingPunct="0"/>
            <a:endParaRPr lang="en-US" altLang="zh-CN">
              <a:ea typeface="宋体" pitchFamily="2" charset="-122"/>
            </a:endParaRPr>
          </a:p>
        </p:txBody>
      </p:sp>
      <p:pic>
        <p:nvPicPr>
          <p:cNvPr id="126979" name="Picture 3"/>
          <p:cNvPicPr>
            <a:picLocks noChangeAspect="1" noChangeArrowheads="1"/>
          </p:cNvPicPr>
          <p:nvPr/>
        </p:nvPicPr>
        <p:blipFill>
          <a:blip r:embed="rId2"/>
          <a:srcRect/>
          <a:stretch>
            <a:fillRect/>
          </a:stretch>
        </p:blipFill>
        <p:spPr bwMode="auto">
          <a:xfrm>
            <a:off x="228600" y="1981200"/>
            <a:ext cx="8305800" cy="286702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body" idx="1"/>
          </p:nvPr>
        </p:nvSpPr>
        <p:spPr>
          <a:xfrm>
            <a:off x="457200" y="990600"/>
            <a:ext cx="8305800" cy="6019800"/>
          </a:xfrm>
        </p:spPr>
        <p:txBody>
          <a:bodyPr/>
          <a:lstStyle/>
          <a:p>
            <a:pPr lvl="1">
              <a:lnSpc>
                <a:spcPct val="90000"/>
              </a:lnSpc>
            </a:pPr>
            <a:r>
              <a:rPr lang="en-US" altLang="ko-KR" sz="2000">
                <a:ea typeface="Gulim" pitchFamily="34" charset="-127"/>
              </a:rPr>
              <a:t>STA : memory write</a:t>
            </a:r>
          </a:p>
          <a:p>
            <a:pPr lvl="1">
              <a:lnSpc>
                <a:spcPct val="90000"/>
              </a:lnSpc>
            </a:pPr>
            <a:endParaRPr lang="en-US" altLang="ko-KR" sz="2000">
              <a:ea typeface="Gulim" pitchFamily="34" charset="-127"/>
            </a:endParaRPr>
          </a:p>
          <a:p>
            <a:pPr lvl="1">
              <a:lnSpc>
                <a:spcPct val="90000"/>
              </a:lnSpc>
            </a:pPr>
            <a:r>
              <a:rPr lang="en-US" altLang="ko-KR" sz="2000">
                <a:ea typeface="Gulim" pitchFamily="34" charset="-127"/>
              </a:rPr>
              <a:t>BUN : branch unconditionally</a:t>
            </a:r>
          </a:p>
          <a:p>
            <a:pPr lvl="1">
              <a:lnSpc>
                <a:spcPct val="90000"/>
              </a:lnSpc>
            </a:pPr>
            <a:endParaRPr lang="en-US" altLang="ko-KR" sz="2000">
              <a:ea typeface="Gulim" pitchFamily="34" charset="-127"/>
            </a:endParaRPr>
          </a:p>
          <a:p>
            <a:pPr lvl="1">
              <a:lnSpc>
                <a:spcPct val="90000"/>
              </a:lnSpc>
            </a:pPr>
            <a:r>
              <a:rPr lang="en-US" altLang="ko-KR" sz="2000">
                <a:ea typeface="Gulim" pitchFamily="34" charset="-127"/>
              </a:rPr>
              <a:t>BSA : branch and save return address</a:t>
            </a:r>
          </a:p>
          <a:p>
            <a:pPr lvl="1">
              <a:lnSpc>
                <a:spcPct val="90000"/>
              </a:lnSpc>
            </a:pPr>
            <a:endParaRPr lang="en-US" altLang="ko-KR" sz="2000">
              <a:ea typeface="Gulim" pitchFamily="34" charset="-127"/>
            </a:endParaRPr>
          </a:p>
          <a:p>
            <a:pPr lvl="1">
              <a:lnSpc>
                <a:spcPct val="90000"/>
              </a:lnSpc>
            </a:pPr>
            <a:endParaRPr lang="en-US" altLang="ko-KR" sz="2000">
              <a:ea typeface="Gulim" pitchFamily="34" charset="-127"/>
            </a:endParaRPr>
          </a:p>
          <a:p>
            <a:pPr lvl="2">
              <a:lnSpc>
                <a:spcPct val="90000"/>
              </a:lnSpc>
            </a:pPr>
            <a:r>
              <a:rPr lang="en-US" altLang="ko-KR" sz="2000">
                <a:ea typeface="Gulim" pitchFamily="34" charset="-127"/>
              </a:rPr>
              <a:t>Return Address : save return address ( 135         21 )</a:t>
            </a:r>
          </a:p>
          <a:p>
            <a:pPr lvl="2">
              <a:lnSpc>
                <a:spcPct val="90000"/>
              </a:lnSpc>
            </a:pPr>
            <a:r>
              <a:rPr lang="en-US" altLang="ko-KR" sz="2000">
                <a:ea typeface="Gulim" pitchFamily="34" charset="-127"/>
              </a:rPr>
              <a:t>Subroutine Call : </a:t>
            </a:r>
            <a:r>
              <a:rPr lang="en-US" altLang="ko-KR" sz="2000" b="1" i="1">
                <a:solidFill>
                  <a:schemeClr val="folHlink"/>
                </a:solidFill>
                <a:ea typeface="Gulim" pitchFamily="34" charset="-127"/>
              </a:rPr>
              <a:t>Fig. 5-10</a:t>
            </a:r>
            <a:endParaRPr lang="en-US" altLang="ko-KR" sz="2000">
              <a:ea typeface="Gulim" pitchFamily="34" charset="-127"/>
            </a:endParaRPr>
          </a:p>
          <a:p>
            <a:pPr lvl="1">
              <a:lnSpc>
                <a:spcPct val="90000"/>
              </a:lnSpc>
            </a:pPr>
            <a:r>
              <a:rPr lang="en-US" altLang="ko-KR" sz="2000">
                <a:ea typeface="Gulim" pitchFamily="34" charset="-127"/>
              </a:rPr>
              <a:t>ISZ : increment and skip if zero</a:t>
            </a:r>
          </a:p>
          <a:p>
            <a:pPr lvl="1">
              <a:lnSpc>
                <a:spcPct val="90000"/>
              </a:lnSpc>
            </a:pPr>
            <a:endParaRPr lang="en-US" altLang="ko-KR" sz="2000">
              <a:ea typeface="Gulim" pitchFamily="34" charset="-127"/>
            </a:endParaRPr>
          </a:p>
          <a:p>
            <a:pPr lvl="1">
              <a:lnSpc>
                <a:spcPct val="90000"/>
              </a:lnSpc>
            </a:pPr>
            <a:endParaRPr lang="en-US" altLang="ko-KR" sz="2000">
              <a:ea typeface="Gulim" pitchFamily="34" charset="-127"/>
            </a:endParaRPr>
          </a:p>
          <a:p>
            <a:pPr lvl="1">
              <a:lnSpc>
                <a:spcPct val="90000"/>
              </a:lnSpc>
            </a:pPr>
            <a:endParaRPr lang="en-US" altLang="ko-KR" sz="2000">
              <a:ea typeface="Gulim" pitchFamily="34" charset="-127"/>
            </a:endParaRPr>
          </a:p>
          <a:p>
            <a:pPr lvl="1">
              <a:lnSpc>
                <a:spcPct val="90000"/>
              </a:lnSpc>
            </a:pPr>
            <a:r>
              <a:rPr lang="en-US" altLang="ko-KR" sz="2000">
                <a:ea typeface="Gulim" pitchFamily="34" charset="-127"/>
              </a:rPr>
              <a:t>Control Flowchart : </a:t>
            </a:r>
            <a:r>
              <a:rPr lang="en-US" altLang="ko-KR" sz="2000" b="1" i="1">
                <a:solidFill>
                  <a:srgbClr val="660066"/>
                </a:solidFill>
                <a:ea typeface="Gulim" pitchFamily="34" charset="-127"/>
              </a:rPr>
              <a:t>Fig. 5-11</a:t>
            </a:r>
            <a:endParaRPr lang="en-US" altLang="ko-KR" sz="2000">
              <a:ea typeface="Gulim" pitchFamily="34" charset="-127"/>
            </a:endParaRPr>
          </a:p>
          <a:p>
            <a:pPr lvl="2">
              <a:lnSpc>
                <a:spcPct val="90000"/>
              </a:lnSpc>
            </a:pPr>
            <a:r>
              <a:rPr lang="en-US" altLang="ko-KR" sz="2000">
                <a:ea typeface="Gulim" pitchFamily="34" charset="-127"/>
              </a:rPr>
              <a:t>Flowchart for the 7 memory reference instruction</a:t>
            </a:r>
          </a:p>
          <a:p>
            <a:pPr lvl="3">
              <a:lnSpc>
                <a:spcPct val="90000"/>
              </a:lnSpc>
            </a:pPr>
            <a:r>
              <a:rPr lang="en-US" altLang="ko-KR">
                <a:ea typeface="Gulim" pitchFamily="34" charset="-127"/>
              </a:rPr>
              <a:t>The longest instruction : ISZ(T6)</a:t>
            </a:r>
          </a:p>
          <a:p>
            <a:pPr lvl="3">
              <a:lnSpc>
                <a:spcPct val="90000"/>
              </a:lnSpc>
            </a:pPr>
            <a:r>
              <a:rPr lang="ko-KR" altLang="en-US">
                <a:ea typeface="Gulim" pitchFamily="34" charset="-127"/>
              </a:rPr>
              <a:t>3 </a:t>
            </a:r>
            <a:r>
              <a:rPr lang="en-US" altLang="ko-KR">
                <a:ea typeface="Gulim" pitchFamily="34" charset="-127"/>
              </a:rPr>
              <a:t>bit Sequence Counter</a:t>
            </a:r>
            <a:endParaRPr lang="ko-KR" altLang="en-US">
              <a:ea typeface="Gulim" pitchFamily="34" charset="-127"/>
            </a:endParaRPr>
          </a:p>
        </p:txBody>
      </p:sp>
      <p:sp>
        <p:nvSpPr>
          <p:cNvPr id="128003" name="Line 3"/>
          <p:cNvSpPr>
            <a:spLocks noChangeShapeType="1"/>
          </p:cNvSpPr>
          <p:nvPr/>
        </p:nvSpPr>
        <p:spPr bwMode="auto">
          <a:xfrm flipH="1">
            <a:off x="6096000" y="3505200"/>
            <a:ext cx="381000" cy="0"/>
          </a:xfrm>
          <a:prstGeom prst="line">
            <a:avLst/>
          </a:prstGeom>
          <a:noFill/>
          <a:ln w="25400">
            <a:solidFill>
              <a:srgbClr val="FF00FF"/>
            </a:solidFill>
            <a:round/>
            <a:headEnd/>
            <a:tailEnd type="triangle" w="med" len="med"/>
          </a:ln>
          <a:effectLst/>
        </p:spPr>
        <p:txBody>
          <a:bodyPr wrap="none" anchor="ctr"/>
          <a:lstStyle/>
          <a:p>
            <a:endParaRPr lang="en-IN"/>
          </a:p>
        </p:txBody>
      </p:sp>
      <p:graphicFrame>
        <p:nvGraphicFramePr>
          <p:cNvPr id="181248" name="Object 0"/>
          <p:cNvGraphicFramePr>
            <a:graphicFrameLocks noChangeAspect="1"/>
          </p:cNvGraphicFramePr>
          <p:nvPr/>
        </p:nvGraphicFramePr>
        <p:xfrm>
          <a:off x="1524000" y="1371600"/>
          <a:ext cx="2284413" cy="279400"/>
        </p:xfrm>
        <a:graphic>
          <a:graphicData uri="http://schemas.openxmlformats.org/presentationml/2006/ole">
            <mc:AlternateContent xmlns:mc="http://schemas.openxmlformats.org/markup-compatibility/2006">
              <mc:Choice xmlns:v="urn:schemas-microsoft-com:vml" Requires="v">
                <p:oleObj spid="_x0000_s181253" name="수식" r:id="rId3" imgW="1866600" imgH="228600" progId="Equation.3">
                  <p:embed/>
                </p:oleObj>
              </mc:Choice>
              <mc:Fallback>
                <p:oleObj name="수식" r:id="rId3" imgW="1866600" imgH="22860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71600"/>
                        <a:ext cx="2284413" cy="279400"/>
                      </a:xfrm>
                      <a:prstGeom prst="rect">
                        <a:avLst/>
                      </a:prstGeom>
                      <a:solidFill>
                        <a:srgbClr val="FFFF99"/>
                      </a:solidFill>
                    </p:spPr>
                  </p:pic>
                </p:oleObj>
              </mc:Fallback>
            </mc:AlternateContent>
          </a:graphicData>
        </a:graphic>
      </p:graphicFrame>
      <p:graphicFrame>
        <p:nvGraphicFramePr>
          <p:cNvPr id="181249" name="Object 1"/>
          <p:cNvGraphicFramePr>
            <a:graphicFrameLocks noChangeAspect="1"/>
          </p:cNvGraphicFramePr>
          <p:nvPr/>
        </p:nvGraphicFramePr>
        <p:xfrm>
          <a:off x="1447800" y="2057400"/>
          <a:ext cx="1973263" cy="261938"/>
        </p:xfrm>
        <a:graphic>
          <a:graphicData uri="http://schemas.openxmlformats.org/presentationml/2006/ole">
            <mc:AlternateContent xmlns:mc="http://schemas.openxmlformats.org/markup-compatibility/2006">
              <mc:Choice xmlns:v="urn:schemas-microsoft-com:vml" Requires="v">
                <p:oleObj spid="_x0000_s181254" name="수식" r:id="rId5" imgW="1612800" imgH="215640" progId="Equation.3">
                  <p:embed/>
                </p:oleObj>
              </mc:Choice>
              <mc:Fallback>
                <p:oleObj name="수식" r:id="rId5" imgW="1612800" imgH="21564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057400"/>
                        <a:ext cx="1973263" cy="261938"/>
                      </a:xfrm>
                      <a:prstGeom prst="rect">
                        <a:avLst/>
                      </a:prstGeom>
                      <a:solidFill>
                        <a:srgbClr val="FFFF99"/>
                      </a:solidFill>
                    </p:spPr>
                  </p:pic>
                </p:oleObj>
              </mc:Fallback>
            </mc:AlternateContent>
          </a:graphicData>
        </a:graphic>
      </p:graphicFrame>
      <p:graphicFrame>
        <p:nvGraphicFramePr>
          <p:cNvPr id="181250" name="Object 2"/>
          <p:cNvGraphicFramePr>
            <a:graphicFrameLocks noChangeAspect="1"/>
          </p:cNvGraphicFramePr>
          <p:nvPr/>
        </p:nvGraphicFramePr>
        <p:xfrm>
          <a:off x="1447800" y="2743200"/>
          <a:ext cx="2689225" cy="558800"/>
        </p:xfrm>
        <a:graphic>
          <a:graphicData uri="http://schemas.openxmlformats.org/presentationml/2006/ole">
            <mc:AlternateContent xmlns:mc="http://schemas.openxmlformats.org/markup-compatibility/2006">
              <mc:Choice xmlns:v="urn:schemas-microsoft-com:vml" Requires="v">
                <p:oleObj spid="_x0000_s181255" name="수식" r:id="rId7" imgW="2197080" imgH="457200" progId="Equation.3">
                  <p:embed/>
                </p:oleObj>
              </mc:Choice>
              <mc:Fallback>
                <p:oleObj name="수식" r:id="rId7" imgW="2197080" imgH="45720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743200"/>
                        <a:ext cx="2689225" cy="558800"/>
                      </a:xfrm>
                      <a:prstGeom prst="rect">
                        <a:avLst/>
                      </a:prstGeom>
                      <a:solidFill>
                        <a:srgbClr val="FFFF99"/>
                      </a:solidFill>
                    </p:spPr>
                  </p:pic>
                </p:oleObj>
              </mc:Fallback>
            </mc:AlternateContent>
          </a:graphicData>
        </a:graphic>
      </p:graphicFrame>
      <p:graphicFrame>
        <p:nvGraphicFramePr>
          <p:cNvPr id="181251" name="Object 3"/>
          <p:cNvGraphicFramePr>
            <a:graphicFrameLocks noChangeAspect="1"/>
          </p:cNvGraphicFramePr>
          <p:nvPr/>
        </p:nvGraphicFramePr>
        <p:xfrm>
          <a:off x="5105400" y="3733800"/>
          <a:ext cx="3402013" cy="558800"/>
        </p:xfrm>
        <a:graphic>
          <a:graphicData uri="http://schemas.openxmlformats.org/presentationml/2006/ole">
            <mc:AlternateContent xmlns:mc="http://schemas.openxmlformats.org/markup-compatibility/2006">
              <mc:Choice xmlns:v="urn:schemas-microsoft-com:vml" Requires="v">
                <p:oleObj spid="_x0000_s181256" name="수식" r:id="rId9" imgW="2781000" imgH="457200" progId="Equation.3">
                  <p:embed/>
                </p:oleObj>
              </mc:Choice>
              <mc:Fallback>
                <p:oleObj name="수식" r:id="rId9" imgW="2781000" imgH="45720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3733800"/>
                        <a:ext cx="3402013" cy="558800"/>
                      </a:xfrm>
                      <a:prstGeom prst="rect">
                        <a:avLst/>
                      </a:prstGeom>
                      <a:solidFill>
                        <a:srgbClr val="FFCC99"/>
                      </a:solidFill>
                    </p:spPr>
                  </p:pic>
                </p:oleObj>
              </mc:Fallback>
            </mc:AlternateContent>
          </a:graphicData>
        </a:graphic>
      </p:graphicFrame>
      <p:sp>
        <p:nvSpPr>
          <p:cNvPr id="128008" name="Freeform 8"/>
          <p:cNvSpPr>
            <a:spLocks/>
          </p:cNvSpPr>
          <p:nvPr/>
        </p:nvSpPr>
        <p:spPr bwMode="auto">
          <a:xfrm>
            <a:off x="4572000" y="3867150"/>
            <a:ext cx="387350" cy="74613"/>
          </a:xfrm>
          <a:custGeom>
            <a:avLst/>
            <a:gdLst/>
            <a:ahLst/>
            <a:cxnLst>
              <a:cxn ang="0">
                <a:pos x="0" y="0"/>
              </a:cxn>
              <a:cxn ang="0">
                <a:pos x="341" y="40"/>
              </a:cxn>
              <a:cxn ang="0">
                <a:pos x="528" y="97"/>
              </a:cxn>
              <a:cxn ang="0">
                <a:pos x="650" y="97"/>
              </a:cxn>
            </a:cxnLst>
            <a:rect l="0" t="0" r="r" b="b"/>
            <a:pathLst>
              <a:path w="650" h="99">
                <a:moveTo>
                  <a:pt x="0" y="0"/>
                </a:moveTo>
                <a:cubicBezTo>
                  <a:pt x="130" y="9"/>
                  <a:pt x="221" y="17"/>
                  <a:pt x="341" y="40"/>
                </a:cubicBezTo>
                <a:cubicBezTo>
                  <a:pt x="402" y="52"/>
                  <a:pt x="465" y="94"/>
                  <a:pt x="528" y="97"/>
                </a:cubicBezTo>
                <a:cubicBezTo>
                  <a:pt x="569" y="99"/>
                  <a:pt x="609" y="97"/>
                  <a:pt x="650" y="97"/>
                </a:cubicBezTo>
              </a:path>
            </a:pathLst>
          </a:custGeom>
          <a:noFill/>
          <a:ln w="25400" cap="flat" cmpd="sng">
            <a:solidFill>
              <a:srgbClr val="FF0000"/>
            </a:solidFill>
            <a:prstDash val="solid"/>
            <a:round/>
            <a:headEnd type="none" w="med" len="med"/>
            <a:tailEnd type="triangle" w="med" len="med"/>
          </a:ln>
          <a:effectLst/>
        </p:spPr>
        <p:txBody>
          <a:bodyPr wrap="none" anchor="ctr"/>
          <a:lstStyle/>
          <a:p>
            <a:endParaRPr lang="en-IN"/>
          </a:p>
        </p:txBody>
      </p:sp>
      <p:sp>
        <p:nvSpPr>
          <p:cNvPr id="128009" name="Text Box 9"/>
          <p:cNvSpPr txBox="1">
            <a:spLocks noChangeArrowheads="1"/>
          </p:cNvSpPr>
          <p:nvPr/>
        </p:nvSpPr>
        <p:spPr bwMode="auto">
          <a:xfrm>
            <a:off x="5867400" y="990600"/>
            <a:ext cx="2214563" cy="304800"/>
          </a:xfrm>
          <a:prstGeom prst="rect">
            <a:avLst/>
          </a:prstGeom>
          <a:noFill/>
          <a:ln w="12700">
            <a:noFill/>
            <a:miter lim="800000"/>
            <a:headEnd/>
            <a:tailEnd/>
          </a:ln>
          <a:effectLst/>
        </p:spPr>
        <p:txBody>
          <a:bodyPr wrap="none">
            <a:spAutoFit/>
          </a:bodyPr>
          <a:lstStyle/>
          <a:p>
            <a:pPr latinLnBrk="1"/>
            <a:r>
              <a:rPr lang="en-US" altLang="ko-KR" sz="1400" b="1" i="1">
                <a:solidFill>
                  <a:schemeClr val="folHlink"/>
                </a:solidFill>
                <a:ea typeface="Gulim" pitchFamily="34" charset="-127"/>
              </a:rPr>
              <a:t>Fig. 5-10   Example of BSA</a:t>
            </a:r>
            <a:endParaRPr lang="ko-KR" altLang="en-US" sz="1400" b="1" i="1">
              <a:solidFill>
                <a:schemeClr val="folHlink"/>
              </a:solidFill>
              <a:ea typeface="Gulim" pitchFamily="34" charset="-127"/>
            </a:endParaRPr>
          </a:p>
        </p:txBody>
      </p:sp>
      <p:grpSp>
        <p:nvGrpSpPr>
          <p:cNvPr id="128010" name="Group 10"/>
          <p:cNvGrpSpPr>
            <a:grpSpLocks/>
          </p:cNvGrpSpPr>
          <p:nvPr/>
        </p:nvGrpSpPr>
        <p:grpSpPr bwMode="auto">
          <a:xfrm>
            <a:off x="5867400" y="1446213"/>
            <a:ext cx="2209800" cy="1905000"/>
            <a:chOff x="3696" y="911"/>
            <a:chExt cx="1392" cy="1200"/>
          </a:xfrm>
        </p:grpSpPr>
        <p:sp>
          <p:nvSpPr>
            <p:cNvPr id="128011" name="Line 11"/>
            <p:cNvSpPr>
              <a:spLocks noChangeShapeType="1"/>
            </p:cNvSpPr>
            <p:nvPr/>
          </p:nvSpPr>
          <p:spPr bwMode="auto">
            <a:xfrm>
              <a:off x="4175" y="911"/>
              <a:ext cx="0" cy="1199"/>
            </a:xfrm>
            <a:prstGeom prst="line">
              <a:avLst/>
            </a:prstGeom>
            <a:noFill/>
            <a:ln w="9525">
              <a:solidFill>
                <a:schemeClr val="tx1"/>
              </a:solidFill>
              <a:round/>
              <a:headEnd/>
              <a:tailEnd/>
            </a:ln>
            <a:effectLst/>
          </p:spPr>
          <p:txBody>
            <a:bodyPr wrap="none" anchor="ctr"/>
            <a:lstStyle/>
            <a:p>
              <a:endParaRPr lang="en-IN"/>
            </a:p>
          </p:txBody>
        </p:sp>
        <p:sp>
          <p:nvSpPr>
            <p:cNvPr id="128012" name="Line 12"/>
            <p:cNvSpPr>
              <a:spLocks noChangeShapeType="1"/>
            </p:cNvSpPr>
            <p:nvPr/>
          </p:nvSpPr>
          <p:spPr bwMode="auto">
            <a:xfrm>
              <a:off x="5040" y="912"/>
              <a:ext cx="0" cy="1199"/>
            </a:xfrm>
            <a:prstGeom prst="line">
              <a:avLst/>
            </a:prstGeom>
            <a:noFill/>
            <a:ln w="9525">
              <a:solidFill>
                <a:schemeClr val="tx1"/>
              </a:solidFill>
              <a:round/>
              <a:headEnd/>
              <a:tailEnd/>
            </a:ln>
            <a:effectLst/>
          </p:spPr>
          <p:txBody>
            <a:bodyPr wrap="none" anchor="ctr"/>
            <a:lstStyle/>
            <a:p>
              <a:endParaRPr lang="en-IN"/>
            </a:p>
          </p:txBody>
        </p:sp>
        <p:sp>
          <p:nvSpPr>
            <p:cNvPr id="128013" name="Line 13"/>
            <p:cNvSpPr>
              <a:spLocks noChangeShapeType="1"/>
            </p:cNvSpPr>
            <p:nvPr/>
          </p:nvSpPr>
          <p:spPr bwMode="auto">
            <a:xfrm>
              <a:off x="4176" y="960"/>
              <a:ext cx="864" cy="0"/>
            </a:xfrm>
            <a:prstGeom prst="line">
              <a:avLst/>
            </a:prstGeom>
            <a:noFill/>
            <a:ln w="9525">
              <a:solidFill>
                <a:schemeClr val="tx1"/>
              </a:solidFill>
              <a:round/>
              <a:headEnd/>
              <a:tailEnd/>
            </a:ln>
            <a:effectLst/>
          </p:spPr>
          <p:txBody>
            <a:bodyPr wrap="none" anchor="ctr"/>
            <a:lstStyle/>
            <a:p>
              <a:endParaRPr lang="en-IN"/>
            </a:p>
          </p:txBody>
        </p:sp>
        <p:sp>
          <p:nvSpPr>
            <p:cNvPr id="128014" name="Line 14"/>
            <p:cNvSpPr>
              <a:spLocks noChangeShapeType="1"/>
            </p:cNvSpPr>
            <p:nvPr/>
          </p:nvSpPr>
          <p:spPr bwMode="auto">
            <a:xfrm>
              <a:off x="4176" y="1104"/>
              <a:ext cx="864" cy="0"/>
            </a:xfrm>
            <a:prstGeom prst="line">
              <a:avLst/>
            </a:prstGeom>
            <a:noFill/>
            <a:ln w="9525">
              <a:solidFill>
                <a:schemeClr val="tx1"/>
              </a:solidFill>
              <a:round/>
              <a:headEnd/>
              <a:tailEnd/>
            </a:ln>
            <a:effectLst/>
          </p:spPr>
          <p:txBody>
            <a:bodyPr wrap="none" anchor="ctr"/>
            <a:lstStyle/>
            <a:p>
              <a:endParaRPr lang="en-IN"/>
            </a:p>
          </p:txBody>
        </p:sp>
        <p:sp>
          <p:nvSpPr>
            <p:cNvPr id="128015" name="Line 15"/>
            <p:cNvSpPr>
              <a:spLocks noChangeShapeType="1"/>
            </p:cNvSpPr>
            <p:nvPr/>
          </p:nvSpPr>
          <p:spPr bwMode="auto">
            <a:xfrm>
              <a:off x="4176" y="1248"/>
              <a:ext cx="864" cy="0"/>
            </a:xfrm>
            <a:prstGeom prst="line">
              <a:avLst/>
            </a:prstGeom>
            <a:noFill/>
            <a:ln w="9525">
              <a:solidFill>
                <a:schemeClr val="tx1"/>
              </a:solidFill>
              <a:round/>
              <a:headEnd/>
              <a:tailEnd/>
            </a:ln>
            <a:effectLst/>
          </p:spPr>
          <p:txBody>
            <a:bodyPr wrap="none" anchor="ctr"/>
            <a:lstStyle/>
            <a:p>
              <a:endParaRPr lang="en-IN"/>
            </a:p>
          </p:txBody>
        </p:sp>
        <p:sp>
          <p:nvSpPr>
            <p:cNvPr id="128016" name="Line 16"/>
            <p:cNvSpPr>
              <a:spLocks noChangeShapeType="1"/>
            </p:cNvSpPr>
            <p:nvPr/>
          </p:nvSpPr>
          <p:spPr bwMode="auto">
            <a:xfrm>
              <a:off x="4176" y="1488"/>
              <a:ext cx="864" cy="0"/>
            </a:xfrm>
            <a:prstGeom prst="line">
              <a:avLst/>
            </a:prstGeom>
            <a:noFill/>
            <a:ln w="9525">
              <a:solidFill>
                <a:schemeClr val="tx1"/>
              </a:solidFill>
              <a:round/>
              <a:headEnd/>
              <a:tailEnd/>
            </a:ln>
            <a:effectLst/>
          </p:spPr>
          <p:txBody>
            <a:bodyPr wrap="none" anchor="ctr"/>
            <a:lstStyle/>
            <a:p>
              <a:endParaRPr lang="en-IN"/>
            </a:p>
          </p:txBody>
        </p:sp>
        <p:sp>
          <p:nvSpPr>
            <p:cNvPr id="128017" name="Line 17"/>
            <p:cNvSpPr>
              <a:spLocks noChangeShapeType="1"/>
            </p:cNvSpPr>
            <p:nvPr/>
          </p:nvSpPr>
          <p:spPr bwMode="auto">
            <a:xfrm>
              <a:off x="4176" y="1632"/>
              <a:ext cx="864" cy="0"/>
            </a:xfrm>
            <a:prstGeom prst="line">
              <a:avLst/>
            </a:prstGeom>
            <a:noFill/>
            <a:ln w="9525">
              <a:solidFill>
                <a:schemeClr val="tx1"/>
              </a:solidFill>
              <a:round/>
              <a:headEnd/>
              <a:tailEnd/>
            </a:ln>
            <a:effectLst/>
          </p:spPr>
          <p:txBody>
            <a:bodyPr wrap="none" anchor="ctr"/>
            <a:lstStyle/>
            <a:p>
              <a:endParaRPr lang="en-IN"/>
            </a:p>
          </p:txBody>
        </p:sp>
        <p:sp>
          <p:nvSpPr>
            <p:cNvPr id="128018" name="Line 18"/>
            <p:cNvSpPr>
              <a:spLocks noChangeShapeType="1"/>
            </p:cNvSpPr>
            <p:nvPr/>
          </p:nvSpPr>
          <p:spPr bwMode="auto">
            <a:xfrm>
              <a:off x="4176" y="1920"/>
              <a:ext cx="864" cy="0"/>
            </a:xfrm>
            <a:prstGeom prst="line">
              <a:avLst/>
            </a:prstGeom>
            <a:noFill/>
            <a:ln w="9525">
              <a:solidFill>
                <a:schemeClr val="tx1"/>
              </a:solidFill>
              <a:round/>
              <a:headEnd/>
              <a:tailEnd/>
            </a:ln>
            <a:effectLst/>
          </p:spPr>
          <p:txBody>
            <a:bodyPr wrap="none" anchor="ctr"/>
            <a:lstStyle/>
            <a:p>
              <a:endParaRPr lang="en-IN"/>
            </a:p>
          </p:txBody>
        </p:sp>
        <p:sp>
          <p:nvSpPr>
            <p:cNvPr id="128019" name="Line 19"/>
            <p:cNvSpPr>
              <a:spLocks noChangeShapeType="1"/>
            </p:cNvSpPr>
            <p:nvPr/>
          </p:nvSpPr>
          <p:spPr bwMode="auto">
            <a:xfrm>
              <a:off x="4176" y="2064"/>
              <a:ext cx="864" cy="0"/>
            </a:xfrm>
            <a:prstGeom prst="line">
              <a:avLst/>
            </a:prstGeom>
            <a:noFill/>
            <a:ln w="9525">
              <a:solidFill>
                <a:schemeClr val="tx1"/>
              </a:solidFill>
              <a:round/>
              <a:headEnd/>
              <a:tailEnd/>
            </a:ln>
            <a:effectLst/>
          </p:spPr>
          <p:txBody>
            <a:bodyPr wrap="none" anchor="ctr"/>
            <a:lstStyle/>
            <a:p>
              <a:endParaRPr lang="en-IN"/>
            </a:p>
          </p:txBody>
        </p:sp>
        <p:sp>
          <p:nvSpPr>
            <p:cNvPr id="128020" name="Text Box 20"/>
            <p:cNvSpPr txBox="1">
              <a:spLocks noChangeArrowheads="1"/>
            </p:cNvSpPr>
            <p:nvPr/>
          </p:nvSpPr>
          <p:spPr bwMode="auto">
            <a:xfrm>
              <a:off x="4080" y="996"/>
              <a:ext cx="1008" cy="1074"/>
            </a:xfrm>
            <a:prstGeom prst="rect">
              <a:avLst/>
            </a:prstGeom>
            <a:noFill/>
            <a:ln w="9525">
              <a:noFill/>
              <a:miter lim="800000"/>
              <a:headEnd/>
              <a:tailEnd/>
            </a:ln>
            <a:effectLst/>
          </p:spPr>
          <p:txBody>
            <a:bodyPr>
              <a:spAutoFit/>
            </a:bodyPr>
            <a:lstStyle/>
            <a:p>
              <a:pPr algn="ctr" latinLnBrk="1">
                <a:lnSpc>
                  <a:spcPct val="60000"/>
                </a:lnSpc>
                <a:spcBef>
                  <a:spcPct val="50000"/>
                </a:spcBef>
              </a:pPr>
              <a:r>
                <a:rPr kumimoji="1" lang="ko-KR" altLang="ko-KR" sz="1200" b="1">
                  <a:solidFill>
                    <a:srgbClr val="003300"/>
                  </a:solidFill>
                  <a:ea typeface="Gulim" pitchFamily="34" charset="-127"/>
                </a:rPr>
                <a:t>0        </a:t>
              </a:r>
              <a:r>
                <a:rPr kumimoji="1" lang="en-US" altLang="ko-KR" sz="1200" b="1">
                  <a:solidFill>
                    <a:srgbClr val="003300"/>
                  </a:solidFill>
                  <a:ea typeface="Gulim" pitchFamily="34" charset="-127"/>
                </a:rPr>
                <a:t>BSA  135</a:t>
              </a:r>
            </a:p>
            <a:p>
              <a:pPr algn="ctr" latinLnBrk="1">
                <a:lnSpc>
                  <a:spcPct val="60000"/>
                </a:lnSpc>
                <a:spcBef>
                  <a:spcPct val="50000"/>
                </a:spcBef>
              </a:pPr>
              <a:r>
                <a:rPr kumimoji="1" lang="en-US" altLang="ko-KR" sz="1200" b="1">
                  <a:solidFill>
                    <a:srgbClr val="003300"/>
                  </a:solidFill>
                  <a:ea typeface="Gulim" pitchFamily="34" charset="-127"/>
                </a:rPr>
                <a:t>next instruction</a:t>
              </a:r>
            </a:p>
            <a:p>
              <a:pPr algn="ctr" latinLnBrk="1">
                <a:lnSpc>
                  <a:spcPct val="60000"/>
                </a:lnSpc>
                <a:spcBef>
                  <a:spcPct val="50000"/>
                </a:spcBef>
              </a:pPr>
              <a:endParaRPr kumimoji="1" lang="en-US" altLang="ko-KR" sz="1200" b="1">
                <a:solidFill>
                  <a:srgbClr val="003300"/>
                </a:solidFill>
                <a:ea typeface="Gulim" pitchFamily="34" charset="-127"/>
              </a:endParaRPr>
            </a:p>
            <a:p>
              <a:pPr algn="ctr" latinLnBrk="1">
                <a:lnSpc>
                  <a:spcPct val="60000"/>
                </a:lnSpc>
                <a:spcBef>
                  <a:spcPct val="50000"/>
                </a:spcBef>
              </a:pPr>
              <a:endParaRPr kumimoji="1" lang="en-US" altLang="ko-KR" sz="1200" b="1">
                <a:solidFill>
                  <a:srgbClr val="003300"/>
                </a:solidFill>
                <a:ea typeface="Gulim" pitchFamily="34" charset="-127"/>
              </a:endParaRPr>
            </a:p>
            <a:p>
              <a:pPr algn="ctr" latinLnBrk="1">
                <a:lnSpc>
                  <a:spcPct val="60000"/>
                </a:lnSpc>
                <a:spcBef>
                  <a:spcPct val="50000"/>
                </a:spcBef>
              </a:pPr>
              <a:r>
                <a:rPr kumimoji="1" lang="en-US" altLang="ko-KR" sz="1200" b="1">
                  <a:solidFill>
                    <a:srgbClr val="003300"/>
                  </a:solidFill>
                  <a:ea typeface="Gulim" pitchFamily="34" charset="-127"/>
                </a:rPr>
                <a:t> 21(return address)</a:t>
              </a:r>
            </a:p>
            <a:p>
              <a:pPr algn="ctr" latinLnBrk="1">
                <a:lnSpc>
                  <a:spcPct val="60000"/>
                </a:lnSpc>
                <a:spcBef>
                  <a:spcPct val="50000"/>
                </a:spcBef>
              </a:pPr>
              <a:endParaRPr kumimoji="1" lang="en-US" altLang="ko-KR" sz="1200" b="1">
                <a:solidFill>
                  <a:srgbClr val="003300"/>
                </a:solidFill>
                <a:ea typeface="Gulim" pitchFamily="34" charset="-127"/>
              </a:endParaRPr>
            </a:p>
            <a:p>
              <a:pPr algn="ctr" latinLnBrk="1">
                <a:lnSpc>
                  <a:spcPct val="40000"/>
                </a:lnSpc>
                <a:spcBef>
                  <a:spcPct val="50000"/>
                </a:spcBef>
              </a:pPr>
              <a:r>
                <a:rPr kumimoji="1" lang="en-US" altLang="ko-KR" sz="1200" b="1" i="1">
                  <a:solidFill>
                    <a:srgbClr val="663300"/>
                  </a:solidFill>
                  <a:ea typeface="Gulim" pitchFamily="34" charset="-127"/>
                </a:rPr>
                <a:t>Subroutine</a:t>
              </a:r>
              <a:endParaRPr kumimoji="1" lang="en-US" altLang="ko-KR" sz="1200" b="1" i="1">
                <a:solidFill>
                  <a:srgbClr val="660066"/>
                </a:solidFill>
                <a:ea typeface="Gulim" pitchFamily="34" charset="-127"/>
              </a:endParaRPr>
            </a:p>
            <a:p>
              <a:pPr algn="ctr" latinLnBrk="1">
                <a:lnSpc>
                  <a:spcPct val="40000"/>
                </a:lnSpc>
                <a:spcBef>
                  <a:spcPct val="50000"/>
                </a:spcBef>
              </a:pPr>
              <a:endParaRPr kumimoji="1" lang="en-US" altLang="ko-KR" sz="1200" b="1">
                <a:solidFill>
                  <a:srgbClr val="003300"/>
                </a:solidFill>
                <a:ea typeface="Gulim" pitchFamily="34" charset="-127"/>
              </a:endParaRPr>
            </a:p>
            <a:p>
              <a:pPr algn="ctr" latinLnBrk="1">
                <a:lnSpc>
                  <a:spcPct val="40000"/>
                </a:lnSpc>
                <a:spcBef>
                  <a:spcPct val="50000"/>
                </a:spcBef>
              </a:pPr>
              <a:r>
                <a:rPr kumimoji="1" lang="en-US" altLang="ko-KR" sz="1200" b="1">
                  <a:solidFill>
                    <a:srgbClr val="003300"/>
                  </a:solidFill>
                  <a:ea typeface="Gulim" pitchFamily="34" charset="-127"/>
                </a:rPr>
                <a:t>1       BUN   135</a:t>
              </a:r>
            </a:p>
          </p:txBody>
        </p:sp>
        <p:sp>
          <p:nvSpPr>
            <p:cNvPr id="128021" name="Text Box 21"/>
            <p:cNvSpPr txBox="1">
              <a:spLocks noChangeArrowheads="1"/>
            </p:cNvSpPr>
            <p:nvPr/>
          </p:nvSpPr>
          <p:spPr bwMode="auto">
            <a:xfrm>
              <a:off x="3696" y="1008"/>
              <a:ext cx="624" cy="762"/>
            </a:xfrm>
            <a:prstGeom prst="rect">
              <a:avLst/>
            </a:prstGeom>
            <a:noFill/>
            <a:ln w="9525">
              <a:noFill/>
              <a:miter lim="800000"/>
              <a:headEnd/>
              <a:tailEnd/>
            </a:ln>
            <a:effectLst/>
          </p:spPr>
          <p:txBody>
            <a:bodyPr>
              <a:spAutoFit/>
            </a:bodyPr>
            <a:lstStyle/>
            <a:p>
              <a:pPr latinLnBrk="1">
                <a:lnSpc>
                  <a:spcPct val="60000"/>
                </a:lnSpc>
                <a:spcBef>
                  <a:spcPct val="50000"/>
                </a:spcBef>
              </a:pPr>
              <a:r>
                <a:rPr kumimoji="1" lang="en-US" altLang="ko-KR" sz="1200" b="1">
                  <a:solidFill>
                    <a:schemeClr val="accent1"/>
                  </a:solidFill>
                  <a:ea typeface="Gulim" pitchFamily="34" charset="-127"/>
                </a:rPr>
                <a:t>PC = 10</a:t>
              </a:r>
            </a:p>
            <a:p>
              <a:pPr latinLnBrk="1">
                <a:lnSpc>
                  <a:spcPct val="60000"/>
                </a:lnSpc>
                <a:spcBef>
                  <a:spcPct val="50000"/>
                </a:spcBef>
              </a:pPr>
              <a:r>
                <a:rPr kumimoji="1" lang="en-US" altLang="ko-KR" sz="1200" b="1">
                  <a:solidFill>
                    <a:schemeClr val="accent1"/>
                  </a:solidFill>
                  <a:ea typeface="Gulim" pitchFamily="34" charset="-127"/>
                </a:rPr>
                <a:t>PC = 21</a:t>
              </a:r>
            </a:p>
            <a:p>
              <a:pPr latinLnBrk="1">
                <a:lnSpc>
                  <a:spcPct val="60000"/>
                </a:lnSpc>
                <a:spcBef>
                  <a:spcPct val="50000"/>
                </a:spcBef>
              </a:pPr>
              <a:endParaRPr kumimoji="1" lang="en-US" altLang="ko-KR" sz="1200" b="1">
                <a:solidFill>
                  <a:schemeClr val="accent1"/>
                </a:solidFill>
                <a:ea typeface="Gulim" pitchFamily="34" charset="-127"/>
              </a:endParaRPr>
            </a:p>
            <a:p>
              <a:pPr latinLnBrk="1">
                <a:lnSpc>
                  <a:spcPct val="60000"/>
                </a:lnSpc>
                <a:spcBef>
                  <a:spcPct val="50000"/>
                </a:spcBef>
              </a:pPr>
              <a:endParaRPr kumimoji="1" lang="en-US" altLang="ko-KR" sz="1200" b="1">
                <a:solidFill>
                  <a:schemeClr val="accent1"/>
                </a:solidFill>
                <a:ea typeface="Gulim" pitchFamily="34" charset="-127"/>
              </a:endParaRPr>
            </a:p>
            <a:p>
              <a:pPr latinLnBrk="1">
                <a:lnSpc>
                  <a:spcPct val="60000"/>
                </a:lnSpc>
                <a:spcBef>
                  <a:spcPct val="50000"/>
                </a:spcBef>
              </a:pPr>
              <a:r>
                <a:rPr kumimoji="1" lang="en-US" altLang="ko-KR" sz="1200" b="1">
                  <a:solidFill>
                    <a:schemeClr val="accent1"/>
                  </a:solidFill>
                  <a:ea typeface="Gulim" pitchFamily="34" charset="-127"/>
                </a:rPr>
                <a:t>         135</a:t>
              </a:r>
            </a:p>
            <a:p>
              <a:pPr latinLnBrk="1">
                <a:lnSpc>
                  <a:spcPct val="60000"/>
                </a:lnSpc>
                <a:spcBef>
                  <a:spcPct val="50000"/>
                </a:spcBef>
              </a:pPr>
              <a:r>
                <a:rPr kumimoji="1" lang="en-US" altLang="ko-KR" sz="1200" b="1">
                  <a:solidFill>
                    <a:schemeClr val="accent1"/>
                  </a:solidFill>
                  <a:ea typeface="Gulim" pitchFamily="34" charset="-127"/>
                </a:rPr>
                <a:t>PC = 136</a:t>
              </a:r>
            </a:p>
          </p:txBody>
        </p:sp>
        <p:sp>
          <p:nvSpPr>
            <p:cNvPr id="128022" name="Line 22"/>
            <p:cNvSpPr>
              <a:spLocks noChangeShapeType="1"/>
            </p:cNvSpPr>
            <p:nvPr/>
          </p:nvSpPr>
          <p:spPr bwMode="auto">
            <a:xfrm>
              <a:off x="4416" y="960"/>
              <a:ext cx="0" cy="144"/>
            </a:xfrm>
            <a:prstGeom prst="line">
              <a:avLst/>
            </a:prstGeom>
            <a:noFill/>
            <a:ln w="9525">
              <a:solidFill>
                <a:schemeClr val="tx1"/>
              </a:solidFill>
              <a:round/>
              <a:headEnd/>
              <a:tailEnd/>
            </a:ln>
            <a:effectLst/>
          </p:spPr>
          <p:txBody>
            <a:bodyPr wrap="none" anchor="ctr"/>
            <a:lstStyle/>
            <a:p>
              <a:endParaRPr lang="en-IN"/>
            </a:p>
          </p:txBody>
        </p:sp>
        <p:sp>
          <p:nvSpPr>
            <p:cNvPr id="128023" name="Line 23"/>
            <p:cNvSpPr>
              <a:spLocks noChangeShapeType="1"/>
            </p:cNvSpPr>
            <p:nvPr/>
          </p:nvSpPr>
          <p:spPr bwMode="auto">
            <a:xfrm>
              <a:off x="4416" y="1920"/>
              <a:ext cx="0" cy="144"/>
            </a:xfrm>
            <a:prstGeom prst="line">
              <a:avLst/>
            </a:prstGeom>
            <a:noFill/>
            <a:ln w="9525">
              <a:solidFill>
                <a:schemeClr val="tx1"/>
              </a:solidFill>
              <a:round/>
              <a:headEnd/>
              <a:tailEnd/>
            </a:ln>
            <a:effectLst/>
          </p:spPr>
          <p:txBody>
            <a:bodyPr wrap="none" anchor="ctr"/>
            <a:lstStyle/>
            <a:p>
              <a:endParaRPr lang="en-IN"/>
            </a:p>
          </p:txBody>
        </p:sp>
      </p:grpSp>
      <p:graphicFrame>
        <p:nvGraphicFramePr>
          <p:cNvPr id="181252" name="Object 4"/>
          <p:cNvGraphicFramePr>
            <a:graphicFrameLocks noChangeAspect="1"/>
          </p:cNvGraphicFramePr>
          <p:nvPr/>
        </p:nvGraphicFramePr>
        <p:xfrm>
          <a:off x="1447800" y="4419600"/>
          <a:ext cx="4741863" cy="838200"/>
        </p:xfrm>
        <a:graphic>
          <a:graphicData uri="http://schemas.openxmlformats.org/presentationml/2006/ole">
            <mc:AlternateContent xmlns:mc="http://schemas.openxmlformats.org/markup-compatibility/2006">
              <mc:Choice xmlns:v="urn:schemas-microsoft-com:vml" Requires="v">
                <p:oleObj spid="_x0000_s181257" name="수식" r:id="rId11" imgW="3873240" imgH="685800" progId="Equation.3">
                  <p:embed/>
                </p:oleObj>
              </mc:Choice>
              <mc:Fallback>
                <p:oleObj name="수식" r:id="rId11" imgW="3873240" imgH="685800" progId="Equation.3">
                  <p:embed/>
                  <p:pic>
                    <p:nvPicPr>
                      <p:cNvPr id="0"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4419600"/>
                        <a:ext cx="4741863" cy="838200"/>
                      </a:xfrm>
                      <a:prstGeom prst="rect">
                        <a:avLst/>
                      </a:prstGeom>
                      <a:solidFill>
                        <a:srgbClr val="FFFF99"/>
                      </a:solidFill>
                    </p:spPr>
                  </p:pic>
                </p:oleObj>
              </mc:Fallback>
            </mc:AlternateContent>
          </a:graphicData>
        </a:graphic>
      </p:graphicFrame>
      <p:sp>
        <p:nvSpPr>
          <p:cNvPr id="128025" name="Rectangle 25"/>
          <p:cNvSpPr>
            <a:spLocks noGrp="1" noChangeArrowheads="1"/>
          </p:cNvSpPr>
          <p:nvPr>
            <p:ph type="title"/>
          </p:nvPr>
        </p:nvSpPr>
        <p:spPr>
          <a:xfrm>
            <a:off x="533400" y="0"/>
            <a:ext cx="7772400" cy="533400"/>
          </a:xfrm>
          <a:noFill/>
          <a:ln/>
        </p:spPr>
        <p:txBody>
          <a:bodyPr lIns="90488" tIns="44450" rIns="90488" bIns="44450" anchor="b"/>
          <a:lstStyle/>
          <a:p>
            <a:r>
              <a:rPr lang="en-US" altLang="ko-KR" sz="3600">
                <a:ea typeface="Gulim" pitchFamily="34" charset="-127"/>
              </a:rPr>
              <a:t>5-6. Memory Reference Instruction</a:t>
            </a:r>
            <a:endParaRPr lang="ko-KR" altLang="en-US" sz="3600">
              <a:ea typeface="Gulim" pitchFamily="34" charset="-127"/>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85800" y="609600"/>
            <a:ext cx="7772400" cy="304800"/>
          </a:xfrm>
        </p:spPr>
        <p:txBody>
          <a:bodyPr/>
          <a:lstStyle/>
          <a:p>
            <a:r>
              <a:rPr lang="en-US"/>
              <a:t> </a:t>
            </a:r>
          </a:p>
        </p:txBody>
      </p:sp>
      <p:sp>
        <p:nvSpPr>
          <p:cNvPr id="129027" name="Rectangle 3"/>
          <p:cNvSpPr>
            <a:spLocks noGrp="1" noChangeArrowheads="1"/>
          </p:cNvSpPr>
          <p:nvPr>
            <p:ph type="body" idx="1"/>
          </p:nvPr>
        </p:nvSpPr>
        <p:spPr/>
        <p:txBody>
          <a:bodyPr/>
          <a:lstStyle/>
          <a:p>
            <a:endParaRPr lang="en-US"/>
          </a:p>
        </p:txBody>
      </p:sp>
      <p:pic>
        <p:nvPicPr>
          <p:cNvPr id="129028" name="Picture 4"/>
          <p:cNvPicPr>
            <a:picLocks noChangeAspect="1" noChangeArrowheads="1"/>
          </p:cNvPicPr>
          <p:nvPr/>
        </p:nvPicPr>
        <p:blipFill>
          <a:blip r:embed="rId2"/>
          <a:srcRect/>
          <a:stretch>
            <a:fillRect/>
          </a:stretch>
        </p:blipFill>
        <p:spPr bwMode="auto">
          <a:xfrm>
            <a:off x="304800" y="2133600"/>
            <a:ext cx="4191000" cy="4171950"/>
          </a:xfrm>
          <a:prstGeom prst="rect">
            <a:avLst/>
          </a:prstGeom>
          <a:noFill/>
        </p:spPr>
      </p:pic>
      <p:pic>
        <p:nvPicPr>
          <p:cNvPr id="129029" name="Picture 5"/>
          <p:cNvPicPr>
            <a:picLocks noChangeAspect="1" noChangeArrowheads="1"/>
          </p:cNvPicPr>
          <p:nvPr/>
        </p:nvPicPr>
        <p:blipFill>
          <a:blip r:embed="rId3"/>
          <a:srcRect/>
          <a:stretch>
            <a:fillRect/>
          </a:stretch>
        </p:blipFill>
        <p:spPr bwMode="auto">
          <a:xfrm>
            <a:off x="4953000" y="2133600"/>
            <a:ext cx="3962400" cy="4076700"/>
          </a:xfrm>
          <a:prstGeom prst="rect">
            <a:avLst/>
          </a:prstGeom>
          <a:noFill/>
        </p:spPr>
      </p:pic>
      <p:sp>
        <p:nvSpPr>
          <p:cNvPr id="129030" name="Rectangle 6"/>
          <p:cNvSpPr>
            <a:spLocks noChangeArrowheads="1"/>
          </p:cNvSpPr>
          <p:nvPr/>
        </p:nvSpPr>
        <p:spPr bwMode="auto">
          <a:xfrm>
            <a:off x="1143000" y="6248400"/>
            <a:ext cx="7543800" cy="396875"/>
          </a:xfrm>
          <a:prstGeom prst="rect">
            <a:avLst/>
          </a:prstGeom>
          <a:noFill/>
          <a:ln w="9525">
            <a:noFill/>
            <a:miter lim="800000"/>
            <a:headEnd/>
            <a:tailEnd/>
          </a:ln>
          <a:effectLst/>
        </p:spPr>
        <p:txBody>
          <a:bodyPr>
            <a:spAutoFit/>
          </a:bodyPr>
          <a:lstStyle/>
          <a:p>
            <a:r>
              <a:rPr lang="en-US" sz="2000">
                <a:cs typeface="Times New Roman" pitchFamily="18" charset="0"/>
              </a:rPr>
              <a:t>Subroutine implementation using BSA. </a:t>
            </a:r>
            <a:endParaRPr lang="en-US" sz="2000"/>
          </a:p>
        </p:txBody>
      </p:sp>
      <p:sp>
        <p:nvSpPr>
          <p:cNvPr id="129031" name="Text Box 7"/>
          <p:cNvSpPr txBox="1">
            <a:spLocks noChangeArrowheads="1"/>
          </p:cNvSpPr>
          <p:nvPr/>
        </p:nvSpPr>
        <p:spPr bwMode="auto">
          <a:xfrm>
            <a:off x="1752600" y="1143000"/>
            <a:ext cx="5638800" cy="457200"/>
          </a:xfrm>
          <a:prstGeom prst="rect">
            <a:avLst/>
          </a:prstGeom>
          <a:noFill/>
          <a:ln w="9525">
            <a:noFill/>
            <a:miter lim="800000"/>
            <a:headEnd/>
            <a:tailEnd/>
          </a:ln>
          <a:effectLst/>
        </p:spPr>
        <p:txBody>
          <a:bodyPr>
            <a:spAutoFit/>
          </a:bodyPr>
          <a:lstStyle/>
          <a:p>
            <a:pPr>
              <a:spcBef>
                <a:spcPct val="50000"/>
              </a:spcBef>
            </a:pPr>
            <a:r>
              <a:rPr lang="en-US"/>
              <a:t>Branch and Save Address (BSA)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a:xfrm>
            <a:off x="609600" y="762000"/>
            <a:ext cx="8153400" cy="5943600"/>
          </a:xfrm>
        </p:spPr>
        <p:txBody>
          <a:bodyPr/>
          <a:lstStyle/>
          <a:p>
            <a:pPr>
              <a:lnSpc>
                <a:spcPct val="90000"/>
              </a:lnSpc>
            </a:pPr>
            <a:r>
              <a:rPr lang="ko-KR" altLang="en-US" sz="1800">
                <a:ea typeface="Gulim" pitchFamily="34" charset="-127"/>
              </a:rPr>
              <a:t>5-7  </a:t>
            </a:r>
            <a:r>
              <a:rPr lang="en-US" altLang="ko-KR" sz="1800">
                <a:ea typeface="Gulim" pitchFamily="34" charset="-127"/>
              </a:rPr>
              <a:t>Input-Output and Interrupt</a:t>
            </a:r>
          </a:p>
          <a:p>
            <a:pPr lvl="1">
              <a:lnSpc>
                <a:spcPct val="90000"/>
              </a:lnSpc>
            </a:pPr>
            <a:r>
              <a:rPr lang="en-US" altLang="ko-KR" sz="1800">
                <a:ea typeface="Gulim" pitchFamily="34" charset="-127"/>
              </a:rPr>
              <a:t>Input-Output Configuration : </a:t>
            </a:r>
            <a:r>
              <a:rPr lang="en-US" altLang="ko-KR" sz="1800" b="1" i="1">
                <a:solidFill>
                  <a:srgbClr val="660066"/>
                </a:solidFill>
                <a:ea typeface="Gulim" pitchFamily="34" charset="-127"/>
              </a:rPr>
              <a:t>Fig. 5-12</a:t>
            </a:r>
          </a:p>
          <a:p>
            <a:pPr lvl="2">
              <a:lnSpc>
                <a:spcPct val="90000"/>
              </a:lnSpc>
            </a:pPr>
            <a:r>
              <a:rPr lang="en-US" altLang="ko-KR" sz="1800">
                <a:ea typeface="Gulim" pitchFamily="34" charset="-127"/>
              </a:rPr>
              <a:t>Input Register(</a:t>
            </a:r>
            <a:r>
              <a:rPr lang="en-US" altLang="ko-KR" sz="1800" b="1" i="1">
                <a:solidFill>
                  <a:srgbClr val="663300"/>
                </a:solidFill>
                <a:ea typeface="Gulim" pitchFamily="34" charset="-127"/>
              </a:rPr>
              <a:t>INPR</a:t>
            </a:r>
            <a:r>
              <a:rPr lang="en-US" altLang="ko-KR" sz="1800">
                <a:ea typeface="Gulim" pitchFamily="34" charset="-127"/>
              </a:rPr>
              <a:t>), Output Register(</a:t>
            </a:r>
            <a:r>
              <a:rPr lang="en-US" altLang="ko-KR" sz="1800" b="1" i="1">
                <a:solidFill>
                  <a:srgbClr val="663300"/>
                </a:solidFill>
                <a:ea typeface="Gulim" pitchFamily="34" charset="-127"/>
              </a:rPr>
              <a:t>OUTR</a:t>
            </a:r>
            <a:r>
              <a:rPr lang="en-US" altLang="ko-KR" sz="1800">
                <a:ea typeface="Gulim" pitchFamily="34" charset="-127"/>
              </a:rPr>
              <a:t>)</a:t>
            </a:r>
          </a:p>
          <a:p>
            <a:pPr lvl="3">
              <a:lnSpc>
                <a:spcPct val="90000"/>
              </a:lnSpc>
            </a:pPr>
            <a:r>
              <a:rPr lang="en-US" altLang="ko-KR" sz="1800">
                <a:ea typeface="Gulim" pitchFamily="34" charset="-127"/>
              </a:rPr>
              <a:t>These two registers communicate with a communication interface serially and with the AC in parallel</a:t>
            </a:r>
          </a:p>
          <a:p>
            <a:pPr lvl="3">
              <a:lnSpc>
                <a:spcPct val="90000"/>
              </a:lnSpc>
            </a:pPr>
            <a:r>
              <a:rPr lang="en-US" altLang="ko-KR" sz="1800">
                <a:ea typeface="Gulim" pitchFamily="34" charset="-127"/>
              </a:rPr>
              <a:t>Each quantity of information has eight bits of an alphanumeric code</a:t>
            </a:r>
          </a:p>
          <a:p>
            <a:pPr lvl="2">
              <a:lnSpc>
                <a:spcPct val="90000"/>
              </a:lnSpc>
            </a:pPr>
            <a:r>
              <a:rPr lang="en-US" altLang="ko-KR" sz="1800">
                <a:ea typeface="Gulim" pitchFamily="34" charset="-127"/>
              </a:rPr>
              <a:t>Input Flag(</a:t>
            </a:r>
            <a:r>
              <a:rPr lang="en-US" altLang="ko-KR" sz="1800" b="1" i="1">
                <a:solidFill>
                  <a:srgbClr val="663300"/>
                </a:solidFill>
                <a:ea typeface="Gulim" pitchFamily="34" charset="-127"/>
              </a:rPr>
              <a:t>FGI</a:t>
            </a:r>
            <a:r>
              <a:rPr lang="en-US" altLang="ko-KR" sz="1800">
                <a:ea typeface="Gulim" pitchFamily="34" charset="-127"/>
              </a:rPr>
              <a:t>), Output Flag(</a:t>
            </a:r>
            <a:r>
              <a:rPr lang="en-US" altLang="ko-KR" sz="1800" b="1" i="1">
                <a:solidFill>
                  <a:srgbClr val="663300"/>
                </a:solidFill>
                <a:ea typeface="Gulim" pitchFamily="34" charset="-127"/>
              </a:rPr>
              <a:t>FGO</a:t>
            </a:r>
            <a:r>
              <a:rPr lang="en-US" altLang="ko-KR" sz="1800">
                <a:ea typeface="Gulim" pitchFamily="34" charset="-127"/>
              </a:rPr>
              <a:t>)</a:t>
            </a:r>
          </a:p>
          <a:p>
            <a:pPr lvl="3">
              <a:lnSpc>
                <a:spcPct val="90000"/>
              </a:lnSpc>
            </a:pPr>
            <a:r>
              <a:rPr lang="en-US" altLang="ko-KR" sz="1800">
                <a:ea typeface="Gulim" pitchFamily="34" charset="-127"/>
              </a:rPr>
              <a:t>FGI : </a:t>
            </a:r>
            <a:r>
              <a:rPr lang="en-US" altLang="ko-KR" sz="1800" b="1" i="1">
                <a:solidFill>
                  <a:srgbClr val="003300"/>
                </a:solidFill>
                <a:ea typeface="Gulim" pitchFamily="34" charset="-127"/>
              </a:rPr>
              <a:t>set</a:t>
            </a:r>
            <a:r>
              <a:rPr lang="en-US" altLang="ko-KR" sz="1800">
                <a:ea typeface="Gulim" pitchFamily="34" charset="-127"/>
              </a:rPr>
              <a:t> when INPR is ready</a:t>
            </a:r>
            <a:r>
              <a:rPr lang="ko-KR" altLang="en-US" sz="1800">
                <a:ea typeface="Gulim" pitchFamily="34" charset="-127"/>
              </a:rPr>
              <a:t>, </a:t>
            </a:r>
            <a:r>
              <a:rPr lang="en-US" altLang="ko-KR" sz="1800" b="1" i="1">
                <a:solidFill>
                  <a:srgbClr val="003300"/>
                </a:solidFill>
                <a:ea typeface="Gulim" pitchFamily="34" charset="-127"/>
              </a:rPr>
              <a:t>clear</a:t>
            </a:r>
            <a:r>
              <a:rPr lang="en-US" altLang="ko-KR" sz="1800">
                <a:ea typeface="Gulim" pitchFamily="34" charset="-127"/>
              </a:rPr>
              <a:t> when INPR is empty</a:t>
            </a:r>
          </a:p>
          <a:p>
            <a:pPr lvl="3">
              <a:lnSpc>
                <a:spcPct val="90000"/>
              </a:lnSpc>
            </a:pPr>
            <a:r>
              <a:rPr lang="en-US" altLang="ko-KR" sz="1800">
                <a:ea typeface="Gulim" pitchFamily="34" charset="-127"/>
              </a:rPr>
              <a:t>FGO : </a:t>
            </a:r>
            <a:r>
              <a:rPr lang="en-US" altLang="ko-KR" sz="1800" b="1" i="1">
                <a:solidFill>
                  <a:srgbClr val="003300"/>
                </a:solidFill>
                <a:ea typeface="Gulim" pitchFamily="34" charset="-127"/>
              </a:rPr>
              <a:t>set</a:t>
            </a:r>
            <a:r>
              <a:rPr lang="en-US" altLang="ko-KR" sz="1800">
                <a:ea typeface="Gulim" pitchFamily="34" charset="-127"/>
              </a:rPr>
              <a:t> when operation is completed</a:t>
            </a:r>
            <a:r>
              <a:rPr lang="ko-KR" altLang="en-US" sz="1800">
                <a:ea typeface="Gulim" pitchFamily="34" charset="-127"/>
              </a:rPr>
              <a:t>, </a:t>
            </a:r>
            <a:r>
              <a:rPr lang="en-US" altLang="ko-KR" sz="1800" b="1" i="1">
                <a:solidFill>
                  <a:srgbClr val="003300"/>
                </a:solidFill>
                <a:ea typeface="Gulim" pitchFamily="34" charset="-127"/>
              </a:rPr>
              <a:t>clear</a:t>
            </a:r>
            <a:r>
              <a:rPr lang="en-US" altLang="ko-KR" sz="1800">
                <a:ea typeface="Gulim" pitchFamily="34" charset="-127"/>
              </a:rPr>
              <a:t> when output device is     in the process of printing</a:t>
            </a:r>
          </a:p>
          <a:p>
            <a:pPr lvl="1">
              <a:lnSpc>
                <a:spcPct val="90000"/>
              </a:lnSpc>
            </a:pPr>
            <a:r>
              <a:rPr lang="en-US" altLang="ko-KR" sz="1800">
                <a:ea typeface="Gulim" pitchFamily="34" charset="-127"/>
              </a:rPr>
              <a:t>Input-Output Instruction : </a:t>
            </a:r>
            <a:r>
              <a:rPr lang="en-US" altLang="ko-KR" sz="1800" b="1" i="1">
                <a:solidFill>
                  <a:schemeClr val="folHlink"/>
                </a:solidFill>
                <a:ea typeface="Gulim" pitchFamily="34" charset="-127"/>
              </a:rPr>
              <a:t>Tab. 5-5</a:t>
            </a:r>
            <a:endParaRPr lang="en-US" altLang="ko-KR" sz="1800">
              <a:ea typeface="Gulim" pitchFamily="34" charset="-127"/>
            </a:endParaRPr>
          </a:p>
          <a:p>
            <a:pPr lvl="2">
              <a:lnSpc>
                <a:spcPct val="90000"/>
              </a:lnSpc>
            </a:pPr>
            <a:r>
              <a:rPr lang="en-US" altLang="ko-KR" sz="1800">
                <a:ea typeface="Gulim" pitchFamily="34" charset="-127"/>
              </a:rPr>
              <a:t>p = D</a:t>
            </a:r>
            <a:r>
              <a:rPr lang="en-US" altLang="ko-KR" sz="1800" baseline="-25000">
                <a:ea typeface="Gulim" pitchFamily="34" charset="-127"/>
              </a:rPr>
              <a:t>7</a:t>
            </a:r>
            <a:r>
              <a:rPr lang="en-US" altLang="ko-KR" sz="1800">
                <a:ea typeface="Gulim" pitchFamily="34" charset="-127"/>
              </a:rPr>
              <a:t>IT</a:t>
            </a:r>
            <a:r>
              <a:rPr lang="en-US" altLang="ko-KR" sz="1800" baseline="-25000">
                <a:ea typeface="Gulim" pitchFamily="34" charset="-127"/>
              </a:rPr>
              <a:t>3 </a:t>
            </a:r>
            <a:endParaRPr lang="ko-KR" altLang="en-US" sz="1800" baseline="-25000">
              <a:ea typeface="Gulim" pitchFamily="34" charset="-127"/>
            </a:endParaRPr>
          </a:p>
          <a:p>
            <a:pPr lvl="2">
              <a:lnSpc>
                <a:spcPct val="90000"/>
              </a:lnSpc>
            </a:pPr>
            <a:r>
              <a:rPr lang="en-US" altLang="ko-KR" sz="1800">
                <a:ea typeface="Gulim" pitchFamily="34" charset="-127"/>
              </a:rPr>
              <a:t>IR(i) = B</a:t>
            </a:r>
            <a:r>
              <a:rPr lang="en-US" altLang="ko-KR" sz="1800" baseline="-25000">
                <a:ea typeface="Gulim" pitchFamily="34" charset="-127"/>
              </a:rPr>
              <a:t>i   </a:t>
            </a:r>
            <a:r>
              <a:rPr lang="en-US" altLang="ko-KR" sz="1800">
                <a:ea typeface="Gulim" pitchFamily="34" charset="-127"/>
              </a:rPr>
              <a:t>      IR(6 -11)</a:t>
            </a:r>
          </a:p>
          <a:p>
            <a:pPr lvl="2">
              <a:lnSpc>
                <a:spcPct val="90000"/>
              </a:lnSpc>
              <a:buFont typeface="Monotype Sorts" pitchFamily="2" charset="2"/>
              <a:buChar char="W"/>
            </a:pPr>
            <a:r>
              <a:rPr lang="en-US" altLang="ko-KR" sz="1800" b="1" i="1">
                <a:solidFill>
                  <a:srgbClr val="003300"/>
                </a:solidFill>
                <a:ea typeface="Gulim" pitchFamily="34" charset="-127"/>
              </a:rPr>
              <a:t>B</a:t>
            </a:r>
            <a:r>
              <a:rPr lang="en-US" altLang="ko-KR" sz="1800" b="1" i="1" baseline="-25000">
                <a:solidFill>
                  <a:srgbClr val="003300"/>
                </a:solidFill>
                <a:ea typeface="Gulim" pitchFamily="34" charset="-127"/>
              </a:rPr>
              <a:t>6</a:t>
            </a:r>
            <a:r>
              <a:rPr lang="en-US" altLang="ko-KR" sz="1800" b="1" i="1">
                <a:solidFill>
                  <a:srgbClr val="003300"/>
                </a:solidFill>
                <a:ea typeface="Gulim" pitchFamily="34" charset="-127"/>
              </a:rPr>
              <a:t> - B</a:t>
            </a:r>
            <a:r>
              <a:rPr lang="en-US" altLang="ko-KR" sz="1800" b="1" i="1" baseline="-25000">
                <a:solidFill>
                  <a:srgbClr val="003300"/>
                </a:solidFill>
                <a:ea typeface="Gulim" pitchFamily="34" charset="-127"/>
              </a:rPr>
              <a:t>11</a:t>
            </a:r>
            <a:r>
              <a:rPr lang="en-US" altLang="ko-KR" sz="1800">
                <a:ea typeface="Gulim" pitchFamily="34" charset="-127"/>
              </a:rPr>
              <a:t> :</a:t>
            </a:r>
            <a:r>
              <a:rPr lang="en-US" altLang="ko-KR" sz="1800" b="1">
                <a:solidFill>
                  <a:schemeClr val="accent1"/>
                </a:solidFill>
                <a:ea typeface="Gulim" pitchFamily="34" charset="-127"/>
              </a:rPr>
              <a:t> 6 I/O Instruction </a:t>
            </a:r>
            <a:endParaRPr lang="en-US" altLang="ko-KR" sz="1800">
              <a:ea typeface="Gulim" pitchFamily="34" charset="-127"/>
            </a:endParaRPr>
          </a:p>
          <a:p>
            <a:pPr lvl="1">
              <a:lnSpc>
                <a:spcPct val="90000"/>
              </a:lnSpc>
            </a:pPr>
            <a:r>
              <a:rPr lang="en-US" altLang="ko-KR" sz="1800">
                <a:ea typeface="Gulim" pitchFamily="34" charset="-127"/>
              </a:rPr>
              <a:t>Program Interrupt</a:t>
            </a:r>
          </a:p>
          <a:p>
            <a:pPr lvl="2">
              <a:lnSpc>
                <a:spcPct val="90000"/>
              </a:lnSpc>
            </a:pPr>
            <a:r>
              <a:rPr lang="en-US" altLang="ko-KR" sz="1800">
                <a:ea typeface="Gulim" pitchFamily="34" charset="-127"/>
              </a:rPr>
              <a:t>I/O Transfer Modes</a:t>
            </a:r>
          </a:p>
          <a:p>
            <a:pPr lvl="3">
              <a:lnSpc>
                <a:spcPct val="90000"/>
              </a:lnSpc>
            </a:pPr>
            <a:r>
              <a:rPr lang="en-US" altLang="ko-KR" sz="1800">
                <a:ea typeface="Gulim" pitchFamily="34" charset="-127"/>
              </a:rPr>
              <a:t>1) Programmed I/O, 2) Interrupt-initiated I/O, 3) DMA, 4) IOP</a:t>
            </a:r>
          </a:p>
          <a:p>
            <a:pPr lvl="3">
              <a:lnSpc>
                <a:spcPct val="90000"/>
              </a:lnSpc>
            </a:pPr>
            <a:r>
              <a:rPr lang="ko-KR" altLang="en-US" sz="1800">
                <a:ea typeface="Gulim" pitchFamily="34" charset="-127"/>
              </a:rPr>
              <a:t>2) </a:t>
            </a:r>
            <a:r>
              <a:rPr lang="en-US" altLang="ko-KR" sz="1800">
                <a:ea typeface="Gulim" pitchFamily="34" charset="-127"/>
              </a:rPr>
              <a:t>Interrupt-initiated I/O </a:t>
            </a:r>
            <a:r>
              <a:rPr lang="ko-KR" altLang="en-US" sz="1800">
                <a:ea typeface="Gulim" pitchFamily="34" charset="-127"/>
              </a:rPr>
              <a:t>(</a:t>
            </a:r>
            <a:r>
              <a:rPr lang="en-US" altLang="ko-KR" sz="1800">
                <a:ea typeface="Gulim" pitchFamily="34" charset="-127"/>
              </a:rPr>
              <a:t>FGI </a:t>
            </a:r>
            <a:r>
              <a:rPr lang="ko-KR" altLang="en-US" sz="1800">
                <a:ea typeface="Gulim" pitchFamily="34" charset="-127"/>
              </a:rPr>
              <a:t> </a:t>
            </a:r>
            <a:r>
              <a:rPr lang="en-US" altLang="ko-KR" sz="1800">
                <a:ea typeface="Gulim" pitchFamily="34" charset="-127"/>
              </a:rPr>
              <a:t>FGO</a:t>
            </a:r>
            <a:r>
              <a:rPr lang="ko-KR" altLang="en-US" sz="1800">
                <a:ea typeface="Gulim" pitchFamily="34" charset="-127"/>
              </a:rPr>
              <a:t> 1 </a:t>
            </a:r>
            <a:r>
              <a:rPr lang="en-US" altLang="ko-KR" sz="1800">
                <a:ea typeface="Gulim" pitchFamily="34" charset="-127"/>
              </a:rPr>
              <a:t>Int. </a:t>
            </a:r>
            <a:r>
              <a:rPr lang="ko-KR" altLang="en-US" sz="1800">
                <a:ea typeface="Gulim" pitchFamily="34" charset="-127"/>
              </a:rPr>
              <a:t>)</a:t>
            </a:r>
          </a:p>
          <a:p>
            <a:pPr lvl="3">
              <a:lnSpc>
                <a:spcPct val="90000"/>
              </a:lnSpc>
            </a:pPr>
            <a:r>
              <a:rPr lang="en-US" altLang="ko-KR" sz="1800">
                <a:ea typeface="Gulim" pitchFamily="34" charset="-127"/>
              </a:rPr>
              <a:t>Maskable Interrupt </a:t>
            </a:r>
            <a:r>
              <a:rPr lang="ko-KR" altLang="en-US" sz="1800">
                <a:ea typeface="Gulim" pitchFamily="34" charset="-127"/>
              </a:rPr>
              <a:t>( </a:t>
            </a:r>
            <a:r>
              <a:rPr lang="en-US" altLang="ko-KR" sz="1800">
                <a:ea typeface="Gulim" pitchFamily="34" charset="-127"/>
              </a:rPr>
              <a:t>ION </a:t>
            </a:r>
            <a:r>
              <a:rPr lang="ko-KR" altLang="en-US" sz="1800">
                <a:ea typeface="Gulim" pitchFamily="34" charset="-127"/>
              </a:rPr>
              <a:t> </a:t>
            </a:r>
            <a:r>
              <a:rPr lang="en-US" altLang="ko-KR" sz="1800">
                <a:ea typeface="Gulim" pitchFamily="34" charset="-127"/>
              </a:rPr>
              <a:t>IOF Int. mask </a:t>
            </a:r>
            <a:r>
              <a:rPr lang="ko-KR" altLang="en-US" sz="1800">
                <a:ea typeface="Gulim" pitchFamily="34" charset="-127"/>
              </a:rPr>
              <a:t>)</a:t>
            </a:r>
          </a:p>
        </p:txBody>
      </p:sp>
      <p:sp>
        <p:nvSpPr>
          <p:cNvPr id="130051" name="AutoShape 3"/>
          <p:cNvSpPr>
            <a:spLocks/>
          </p:cNvSpPr>
          <p:nvPr/>
        </p:nvSpPr>
        <p:spPr bwMode="auto">
          <a:xfrm>
            <a:off x="1752600" y="2971800"/>
            <a:ext cx="152400" cy="457200"/>
          </a:xfrm>
          <a:prstGeom prst="leftBrace">
            <a:avLst>
              <a:gd name="adj1" fmla="val 25000"/>
              <a:gd name="adj2" fmla="val 50000"/>
            </a:avLst>
          </a:prstGeom>
          <a:noFill/>
          <a:ln w="28575">
            <a:solidFill>
              <a:srgbClr val="FF00FF"/>
            </a:solidFill>
            <a:round/>
            <a:headEnd/>
            <a:tailEnd/>
          </a:ln>
          <a:effectLst/>
        </p:spPr>
        <p:txBody>
          <a:bodyPr wrap="none" anchor="ctr"/>
          <a:lstStyle/>
          <a:p>
            <a:endParaRPr lang="en-IN"/>
          </a:p>
        </p:txBody>
      </p:sp>
      <p:sp>
        <p:nvSpPr>
          <p:cNvPr id="130052" name="AutoShape 4"/>
          <p:cNvSpPr>
            <a:spLocks noChangeArrowheads="1"/>
          </p:cNvSpPr>
          <p:nvPr/>
        </p:nvSpPr>
        <p:spPr bwMode="auto">
          <a:xfrm>
            <a:off x="152400" y="3048000"/>
            <a:ext cx="1143000" cy="381000"/>
          </a:xfrm>
          <a:prstGeom prst="wedgeRoundRectCallout">
            <a:avLst>
              <a:gd name="adj1" fmla="val 83889"/>
              <a:gd name="adj2" fmla="val -12500"/>
              <a:gd name="adj3" fmla="val 16667"/>
            </a:avLst>
          </a:prstGeom>
          <a:solidFill>
            <a:srgbClr val="FFFF00"/>
          </a:solidFill>
          <a:ln w="12700">
            <a:solidFill>
              <a:srgbClr val="FF0000"/>
            </a:solidFill>
            <a:miter lim="800000"/>
            <a:headEnd/>
            <a:tailEnd/>
          </a:ln>
          <a:effectLst/>
        </p:spPr>
        <p:txBody>
          <a:bodyPr wrap="none" anchor="ctr"/>
          <a:lstStyle/>
          <a:p>
            <a:pPr latinLnBrk="1"/>
            <a:r>
              <a:rPr lang="ko-KR" altLang="ko-KR" sz="1400">
                <a:solidFill>
                  <a:srgbClr val="A50021"/>
                </a:solidFill>
                <a:ea typeface="Gulim" pitchFamily="34" charset="-127"/>
              </a:rPr>
              <a:t> 1 : </a:t>
            </a:r>
            <a:r>
              <a:rPr lang="en-US" altLang="ko-KR" sz="1400">
                <a:solidFill>
                  <a:srgbClr val="A50021"/>
                </a:solidFill>
                <a:ea typeface="Gulim" pitchFamily="34" charset="-127"/>
              </a:rPr>
              <a:t>Ready</a:t>
            </a:r>
          </a:p>
          <a:p>
            <a:pPr latinLnBrk="1"/>
            <a:r>
              <a:rPr lang="en-US" altLang="ko-KR" sz="1400">
                <a:solidFill>
                  <a:srgbClr val="A50021"/>
                </a:solidFill>
                <a:ea typeface="Gulim" pitchFamily="34" charset="-127"/>
              </a:rPr>
              <a:t> 0 : Not ready</a:t>
            </a:r>
          </a:p>
        </p:txBody>
      </p:sp>
      <p:sp>
        <p:nvSpPr>
          <p:cNvPr id="130053" name="Line 5"/>
          <p:cNvSpPr>
            <a:spLocks noChangeShapeType="1"/>
          </p:cNvSpPr>
          <p:nvPr/>
        </p:nvSpPr>
        <p:spPr bwMode="auto">
          <a:xfrm flipH="1">
            <a:off x="2743200" y="4495800"/>
            <a:ext cx="381000" cy="0"/>
          </a:xfrm>
          <a:prstGeom prst="line">
            <a:avLst/>
          </a:prstGeom>
          <a:noFill/>
          <a:ln w="25400">
            <a:solidFill>
              <a:srgbClr val="FF00FF"/>
            </a:solidFill>
            <a:round/>
            <a:headEnd/>
            <a:tailEnd type="triangle" w="med" len="med"/>
          </a:ln>
          <a:effectLst/>
        </p:spPr>
        <p:txBody>
          <a:bodyPr wrap="none" anchor="ctr"/>
          <a:lstStyle/>
          <a:p>
            <a:endParaRPr lang="en-IN"/>
          </a:p>
        </p:txBody>
      </p:sp>
      <p:sp>
        <p:nvSpPr>
          <p:cNvPr id="130054" name="AutoShape 6"/>
          <p:cNvSpPr>
            <a:spLocks noChangeArrowheads="1"/>
          </p:cNvSpPr>
          <p:nvPr/>
        </p:nvSpPr>
        <p:spPr bwMode="auto">
          <a:xfrm>
            <a:off x="4419600" y="3962400"/>
            <a:ext cx="1219200" cy="457200"/>
          </a:xfrm>
          <a:prstGeom prst="wedgeRoundRectCallout">
            <a:avLst>
              <a:gd name="adj1" fmla="val -74611"/>
              <a:gd name="adj2" fmla="val 43750"/>
              <a:gd name="adj3" fmla="val 16667"/>
            </a:avLst>
          </a:prstGeom>
          <a:solidFill>
            <a:srgbClr val="FFFF00"/>
          </a:solidFill>
          <a:ln w="12700">
            <a:solidFill>
              <a:srgbClr val="FF0000"/>
            </a:solidFill>
            <a:miter lim="800000"/>
            <a:headEnd/>
            <a:tailEnd/>
          </a:ln>
          <a:effectLst/>
        </p:spPr>
        <p:txBody>
          <a:bodyPr wrap="none" anchor="ctr"/>
          <a:lstStyle/>
          <a:p>
            <a:pPr algn="ctr" latinLnBrk="1"/>
            <a:r>
              <a:rPr lang="ko-KR" altLang="ko-KR" sz="1400">
                <a:solidFill>
                  <a:srgbClr val="A50021"/>
                </a:solidFill>
                <a:ea typeface="Gulim" pitchFamily="34" charset="-127"/>
              </a:rPr>
              <a:t>  Address </a:t>
            </a:r>
          </a:p>
        </p:txBody>
      </p:sp>
      <p:sp>
        <p:nvSpPr>
          <p:cNvPr id="130055" name="Rectangle 7"/>
          <p:cNvSpPr>
            <a:spLocks noGrp="1" noChangeArrowheads="1"/>
          </p:cNvSpPr>
          <p:nvPr>
            <p:ph type="title"/>
          </p:nvPr>
        </p:nvSpPr>
        <p:spPr>
          <a:xfrm>
            <a:off x="685800" y="-571500"/>
            <a:ext cx="7772400" cy="1143000"/>
          </a:xfrm>
          <a:noFill/>
          <a:ln/>
        </p:spPr>
        <p:txBody>
          <a:bodyPr lIns="90488" tIns="44450" rIns="90488" bIns="44450" anchor="b"/>
          <a:lstStyle/>
          <a:p>
            <a:r>
              <a:rPr lang="en-US" altLang="ko-KR" sz="3600">
                <a:ea typeface="Gulim" pitchFamily="34" charset="-127"/>
              </a:rPr>
              <a:t>5-7. Input-Output and Interrupt</a:t>
            </a:r>
            <a:endParaRPr lang="ko-KR" altLang="en-US" sz="3600">
              <a:ea typeface="Gulim" pitchFamily="34"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152400" y="609600"/>
            <a:ext cx="8839200" cy="6248400"/>
          </a:xfrm>
        </p:spPr>
        <p:txBody>
          <a:bodyPr/>
          <a:lstStyle/>
          <a:p>
            <a:pPr lvl="1"/>
            <a:r>
              <a:rPr lang="en-US" altLang="ko-KR" sz="2000">
                <a:ea typeface="Gulim" pitchFamily="34" charset="-127"/>
              </a:rPr>
              <a:t>Stored Program Organization : </a:t>
            </a:r>
            <a:r>
              <a:rPr lang="en-US" altLang="ko-KR" sz="2000" b="1" i="1">
                <a:solidFill>
                  <a:schemeClr val="folHlink"/>
                </a:solidFill>
                <a:ea typeface="Gulim" pitchFamily="34" charset="-127"/>
              </a:rPr>
              <a:t>Fig. 5-1</a:t>
            </a:r>
          </a:p>
          <a:p>
            <a:pPr lvl="2"/>
            <a:r>
              <a:rPr lang="en-US" altLang="ko-KR" sz="2000">
                <a:ea typeface="Gulim" pitchFamily="34" charset="-127"/>
              </a:rPr>
              <a:t>The simplest way to organize a computer</a:t>
            </a:r>
          </a:p>
          <a:p>
            <a:pPr lvl="3"/>
            <a:r>
              <a:rPr lang="en-US" altLang="ko-KR">
                <a:ea typeface="Gulim" pitchFamily="34" charset="-127"/>
              </a:rPr>
              <a:t>One processor register : AC(Accumulator)</a:t>
            </a:r>
          </a:p>
          <a:p>
            <a:pPr lvl="4"/>
            <a:r>
              <a:rPr lang="en-US" altLang="ko-KR">
                <a:ea typeface="Gulim" pitchFamily="34" charset="-127"/>
              </a:rPr>
              <a:t>The operation is performed with the memory operand and the content of AC</a:t>
            </a:r>
          </a:p>
          <a:p>
            <a:pPr lvl="3"/>
            <a:r>
              <a:rPr lang="en-US" altLang="ko-KR">
                <a:ea typeface="Gulim" pitchFamily="34" charset="-127"/>
              </a:rPr>
              <a:t>Instruction code format with two parts : Op. Code + Address</a:t>
            </a:r>
          </a:p>
          <a:p>
            <a:pPr lvl="4"/>
            <a:r>
              <a:rPr lang="en-US" altLang="ko-KR">
                <a:ea typeface="Gulim" pitchFamily="34" charset="-127"/>
              </a:rPr>
              <a:t>Op. Code : specify 16 possible operations(4 bit)</a:t>
            </a:r>
          </a:p>
          <a:p>
            <a:pPr lvl="4"/>
            <a:r>
              <a:rPr lang="en-US" altLang="ko-KR">
                <a:ea typeface="Gulim" pitchFamily="34" charset="-127"/>
              </a:rPr>
              <a:t>Address : specify the address of an operand(12 bit)</a:t>
            </a:r>
          </a:p>
          <a:p>
            <a:pPr lvl="4"/>
            <a:r>
              <a:rPr lang="en-US" altLang="ko-KR">
                <a:ea typeface="Gulim" pitchFamily="34" charset="-127"/>
              </a:rPr>
              <a:t>If an operation in an instruction code does not need an operand from memory, the rest of the bits in the instruction(</a:t>
            </a:r>
            <a:r>
              <a:rPr lang="en-US" altLang="ko-KR" b="1" i="1">
                <a:solidFill>
                  <a:srgbClr val="663300"/>
                </a:solidFill>
                <a:ea typeface="Gulim" pitchFamily="34" charset="-127"/>
              </a:rPr>
              <a:t>address field</a:t>
            </a:r>
            <a:r>
              <a:rPr lang="en-US" altLang="ko-KR">
                <a:ea typeface="Gulim" pitchFamily="34" charset="-127"/>
              </a:rPr>
              <a:t>) can be used for other purpose </a:t>
            </a:r>
          </a:p>
          <a:p>
            <a:pPr lvl="3"/>
            <a:r>
              <a:rPr lang="en-US" altLang="ko-KR">
                <a:ea typeface="Gulim" pitchFamily="34" charset="-127"/>
              </a:rPr>
              <a:t>Memory : 12 bit =  4096  word(Instruction and Data are stored)</a:t>
            </a:r>
          </a:p>
          <a:p>
            <a:pPr lvl="4"/>
            <a:r>
              <a:rPr lang="en-US" altLang="ko-KR">
                <a:ea typeface="Gulim" pitchFamily="34" charset="-127"/>
              </a:rPr>
              <a:t>Store each instruction code(</a:t>
            </a:r>
            <a:r>
              <a:rPr lang="en-US" altLang="ko-KR" b="1" i="1">
                <a:solidFill>
                  <a:srgbClr val="A50021"/>
                </a:solidFill>
                <a:ea typeface="Gulim" pitchFamily="34" charset="-127"/>
              </a:rPr>
              <a:t>program</a:t>
            </a:r>
            <a:r>
              <a:rPr lang="en-US" altLang="ko-KR">
                <a:ea typeface="Gulim" pitchFamily="34" charset="-127"/>
              </a:rPr>
              <a:t>) and operand (</a:t>
            </a:r>
            <a:r>
              <a:rPr lang="en-US" altLang="ko-KR" b="1" i="1">
                <a:solidFill>
                  <a:srgbClr val="A50021"/>
                </a:solidFill>
                <a:ea typeface="Gulim" pitchFamily="34" charset="-127"/>
              </a:rPr>
              <a:t>data</a:t>
            </a:r>
            <a:r>
              <a:rPr lang="en-US" altLang="ko-KR">
                <a:ea typeface="Gulim" pitchFamily="34" charset="-127"/>
              </a:rPr>
              <a:t>) in 16-bit memory word</a:t>
            </a:r>
          </a:p>
        </p:txBody>
      </p:sp>
      <p:sp>
        <p:nvSpPr>
          <p:cNvPr id="84995" name="AutoShape 3"/>
          <p:cNvSpPr>
            <a:spLocks noChangeArrowheads="1"/>
          </p:cNvSpPr>
          <p:nvPr/>
        </p:nvSpPr>
        <p:spPr bwMode="auto">
          <a:xfrm>
            <a:off x="0" y="2438400"/>
            <a:ext cx="1981200" cy="762000"/>
          </a:xfrm>
          <a:prstGeom prst="wedgeEllipseCallout">
            <a:avLst>
              <a:gd name="adj1" fmla="val 59616"/>
              <a:gd name="adj2" fmla="val 16458"/>
            </a:avLst>
          </a:prstGeom>
          <a:solidFill>
            <a:srgbClr val="00FF00"/>
          </a:solidFill>
          <a:ln w="12700">
            <a:solidFill>
              <a:srgbClr val="FF6600"/>
            </a:solidFill>
            <a:miter lim="800000"/>
            <a:headEnd/>
            <a:tailEnd/>
          </a:ln>
          <a:effectLst/>
        </p:spPr>
        <p:txBody>
          <a:bodyPr wrap="none" anchor="ctr"/>
          <a:lstStyle/>
          <a:p>
            <a:pPr algn="ctr" latinLnBrk="1"/>
            <a:r>
              <a:rPr kumimoji="1" lang="en-US" altLang="ko-KR" sz="1400">
                <a:ea typeface="Gulim" pitchFamily="34" charset="-127"/>
              </a:rPr>
              <a:t>Example</a:t>
            </a:r>
          </a:p>
          <a:p>
            <a:pPr algn="ctr" latinLnBrk="1"/>
            <a:r>
              <a:rPr kumimoji="1" lang="en-US" altLang="ko-KR" sz="1400">
                <a:ea typeface="Gulim" pitchFamily="34" charset="-127"/>
              </a:rPr>
              <a:t>Clear AC, Increment AC,</a:t>
            </a:r>
          </a:p>
          <a:p>
            <a:pPr algn="ctr" latinLnBrk="1"/>
            <a:r>
              <a:rPr kumimoji="1" lang="en-US" altLang="ko-KR" sz="1400">
                <a:ea typeface="Gulim" pitchFamily="34" charset="-127"/>
              </a:rPr>
              <a:t>Complement AC, ...</a:t>
            </a:r>
          </a:p>
        </p:txBody>
      </p:sp>
      <p:sp>
        <p:nvSpPr>
          <p:cNvPr id="84997" name="Rectangle 5"/>
          <p:cNvSpPr>
            <a:spLocks noGrp="1" noChangeArrowheads="1"/>
          </p:cNvSpPr>
          <p:nvPr>
            <p:ph type="title"/>
          </p:nvPr>
        </p:nvSpPr>
        <p:spPr>
          <a:xfrm>
            <a:off x="609600" y="152400"/>
            <a:ext cx="7772400" cy="457200"/>
          </a:xfrm>
          <a:noFill/>
          <a:ln/>
        </p:spPr>
        <p:txBody>
          <a:bodyPr lIns="90488" tIns="44450" rIns="90488" bIns="44450" anchor="b"/>
          <a:lstStyle/>
          <a:p>
            <a:r>
              <a:rPr lang="en-US" altLang="ko-KR" sz="3200">
                <a:ea typeface="Gulim" pitchFamily="34" charset="-127"/>
              </a:rPr>
              <a:t>5-1. Instruction Codes</a:t>
            </a:r>
            <a:endParaRPr lang="ko-KR" altLang="en-US" sz="3200">
              <a:ea typeface="Gulim" pitchFamily="34" charset="-127"/>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4294967295"/>
          </p:nvPr>
        </p:nvSpPr>
        <p:spPr>
          <a:xfrm>
            <a:off x="0" y="0"/>
            <a:ext cx="8686800" cy="6477000"/>
          </a:xfrm>
        </p:spPr>
        <p:txBody>
          <a:bodyPr/>
          <a:lstStyle/>
          <a:p>
            <a:pPr lvl="2"/>
            <a:r>
              <a:rPr lang="en-US" altLang="ko-KR" sz="1800">
                <a:ea typeface="Gulim" pitchFamily="34" charset="-127"/>
              </a:rPr>
              <a:t>Interrupt Cycle : </a:t>
            </a:r>
            <a:r>
              <a:rPr lang="en-US" altLang="ko-KR" sz="1800" b="1" i="1">
                <a:solidFill>
                  <a:schemeClr val="folHlink"/>
                </a:solidFill>
                <a:ea typeface="Gulim" pitchFamily="34" charset="-127"/>
              </a:rPr>
              <a:t>Fig. 5-13</a:t>
            </a:r>
          </a:p>
          <a:p>
            <a:pPr lvl="3"/>
            <a:r>
              <a:rPr lang="en-US" altLang="ko-KR" sz="1800">
                <a:ea typeface="Gulim" pitchFamily="34" charset="-127"/>
              </a:rPr>
              <a:t>During the execute phase, IEN is checked by the control</a:t>
            </a:r>
          </a:p>
          <a:p>
            <a:pPr lvl="4"/>
            <a:r>
              <a:rPr lang="en-US" altLang="ko-KR" sz="1800">
                <a:ea typeface="Gulim" pitchFamily="34" charset="-127"/>
              </a:rPr>
              <a:t>IEN = 0 : the programmer does not want to use the interrupt, </a:t>
            </a:r>
          </a:p>
          <a:p>
            <a:pPr lvl="4">
              <a:buFontTx/>
              <a:buNone/>
            </a:pPr>
            <a:r>
              <a:rPr lang="en-US" altLang="ko-KR" sz="1800">
                <a:ea typeface="Gulim" pitchFamily="34" charset="-127"/>
              </a:rPr>
              <a:t>                    so control continues with the next instruction cycle</a:t>
            </a:r>
          </a:p>
          <a:p>
            <a:pPr lvl="4"/>
            <a:r>
              <a:rPr lang="en-US" altLang="ko-KR" sz="1800">
                <a:ea typeface="Gulim" pitchFamily="34" charset="-127"/>
              </a:rPr>
              <a:t>IEN = 1 : the control circuit checks the flag bit, If either flag </a:t>
            </a:r>
          </a:p>
          <a:p>
            <a:pPr lvl="4">
              <a:buFontTx/>
              <a:buNone/>
            </a:pPr>
            <a:r>
              <a:rPr lang="en-US" altLang="ko-KR" sz="1800">
                <a:ea typeface="Gulim" pitchFamily="34" charset="-127"/>
              </a:rPr>
              <a:t>                     set to 1, R (R is the interrupt flip flop ) is set to 1</a:t>
            </a:r>
          </a:p>
          <a:p>
            <a:pPr lvl="3"/>
            <a:r>
              <a:rPr lang="en-US" altLang="ko-KR" sz="1800">
                <a:ea typeface="Gulim" pitchFamily="34" charset="-127"/>
              </a:rPr>
              <a:t>At the end of the execute phase, control checks the value of R</a:t>
            </a:r>
          </a:p>
          <a:p>
            <a:pPr lvl="4"/>
            <a:r>
              <a:rPr lang="en-US" altLang="ko-KR" sz="1800">
                <a:ea typeface="Gulim" pitchFamily="34" charset="-127"/>
              </a:rPr>
              <a:t>R = 0 :</a:t>
            </a:r>
            <a:r>
              <a:rPr lang="ko-KR" altLang="en-US" sz="1800">
                <a:ea typeface="Gulim" pitchFamily="34" charset="-127"/>
              </a:rPr>
              <a:t> </a:t>
            </a:r>
            <a:r>
              <a:rPr lang="en-US" altLang="ko-KR" sz="1800">
                <a:ea typeface="Gulim" pitchFamily="34" charset="-127"/>
              </a:rPr>
              <a:t>instruction cycle</a:t>
            </a:r>
            <a:endParaRPr lang="ko-KR" altLang="en-US" sz="1800">
              <a:ea typeface="Gulim" pitchFamily="34" charset="-127"/>
            </a:endParaRPr>
          </a:p>
          <a:p>
            <a:pPr lvl="4"/>
            <a:r>
              <a:rPr lang="en-US" altLang="ko-KR" sz="1800">
                <a:ea typeface="Gulim" pitchFamily="34" charset="-127"/>
              </a:rPr>
              <a:t>R = 1 : Interrupt cycle</a:t>
            </a:r>
            <a:endParaRPr lang="ko-KR" altLang="en-US" sz="1800">
              <a:ea typeface="Gulim" pitchFamily="34" charset="-127"/>
            </a:endParaRPr>
          </a:p>
          <a:p>
            <a:pPr lvl="2"/>
            <a:r>
              <a:rPr lang="en-US" altLang="ko-KR" sz="1800">
                <a:ea typeface="Gulim" pitchFamily="34" charset="-127"/>
              </a:rPr>
              <a:t>Demonstration of the interrupt cycle : </a:t>
            </a:r>
            <a:r>
              <a:rPr lang="en-US" altLang="ko-KR" sz="1800" b="1" i="1">
                <a:solidFill>
                  <a:srgbClr val="660066"/>
                </a:solidFill>
                <a:ea typeface="Gulim" pitchFamily="34" charset="-127"/>
              </a:rPr>
              <a:t>Fig. 5-14</a:t>
            </a:r>
            <a:endParaRPr lang="en-US" altLang="ko-KR" sz="1800">
              <a:ea typeface="Gulim" pitchFamily="34" charset="-127"/>
            </a:endParaRPr>
          </a:p>
          <a:p>
            <a:pPr lvl="3"/>
            <a:r>
              <a:rPr lang="en-US" altLang="ko-KR" sz="1800">
                <a:ea typeface="Gulim" pitchFamily="34" charset="-127"/>
              </a:rPr>
              <a:t>The memory location at address 0 as the place for storing the return address</a:t>
            </a:r>
          </a:p>
          <a:p>
            <a:pPr lvl="3"/>
            <a:r>
              <a:rPr lang="en-US" altLang="ko-KR" sz="1800">
                <a:ea typeface="Gulim" pitchFamily="34" charset="-127"/>
              </a:rPr>
              <a:t>Interrupt </a:t>
            </a:r>
            <a:r>
              <a:rPr lang="ko-KR" altLang="en-US" sz="1800">
                <a:ea typeface="Gulim" pitchFamily="34" charset="-127"/>
              </a:rPr>
              <a:t> </a:t>
            </a:r>
            <a:r>
              <a:rPr lang="en-US" altLang="ko-KR" sz="1800">
                <a:ea typeface="Gulim" pitchFamily="34" charset="-127"/>
              </a:rPr>
              <a:t>Branch to memory location 1</a:t>
            </a:r>
          </a:p>
          <a:p>
            <a:pPr lvl="3"/>
            <a:r>
              <a:rPr lang="en-US" altLang="ko-KR" sz="1800">
                <a:ea typeface="Gulim" pitchFamily="34" charset="-127"/>
              </a:rPr>
              <a:t>Interrupt cycle IEN=0 </a:t>
            </a:r>
            <a:r>
              <a:rPr lang="ko-KR" altLang="en-US" sz="1800">
                <a:ea typeface="Gulim" pitchFamily="34" charset="-127"/>
              </a:rPr>
              <a:t>(</a:t>
            </a:r>
            <a:r>
              <a:rPr lang="en-US" altLang="ko-KR" sz="1800" i="1">
                <a:solidFill>
                  <a:srgbClr val="A50021"/>
                </a:solidFill>
                <a:ea typeface="Gulim" pitchFamily="34" charset="-127"/>
              </a:rPr>
              <a:t>ISR</a:t>
            </a:r>
            <a:r>
              <a:rPr lang="ko-KR" altLang="en-US" sz="1800" i="1">
                <a:solidFill>
                  <a:srgbClr val="A50021"/>
                </a:solidFill>
                <a:ea typeface="Gulim" pitchFamily="34" charset="-127"/>
              </a:rPr>
              <a:t> </a:t>
            </a:r>
            <a:r>
              <a:rPr lang="en-US" altLang="ko-KR" sz="1800" i="1">
                <a:solidFill>
                  <a:srgbClr val="A50021"/>
                </a:solidFill>
                <a:ea typeface="Gulim" pitchFamily="34" charset="-127"/>
              </a:rPr>
              <a:t>Interrupt ION</a:t>
            </a:r>
            <a:r>
              <a:rPr lang="ko-KR" altLang="en-US" sz="1800">
                <a:ea typeface="Gulim" pitchFamily="34" charset="-127"/>
              </a:rPr>
              <a:t>) </a:t>
            </a:r>
          </a:p>
          <a:p>
            <a:pPr lvl="2"/>
            <a:r>
              <a:rPr lang="en-US" altLang="ko-KR" sz="1800">
                <a:ea typeface="Gulim" pitchFamily="34" charset="-127"/>
              </a:rPr>
              <a:t>The condition for R = 1</a:t>
            </a:r>
          </a:p>
          <a:p>
            <a:pPr lvl="3"/>
            <a:endParaRPr lang="en-US" altLang="ko-KR" sz="1800">
              <a:ea typeface="Gulim" pitchFamily="34" charset="-127"/>
            </a:endParaRPr>
          </a:p>
          <a:p>
            <a:pPr lvl="2"/>
            <a:r>
              <a:rPr lang="en-US" altLang="ko-KR" sz="1800">
                <a:ea typeface="Gulim" pitchFamily="34" charset="-127"/>
              </a:rPr>
              <a:t>Modified Fetch Phase</a:t>
            </a:r>
          </a:p>
          <a:p>
            <a:pPr lvl="3"/>
            <a:r>
              <a:rPr lang="en-US" altLang="ko-KR" sz="1800">
                <a:ea typeface="Gulim" pitchFamily="34" charset="-127"/>
              </a:rPr>
              <a:t>Modified Fetch and Decode Phase</a:t>
            </a:r>
          </a:p>
        </p:txBody>
      </p:sp>
      <p:sp>
        <p:nvSpPr>
          <p:cNvPr id="131075" name="AutoShape 3"/>
          <p:cNvSpPr>
            <a:spLocks noChangeArrowheads="1"/>
          </p:cNvSpPr>
          <p:nvPr/>
        </p:nvSpPr>
        <p:spPr bwMode="auto">
          <a:xfrm>
            <a:off x="152400" y="5867400"/>
            <a:ext cx="1447800" cy="381000"/>
          </a:xfrm>
          <a:prstGeom prst="wedgeRoundRectCallout">
            <a:avLst>
              <a:gd name="adj1" fmla="val 45833"/>
              <a:gd name="adj2" fmla="val -2500"/>
              <a:gd name="adj3" fmla="val 16667"/>
            </a:avLst>
          </a:prstGeom>
          <a:solidFill>
            <a:srgbClr val="FFFF00"/>
          </a:solidFill>
          <a:ln w="12700">
            <a:solidFill>
              <a:srgbClr val="FF0000"/>
            </a:solidFill>
            <a:miter lim="800000"/>
            <a:headEnd/>
            <a:tailEnd/>
          </a:ln>
          <a:effectLst/>
        </p:spPr>
        <p:txBody>
          <a:bodyPr wrap="none" anchor="ctr"/>
          <a:lstStyle/>
          <a:p>
            <a:pPr latinLnBrk="1"/>
            <a:r>
              <a:rPr lang="ko-KR" altLang="ko-KR" sz="1400">
                <a:solidFill>
                  <a:srgbClr val="A50021"/>
                </a:solidFill>
                <a:ea typeface="Gulim" pitchFamily="34" charset="-127"/>
              </a:rPr>
              <a:t> Save Return </a:t>
            </a:r>
          </a:p>
          <a:p>
            <a:pPr latinLnBrk="1"/>
            <a:r>
              <a:rPr lang="ko-KR" altLang="ko-KR" sz="1400">
                <a:solidFill>
                  <a:srgbClr val="A50021"/>
                </a:solidFill>
                <a:ea typeface="Gulim" pitchFamily="34" charset="-127"/>
              </a:rPr>
              <a:t>Address(PC) at 0</a:t>
            </a:r>
            <a:endParaRPr lang="en-US" altLang="ko-KR" sz="1400">
              <a:solidFill>
                <a:srgbClr val="A50021"/>
              </a:solidFill>
              <a:ea typeface="Gulim" pitchFamily="34" charset="-127"/>
            </a:endParaRPr>
          </a:p>
        </p:txBody>
      </p:sp>
      <p:graphicFrame>
        <p:nvGraphicFramePr>
          <p:cNvPr id="182272" name="Object 0"/>
          <p:cNvGraphicFramePr>
            <a:graphicFrameLocks noChangeAspect="1"/>
          </p:cNvGraphicFramePr>
          <p:nvPr/>
        </p:nvGraphicFramePr>
        <p:xfrm>
          <a:off x="1927225" y="5908675"/>
          <a:ext cx="3482975" cy="838200"/>
        </p:xfrm>
        <a:graphic>
          <a:graphicData uri="http://schemas.openxmlformats.org/presentationml/2006/ole">
            <mc:AlternateContent xmlns:mc="http://schemas.openxmlformats.org/markup-compatibility/2006">
              <mc:Choice xmlns:v="urn:schemas-microsoft-com:vml" Requires="v">
                <p:oleObj spid="_x0000_s182274" name="수식" r:id="rId4" imgW="2844720" imgH="685800" progId="Equation.3">
                  <p:embed/>
                </p:oleObj>
              </mc:Choice>
              <mc:Fallback>
                <p:oleObj name="수식" r:id="rId4" imgW="2844720" imgH="68580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7225" y="5908675"/>
                        <a:ext cx="3482975" cy="838200"/>
                      </a:xfrm>
                      <a:prstGeom prst="rect">
                        <a:avLst/>
                      </a:prstGeom>
                      <a:solidFill>
                        <a:srgbClr val="FFFF99"/>
                      </a:solidFill>
                    </p:spPr>
                  </p:pic>
                </p:oleObj>
              </mc:Fallback>
            </mc:AlternateContent>
          </a:graphicData>
        </a:graphic>
      </p:graphicFrame>
      <p:sp>
        <p:nvSpPr>
          <p:cNvPr id="131077" name="Freeform 5"/>
          <p:cNvSpPr>
            <a:spLocks/>
          </p:cNvSpPr>
          <p:nvPr/>
        </p:nvSpPr>
        <p:spPr bwMode="auto">
          <a:xfrm>
            <a:off x="2290763" y="5883275"/>
            <a:ext cx="1519237" cy="541338"/>
          </a:xfrm>
          <a:custGeom>
            <a:avLst/>
            <a:gdLst/>
            <a:ahLst/>
            <a:cxnLst>
              <a:cxn ang="0">
                <a:pos x="12" y="112"/>
              </a:cxn>
              <a:cxn ang="0">
                <a:pos x="25" y="70"/>
              </a:cxn>
              <a:cxn ang="0">
                <a:pos x="127" y="19"/>
              </a:cxn>
              <a:cxn ang="0">
                <a:pos x="556" y="6"/>
              </a:cxn>
              <a:cxn ang="0">
                <a:pos x="927" y="32"/>
              </a:cxn>
              <a:cxn ang="0">
                <a:pos x="946" y="80"/>
              </a:cxn>
              <a:cxn ang="0">
                <a:pos x="946" y="115"/>
              </a:cxn>
              <a:cxn ang="0">
                <a:pos x="941" y="129"/>
              </a:cxn>
              <a:cxn ang="0">
                <a:pos x="803" y="169"/>
              </a:cxn>
              <a:cxn ang="0">
                <a:pos x="713" y="186"/>
              </a:cxn>
              <a:cxn ang="0">
                <a:pos x="681" y="301"/>
              </a:cxn>
              <a:cxn ang="0">
                <a:pos x="646" y="330"/>
              </a:cxn>
              <a:cxn ang="0">
                <a:pos x="537" y="336"/>
              </a:cxn>
              <a:cxn ang="0">
                <a:pos x="274" y="339"/>
              </a:cxn>
              <a:cxn ang="0">
                <a:pos x="86" y="336"/>
              </a:cxn>
              <a:cxn ang="0">
                <a:pos x="31" y="333"/>
              </a:cxn>
              <a:cxn ang="0">
                <a:pos x="6" y="256"/>
              </a:cxn>
              <a:cxn ang="0">
                <a:pos x="12" y="147"/>
              </a:cxn>
              <a:cxn ang="0">
                <a:pos x="12" y="112"/>
              </a:cxn>
            </a:cxnLst>
            <a:rect l="0" t="0" r="r" b="b"/>
            <a:pathLst>
              <a:path w="957" h="341">
                <a:moveTo>
                  <a:pt x="12" y="112"/>
                </a:moveTo>
                <a:cubicBezTo>
                  <a:pt x="12" y="96"/>
                  <a:pt x="6" y="86"/>
                  <a:pt x="25" y="70"/>
                </a:cubicBezTo>
                <a:cubicBezTo>
                  <a:pt x="44" y="54"/>
                  <a:pt x="38" y="30"/>
                  <a:pt x="127" y="19"/>
                </a:cubicBezTo>
                <a:cubicBezTo>
                  <a:pt x="281" y="27"/>
                  <a:pt x="400" y="12"/>
                  <a:pt x="556" y="6"/>
                </a:cubicBezTo>
                <a:cubicBezTo>
                  <a:pt x="637" y="9"/>
                  <a:pt x="826" y="0"/>
                  <a:pt x="927" y="32"/>
                </a:cubicBezTo>
                <a:cubicBezTo>
                  <a:pt x="957" y="55"/>
                  <a:pt x="933" y="46"/>
                  <a:pt x="946" y="80"/>
                </a:cubicBezTo>
                <a:cubicBezTo>
                  <a:pt x="953" y="80"/>
                  <a:pt x="937" y="106"/>
                  <a:pt x="946" y="115"/>
                </a:cubicBezTo>
                <a:cubicBezTo>
                  <a:pt x="938" y="124"/>
                  <a:pt x="952" y="125"/>
                  <a:pt x="941" y="129"/>
                </a:cubicBezTo>
                <a:cubicBezTo>
                  <a:pt x="896" y="147"/>
                  <a:pt x="850" y="158"/>
                  <a:pt x="803" y="169"/>
                </a:cubicBezTo>
                <a:cubicBezTo>
                  <a:pt x="773" y="176"/>
                  <a:pt x="713" y="186"/>
                  <a:pt x="713" y="186"/>
                </a:cubicBezTo>
                <a:cubicBezTo>
                  <a:pt x="685" y="228"/>
                  <a:pt x="687" y="246"/>
                  <a:pt x="681" y="301"/>
                </a:cubicBezTo>
                <a:cubicBezTo>
                  <a:pt x="671" y="326"/>
                  <a:pt x="670" y="324"/>
                  <a:pt x="646" y="330"/>
                </a:cubicBezTo>
                <a:cubicBezTo>
                  <a:pt x="622" y="336"/>
                  <a:pt x="599" y="334"/>
                  <a:pt x="537" y="336"/>
                </a:cubicBezTo>
                <a:cubicBezTo>
                  <a:pt x="445" y="340"/>
                  <a:pt x="366" y="336"/>
                  <a:pt x="274" y="339"/>
                </a:cubicBezTo>
                <a:cubicBezTo>
                  <a:pt x="212" y="336"/>
                  <a:pt x="148" y="340"/>
                  <a:pt x="86" y="336"/>
                </a:cubicBezTo>
                <a:cubicBezTo>
                  <a:pt x="67" y="335"/>
                  <a:pt x="48" y="341"/>
                  <a:pt x="31" y="333"/>
                </a:cubicBezTo>
                <a:cubicBezTo>
                  <a:pt x="11" y="324"/>
                  <a:pt x="10" y="273"/>
                  <a:pt x="6" y="256"/>
                </a:cubicBezTo>
                <a:cubicBezTo>
                  <a:pt x="0" y="228"/>
                  <a:pt x="12" y="172"/>
                  <a:pt x="12" y="147"/>
                </a:cubicBezTo>
                <a:cubicBezTo>
                  <a:pt x="13" y="123"/>
                  <a:pt x="9" y="134"/>
                  <a:pt x="12" y="112"/>
                </a:cubicBezTo>
                <a:close/>
              </a:path>
            </a:pathLst>
          </a:custGeom>
          <a:noFill/>
          <a:ln w="25400" cap="flat" cmpd="sng">
            <a:solidFill>
              <a:schemeClr val="accent1"/>
            </a:solidFill>
            <a:prstDash val="solid"/>
            <a:round/>
            <a:headEnd type="none" w="med" len="med"/>
            <a:tailEnd type="none" w="med" len="med"/>
          </a:ln>
          <a:effectLst/>
        </p:spPr>
        <p:txBody>
          <a:bodyPr wrap="none" anchor="ctr"/>
          <a:lstStyle/>
          <a:p>
            <a:endParaRPr lang="en-IN"/>
          </a:p>
        </p:txBody>
      </p:sp>
      <p:sp>
        <p:nvSpPr>
          <p:cNvPr id="131078" name="Freeform 6"/>
          <p:cNvSpPr>
            <a:spLocks/>
          </p:cNvSpPr>
          <p:nvPr/>
        </p:nvSpPr>
        <p:spPr bwMode="auto">
          <a:xfrm>
            <a:off x="2286000" y="6157913"/>
            <a:ext cx="1852613" cy="582612"/>
          </a:xfrm>
          <a:custGeom>
            <a:avLst/>
            <a:gdLst/>
            <a:ahLst/>
            <a:cxnLst>
              <a:cxn ang="0">
                <a:pos x="737" y="134"/>
              </a:cxn>
              <a:cxn ang="0">
                <a:pos x="915" y="21"/>
              </a:cxn>
              <a:cxn ang="0">
                <a:pos x="997" y="19"/>
              </a:cxn>
              <a:cxn ang="0">
                <a:pos x="1083" y="19"/>
              </a:cxn>
              <a:cxn ang="0">
                <a:pos x="1151" y="45"/>
              </a:cxn>
              <a:cxn ang="0">
                <a:pos x="1167" y="102"/>
              </a:cxn>
              <a:cxn ang="0">
                <a:pos x="1112" y="169"/>
              </a:cxn>
              <a:cxn ang="0">
                <a:pos x="1038" y="169"/>
              </a:cxn>
              <a:cxn ang="0">
                <a:pos x="849" y="185"/>
              </a:cxn>
              <a:cxn ang="0">
                <a:pos x="760" y="208"/>
              </a:cxn>
              <a:cxn ang="0">
                <a:pos x="720" y="273"/>
              </a:cxn>
              <a:cxn ang="0">
                <a:pos x="705" y="326"/>
              </a:cxn>
              <a:cxn ang="0">
                <a:pos x="670" y="336"/>
              </a:cxn>
              <a:cxn ang="0">
                <a:pos x="581" y="358"/>
              </a:cxn>
              <a:cxn ang="0">
                <a:pos x="129" y="355"/>
              </a:cxn>
              <a:cxn ang="0">
                <a:pos x="28" y="306"/>
              </a:cxn>
              <a:cxn ang="0">
                <a:pos x="142" y="205"/>
              </a:cxn>
              <a:cxn ang="0">
                <a:pos x="363" y="214"/>
              </a:cxn>
              <a:cxn ang="0">
                <a:pos x="541" y="208"/>
              </a:cxn>
              <a:cxn ang="0">
                <a:pos x="645" y="211"/>
              </a:cxn>
              <a:cxn ang="0">
                <a:pos x="728" y="167"/>
              </a:cxn>
              <a:cxn ang="0">
                <a:pos x="737" y="134"/>
              </a:cxn>
            </a:cxnLst>
            <a:rect l="0" t="0" r="r" b="b"/>
            <a:pathLst>
              <a:path w="1167" h="367">
                <a:moveTo>
                  <a:pt x="737" y="134"/>
                </a:moveTo>
                <a:cubicBezTo>
                  <a:pt x="707" y="9"/>
                  <a:pt x="829" y="28"/>
                  <a:pt x="915" y="21"/>
                </a:cubicBezTo>
                <a:cubicBezTo>
                  <a:pt x="958" y="0"/>
                  <a:pt x="969" y="19"/>
                  <a:pt x="997" y="19"/>
                </a:cubicBezTo>
                <a:cubicBezTo>
                  <a:pt x="1025" y="19"/>
                  <a:pt x="1057" y="15"/>
                  <a:pt x="1083" y="19"/>
                </a:cubicBezTo>
                <a:cubicBezTo>
                  <a:pt x="1109" y="23"/>
                  <a:pt x="1137" y="31"/>
                  <a:pt x="1151" y="45"/>
                </a:cubicBezTo>
                <a:cubicBezTo>
                  <a:pt x="1156" y="64"/>
                  <a:pt x="1167" y="82"/>
                  <a:pt x="1167" y="102"/>
                </a:cubicBezTo>
                <a:cubicBezTo>
                  <a:pt x="1157" y="119"/>
                  <a:pt x="1133" y="158"/>
                  <a:pt x="1112" y="169"/>
                </a:cubicBezTo>
                <a:cubicBezTo>
                  <a:pt x="1091" y="180"/>
                  <a:pt x="1082" y="166"/>
                  <a:pt x="1038" y="169"/>
                </a:cubicBezTo>
                <a:cubicBezTo>
                  <a:pt x="994" y="172"/>
                  <a:pt x="895" y="179"/>
                  <a:pt x="849" y="185"/>
                </a:cubicBezTo>
                <a:cubicBezTo>
                  <a:pt x="803" y="191"/>
                  <a:pt x="781" y="193"/>
                  <a:pt x="760" y="208"/>
                </a:cubicBezTo>
                <a:cubicBezTo>
                  <a:pt x="744" y="232"/>
                  <a:pt x="729" y="246"/>
                  <a:pt x="720" y="273"/>
                </a:cubicBezTo>
                <a:cubicBezTo>
                  <a:pt x="717" y="295"/>
                  <a:pt x="713" y="306"/>
                  <a:pt x="705" y="326"/>
                </a:cubicBezTo>
                <a:cubicBezTo>
                  <a:pt x="701" y="335"/>
                  <a:pt x="677" y="330"/>
                  <a:pt x="670" y="336"/>
                </a:cubicBezTo>
                <a:cubicBezTo>
                  <a:pt x="639" y="362"/>
                  <a:pt x="625" y="351"/>
                  <a:pt x="581" y="358"/>
                </a:cubicBezTo>
                <a:cubicBezTo>
                  <a:pt x="416" y="353"/>
                  <a:pt x="293" y="367"/>
                  <a:pt x="129" y="355"/>
                </a:cubicBezTo>
                <a:cubicBezTo>
                  <a:pt x="85" y="352"/>
                  <a:pt x="54" y="332"/>
                  <a:pt x="28" y="306"/>
                </a:cubicBezTo>
                <a:cubicBezTo>
                  <a:pt x="0" y="220"/>
                  <a:pt x="72" y="208"/>
                  <a:pt x="142" y="205"/>
                </a:cubicBezTo>
                <a:cubicBezTo>
                  <a:pt x="213" y="208"/>
                  <a:pt x="292" y="214"/>
                  <a:pt x="363" y="214"/>
                </a:cubicBezTo>
                <a:cubicBezTo>
                  <a:pt x="423" y="214"/>
                  <a:pt x="481" y="212"/>
                  <a:pt x="541" y="208"/>
                </a:cubicBezTo>
                <a:cubicBezTo>
                  <a:pt x="586" y="203"/>
                  <a:pt x="614" y="218"/>
                  <a:pt x="645" y="211"/>
                </a:cubicBezTo>
                <a:cubicBezTo>
                  <a:pt x="676" y="204"/>
                  <a:pt x="713" y="180"/>
                  <a:pt x="728" y="167"/>
                </a:cubicBezTo>
                <a:cubicBezTo>
                  <a:pt x="730" y="161"/>
                  <a:pt x="761" y="87"/>
                  <a:pt x="737" y="134"/>
                </a:cubicBezTo>
                <a:close/>
              </a:path>
            </a:pathLst>
          </a:custGeom>
          <a:noFill/>
          <a:ln w="25400" cap="flat" cmpd="sng">
            <a:solidFill>
              <a:srgbClr val="FF00FF"/>
            </a:solidFill>
            <a:prstDash val="solid"/>
            <a:round/>
            <a:headEnd type="none" w="med" len="med"/>
            <a:tailEnd type="none" w="med" len="med"/>
          </a:ln>
          <a:effectLst/>
        </p:spPr>
        <p:txBody>
          <a:bodyPr wrap="none" anchor="ctr"/>
          <a:lstStyle/>
          <a:p>
            <a:endParaRPr lang="en-IN"/>
          </a:p>
        </p:txBody>
      </p:sp>
      <p:sp>
        <p:nvSpPr>
          <p:cNvPr id="131079" name="Freeform 7"/>
          <p:cNvSpPr>
            <a:spLocks/>
          </p:cNvSpPr>
          <p:nvPr/>
        </p:nvSpPr>
        <p:spPr bwMode="auto">
          <a:xfrm>
            <a:off x="1524000" y="5883275"/>
            <a:ext cx="914400" cy="177800"/>
          </a:xfrm>
          <a:custGeom>
            <a:avLst/>
            <a:gdLst/>
            <a:ahLst/>
            <a:cxnLst>
              <a:cxn ang="0">
                <a:pos x="576" y="16"/>
              </a:cxn>
              <a:cxn ang="0">
                <a:pos x="192" y="16"/>
              </a:cxn>
              <a:cxn ang="0">
                <a:pos x="0" y="112"/>
              </a:cxn>
            </a:cxnLst>
            <a:rect l="0" t="0" r="r" b="b"/>
            <a:pathLst>
              <a:path w="576" h="112">
                <a:moveTo>
                  <a:pt x="576" y="16"/>
                </a:moveTo>
                <a:cubicBezTo>
                  <a:pt x="432" y="8"/>
                  <a:pt x="288" y="0"/>
                  <a:pt x="192" y="16"/>
                </a:cubicBezTo>
                <a:cubicBezTo>
                  <a:pt x="96" y="32"/>
                  <a:pt x="48" y="72"/>
                  <a:pt x="0" y="112"/>
                </a:cubicBezTo>
              </a:path>
            </a:pathLst>
          </a:custGeom>
          <a:noFill/>
          <a:ln w="25400" cap="flat" cmpd="sng">
            <a:solidFill>
              <a:schemeClr val="accent1"/>
            </a:solidFill>
            <a:prstDash val="solid"/>
            <a:round/>
            <a:headEnd type="triangle" w="med" len="med"/>
            <a:tailEnd type="none" w="med" len="med"/>
          </a:ln>
          <a:effectLst/>
        </p:spPr>
        <p:txBody>
          <a:bodyPr wrap="none" anchor="ctr"/>
          <a:lstStyle/>
          <a:p>
            <a:endParaRPr lang="en-IN"/>
          </a:p>
        </p:txBody>
      </p:sp>
      <p:sp>
        <p:nvSpPr>
          <p:cNvPr id="131080" name="Freeform 8"/>
          <p:cNvSpPr>
            <a:spLocks/>
          </p:cNvSpPr>
          <p:nvPr/>
        </p:nvSpPr>
        <p:spPr bwMode="auto">
          <a:xfrm>
            <a:off x="1295400" y="6629400"/>
            <a:ext cx="1066800" cy="101600"/>
          </a:xfrm>
          <a:custGeom>
            <a:avLst/>
            <a:gdLst/>
            <a:ahLst/>
            <a:cxnLst>
              <a:cxn ang="0">
                <a:pos x="528" y="0"/>
              </a:cxn>
              <a:cxn ang="0">
                <a:pos x="432" y="96"/>
              </a:cxn>
              <a:cxn ang="0">
                <a:pos x="0" y="96"/>
              </a:cxn>
            </a:cxnLst>
            <a:rect l="0" t="0" r="r" b="b"/>
            <a:pathLst>
              <a:path w="528" h="112">
                <a:moveTo>
                  <a:pt x="528" y="0"/>
                </a:moveTo>
                <a:cubicBezTo>
                  <a:pt x="524" y="40"/>
                  <a:pt x="520" y="80"/>
                  <a:pt x="432" y="96"/>
                </a:cubicBezTo>
                <a:cubicBezTo>
                  <a:pt x="344" y="112"/>
                  <a:pt x="172" y="104"/>
                  <a:pt x="0" y="96"/>
                </a:cubicBezTo>
              </a:path>
            </a:pathLst>
          </a:custGeom>
          <a:noFill/>
          <a:ln w="25400" cap="flat" cmpd="sng">
            <a:solidFill>
              <a:srgbClr val="FF00FF"/>
            </a:solidFill>
            <a:prstDash val="solid"/>
            <a:round/>
            <a:headEnd type="triangle" w="med" len="med"/>
            <a:tailEnd type="none" w="med" len="med"/>
          </a:ln>
          <a:effectLst/>
        </p:spPr>
        <p:txBody>
          <a:bodyPr wrap="none" anchor="ctr"/>
          <a:lstStyle/>
          <a:p>
            <a:endParaRPr lang="en-IN"/>
          </a:p>
        </p:txBody>
      </p:sp>
      <p:sp>
        <p:nvSpPr>
          <p:cNvPr id="131081" name="AutoShape 9"/>
          <p:cNvSpPr>
            <a:spLocks noChangeArrowheads="1"/>
          </p:cNvSpPr>
          <p:nvPr/>
        </p:nvSpPr>
        <p:spPr bwMode="auto">
          <a:xfrm>
            <a:off x="152400" y="6400800"/>
            <a:ext cx="1371600" cy="304800"/>
          </a:xfrm>
          <a:prstGeom prst="wedgeRoundRectCallout">
            <a:avLst>
              <a:gd name="adj1" fmla="val 40046"/>
              <a:gd name="adj2" fmla="val -7292"/>
              <a:gd name="adj3" fmla="val 16667"/>
            </a:avLst>
          </a:prstGeom>
          <a:solidFill>
            <a:srgbClr val="FFFF00"/>
          </a:solidFill>
          <a:ln w="12700">
            <a:solidFill>
              <a:srgbClr val="FF0000"/>
            </a:solidFill>
            <a:miter lim="800000"/>
            <a:headEnd/>
            <a:tailEnd/>
          </a:ln>
          <a:effectLst/>
        </p:spPr>
        <p:txBody>
          <a:bodyPr wrap="none" anchor="ctr"/>
          <a:lstStyle/>
          <a:p>
            <a:pPr latinLnBrk="1"/>
            <a:r>
              <a:rPr lang="ko-KR" altLang="ko-KR" sz="1400">
                <a:solidFill>
                  <a:srgbClr val="A50021"/>
                </a:solidFill>
                <a:ea typeface="Gulim" pitchFamily="34" charset="-127"/>
              </a:rPr>
              <a:t>Jump to 1(PC=1)</a:t>
            </a:r>
            <a:endParaRPr lang="en-US" altLang="ko-KR" sz="1400">
              <a:solidFill>
                <a:srgbClr val="A50021"/>
              </a:solidFill>
              <a:ea typeface="Gulim" pitchFamily="34" charset="-127"/>
            </a:endParaRPr>
          </a:p>
        </p:txBody>
      </p:sp>
      <p:graphicFrame>
        <p:nvGraphicFramePr>
          <p:cNvPr id="182273" name="Object 1"/>
          <p:cNvGraphicFramePr>
            <a:graphicFrameLocks noChangeAspect="1"/>
          </p:cNvGraphicFramePr>
          <p:nvPr/>
        </p:nvGraphicFramePr>
        <p:xfrm>
          <a:off x="1752600" y="5029200"/>
          <a:ext cx="2595563" cy="293688"/>
        </p:xfrm>
        <a:graphic>
          <a:graphicData uri="http://schemas.openxmlformats.org/presentationml/2006/ole">
            <mc:AlternateContent xmlns:mc="http://schemas.openxmlformats.org/markup-compatibility/2006">
              <mc:Choice xmlns:v="urn:schemas-microsoft-com:vml" Requires="v">
                <p:oleObj spid="_x0000_s182275" name="수식" r:id="rId6" imgW="2120760" imgH="241200" progId="Equation.3">
                  <p:embed/>
                </p:oleObj>
              </mc:Choice>
              <mc:Fallback>
                <p:oleObj name="수식" r:id="rId6" imgW="2120760" imgH="24120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5029200"/>
                        <a:ext cx="2595563" cy="293688"/>
                      </a:xfrm>
                      <a:prstGeom prst="rect">
                        <a:avLst/>
                      </a:prstGeom>
                      <a:solidFill>
                        <a:srgbClr val="FFFF99"/>
                      </a:solidFill>
                    </p:spPr>
                  </p:pic>
                </p:oleObj>
              </mc:Fallback>
            </mc:AlternateContent>
          </a:graphicData>
        </a:graphic>
      </p:graphicFrame>
      <p:grpSp>
        <p:nvGrpSpPr>
          <p:cNvPr id="131083" name="Group 11"/>
          <p:cNvGrpSpPr>
            <a:grpSpLocks/>
          </p:cNvGrpSpPr>
          <p:nvPr/>
        </p:nvGrpSpPr>
        <p:grpSpPr bwMode="auto">
          <a:xfrm>
            <a:off x="5638800" y="4267200"/>
            <a:ext cx="2895600" cy="2219325"/>
            <a:chOff x="3120" y="2778"/>
            <a:chExt cx="1824" cy="1398"/>
          </a:xfrm>
        </p:grpSpPr>
        <p:sp>
          <p:nvSpPr>
            <p:cNvPr id="131084" name="Line 12"/>
            <p:cNvSpPr>
              <a:spLocks noChangeShapeType="1"/>
            </p:cNvSpPr>
            <p:nvPr/>
          </p:nvSpPr>
          <p:spPr bwMode="auto">
            <a:xfrm flipH="1">
              <a:off x="3983" y="2778"/>
              <a:ext cx="1" cy="1391"/>
            </a:xfrm>
            <a:prstGeom prst="line">
              <a:avLst/>
            </a:prstGeom>
            <a:noFill/>
            <a:ln w="9525">
              <a:solidFill>
                <a:schemeClr val="tx1"/>
              </a:solidFill>
              <a:round/>
              <a:headEnd/>
              <a:tailEnd/>
            </a:ln>
            <a:effectLst/>
          </p:spPr>
          <p:txBody>
            <a:bodyPr wrap="none" anchor="ctr"/>
            <a:lstStyle/>
            <a:p>
              <a:endParaRPr lang="en-IN"/>
            </a:p>
          </p:txBody>
        </p:sp>
        <p:sp>
          <p:nvSpPr>
            <p:cNvPr id="131085" name="Line 13"/>
            <p:cNvSpPr>
              <a:spLocks noChangeShapeType="1"/>
            </p:cNvSpPr>
            <p:nvPr/>
          </p:nvSpPr>
          <p:spPr bwMode="auto">
            <a:xfrm>
              <a:off x="4848" y="2778"/>
              <a:ext cx="0" cy="1392"/>
            </a:xfrm>
            <a:prstGeom prst="line">
              <a:avLst/>
            </a:prstGeom>
            <a:noFill/>
            <a:ln w="9525">
              <a:solidFill>
                <a:schemeClr val="tx1"/>
              </a:solidFill>
              <a:round/>
              <a:headEnd/>
              <a:tailEnd/>
            </a:ln>
            <a:effectLst/>
          </p:spPr>
          <p:txBody>
            <a:bodyPr wrap="none" anchor="ctr"/>
            <a:lstStyle/>
            <a:p>
              <a:endParaRPr lang="en-IN"/>
            </a:p>
          </p:txBody>
        </p:sp>
        <p:sp>
          <p:nvSpPr>
            <p:cNvPr id="131086" name="Line 14"/>
            <p:cNvSpPr>
              <a:spLocks noChangeShapeType="1"/>
            </p:cNvSpPr>
            <p:nvPr/>
          </p:nvSpPr>
          <p:spPr bwMode="auto">
            <a:xfrm>
              <a:off x="3984" y="2778"/>
              <a:ext cx="864" cy="0"/>
            </a:xfrm>
            <a:prstGeom prst="line">
              <a:avLst/>
            </a:prstGeom>
            <a:noFill/>
            <a:ln w="9525">
              <a:solidFill>
                <a:schemeClr val="tx1"/>
              </a:solidFill>
              <a:round/>
              <a:headEnd/>
              <a:tailEnd/>
            </a:ln>
            <a:effectLst/>
          </p:spPr>
          <p:txBody>
            <a:bodyPr wrap="none" anchor="ctr"/>
            <a:lstStyle/>
            <a:p>
              <a:endParaRPr lang="en-IN"/>
            </a:p>
          </p:txBody>
        </p:sp>
        <p:sp>
          <p:nvSpPr>
            <p:cNvPr id="131087" name="Line 15"/>
            <p:cNvSpPr>
              <a:spLocks noChangeShapeType="1"/>
            </p:cNvSpPr>
            <p:nvPr/>
          </p:nvSpPr>
          <p:spPr bwMode="auto">
            <a:xfrm>
              <a:off x="3984" y="3114"/>
              <a:ext cx="864" cy="0"/>
            </a:xfrm>
            <a:prstGeom prst="line">
              <a:avLst/>
            </a:prstGeom>
            <a:noFill/>
            <a:ln w="9525">
              <a:solidFill>
                <a:schemeClr val="tx1"/>
              </a:solidFill>
              <a:round/>
              <a:headEnd/>
              <a:tailEnd/>
            </a:ln>
            <a:effectLst/>
          </p:spPr>
          <p:txBody>
            <a:bodyPr wrap="none" anchor="ctr"/>
            <a:lstStyle/>
            <a:p>
              <a:endParaRPr lang="en-IN"/>
            </a:p>
          </p:txBody>
        </p:sp>
        <p:sp>
          <p:nvSpPr>
            <p:cNvPr id="131088" name="Line 16"/>
            <p:cNvSpPr>
              <a:spLocks noChangeShapeType="1"/>
            </p:cNvSpPr>
            <p:nvPr/>
          </p:nvSpPr>
          <p:spPr bwMode="auto">
            <a:xfrm>
              <a:off x="3984" y="3739"/>
              <a:ext cx="864" cy="0"/>
            </a:xfrm>
            <a:prstGeom prst="line">
              <a:avLst/>
            </a:prstGeom>
            <a:noFill/>
            <a:ln w="9525">
              <a:solidFill>
                <a:schemeClr val="tx1"/>
              </a:solidFill>
              <a:round/>
              <a:headEnd/>
              <a:tailEnd/>
            </a:ln>
            <a:effectLst/>
          </p:spPr>
          <p:txBody>
            <a:bodyPr wrap="none" anchor="ctr"/>
            <a:lstStyle/>
            <a:p>
              <a:endParaRPr lang="en-IN"/>
            </a:p>
          </p:txBody>
        </p:sp>
        <p:sp>
          <p:nvSpPr>
            <p:cNvPr id="131089" name="Line 17"/>
            <p:cNvSpPr>
              <a:spLocks noChangeShapeType="1"/>
            </p:cNvSpPr>
            <p:nvPr/>
          </p:nvSpPr>
          <p:spPr bwMode="auto">
            <a:xfrm>
              <a:off x="3984" y="4027"/>
              <a:ext cx="864" cy="0"/>
            </a:xfrm>
            <a:prstGeom prst="line">
              <a:avLst/>
            </a:prstGeom>
            <a:noFill/>
            <a:ln w="9525">
              <a:solidFill>
                <a:schemeClr val="tx1"/>
              </a:solidFill>
              <a:round/>
              <a:headEnd/>
              <a:tailEnd/>
            </a:ln>
            <a:effectLst/>
          </p:spPr>
          <p:txBody>
            <a:bodyPr wrap="none" anchor="ctr"/>
            <a:lstStyle/>
            <a:p>
              <a:endParaRPr lang="en-IN"/>
            </a:p>
          </p:txBody>
        </p:sp>
        <p:sp>
          <p:nvSpPr>
            <p:cNvPr id="131090" name="Line 18"/>
            <p:cNvSpPr>
              <a:spLocks noChangeShapeType="1"/>
            </p:cNvSpPr>
            <p:nvPr/>
          </p:nvSpPr>
          <p:spPr bwMode="auto">
            <a:xfrm>
              <a:off x="3984" y="4171"/>
              <a:ext cx="864" cy="0"/>
            </a:xfrm>
            <a:prstGeom prst="line">
              <a:avLst/>
            </a:prstGeom>
            <a:noFill/>
            <a:ln w="9525">
              <a:solidFill>
                <a:schemeClr val="tx1"/>
              </a:solidFill>
              <a:round/>
              <a:headEnd/>
              <a:tailEnd/>
            </a:ln>
            <a:effectLst/>
          </p:spPr>
          <p:txBody>
            <a:bodyPr wrap="none" anchor="ctr"/>
            <a:lstStyle/>
            <a:p>
              <a:endParaRPr lang="en-IN"/>
            </a:p>
          </p:txBody>
        </p:sp>
        <p:sp>
          <p:nvSpPr>
            <p:cNvPr id="131091" name="Text Box 19"/>
            <p:cNvSpPr txBox="1">
              <a:spLocks noChangeArrowheads="1"/>
            </p:cNvSpPr>
            <p:nvPr/>
          </p:nvSpPr>
          <p:spPr bwMode="auto">
            <a:xfrm>
              <a:off x="3936" y="2826"/>
              <a:ext cx="1008" cy="1350"/>
            </a:xfrm>
            <a:prstGeom prst="rect">
              <a:avLst/>
            </a:prstGeom>
            <a:noFill/>
            <a:ln w="9525">
              <a:noFill/>
              <a:miter lim="800000"/>
              <a:headEnd/>
              <a:tailEnd/>
            </a:ln>
            <a:effectLst/>
          </p:spPr>
          <p:txBody>
            <a:bodyPr>
              <a:spAutoFit/>
            </a:bodyPr>
            <a:lstStyle/>
            <a:p>
              <a:pPr algn="ctr" latinLnBrk="1">
                <a:lnSpc>
                  <a:spcPct val="80000"/>
                </a:lnSpc>
                <a:spcBef>
                  <a:spcPct val="50000"/>
                </a:spcBef>
              </a:pPr>
              <a:r>
                <a:rPr kumimoji="1" lang="ko-KR" altLang="ko-KR" sz="1200" b="1">
                  <a:solidFill>
                    <a:srgbClr val="003300"/>
                  </a:solidFill>
                  <a:ea typeface="Gulim" pitchFamily="34" charset="-127"/>
                </a:rPr>
                <a:t>256(</a:t>
              </a:r>
              <a:r>
                <a:rPr kumimoji="1" lang="en-US" altLang="ko-KR" sz="1200" b="1">
                  <a:solidFill>
                    <a:srgbClr val="003300"/>
                  </a:solidFill>
                  <a:ea typeface="Gulim" pitchFamily="34" charset="-127"/>
                </a:rPr>
                <a:t>return address)</a:t>
              </a:r>
            </a:p>
            <a:p>
              <a:pPr algn="ctr" latinLnBrk="1">
                <a:lnSpc>
                  <a:spcPct val="80000"/>
                </a:lnSpc>
                <a:spcBef>
                  <a:spcPct val="50000"/>
                </a:spcBef>
              </a:pPr>
              <a:r>
                <a:rPr kumimoji="1" lang="en-US" altLang="ko-KR" sz="1200" b="1">
                  <a:solidFill>
                    <a:srgbClr val="003300"/>
                  </a:solidFill>
                  <a:ea typeface="Gulim" pitchFamily="34" charset="-127"/>
                </a:rPr>
                <a:t>0        BUN  1120</a:t>
              </a:r>
            </a:p>
            <a:p>
              <a:pPr algn="ctr" latinLnBrk="1">
                <a:lnSpc>
                  <a:spcPct val="80000"/>
                </a:lnSpc>
                <a:spcBef>
                  <a:spcPct val="50000"/>
                </a:spcBef>
              </a:pPr>
              <a:r>
                <a:rPr kumimoji="1" lang="en-US" altLang="ko-KR" sz="1200" b="1">
                  <a:solidFill>
                    <a:srgbClr val="003300"/>
                  </a:solidFill>
                  <a:ea typeface="Gulim" pitchFamily="34" charset="-127"/>
                </a:rPr>
                <a:t>Main Program</a:t>
              </a:r>
            </a:p>
            <a:p>
              <a:pPr algn="ctr" latinLnBrk="1">
                <a:lnSpc>
                  <a:spcPct val="80000"/>
                </a:lnSpc>
                <a:spcBef>
                  <a:spcPct val="50000"/>
                </a:spcBef>
              </a:pPr>
              <a:endParaRPr kumimoji="1" lang="en-US" altLang="ko-KR" sz="1200" b="1">
                <a:solidFill>
                  <a:srgbClr val="003300"/>
                </a:solidFill>
                <a:ea typeface="Gulim" pitchFamily="34" charset="-127"/>
              </a:endParaRPr>
            </a:p>
            <a:p>
              <a:pPr algn="ctr" latinLnBrk="1">
                <a:lnSpc>
                  <a:spcPct val="80000"/>
                </a:lnSpc>
                <a:spcBef>
                  <a:spcPct val="50000"/>
                </a:spcBef>
              </a:pPr>
              <a:endParaRPr kumimoji="1" lang="en-US" altLang="ko-KR" sz="1200" b="1">
                <a:solidFill>
                  <a:srgbClr val="003300"/>
                </a:solidFill>
                <a:ea typeface="Gulim" pitchFamily="34" charset="-127"/>
              </a:endParaRPr>
            </a:p>
            <a:p>
              <a:pPr algn="ctr" latinLnBrk="1">
                <a:lnSpc>
                  <a:spcPct val="80000"/>
                </a:lnSpc>
                <a:spcBef>
                  <a:spcPct val="50000"/>
                </a:spcBef>
              </a:pPr>
              <a:endParaRPr kumimoji="1" lang="en-US" altLang="ko-KR" sz="1200" b="1">
                <a:solidFill>
                  <a:srgbClr val="003300"/>
                </a:solidFill>
                <a:ea typeface="Gulim" pitchFamily="34" charset="-127"/>
              </a:endParaRPr>
            </a:p>
            <a:p>
              <a:pPr algn="ctr" latinLnBrk="1">
                <a:lnSpc>
                  <a:spcPct val="80000"/>
                </a:lnSpc>
                <a:spcBef>
                  <a:spcPct val="50000"/>
                </a:spcBef>
              </a:pPr>
              <a:r>
                <a:rPr kumimoji="1" lang="en-US" altLang="ko-KR" sz="1200" b="1">
                  <a:solidFill>
                    <a:srgbClr val="003300"/>
                  </a:solidFill>
                  <a:ea typeface="Gulim" pitchFamily="34" charset="-127"/>
                </a:rPr>
                <a:t> </a:t>
              </a:r>
              <a:r>
                <a:rPr kumimoji="1" lang="en-US" altLang="ko-KR" sz="1200" b="1" i="1">
                  <a:solidFill>
                    <a:srgbClr val="663300"/>
                  </a:solidFill>
                  <a:ea typeface="Gulim" pitchFamily="34" charset="-127"/>
                </a:rPr>
                <a:t>Interrupt</a:t>
              </a:r>
            </a:p>
            <a:p>
              <a:pPr algn="ctr" latinLnBrk="1">
                <a:lnSpc>
                  <a:spcPct val="80000"/>
                </a:lnSpc>
                <a:spcBef>
                  <a:spcPct val="50000"/>
                </a:spcBef>
              </a:pPr>
              <a:r>
                <a:rPr kumimoji="1" lang="en-US" altLang="ko-KR" sz="1200" b="1" i="1">
                  <a:solidFill>
                    <a:srgbClr val="663300"/>
                  </a:solidFill>
                  <a:ea typeface="Gulim" pitchFamily="34" charset="-127"/>
                </a:rPr>
                <a:t>Service Routine</a:t>
              </a:r>
            </a:p>
            <a:p>
              <a:pPr algn="ctr" latinLnBrk="1">
                <a:lnSpc>
                  <a:spcPct val="80000"/>
                </a:lnSpc>
                <a:spcBef>
                  <a:spcPct val="50000"/>
                </a:spcBef>
              </a:pPr>
              <a:r>
                <a:rPr kumimoji="1" lang="en-US" altLang="ko-KR" sz="1200" b="1">
                  <a:solidFill>
                    <a:srgbClr val="003300"/>
                  </a:solidFill>
                  <a:ea typeface="Gulim" pitchFamily="34" charset="-127"/>
                </a:rPr>
                <a:t>1         BUN        0</a:t>
              </a:r>
            </a:p>
          </p:txBody>
        </p:sp>
        <p:sp>
          <p:nvSpPr>
            <p:cNvPr id="131092" name="Text Box 20"/>
            <p:cNvSpPr txBox="1">
              <a:spLocks noChangeArrowheads="1"/>
            </p:cNvSpPr>
            <p:nvPr/>
          </p:nvSpPr>
          <p:spPr bwMode="auto">
            <a:xfrm>
              <a:off x="3504" y="2832"/>
              <a:ext cx="624" cy="1054"/>
            </a:xfrm>
            <a:prstGeom prst="rect">
              <a:avLst/>
            </a:prstGeom>
            <a:noFill/>
            <a:ln w="9525">
              <a:noFill/>
              <a:miter lim="800000"/>
              <a:headEnd/>
              <a:tailEnd/>
            </a:ln>
            <a:effectLst/>
          </p:spPr>
          <p:txBody>
            <a:bodyPr>
              <a:spAutoFit/>
            </a:bodyPr>
            <a:lstStyle/>
            <a:p>
              <a:pPr latinLnBrk="1">
                <a:lnSpc>
                  <a:spcPct val="70000"/>
                </a:lnSpc>
                <a:spcBef>
                  <a:spcPct val="50000"/>
                </a:spcBef>
              </a:pPr>
              <a:r>
                <a:rPr kumimoji="1" lang="ko-KR" altLang="ko-KR" sz="1200" b="1">
                  <a:solidFill>
                    <a:schemeClr val="accent1"/>
                  </a:solidFill>
                  <a:ea typeface="Gulim" pitchFamily="34" charset="-127"/>
                </a:rPr>
                <a:t>             0</a:t>
              </a:r>
            </a:p>
            <a:p>
              <a:pPr latinLnBrk="1">
                <a:lnSpc>
                  <a:spcPct val="70000"/>
                </a:lnSpc>
                <a:spcBef>
                  <a:spcPct val="50000"/>
                </a:spcBef>
              </a:pPr>
              <a:r>
                <a:rPr kumimoji="1" lang="en-US" altLang="ko-KR" sz="1200" b="1">
                  <a:solidFill>
                    <a:schemeClr val="accent1"/>
                  </a:solidFill>
                  <a:ea typeface="Gulim" pitchFamily="34" charset="-127"/>
                </a:rPr>
                <a:t>PC =    1</a:t>
              </a:r>
            </a:p>
            <a:p>
              <a:pPr latinLnBrk="1">
                <a:lnSpc>
                  <a:spcPct val="70000"/>
                </a:lnSpc>
                <a:spcBef>
                  <a:spcPct val="50000"/>
                </a:spcBef>
              </a:pPr>
              <a:endParaRPr kumimoji="1" lang="en-US" altLang="ko-KR" sz="1200" b="1">
                <a:solidFill>
                  <a:schemeClr val="accent1"/>
                </a:solidFill>
                <a:ea typeface="Gulim" pitchFamily="34" charset="-127"/>
              </a:endParaRPr>
            </a:p>
            <a:p>
              <a:pPr latinLnBrk="1">
                <a:lnSpc>
                  <a:spcPct val="70000"/>
                </a:lnSpc>
                <a:spcBef>
                  <a:spcPct val="50000"/>
                </a:spcBef>
              </a:pPr>
              <a:r>
                <a:rPr kumimoji="1" lang="en-US" altLang="ko-KR" sz="1200" b="1">
                  <a:solidFill>
                    <a:schemeClr val="accent1"/>
                  </a:solidFill>
                  <a:ea typeface="Gulim" pitchFamily="34" charset="-127"/>
                </a:rPr>
                <a:t>         255</a:t>
              </a:r>
            </a:p>
            <a:p>
              <a:pPr latinLnBrk="1">
                <a:lnSpc>
                  <a:spcPct val="70000"/>
                </a:lnSpc>
                <a:spcBef>
                  <a:spcPct val="50000"/>
                </a:spcBef>
              </a:pPr>
              <a:r>
                <a:rPr kumimoji="1" lang="en-US" altLang="ko-KR" sz="1200" b="1">
                  <a:solidFill>
                    <a:schemeClr val="accent1"/>
                  </a:solidFill>
                  <a:ea typeface="Gulim" pitchFamily="34" charset="-127"/>
                </a:rPr>
                <a:t>         256	</a:t>
              </a:r>
            </a:p>
            <a:p>
              <a:pPr latinLnBrk="1">
                <a:lnSpc>
                  <a:spcPct val="70000"/>
                </a:lnSpc>
                <a:spcBef>
                  <a:spcPct val="50000"/>
                </a:spcBef>
              </a:pPr>
              <a:endParaRPr kumimoji="1" lang="en-US" altLang="ko-KR" sz="1200" b="1">
                <a:solidFill>
                  <a:schemeClr val="accent1"/>
                </a:solidFill>
                <a:ea typeface="Gulim" pitchFamily="34" charset="-127"/>
              </a:endParaRPr>
            </a:p>
            <a:p>
              <a:pPr latinLnBrk="1">
                <a:lnSpc>
                  <a:spcPct val="70000"/>
                </a:lnSpc>
                <a:spcBef>
                  <a:spcPct val="50000"/>
                </a:spcBef>
              </a:pPr>
              <a:r>
                <a:rPr kumimoji="1" lang="en-US" altLang="ko-KR" sz="1200" b="1">
                  <a:solidFill>
                    <a:schemeClr val="accent1"/>
                  </a:solidFill>
                  <a:ea typeface="Gulim" pitchFamily="34" charset="-127"/>
                </a:rPr>
                <a:t>       1120</a:t>
              </a:r>
            </a:p>
          </p:txBody>
        </p:sp>
        <p:sp>
          <p:nvSpPr>
            <p:cNvPr id="131093" name="Line 21"/>
            <p:cNvSpPr>
              <a:spLocks noChangeShapeType="1"/>
            </p:cNvSpPr>
            <p:nvPr/>
          </p:nvSpPr>
          <p:spPr bwMode="auto">
            <a:xfrm>
              <a:off x="4224" y="2970"/>
              <a:ext cx="0" cy="144"/>
            </a:xfrm>
            <a:prstGeom prst="line">
              <a:avLst/>
            </a:prstGeom>
            <a:noFill/>
            <a:ln w="9525">
              <a:solidFill>
                <a:schemeClr val="tx1"/>
              </a:solidFill>
              <a:round/>
              <a:headEnd/>
              <a:tailEnd/>
            </a:ln>
            <a:effectLst/>
          </p:spPr>
          <p:txBody>
            <a:bodyPr wrap="none" anchor="ctr"/>
            <a:lstStyle/>
            <a:p>
              <a:endParaRPr lang="en-IN"/>
            </a:p>
          </p:txBody>
        </p:sp>
        <p:sp>
          <p:nvSpPr>
            <p:cNvPr id="131094" name="Line 22"/>
            <p:cNvSpPr>
              <a:spLocks noChangeShapeType="1"/>
            </p:cNvSpPr>
            <p:nvPr/>
          </p:nvSpPr>
          <p:spPr bwMode="auto">
            <a:xfrm>
              <a:off x="4224" y="4027"/>
              <a:ext cx="0" cy="144"/>
            </a:xfrm>
            <a:prstGeom prst="line">
              <a:avLst/>
            </a:prstGeom>
            <a:noFill/>
            <a:ln w="9525">
              <a:solidFill>
                <a:schemeClr val="tx1"/>
              </a:solidFill>
              <a:round/>
              <a:headEnd/>
              <a:tailEnd/>
            </a:ln>
            <a:effectLst/>
          </p:spPr>
          <p:txBody>
            <a:bodyPr wrap="none" anchor="ctr"/>
            <a:lstStyle/>
            <a:p>
              <a:endParaRPr lang="en-IN"/>
            </a:p>
          </p:txBody>
        </p:sp>
        <p:sp>
          <p:nvSpPr>
            <p:cNvPr id="131095" name="Line 23"/>
            <p:cNvSpPr>
              <a:spLocks noChangeShapeType="1"/>
            </p:cNvSpPr>
            <p:nvPr/>
          </p:nvSpPr>
          <p:spPr bwMode="auto">
            <a:xfrm>
              <a:off x="3984" y="2970"/>
              <a:ext cx="864" cy="0"/>
            </a:xfrm>
            <a:prstGeom prst="line">
              <a:avLst/>
            </a:prstGeom>
            <a:noFill/>
            <a:ln w="9525">
              <a:solidFill>
                <a:schemeClr val="tx1"/>
              </a:solidFill>
              <a:round/>
              <a:headEnd/>
              <a:tailEnd/>
            </a:ln>
            <a:effectLst/>
          </p:spPr>
          <p:txBody>
            <a:bodyPr wrap="none" anchor="ctr"/>
            <a:lstStyle/>
            <a:p>
              <a:endParaRPr lang="en-IN"/>
            </a:p>
          </p:txBody>
        </p:sp>
        <p:sp>
          <p:nvSpPr>
            <p:cNvPr id="131096" name="AutoShape 24"/>
            <p:cNvSpPr>
              <a:spLocks noChangeArrowheads="1"/>
            </p:cNvSpPr>
            <p:nvPr/>
          </p:nvSpPr>
          <p:spPr bwMode="auto">
            <a:xfrm>
              <a:off x="3120" y="3210"/>
              <a:ext cx="672" cy="336"/>
            </a:xfrm>
            <a:prstGeom prst="rightArrowCallout">
              <a:avLst>
                <a:gd name="adj1" fmla="val 25000"/>
                <a:gd name="adj2" fmla="val 25000"/>
                <a:gd name="adj3" fmla="val 33333"/>
                <a:gd name="adj4" fmla="val 66667"/>
              </a:avLst>
            </a:prstGeom>
            <a:solidFill>
              <a:srgbClr val="00FF00"/>
            </a:solidFill>
            <a:ln w="9525">
              <a:solidFill>
                <a:schemeClr val="tx1"/>
              </a:solidFill>
              <a:miter lim="800000"/>
              <a:headEnd/>
              <a:tailEnd/>
            </a:ln>
            <a:effectLst/>
          </p:spPr>
          <p:txBody>
            <a:bodyPr lIns="0" tIns="0" rIns="0" bIns="0" anchor="ctr"/>
            <a:lstStyle/>
            <a:p>
              <a:pPr algn="ctr" latinLnBrk="1"/>
              <a:r>
                <a:rPr kumimoji="1" lang="en-US" altLang="ko-KR" sz="1400">
                  <a:ea typeface="Gulim" pitchFamily="34" charset="-127"/>
                </a:rPr>
                <a:t>Interrupt</a:t>
              </a:r>
            </a:p>
            <a:p>
              <a:pPr algn="ctr" latinLnBrk="1"/>
              <a:r>
                <a:rPr kumimoji="1" lang="en-US" altLang="ko-KR" sz="1400">
                  <a:ea typeface="Gulim" pitchFamily="34" charset="-127"/>
                </a:rPr>
                <a:t>Here</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22" name="Object 2"/>
          <p:cNvGraphicFramePr>
            <a:graphicFrameLocks noChangeAspect="1"/>
          </p:cNvGraphicFramePr>
          <p:nvPr/>
        </p:nvGraphicFramePr>
        <p:xfrm>
          <a:off x="609600" y="533400"/>
          <a:ext cx="7467600" cy="6048375"/>
        </p:xfrm>
        <a:graphic>
          <a:graphicData uri="http://schemas.openxmlformats.org/presentationml/2006/ole">
            <mc:AlternateContent xmlns:mc="http://schemas.openxmlformats.org/markup-compatibility/2006">
              <mc:Choice xmlns:v="urn:schemas-microsoft-com:vml" Requires="v">
                <p:oleObj spid="_x0000_s133123" name="VISIO" r:id="rId3" imgW="6870240" imgH="7076160" progId="Visio.Drawing.5">
                  <p:embed/>
                </p:oleObj>
              </mc:Choice>
              <mc:Fallback>
                <p:oleObj name="VISIO" r:id="rId3" imgW="6870240" imgH="7076160" progId="Visio.Drawing.5">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33400"/>
                        <a:ext cx="7467600" cy="6048375"/>
                      </a:xfrm>
                      <a:prstGeom prst="rect">
                        <a:avLst/>
                      </a:prstGeom>
                      <a:solidFill>
                        <a:srgbClr val="FFCC99"/>
                      </a:solidFill>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685800" y="0"/>
            <a:ext cx="7772400" cy="1143000"/>
          </a:xfrm>
        </p:spPr>
        <p:txBody>
          <a:bodyPr/>
          <a:lstStyle/>
          <a:p>
            <a:r>
              <a:rPr lang="en-US"/>
              <a:t>Mano's Computer: RTL</a:t>
            </a:r>
          </a:p>
        </p:txBody>
      </p:sp>
      <p:pic>
        <p:nvPicPr>
          <p:cNvPr id="134147" name="Picture 3" descr="C:\Courses\EE 385\Fall 98\Mano_instr.tif"/>
          <p:cNvPicPr>
            <a:picLocks noChangeAspect="1" noChangeArrowheads="1"/>
          </p:cNvPicPr>
          <p:nvPr/>
        </p:nvPicPr>
        <p:blipFill>
          <a:blip r:embed="rId2"/>
          <a:srcRect/>
          <a:stretch>
            <a:fillRect/>
          </a:stretch>
        </p:blipFill>
        <p:spPr bwMode="auto">
          <a:xfrm>
            <a:off x="838200" y="990600"/>
            <a:ext cx="7315200" cy="58674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0" y="762000"/>
            <a:ext cx="8915400" cy="5715000"/>
          </a:xfrm>
        </p:spPr>
        <p:txBody>
          <a:bodyPr/>
          <a:lstStyle/>
          <a:p>
            <a:pPr>
              <a:lnSpc>
                <a:spcPct val="90000"/>
              </a:lnSpc>
            </a:pPr>
            <a:r>
              <a:rPr lang="ko-KR" altLang="en-US" sz="1800">
                <a:ea typeface="Gulim" pitchFamily="34" charset="-127"/>
              </a:rPr>
              <a:t>5-8  </a:t>
            </a:r>
            <a:r>
              <a:rPr lang="en-US" altLang="ko-KR" sz="1800">
                <a:ea typeface="Gulim" pitchFamily="34" charset="-127"/>
              </a:rPr>
              <a:t>Complete Computer Description</a:t>
            </a:r>
          </a:p>
          <a:p>
            <a:pPr lvl="1">
              <a:lnSpc>
                <a:spcPct val="90000"/>
              </a:lnSpc>
            </a:pPr>
            <a:r>
              <a:rPr lang="en-US" altLang="ko-KR" sz="1800">
                <a:ea typeface="Gulim" pitchFamily="34" charset="-127"/>
              </a:rPr>
              <a:t>The final flowchart of the instruction cycle : Fig. 5-15</a:t>
            </a:r>
          </a:p>
          <a:p>
            <a:pPr lvl="1">
              <a:lnSpc>
                <a:spcPct val="90000"/>
              </a:lnSpc>
            </a:pPr>
            <a:r>
              <a:rPr lang="en-US" altLang="ko-KR" sz="1800">
                <a:ea typeface="Gulim" pitchFamily="34" charset="-127"/>
              </a:rPr>
              <a:t>The control function and microoperation : Table. 5-6</a:t>
            </a:r>
          </a:p>
          <a:p>
            <a:pPr>
              <a:lnSpc>
                <a:spcPct val="90000"/>
              </a:lnSpc>
            </a:pPr>
            <a:r>
              <a:rPr lang="en-US" altLang="ko-KR" sz="1800">
                <a:ea typeface="Gulim" pitchFamily="34" charset="-127"/>
              </a:rPr>
              <a:t>5-9  Design of Basic Computer</a:t>
            </a:r>
          </a:p>
          <a:p>
            <a:pPr lvl="1">
              <a:lnSpc>
                <a:spcPct val="90000"/>
              </a:lnSpc>
            </a:pPr>
            <a:r>
              <a:rPr lang="en-US" altLang="ko-KR" sz="1800">
                <a:ea typeface="Gulim" pitchFamily="34" charset="-127"/>
              </a:rPr>
              <a:t>The basic computer consists of the following hardware components</a:t>
            </a:r>
          </a:p>
          <a:p>
            <a:pPr lvl="2">
              <a:lnSpc>
                <a:spcPct val="90000"/>
              </a:lnSpc>
            </a:pPr>
            <a:r>
              <a:rPr lang="en-US" altLang="ko-KR" sz="1800">
                <a:ea typeface="Gulim" pitchFamily="34" charset="-127"/>
              </a:rPr>
              <a:t>1. A memory unit with 4096 words of 16bits </a:t>
            </a:r>
          </a:p>
          <a:p>
            <a:pPr lvl="2">
              <a:lnSpc>
                <a:spcPct val="90000"/>
              </a:lnSpc>
            </a:pPr>
            <a:r>
              <a:rPr lang="en-US" altLang="ko-KR" sz="1800">
                <a:ea typeface="Gulim" pitchFamily="34" charset="-127"/>
              </a:rPr>
              <a:t>2. Nine registers : AR, PC, DR, AC, IR, TR, OUTR, INPR, and SC(</a:t>
            </a:r>
            <a:r>
              <a:rPr lang="en-US" altLang="ko-KR" sz="1800" b="1" i="1">
                <a:solidFill>
                  <a:srgbClr val="660066"/>
                </a:solidFill>
                <a:ea typeface="Gulim" pitchFamily="34" charset="-127"/>
              </a:rPr>
              <a:t>Fig. 2-11</a:t>
            </a:r>
            <a:r>
              <a:rPr lang="en-US" altLang="ko-KR" sz="1800">
                <a:ea typeface="Gulim" pitchFamily="34" charset="-127"/>
              </a:rPr>
              <a:t>)</a:t>
            </a:r>
          </a:p>
          <a:p>
            <a:pPr lvl="2">
              <a:lnSpc>
                <a:spcPct val="90000"/>
              </a:lnSpc>
            </a:pPr>
            <a:r>
              <a:rPr lang="en-US" altLang="ko-KR" sz="1800">
                <a:ea typeface="Gulim" pitchFamily="34" charset="-127"/>
              </a:rPr>
              <a:t>3. Seven F/Fs : I, S, E, R, IEN, FGI, and FGO     </a:t>
            </a:r>
          </a:p>
          <a:p>
            <a:pPr lvl="2">
              <a:lnSpc>
                <a:spcPct val="90000"/>
              </a:lnSpc>
            </a:pPr>
            <a:r>
              <a:rPr lang="en-US" altLang="ko-KR" sz="1800">
                <a:ea typeface="Gulim" pitchFamily="34" charset="-127"/>
              </a:rPr>
              <a:t>4. Two decoders in control unit :  3 x 8 operation decoder, 4 x 16 timing </a:t>
            </a:r>
          </a:p>
          <a:p>
            <a:pPr lvl="2">
              <a:lnSpc>
                <a:spcPct val="90000"/>
              </a:lnSpc>
              <a:buFontTx/>
              <a:buNone/>
            </a:pPr>
            <a:r>
              <a:rPr lang="en-US" altLang="ko-KR" sz="1800">
                <a:ea typeface="Gulim" pitchFamily="34" charset="-127"/>
              </a:rPr>
              <a:t>                                                        decoder(</a:t>
            </a:r>
            <a:r>
              <a:rPr lang="en-US" altLang="ko-KR" sz="1800" b="1" i="1">
                <a:solidFill>
                  <a:schemeClr val="folHlink"/>
                </a:solidFill>
                <a:ea typeface="Gulim" pitchFamily="34" charset="-127"/>
              </a:rPr>
              <a:t>Fig. 5-6</a:t>
            </a:r>
            <a:r>
              <a:rPr lang="en-US" altLang="ko-KR" sz="1800">
                <a:ea typeface="Gulim" pitchFamily="34" charset="-127"/>
              </a:rPr>
              <a:t>)</a:t>
            </a:r>
          </a:p>
          <a:p>
            <a:pPr lvl="2">
              <a:lnSpc>
                <a:spcPct val="90000"/>
              </a:lnSpc>
            </a:pPr>
            <a:r>
              <a:rPr lang="en-US" altLang="ko-KR" sz="1800">
                <a:ea typeface="Gulim" pitchFamily="34" charset="-127"/>
              </a:rPr>
              <a:t>5. A 16-bit common bus(</a:t>
            </a:r>
            <a:r>
              <a:rPr lang="en-US" altLang="ko-KR" sz="1800" b="1" i="1">
                <a:solidFill>
                  <a:srgbClr val="660066"/>
                </a:solidFill>
                <a:ea typeface="Gulim" pitchFamily="34" charset="-127"/>
              </a:rPr>
              <a:t>Fig. 5-4</a:t>
            </a:r>
            <a:r>
              <a:rPr lang="en-US" altLang="ko-KR" sz="1800">
                <a:ea typeface="Gulim" pitchFamily="34" charset="-127"/>
              </a:rPr>
              <a:t>)</a:t>
            </a:r>
          </a:p>
          <a:p>
            <a:pPr lvl="2">
              <a:lnSpc>
                <a:spcPct val="90000"/>
              </a:lnSpc>
            </a:pPr>
            <a:r>
              <a:rPr lang="en-US" altLang="ko-KR" sz="1800" b="1" i="1">
                <a:solidFill>
                  <a:srgbClr val="003300"/>
                </a:solidFill>
                <a:ea typeface="Gulim" pitchFamily="34" charset="-127"/>
              </a:rPr>
              <a:t>6. Control Logic Gates</a:t>
            </a:r>
            <a:r>
              <a:rPr lang="en-US" altLang="ko-KR" sz="1800">
                <a:ea typeface="Gulim" pitchFamily="34" charset="-127"/>
              </a:rPr>
              <a:t> : </a:t>
            </a:r>
            <a:r>
              <a:rPr lang="en-US" altLang="ko-KR" sz="1800" i="1">
                <a:solidFill>
                  <a:srgbClr val="003300"/>
                </a:solidFill>
                <a:ea typeface="Gulim" pitchFamily="34" charset="-127"/>
              </a:rPr>
              <a:t>Fig. 5-6</a:t>
            </a:r>
            <a:endParaRPr lang="ko-KR" altLang="en-US" sz="1800">
              <a:ea typeface="Gulim" pitchFamily="34" charset="-127"/>
            </a:endParaRPr>
          </a:p>
          <a:p>
            <a:pPr lvl="2">
              <a:lnSpc>
                <a:spcPct val="90000"/>
              </a:lnSpc>
            </a:pPr>
            <a:r>
              <a:rPr lang="ko-KR" altLang="en-US" sz="1800" b="1" i="1">
                <a:solidFill>
                  <a:srgbClr val="003300"/>
                </a:solidFill>
                <a:ea typeface="Gulim" pitchFamily="34" charset="-127"/>
              </a:rPr>
              <a:t>7. </a:t>
            </a:r>
            <a:r>
              <a:rPr lang="en-US" altLang="ko-KR" sz="1800" b="1" i="1">
                <a:solidFill>
                  <a:srgbClr val="003300"/>
                </a:solidFill>
                <a:ea typeface="Gulim" pitchFamily="34" charset="-127"/>
              </a:rPr>
              <a:t>Adder and Logic circuit connected to the AC input</a:t>
            </a:r>
            <a:endParaRPr lang="en-US" altLang="ko-KR" sz="1800">
              <a:ea typeface="Gulim" pitchFamily="34" charset="-127"/>
            </a:endParaRPr>
          </a:p>
          <a:p>
            <a:pPr lvl="1">
              <a:lnSpc>
                <a:spcPct val="90000"/>
              </a:lnSpc>
            </a:pPr>
            <a:r>
              <a:rPr lang="en-US" altLang="ko-KR" sz="1800">
                <a:ea typeface="Gulim" pitchFamily="34" charset="-127"/>
              </a:rPr>
              <a:t>Control Logic Gates</a:t>
            </a:r>
          </a:p>
          <a:p>
            <a:pPr lvl="2">
              <a:lnSpc>
                <a:spcPct val="90000"/>
              </a:lnSpc>
            </a:pPr>
            <a:r>
              <a:rPr lang="en-US" altLang="ko-KR" sz="1800">
                <a:ea typeface="Gulim" pitchFamily="34" charset="-127"/>
              </a:rPr>
              <a:t>1. Signals to control the inputs of the nine registers</a:t>
            </a:r>
          </a:p>
          <a:p>
            <a:pPr lvl="2">
              <a:lnSpc>
                <a:spcPct val="90000"/>
              </a:lnSpc>
            </a:pPr>
            <a:r>
              <a:rPr lang="en-US" altLang="ko-KR" sz="1800">
                <a:ea typeface="Gulim" pitchFamily="34" charset="-127"/>
              </a:rPr>
              <a:t>2. Signals to control the read and write inputs of memory</a:t>
            </a:r>
          </a:p>
          <a:p>
            <a:pPr lvl="2">
              <a:lnSpc>
                <a:spcPct val="90000"/>
              </a:lnSpc>
            </a:pPr>
            <a:r>
              <a:rPr lang="en-US" altLang="ko-KR" sz="1800">
                <a:ea typeface="Gulim" pitchFamily="34" charset="-127"/>
              </a:rPr>
              <a:t>3. Signals to set, clear, or complement the F/Fs</a:t>
            </a:r>
          </a:p>
          <a:p>
            <a:pPr lvl="2">
              <a:lnSpc>
                <a:spcPct val="90000"/>
              </a:lnSpc>
            </a:pPr>
            <a:r>
              <a:rPr lang="en-US" altLang="ko-KR" sz="1800">
                <a:ea typeface="Gulim" pitchFamily="34" charset="-127"/>
              </a:rPr>
              <a:t>4. Signals for S</a:t>
            </a:r>
            <a:r>
              <a:rPr lang="en-US" altLang="ko-KR" sz="1800" baseline="-25000">
                <a:ea typeface="Gulim" pitchFamily="34" charset="-127"/>
              </a:rPr>
              <a:t>2 </a:t>
            </a:r>
            <a:r>
              <a:rPr lang="en-US" altLang="ko-KR" sz="1800">
                <a:ea typeface="Gulim" pitchFamily="34" charset="-127"/>
              </a:rPr>
              <a:t>S</a:t>
            </a:r>
            <a:r>
              <a:rPr lang="en-US" altLang="ko-KR" sz="1800" baseline="-25000">
                <a:ea typeface="Gulim" pitchFamily="34" charset="-127"/>
              </a:rPr>
              <a:t>1 </a:t>
            </a:r>
            <a:r>
              <a:rPr lang="en-US" altLang="ko-KR" sz="1800">
                <a:ea typeface="Gulim" pitchFamily="34" charset="-127"/>
              </a:rPr>
              <a:t>S</a:t>
            </a:r>
            <a:r>
              <a:rPr lang="en-US" altLang="ko-KR" sz="1800" baseline="-25000">
                <a:ea typeface="Gulim" pitchFamily="34" charset="-127"/>
              </a:rPr>
              <a:t>0</a:t>
            </a:r>
            <a:r>
              <a:rPr lang="en-US" altLang="ko-KR" sz="1800">
                <a:ea typeface="Gulim" pitchFamily="34" charset="-127"/>
              </a:rPr>
              <a:t> to select a register for the bus</a:t>
            </a:r>
          </a:p>
          <a:p>
            <a:pPr lvl="2">
              <a:lnSpc>
                <a:spcPct val="90000"/>
              </a:lnSpc>
            </a:pPr>
            <a:r>
              <a:rPr lang="en-US" altLang="ko-KR" sz="1800">
                <a:ea typeface="Gulim" pitchFamily="34" charset="-127"/>
              </a:rPr>
              <a:t>5. Signals to control the AC adder and logic circuit</a:t>
            </a:r>
          </a:p>
        </p:txBody>
      </p:sp>
      <p:sp>
        <p:nvSpPr>
          <p:cNvPr id="136195" name="AutoShape 3"/>
          <p:cNvSpPr>
            <a:spLocks/>
          </p:cNvSpPr>
          <p:nvPr/>
        </p:nvSpPr>
        <p:spPr bwMode="auto">
          <a:xfrm>
            <a:off x="1143000" y="4267200"/>
            <a:ext cx="152400" cy="381000"/>
          </a:xfrm>
          <a:prstGeom prst="leftBrace">
            <a:avLst>
              <a:gd name="adj1" fmla="val 20833"/>
              <a:gd name="adj2" fmla="val 50000"/>
            </a:avLst>
          </a:prstGeom>
          <a:noFill/>
          <a:ln w="28575">
            <a:solidFill>
              <a:srgbClr val="FF00FF"/>
            </a:solidFill>
            <a:round/>
            <a:headEnd/>
            <a:tailEnd/>
          </a:ln>
          <a:effectLst/>
        </p:spPr>
        <p:txBody>
          <a:bodyPr wrap="none" anchor="ctr"/>
          <a:lstStyle/>
          <a:p>
            <a:endParaRPr lang="en-IN"/>
          </a:p>
        </p:txBody>
      </p:sp>
      <p:sp>
        <p:nvSpPr>
          <p:cNvPr id="136196" name="AutoShape 4"/>
          <p:cNvSpPr>
            <a:spLocks/>
          </p:cNvSpPr>
          <p:nvPr/>
        </p:nvSpPr>
        <p:spPr bwMode="auto">
          <a:xfrm>
            <a:off x="990600" y="5181600"/>
            <a:ext cx="304800" cy="1143000"/>
          </a:xfrm>
          <a:prstGeom prst="leftBrace">
            <a:avLst>
              <a:gd name="adj1" fmla="val 31250"/>
              <a:gd name="adj2" fmla="val 50000"/>
            </a:avLst>
          </a:prstGeom>
          <a:noFill/>
          <a:ln w="28575">
            <a:solidFill>
              <a:srgbClr val="FF00FF"/>
            </a:solidFill>
            <a:round/>
            <a:headEnd/>
            <a:tailEnd/>
          </a:ln>
          <a:effectLst/>
        </p:spPr>
        <p:txBody>
          <a:bodyPr wrap="none" anchor="ctr"/>
          <a:lstStyle/>
          <a:p>
            <a:endParaRPr lang="en-IN"/>
          </a:p>
        </p:txBody>
      </p:sp>
      <p:sp>
        <p:nvSpPr>
          <p:cNvPr id="136197" name="AutoShape 5"/>
          <p:cNvSpPr>
            <a:spLocks noChangeArrowheads="1"/>
          </p:cNvSpPr>
          <p:nvPr/>
        </p:nvSpPr>
        <p:spPr bwMode="auto">
          <a:xfrm>
            <a:off x="304800" y="4419600"/>
            <a:ext cx="609600" cy="1676400"/>
          </a:xfrm>
          <a:prstGeom prst="curvedRightArrow">
            <a:avLst>
              <a:gd name="adj1" fmla="val 55000"/>
              <a:gd name="adj2" fmla="val 110000"/>
              <a:gd name="adj3" fmla="val 33333"/>
            </a:avLst>
          </a:prstGeom>
          <a:solidFill>
            <a:srgbClr val="00FF00"/>
          </a:solidFill>
          <a:ln w="9525">
            <a:solidFill>
              <a:schemeClr val="tx1"/>
            </a:solidFill>
            <a:miter lim="800000"/>
            <a:headEnd/>
            <a:tailEnd/>
          </a:ln>
          <a:effectLst/>
        </p:spPr>
        <p:txBody>
          <a:bodyPr wrap="none" anchor="ctr"/>
          <a:lstStyle/>
          <a:p>
            <a:endParaRPr lang="en-IN"/>
          </a:p>
        </p:txBody>
      </p:sp>
      <p:sp>
        <p:nvSpPr>
          <p:cNvPr id="136198" name="Rectangle 6"/>
          <p:cNvSpPr>
            <a:spLocks noGrp="1" noChangeArrowheads="1"/>
          </p:cNvSpPr>
          <p:nvPr>
            <p:ph type="title"/>
          </p:nvPr>
        </p:nvSpPr>
        <p:spPr>
          <a:xfrm>
            <a:off x="685800" y="0"/>
            <a:ext cx="7772400" cy="533400"/>
          </a:xfrm>
          <a:noFill/>
          <a:ln/>
        </p:spPr>
        <p:txBody>
          <a:bodyPr lIns="90488" tIns="44450" rIns="90488" bIns="44450" anchor="b"/>
          <a:lstStyle/>
          <a:p>
            <a:r>
              <a:rPr lang="en-US" altLang="ko-KR" sz="3600">
                <a:ea typeface="Gulim" pitchFamily="34" charset="-127"/>
              </a:rPr>
              <a:t>5-8. Complete Computer Description</a:t>
            </a:r>
            <a:endParaRPr lang="ko-KR" altLang="en-US" sz="3600">
              <a:ea typeface="Gulim" pitchFamily="34" charset="-127"/>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152400" y="4327525"/>
            <a:ext cx="8686800" cy="2530475"/>
          </a:xfrm>
          <a:prstGeom prst="rect">
            <a:avLst/>
          </a:prstGeom>
          <a:noFill/>
          <a:ln w="9525">
            <a:noFill/>
            <a:miter lim="800000"/>
            <a:headEnd/>
            <a:tailEnd/>
          </a:ln>
          <a:effectLst/>
        </p:spPr>
        <p:txBody>
          <a:bodyPr>
            <a:spAutoFit/>
          </a:bodyPr>
          <a:lstStyle/>
          <a:p>
            <a:pPr>
              <a:spcBef>
                <a:spcPct val="50000"/>
              </a:spcBef>
            </a:pPr>
            <a:r>
              <a:rPr lang="en-US" sz="2000"/>
              <a:t>TR is a temporary register. Only the CPU can cause it to be accessed. The programmer cannot directly manipulate the contents of TR. Most CPU’s have one or more temporary registers which it uses to perform instructions. The input and output registers (INPR and OUTR) are 8 bits wide each. For this CPU, I/O instructions only transfer 8 bits of data at a time. The 3-bit sequence counter (SC) is used to generate the correct timing (T) states. Other 1-bit registers are the carry out (E), the indirect register (I), the interrupt enable (IEN) and the input and output flags (FGI and FGO).</a:t>
            </a:r>
          </a:p>
        </p:txBody>
      </p:sp>
      <p:sp>
        <p:nvSpPr>
          <p:cNvPr id="137219" name="Rectangle 3"/>
          <p:cNvSpPr>
            <a:spLocks noChangeArrowheads="1"/>
          </p:cNvSpPr>
          <p:nvPr/>
        </p:nvSpPr>
        <p:spPr bwMode="auto">
          <a:xfrm>
            <a:off x="152400" y="228600"/>
            <a:ext cx="4267200" cy="3749675"/>
          </a:xfrm>
          <a:prstGeom prst="rect">
            <a:avLst/>
          </a:prstGeom>
          <a:noFill/>
          <a:ln w="9525">
            <a:noFill/>
            <a:miter lim="800000"/>
            <a:headEnd/>
            <a:tailEnd/>
          </a:ln>
          <a:effectLst/>
        </p:spPr>
        <p:txBody>
          <a:bodyPr>
            <a:spAutoFit/>
          </a:bodyPr>
          <a:lstStyle/>
          <a:p>
            <a:pPr>
              <a:spcBef>
                <a:spcPct val="50000"/>
              </a:spcBef>
            </a:pPr>
            <a:r>
              <a:rPr lang="en-US" sz="2000"/>
              <a:t>Since memory is 4K in size, it requires 12 address bits. Each word of memory contains 16 bits of data.   Similarly, the program counter (PC) is also 12 bits wide. Each data word is 16 bits wide. The Data Register (DR) must also be 16 bits wide, since it receives data from and sends data to memory. The accumulator (AC) acts on 16 bits of data. The Instruction Register (IR) receives instruction codes from memory which are 16 bits wide.</a:t>
            </a:r>
          </a:p>
        </p:txBody>
      </p:sp>
      <p:sp>
        <p:nvSpPr>
          <p:cNvPr id="137220" name="Rectangle 4"/>
          <p:cNvSpPr>
            <a:spLocks noChangeArrowheads="1"/>
          </p:cNvSpPr>
          <p:nvPr/>
        </p:nvSpPr>
        <p:spPr bwMode="auto">
          <a:xfrm>
            <a:off x="4419600" y="381000"/>
            <a:ext cx="4572000" cy="3743325"/>
          </a:xfrm>
          <a:prstGeom prst="rect">
            <a:avLst/>
          </a:prstGeom>
          <a:solidFill>
            <a:srgbClr val="0000FF"/>
          </a:solidFill>
          <a:ln w="9525">
            <a:noFill/>
            <a:miter lim="800000"/>
            <a:headEnd/>
            <a:tailEnd/>
          </a:ln>
          <a:effectLst/>
        </p:spPr>
        <p:txBody>
          <a:bodyPr>
            <a:spAutoFit/>
          </a:bodyPr>
          <a:lstStyle/>
          <a:p>
            <a:pPr>
              <a:spcBef>
                <a:spcPct val="50000"/>
              </a:spcBef>
            </a:pPr>
            <a:r>
              <a:rPr lang="en-US" b="1">
                <a:solidFill>
                  <a:srgbClr val="FFFF00"/>
                </a:solidFill>
              </a:rPr>
              <a:t>Basic Computer specification</a:t>
            </a:r>
          </a:p>
          <a:p>
            <a:pPr>
              <a:spcBef>
                <a:spcPct val="50000"/>
              </a:spcBef>
            </a:pPr>
            <a:r>
              <a:rPr lang="en-US">
                <a:solidFill>
                  <a:srgbClr val="6190FE"/>
                </a:solidFill>
                <a:latin typeface="MonotypeSorts" charset="0"/>
              </a:rPr>
              <a:t>u </a:t>
            </a:r>
            <a:r>
              <a:rPr lang="en-US" b="1">
                <a:solidFill>
                  <a:srgbClr val="FBFE00"/>
                </a:solidFill>
                <a:latin typeface="Arial" pitchFamily="34" charset="0"/>
              </a:rPr>
              <a:t>4K x 16 RAM</a:t>
            </a:r>
          </a:p>
          <a:p>
            <a:pPr>
              <a:spcBef>
                <a:spcPct val="50000"/>
              </a:spcBef>
            </a:pPr>
            <a:r>
              <a:rPr lang="en-US">
                <a:solidFill>
                  <a:srgbClr val="6190FE"/>
                </a:solidFill>
                <a:latin typeface="MonotypeSorts" charset="0"/>
              </a:rPr>
              <a:t>u </a:t>
            </a:r>
            <a:r>
              <a:rPr lang="en-US" b="1">
                <a:solidFill>
                  <a:srgbClr val="FBFE00"/>
                </a:solidFill>
                <a:latin typeface="Arial" pitchFamily="34" charset="0"/>
              </a:rPr>
              <a:t>12-bit AR, PC</a:t>
            </a:r>
          </a:p>
          <a:p>
            <a:pPr>
              <a:spcBef>
                <a:spcPct val="50000"/>
              </a:spcBef>
            </a:pPr>
            <a:r>
              <a:rPr lang="en-US">
                <a:solidFill>
                  <a:srgbClr val="6190FE"/>
                </a:solidFill>
                <a:latin typeface="MonotypeSorts" charset="0"/>
              </a:rPr>
              <a:t>u </a:t>
            </a:r>
            <a:r>
              <a:rPr lang="en-US" b="1">
                <a:solidFill>
                  <a:srgbClr val="FBFE00"/>
                </a:solidFill>
                <a:latin typeface="Arial" pitchFamily="34" charset="0"/>
              </a:rPr>
              <a:t>16-bit DR, AC, IR, TR</a:t>
            </a:r>
          </a:p>
          <a:p>
            <a:pPr>
              <a:spcBef>
                <a:spcPct val="50000"/>
              </a:spcBef>
            </a:pPr>
            <a:r>
              <a:rPr lang="en-US">
                <a:solidFill>
                  <a:srgbClr val="6190FE"/>
                </a:solidFill>
                <a:latin typeface="MonotypeSorts" charset="0"/>
              </a:rPr>
              <a:t>u </a:t>
            </a:r>
            <a:r>
              <a:rPr lang="en-US" b="1">
                <a:solidFill>
                  <a:srgbClr val="FBFE00"/>
                </a:solidFill>
                <a:latin typeface="Arial" pitchFamily="34" charset="0"/>
              </a:rPr>
              <a:t>8-bit INPR, OUTR</a:t>
            </a:r>
          </a:p>
          <a:p>
            <a:pPr>
              <a:spcBef>
                <a:spcPct val="50000"/>
              </a:spcBef>
            </a:pPr>
            <a:r>
              <a:rPr lang="en-US">
                <a:solidFill>
                  <a:srgbClr val="6190FE"/>
                </a:solidFill>
                <a:latin typeface="MonotypeSorts" charset="0"/>
              </a:rPr>
              <a:t>u </a:t>
            </a:r>
            <a:r>
              <a:rPr lang="en-US" b="1">
                <a:solidFill>
                  <a:srgbClr val="FBFE00"/>
                </a:solidFill>
                <a:latin typeface="Arial" pitchFamily="34" charset="0"/>
              </a:rPr>
              <a:t>3-bit SC</a:t>
            </a:r>
          </a:p>
          <a:p>
            <a:pPr>
              <a:spcBef>
                <a:spcPct val="50000"/>
              </a:spcBef>
            </a:pPr>
            <a:r>
              <a:rPr lang="en-US">
                <a:solidFill>
                  <a:srgbClr val="6190FE"/>
                </a:solidFill>
                <a:latin typeface="MonotypeSorts" charset="0"/>
              </a:rPr>
              <a:t>u </a:t>
            </a:r>
            <a:r>
              <a:rPr lang="en-US" b="1">
                <a:solidFill>
                  <a:srgbClr val="FBFE00"/>
                </a:solidFill>
                <a:latin typeface="Arial" pitchFamily="34" charset="0"/>
              </a:rPr>
              <a:t>1-bit E, I, IEN, FGI, FGO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228600" y="457200"/>
            <a:ext cx="8610600" cy="5568950"/>
          </a:xfrm>
          <a:prstGeom prst="rect">
            <a:avLst/>
          </a:prstGeom>
          <a:noFill/>
          <a:ln w="9525">
            <a:noFill/>
            <a:miter lim="800000"/>
            <a:headEnd/>
            <a:tailEnd/>
          </a:ln>
          <a:effectLst/>
        </p:spPr>
        <p:txBody>
          <a:bodyPr>
            <a:spAutoFit/>
          </a:bodyPr>
          <a:lstStyle/>
          <a:p>
            <a:pPr>
              <a:spcBef>
                <a:spcPct val="50000"/>
              </a:spcBef>
              <a:buFontTx/>
              <a:buChar char="•"/>
            </a:pPr>
            <a:r>
              <a:rPr lang="en-US"/>
              <a:t>The control unit must make sure that at most one register (or memory unit) places data onto the bus at one time.</a:t>
            </a:r>
          </a:p>
          <a:p>
            <a:pPr>
              <a:spcBef>
                <a:spcPct val="50000"/>
              </a:spcBef>
              <a:buFontTx/>
              <a:buChar char="•"/>
            </a:pPr>
            <a:r>
              <a:rPr lang="en-US"/>
              <a:t>The memory unit is external to the CPU. It always receives its address from the address register (AR) and makes its data available to the CPU bus. It receives data from the CPU bus as well. </a:t>
            </a:r>
          </a:p>
          <a:p>
            <a:pPr>
              <a:spcBef>
                <a:spcPct val="50000"/>
              </a:spcBef>
              <a:buFontTx/>
              <a:buChar char="•"/>
            </a:pPr>
            <a:r>
              <a:rPr lang="en-US"/>
              <a:t>Read and write signals are supplied by the control unit. </a:t>
            </a:r>
          </a:p>
          <a:p>
            <a:pPr>
              <a:spcBef>
                <a:spcPct val="50000"/>
              </a:spcBef>
              <a:buFontTx/>
              <a:buChar char="•"/>
            </a:pPr>
            <a:r>
              <a:rPr lang="en-US"/>
              <a:t>The address registers, program counter (PC) and data register (DR) each load data onto and receive data from the system bus. Each has a load, increment and clear signal derived from the control unit. These signals are synchronous; each register combines these signals with the system clock to activate the proper function. </a:t>
            </a:r>
          </a:p>
          <a:p>
            <a:pPr>
              <a:spcBef>
                <a:spcPct val="50000"/>
              </a:spcBef>
              <a:buFontTx/>
              <a:buChar char="•"/>
            </a:pPr>
            <a:r>
              <a:rPr lang="en-US"/>
              <a:t>Since AR and PC are only 12-bits each, they use the low order 12 bits of the bus.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152400" y="609600"/>
            <a:ext cx="8763000" cy="5730875"/>
          </a:xfrm>
          <a:prstGeom prst="rect">
            <a:avLst/>
          </a:prstGeom>
          <a:noFill/>
          <a:ln w="9525">
            <a:noFill/>
            <a:miter lim="800000"/>
            <a:headEnd/>
            <a:tailEnd/>
          </a:ln>
          <a:effectLst/>
        </p:spPr>
        <p:txBody>
          <a:bodyPr>
            <a:spAutoFit/>
          </a:bodyPr>
          <a:lstStyle/>
          <a:p>
            <a:pPr>
              <a:spcBef>
                <a:spcPct val="50000"/>
              </a:spcBef>
              <a:buFontTx/>
              <a:buChar char="•"/>
            </a:pPr>
            <a:r>
              <a:rPr lang="en-US" sz="2000"/>
              <a:t>The accumulator makes its data available on the bus but does not receive data from the bus.  </a:t>
            </a:r>
          </a:p>
          <a:p>
            <a:pPr>
              <a:spcBef>
                <a:spcPct val="50000"/>
              </a:spcBef>
              <a:buFontTx/>
              <a:buChar char="•"/>
            </a:pPr>
            <a:r>
              <a:rPr lang="en-US" sz="2000"/>
              <a:t> it receives data from ALU (Adder and Logic) only. </a:t>
            </a:r>
          </a:p>
          <a:p>
            <a:pPr>
              <a:spcBef>
                <a:spcPct val="50000"/>
              </a:spcBef>
              <a:buFontTx/>
              <a:buChar char="•"/>
            </a:pPr>
            <a:r>
              <a:rPr lang="en-US" sz="2000"/>
              <a:t>To load data into AC, place it onto the bus via DR and pass it directly through the ALU. </a:t>
            </a:r>
          </a:p>
          <a:p>
            <a:pPr>
              <a:spcBef>
                <a:spcPct val="50000"/>
              </a:spcBef>
              <a:buFontTx/>
              <a:buChar char="•"/>
            </a:pPr>
            <a:r>
              <a:rPr lang="en-US" sz="2000"/>
              <a:t>Note that E, the 1-bit carry flag, also receives its data from the ALU. </a:t>
            </a:r>
          </a:p>
          <a:p>
            <a:pPr>
              <a:spcBef>
                <a:spcPct val="50000"/>
              </a:spcBef>
              <a:buFontTx/>
              <a:buChar char="•"/>
            </a:pPr>
            <a:r>
              <a:rPr lang="en-US" sz="2000"/>
              <a:t>The input register, INPR, receives data from an external input port and makes it available only to AC. </a:t>
            </a:r>
          </a:p>
          <a:p>
            <a:pPr>
              <a:spcBef>
                <a:spcPct val="50000"/>
              </a:spcBef>
              <a:buFontTx/>
              <a:buChar char="•"/>
            </a:pPr>
            <a:r>
              <a:rPr lang="en-US" sz="2000"/>
              <a:t>The output register makes its data available to the output port using specific hardware.   </a:t>
            </a:r>
          </a:p>
          <a:p>
            <a:pPr>
              <a:spcBef>
                <a:spcPct val="50000"/>
              </a:spcBef>
              <a:buFontTx/>
              <a:buChar char="•"/>
            </a:pPr>
            <a:r>
              <a:rPr lang="en-US" sz="2000"/>
              <a:t>The instruction register, IR, can only be loaded; it cannot be incremented nor cleared. Its output is used to generate D</a:t>
            </a:r>
            <a:r>
              <a:rPr lang="en-US" sz="2000" baseline="-25000"/>
              <a:t>i</a:t>
            </a:r>
            <a:r>
              <a:rPr lang="en-US" sz="2000"/>
              <a:t>’s and T</a:t>
            </a:r>
            <a:r>
              <a:rPr lang="en-US" sz="2000" baseline="-25000"/>
              <a:t>i</a:t>
            </a:r>
            <a:r>
              <a:rPr lang="en-US" sz="2000"/>
              <a:t>’s control signals.  </a:t>
            </a:r>
          </a:p>
          <a:p>
            <a:pPr>
              <a:spcBef>
                <a:spcPct val="50000"/>
              </a:spcBef>
              <a:buFontTx/>
              <a:buChar char="•"/>
            </a:pPr>
            <a:r>
              <a:rPr lang="en-US" sz="2000"/>
              <a:t>TR is a temporary register. The CPU uses this register to store intermediate results of operations. It is not accessible by the external programs. It is loaded, incremented and cleared like the other registers.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p:cNvPicPr>
            <a:picLocks noChangeAspect="1" noChangeArrowheads="1"/>
          </p:cNvPicPr>
          <p:nvPr/>
        </p:nvPicPr>
        <p:blipFill>
          <a:blip r:embed="rId2">
            <a:lum contrast="42000"/>
            <a:grayscl/>
          </a:blip>
          <a:srcRect/>
          <a:stretch>
            <a:fillRect/>
          </a:stretch>
        </p:blipFill>
        <p:spPr bwMode="auto">
          <a:xfrm>
            <a:off x="2438400" y="223838"/>
            <a:ext cx="4267200" cy="1162050"/>
          </a:xfrm>
          <a:prstGeom prst="rect">
            <a:avLst/>
          </a:prstGeom>
          <a:noFill/>
          <a:ln w="9525">
            <a:noFill/>
            <a:miter lim="800000"/>
            <a:headEnd/>
            <a:tailEnd/>
          </a:ln>
          <a:effectLst/>
        </p:spPr>
      </p:pic>
      <p:sp>
        <p:nvSpPr>
          <p:cNvPr id="140291" name="Rectangle 3"/>
          <p:cNvSpPr>
            <a:spLocks noChangeArrowheads="1"/>
          </p:cNvSpPr>
          <p:nvPr/>
        </p:nvSpPr>
        <p:spPr bwMode="auto">
          <a:xfrm>
            <a:off x="0" y="1447800"/>
            <a:ext cx="8839200" cy="1917700"/>
          </a:xfrm>
          <a:prstGeom prst="rect">
            <a:avLst/>
          </a:prstGeom>
          <a:noFill/>
          <a:ln w="9525">
            <a:noFill/>
            <a:miter lim="800000"/>
            <a:headEnd/>
            <a:tailEnd/>
          </a:ln>
          <a:effectLst/>
        </p:spPr>
        <p:txBody>
          <a:bodyPr>
            <a:spAutoFit/>
          </a:bodyPr>
          <a:lstStyle/>
          <a:p>
            <a:pPr>
              <a:spcBef>
                <a:spcPct val="50000"/>
              </a:spcBef>
              <a:buFontTx/>
              <a:buChar char="•"/>
            </a:pPr>
            <a:r>
              <a:rPr lang="en-US"/>
              <a:t>Register reference instructions are those which access data and manipulate the contents of registers. </a:t>
            </a:r>
          </a:p>
          <a:p>
            <a:pPr>
              <a:spcBef>
                <a:spcPct val="50000"/>
              </a:spcBef>
              <a:buFontTx/>
              <a:buChar char="•"/>
            </a:pPr>
            <a:r>
              <a:rPr lang="en-US"/>
              <a:t>They do not access memory. </a:t>
            </a:r>
          </a:p>
          <a:p>
            <a:pPr>
              <a:spcBef>
                <a:spcPct val="50000"/>
              </a:spcBef>
              <a:buFontTx/>
              <a:buChar char="•"/>
            </a:pPr>
            <a:r>
              <a:rPr lang="en-US"/>
              <a:t>These instructions are executed in one clock cycle.</a:t>
            </a:r>
          </a:p>
        </p:txBody>
      </p:sp>
      <p:sp>
        <p:nvSpPr>
          <p:cNvPr id="140292" name="Rectangle 4"/>
          <p:cNvSpPr>
            <a:spLocks noChangeArrowheads="1"/>
          </p:cNvSpPr>
          <p:nvPr/>
        </p:nvSpPr>
        <p:spPr bwMode="auto">
          <a:xfrm>
            <a:off x="0" y="3581400"/>
            <a:ext cx="8991600" cy="2282825"/>
          </a:xfrm>
          <a:prstGeom prst="rect">
            <a:avLst/>
          </a:prstGeom>
          <a:noFill/>
          <a:ln w="9525">
            <a:noFill/>
            <a:miter lim="800000"/>
            <a:headEnd/>
            <a:tailEnd/>
          </a:ln>
          <a:effectLst/>
        </p:spPr>
        <p:txBody>
          <a:bodyPr>
            <a:spAutoFit/>
          </a:bodyPr>
          <a:lstStyle/>
          <a:p>
            <a:pPr>
              <a:spcBef>
                <a:spcPct val="50000"/>
              </a:spcBef>
              <a:buFontTx/>
              <a:buChar char="•"/>
            </a:pPr>
            <a:r>
              <a:rPr lang="en-US"/>
              <a:t>Each register reference instruction is performed in a single clock cycle. </a:t>
            </a:r>
          </a:p>
          <a:p>
            <a:pPr>
              <a:spcBef>
                <a:spcPct val="50000"/>
              </a:spcBef>
              <a:buFontTx/>
              <a:buChar char="•"/>
            </a:pPr>
            <a:r>
              <a:rPr lang="en-US"/>
              <a:t>Each instruction manipulates the contents of a register within the CPU, so the relatively time consuming accesses to memory are avoided. </a:t>
            </a:r>
          </a:p>
          <a:p>
            <a:pPr>
              <a:spcBef>
                <a:spcPct val="50000"/>
              </a:spcBef>
              <a:buFontTx/>
              <a:buChar char="•"/>
            </a:pPr>
            <a:r>
              <a:rPr lang="en-US"/>
              <a:t>There are 12 register reference instructions overall, each of which is encoded by one of the 12 low order bits of the instruction code.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2"/>
          <p:cNvPicPr>
            <a:picLocks noChangeAspect="1" noChangeArrowheads="1"/>
          </p:cNvPicPr>
          <p:nvPr/>
        </p:nvPicPr>
        <p:blipFill>
          <a:blip r:embed="rId2">
            <a:lum bright="-10000" contrast="58000"/>
            <a:grayscl/>
          </a:blip>
          <a:srcRect/>
          <a:stretch>
            <a:fillRect/>
          </a:stretch>
        </p:blipFill>
        <p:spPr bwMode="auto">
          <a:xfrm>
            <a:off x="1981200" y="196850"/>
            <a:ext cx="5181600" cy="1098550"/>
          </a:xfrm>
          <a:prstGeom prst="rect">
            <a:avLst/>
          </a:prstGeom>
          <a:noFill/>
          <a:ln w="9525">
            <a:noFill/>
            <a:miter lim="800000"/>
            <a:headEnd/>
            <a:tailEnd/>
          </a:ln>
          <a:effectLst/>
        </p:spPr>
      </p:pic>
      <p:sp>
        <p:nvSpPr>
          <p:cNvPr id="141315" name="Rectangle 3"/>
          <p:cNvSpPr>
            <a:spLocks noChangeArrowheads="1"/>
          </p:cNvSpPr>
          <p:nvPr/>
        </p:nvSpPr>
        <p:spPr bwMode="auto">
          <a:xfrm>
            <a:off x="152400" y="1371600"/>
            <a:ext cx="8763000" cy="1735138"/>
          </a:xfrm>
          <a:prstGeom prst="rect">
            <a:avLst/>
          </a:prstGeom>
          <a:noFill/>
          <a:ln w="9525">
            <a:noFill/>
            <a:miter lim="800000"/>
            <a:headEnd/>
            <a:tailEnd/>
          </a:ln>
          <a:effectLst/>
        </p:spPr>
        <p:txBody>
          <a:bodyPr>
            <a:spAutoFit/>
          </a:bodyPr>
          <a:lstStyle/>
          <a:p>
            <a:pPr>
              <a:spcBef>
                <a:spcPct val="50000"/>
              </a:spcBef>
              <a:buFontTx/>
              <a:buChar char="•"/>
            </a:pPr>
            <a:r>
              <a:rPr lang="en-US"/>
              <a:t>This class of instructions accesses I/O devices. </a:t>
            </a:r>
          </a:p>
          <a:p>
            <a:pPr>
              <a:spcBef>
                <a:spcPct val="50000"/>
              </a:spcBef>
              <a:buFontTx/>
              <a:buChar char="•"/>
            </a:pPr>
            <a:r>
              <a:rPr lang="en-US"/>
              <a:t>The instructions in this class also enable and disable interrupts. Since this computer only allows for a single input device and a single output device, no address information is needed.</a:t>
            </a:r>
          </a:p>
        </p:txBody>
      </p:sp>
      <p:sp>
        <p:nvSpPr>
          <p:cNvPr id="141316" name="Rectangle 4"/>
          <p:cNvSpPr>
            <a:spLocks noChangeArrowheads="1"/>
          </p:cNvSpPr>
          <p:nvPr/>
        </p:nvSpPr>
        <p:spPr bwMode="auto">
          <a:xfrm>
            <a:off x="152400" y="3200400"/>
            <a:ext cx="8610600" cy="2647950"/>
          </a:xfrm>
          <a:prstGeom prst="rect">
            <a:avLst/>
          </a:prstGeom>
          <a:noFill/>
          <a:ln w="9525">
            <a:noFill/>
            <a:miter lim="800000"/>
            <a:headEnd/>
            <a:tailEnd/>
          </a:ln>
          <a:effectLst/>
        </p:spPr>
        <p:txBody>
          <a:bodyPr>
            <a:spAutoFit/>
          </a:bodyPr>
          <a:lstStyle/>
          <a:p>
            <a:pPr>
              <a:spcBef>
                <a:spcPct val="50000"/>
              </a:spcBef>
              <a:buFontTx/>
              <a:buChar char="•"/>
            </a:pPr>
            <a:r>
              <a:rPr lang="en-US"/>
              <a:t>The input/output instructions are performed in a single clock cycle. </a:t>
            </a:r>
          </a:p>
          <a:p>
            <a:pPr>
              <a:spcBef>
                <a:spcPct val="50000"/>
              </a:spcBef>
              <a:buFontTx/>
              <a:buChar char="•"/>
            </a:pPr>
            <a:r>
              <a:rPr lang="en-US"/>
              <a:t>Note that there are no instructions to set FGI or FGO to 1. </a:t>
            </a:r>
          </a:p>
          <a:p>
            <a:pPr>
              <a:spcBef>
                <a:spcPct val="50000"/>
              </a:spcBef>
              <a:buFontTx/>
              <a:buChar char="•"/>
            </a:pPr>
            <a:r>
              <a:rPr lang="en-US"/>
              <a:t>These flags are set by external hardware when input data is ready or output data is requested. When the CPU performs the proper input or output instruction (INP or OUT), it resets the flag to allow for future I/O data transfers.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1676400" y="228600"/>
            <a:ext cx="5791200" cy="2647950"/>
          </a:xfrm>
          <a:prstGeom prst="rect">
            <a:avLst/>
          </a:prstGeom>
          <a:solidFill>
            <a:srgbClr val="3366FF"/>
          </a:solidFill>
          <a:ln w="9525">
            <a:noFill/>
            <a:miter lim="800000"/>
            <a:headEnd/>
            <a:tailEnd/>
          </a:ln>
          <a:effectLst/>
        </p:spPr>
        <p:txBody>
          <a:bodyPr>
            <a:spAutoFit/>
          </a:bodyPr>
          <a:lstStyle/>
          <a:p>
            <a:pPr>
              <a:spcBef>
                <a:spcPct val="50000"/>
              </a:spcBef>
            </a:pPr>
            <a:r>
              <a:rPr lang="en-US" b="1">
                <a:solidFill>
                  <a:srgbClr val="FFFF00"/>
                </a:solidFill>
              </a:rPr>
              <a:t>Control signals</a:t>
            </a:r>
          </a:p>
          <a:p>
            <a:pPr>
              <a:spcBef>
                <a:spcPct val="50000"/>
              </a:spcBef>
            </a:pPr>
            <a:r>
              <a:rPr lang="en-US">
                <a:solidFill>
                  <a:srgbClr val="6190FE"/>
                </a:solidFill>
                <a:latin typeface="MonotypeSorts" charset="0"/>
              </a:rPr>
              <a:t>u </a:t>
            </a:r>
            <a:r>
              <a:rPr lang="en-US" b="1">
                <a:solidFill>
                  <a:srgbClr val="FBFE00"/>
                </a:solidFill>
                <a:latin typeface="Arial" pitchFamily="34" charset="0"/>
              </a:rPr>
              <a:t>T0, T1, ... T6 : Timing signals</a:t>
            </a:r>
          </a:p>
          <a:p>
            <a:pPr>
              <a:spcBef>
                <a:spcPct val="50000"/>
              </a:spcBef>
            </a:pPr>
            <a:r>
              <a:rPr lang="en-US">
                <a:solidFill>
                  <a:srgbClr val="6190FE"/>
                </a:solidFill>
                <a:latin typeface="MonotypeSorts" charset="0"/>
              </a:rPr>
              <a:t>u </a:t>
            </a:r>
            <a:r>
              <a:rPr lang="en-US" b="1">
                <a:solidFill>
                  <a:srgbClr val="FBFE00"/>
                </a:solidFill>
                <a:latin typeface="Arial" pitchFamily="34" charset="0"/>
              </a:rPr>
              <a:t>D0, D1, ... D7 : Decoded instruction</a:t>
            </a:r>
          </a:p>
          <a:p>
            <a:pPr>
              <a:spcBef>
                <a:spcPct val="50000"/>
              </a:spcBef>
            </a:pPr>
            <a:r>
              <a:rPr lang="en-US">
                <a:solidFill>
                  <a:srgbClr val="6190FE"/>
                </a:solidFill>
                <a:latin typeface="MonotypeSorts" charset="0"/>
              </a:rPr>
              <a:t>u </a:t>
            </a:r>
            <a:r>
              <a:rPr lang="en-US" b="1">
                <a:solidFill>
                  <a:srgbClr val="FBFE00"/>
                </a:solidFill>
                <a:latin typeface="Arial" pitchFamily="34" charset="0"/>
              </a:rPr>
              <a:t>I: Indirect bit</a:t>
            </a:r>
          </a:p>
          <a:p>
            <a:pPr>
              <a:spcBef>
                <a:spcPct val="50000"/>
              </a:spcBef>
            </a:pPr>
            <a:r>
              <a:rPr lang="en-US">
                <a:solidFill>
                  <a:srgbClr val="6190FE"/>
                </a:solidFill>
                <a:latin typeface="MonotypeSorts" charset="0"/>
              </a:rPr>
              <a:t>u </a:t>
            </a:r>
            <a:r>
              <a:rPr lang="en-US" b="1">
                <a:solidFill>
                  <a:srgbClr val="FBFE00"/>
                </a:solidFill>
                <a:latin typeface="Arial" pitchFamily="34" charset="0"/>
              </a:rPr>
              <a:t>R: Interrupt cycle bit</a:t>
            </a:r>
          </a:p>
        </p:txBody>
      </p:sp>
      <p:sp>
        <p:nvSpPr>
          <p:cNvPr id="142339" name="Rectangle 3"/>
          <p:cNvSpPr>
            <a:spLocks noChangeArrowheads="1"/>
          </p:cNvSpPr>
          <p:nvPr/>
        </p:nvSpPr>
        <p:spPr bwMode="auto">
          <a:xfrm>
            <a:off x="228600" y="2971800"/>
            <a:ext cx="8915400" cy="3560763"/>
          </a:xfrm>
          <a:prstGeom prst="rect">
            <a:avLst/>
          </a:prstGeom>
          <a:noFill/>
          <a:ln w="9525">
            <a:noFill/>
            <a:miter lim="800000"/>
            <a:headEnd/>
            <a:tailEnd/>
          </a:ln>
          <a:effectLst/>
        </p:spPr>
        <p:txBody>
          <a:bodyPr>
            <a:spAutoFit/>
          </a:bodyPr>
          <a:lstStyle/>
          <a:p>
            <a:pPr>
              <a:spcBef>
                <a:spcPct val="50000"/>
              </a:spcBef>
              <a:buFontTx/>
              <a:buChar char="•"/>
            </a:pPr>
            <a:r>
              <a:rPr lang="en-US"/>
              <a:t>The T signals occur in sequence and are never skipped over. The only two options during a T-state are to proceed to the next T-state or to return to T state 0.</a:t>
            </a:r>
          </a:p>
          <a:p>
            <a:pPr>
              <a:spcBef>
                <a:spcPct val="50000"/>
              </a:spcBef>
              <a:buFontTx/>
              <a:buChar char="•"/>
            </a:pPr>
            <a:r>
              <a:rPr lang="en-US"/>
              <a:t>The D signals decode the instruction and are used to select the correct execute routine.</a:t>
            </a:r>
          </a:p>
          <a:p>
            <a:pPr>
              <a:spcBef>
                <a:spcPct val="50000"/>
              </a:spcBef>
              <a:buFontTx/>
              <a:buChar char="•"/>
            </a:pPr>
            <a:r>
              <a:rPr lang="en-US"/>
              <a:t>I is used to select the indirect routine and also to select the correct execute routine for non-memory reference instructions.</a:t>
            </a:r>
          </a:p>
          <a:p>
            <a:pPr>
              <a:spcBef>
                <a:spcPct val="50000"/>
              </a:spcBef>
              <a:buFontTx/>
              <a:buChar char="•"/>
            </a:pPr>
            <a:r>
              <a:rPr lang="en-US"/>
              <a:t>R is used for interrupt processing and will be explained later.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609600" y="457200"/>
            <a:ext cx="7772400" cy="5156200"/>
          </a:xfrm>
          <a:prstGeom prst="rect">
            <a:avLst/>
          </a:prstGeom>
          <a:noFill/>
          <a:ln w="9525">
            <a:noFill/>
            <a:miter lim="800000"/>
            <a:headEnd/>
            <a:tailEnd/>
          </a:ln>
          <a:effectLst/>
        </p:spPr>
        <p:txBody>
          <a:bodyPr>
            <a:spAutoFit/>
          </a:bodyPr>
          <a:lstStyle/>
          <a:p>
            <a:pPr lvl="1">
              <a:lnSpc>
                <a:spcPct val="90000"/>
              </a:lnSpc>
              <a:spcBef>
                <a:spcPct val="50000"/>
              </a:spcBef>
              <a:buFontTx/>
              <a:buChar char="–"/>
            </a:pPr>
            <a:r>
              <a:rPr lang="en-US" altLang="ko-KR" sz="2000">
                <a:ea typeface="Gulim" pitchFamily="34" charset="-127"/>
              </a:rPr>
              <a:t>Addressing Mode</a:t>
            </a:r>
          </a:p>
          <a:p>
            <a:pPr lvl="2">
              <a:lnSpc>
                <a:spcPct val="90000"/>
              </a:lnSpc>
              <a:spcBef>
                <a:spcPct val="50000"/>
              </a:spcBef>
              <a:buFontTx/>
              <a:buChar char="•"/>
            </a:pPr>
            <a:r>
              <a:rPr lang="en-US" altLang="ko-KR" sz="2000">
                <a:ea typeface="Gulim" pitchFamily="34" charset="-127"/>
              </a:rPr>
              <a:t>Immediate operand address : </a:t>
            </a:r>
          </a:p>
          <a:p>
            <a:pPr lvl="3">
              <a:lnSpc>
                <a:spcPct val="90000"/>
              </a:lnSpc>
              <a:spcBef>
                <a:spcPct val="50000"/>
              </a:spcBef>
              <a:buFontTx/>
              <a:buChar char="–"/>
            </a:pPr>
            <a:r>
              <a:rPr lang="en-US" altLang="ko-KR" sz="2000">
                <a:ea typeface="Gulim" pitchFamily="34" charset="-127"/>
              </a:rPr>
              <a:t>the second part of instruction code(</a:t>
            </a:r>
            <a:r>
              <a:rPr lang="en-US" altLang="ko-KR" sz="2000" b="1" i="1">
                <a:solidFill>
                  <a:srgbClr val="663300"/>
                </a:solidFill>
                <a:ea typeface="Gulim" pitchFamily="34" charset="-127"/>
              </a:rPr>
              <a:t>address field</a:t>
            </a:r>
            <a:r>
              <a:rPr lang="en-US" altLang="ko-KR" sz="2000">
                <a:ea typeface="Gulim" pitchFamily="34" charset="-127"/>
              </a:rPr>
              <a:t>) specifies </a:t>
            </a:r>
            <a:r>
              <a:rPr lang="en-US" altLang="ko-KR" sz="2000" b="1" i="1">
                <a:solidFill>
                  <a:srgbClr val="003366"/>
                </a:solidFill>
                <a:ea typeface="Gulim" pitchFamily="34" charset="-127"/>
              </a:rPr>
              <a:t>operand</a:t>
            </a:r>
            <a:endParaRPr lang="en-US" altLang="ko-KR" sz="2000">
              <a:ea typeface="Gulim" pitchFamily="34" charset="-127"/>
            </a:endParaRPr>
          </a:p>
          <a:p>
            <a:pPr lvl="2">
              <a:lnSpc>
                <a:spcPct val="90000"/>
              </a:lnSpc>
              <a:spcBef>
                <a:spcPct val="50000"/>
              </a:spcBef>
              <a:buFontTx/>
              <a:buChar char="•"/>
            </a:pPr>
            <a:r>
              <a:rPr lang="en-US" altLang="ko-KR" sz="2000">
                <a:ea typeface="Gulim" pitchFamily="34" charset="-127"/>
              </a:rPr>
              <a:t>Direct operand address : </a:t>
            </a:r>
            <a:r>
              <a:rPr lang="en-US" altLang="ko-KR" sz="2000" b="1" i="1">
                <a:solidFill>
                  <a:srgbClr val="660066"/>
                </a:solidFill>
                <a:ea typeface="Gulim" pitchFamily="34" charset="-127"/>
              </a:rPr>
              <a:t>Fig. 5-2(b)</a:t>
            </a:r>
            <a:endParaRPr lang="en-US" altLang="ko-KR" sz="2000">
              <a:ea typeface="Gulim" pitchFamily="34" charset="-127"/>
            </a:endParaRPr>
          </a:p>
          <a:p>
            <a:pPr lvl="3">
              <a:lnSpc>
                <a:spcPct val="90000"/>
              </a:lnSpc>
              <a:spcBef>
                <a:spcPct val="50000"/>
              </a:spcBef>
              <a:buFontTx/>
              <a:buChar char="–"/>
            </a:pPr>
            <a:r>
              <a:rPr lang="en-US" altLang="ko-KR" sz="2000">
                <a:ea typeface="Gulim" pitchFamily="34" charset="-127"/>
              </a:rPr>
              <a:t>the second part of instruction code specifies the </a:t>
            </a:r>
            <a:r>
              <a:rPr lang="en-US" altLang="ko-KR" sz="2000" b="1" i="1">
                <a:solidFill>
                  <a:srgbClr val="003366"/>
                </a:solidFill>
                <a:ea typeface="Gulim" pitchFamily="34" charset="-127"/>
              </a:rPr>
              <a:t>address of operand</a:t>
            </a:r>
            <a:endParaRPr lang="en-US" altLang="ko-KR" sz="2000">
              <a:ea typeface="Gulim" pitchFamily="34" charset="-127"/>
            </a:endParaRPr>
          </a:p>
          <a:p>
            <a:pPr lvl="2">
              <a:lnSpc>
                <a:spcPct val="90000"/>
              </a:lnSpc>
              <a:spcBef>
                <a:spcPct val="50000"/>
              </a:spcBef>
              <a:buFontTx/>
              <a:buChar char="•"/>
            </a:pPr>
            <a:r>
              <a:rPr lang="en-US" altLang="ko-KR" sz="2000">
                <a:ea typeface="Gulim" pitchFamily="34" charset="-127"/>
              </a:rPr>
              <a:t>Indirect operand address : </a:t>
            </a:r>
            <a:r>
              <a:rPr lang="en-US" altLang="ko-KR" sz="2000" b="1" i="1">
                <a:solidFill>
                  <a:srgbClr val="660066"/>
                </a:solidFill>
                <a:ea typeface="Gulim" pitchFamily="34" charset="-127"/>
              </a:rPr>
              <a:t>Fig. 5-2(c)</a:t>
            </a:r>
            <a:endParaRPr lang="en-US" altLang="ko-KR" sz="2000">
              <a:ea typeface="Gulim" pitchFamily="34" charset="-127"/>
            </a:endParaRPr>
          </a:p>
          <a:p>
            <a:pPr lvl="3">
              <a:lnSpc>
                <a:spcPct val="90000"/>
              </a:lnSpc>
              <a:spcBef>
                <a:spcPct val="50000"/>
              </a:spcBef>
              <a:buFontTx/>
              <a:buChar char="–"/>
            </a:pPr>
            <a:r>
              <a:rPr lang="en-US" altLang="ko-KR" sz="2000">
                <a:ea typeface="Gulim" pitchFamily="34" charset="-127"/>
              </a:rPr>
              <a:t>the bits in the second part of the instruction designate an </a:t>
            </a:r>
            <a:r>
              <a:rPr lang="en-US" altLang="ko-KR" sz="2000" b="1" i="1">
                <a:solidFill>
                  <a:srgbClr val="003366"/>
                </a:solidFill>
                <a:ea typeface="Gulim" pitchFamily="34" charset="-127"/>
              </a:rPr>
              <a:t>address of a memory word in which the address of the operand is found </a:t>
            </a:r>
            <a:r>
              <a:rPr lang="en-US" altLang="ko-KR" sz="2000">
                <a:solidFill>
                  <a:srgbClr val="A50021"/>
                </a:solidFill>
                <a:ea typeface="Gulim" pitchFamily="34" charset="-127"/>
              </a:rPr>
              <a:t>(Pointer</a:t>
            </a:r>
            <a:r>
              <a:rPr lang="ko-KR" altLang="en-US" sz="2000">
                <a:solidFill>
                  <a:srgbClr val="A50021"/>
                </a:solidFill>
                <a:ea typeface="Gulim" pitchFamily="34" charset="-127"/>
              </a:rPr>
              <a:t>)</a:t>
            </a:r>
          </a:p>
          <a:p>
            <a:pPr lvl="2">
              <a:lnSpc>
                <a:spcPct val="90000"/>
              </a:lnSpc>
              <a:spcBef>
                <a:spcPct val="50000"/>
              </a:spcBef>
              <a:buFontTx/>
              <a:buChar char="•"/>
            </a:pPr>
            <a:r>
              <a:rPr lang="en-US" altLang="ko-KR" sz="2000">
                <a:ea typeface="Gulim" pitchFamily="34" charset="-127"/>
              </a:rPr>
              <a:t>One bit of the instruction code is used to distinguish between a direct and an indirect address : </a:t>
            </a:r>
            <a:r>
              <a:rPr lang="en-US" altLang="ko-KR" sz="2000" b="1" i="1">
                <a:solidFill>
                  <a:srgbClr val="660066"/>
                </a:solidFill>
                <a:ea typeface="Gulim" pitchFamily="34" charset="-127"/>
              </a:rPr>
              <a:t>Fig. 5-2(a)</a:t>
            </a:r>
          </a:p>
          <a:p>
            <a:pPr lvl="3">
              <a:lnSpc>
                <a:spcPct val="90000"/>
              </a:lnSpc>
              <a:spcBef>
                <a:spcPct val="50000"/>
              </a:spcBef>
              <a:buFontTx/>
              <a:buChar char="–"/>
            </a:pPr>
            <a:endParaRPr lang="ko-KR" altLang="ko-KR" sz="2000">
              <a:ea typeface="Gulim" pitchFamily="34" charset="-127"/>
            </a:endParaRPr>
          </a:p>
        </p:txBody>
      </p:sp>
      <p:sp>
        <p:nvSpPr>
          <p:cNvPr id="86019" name="AutoShape 3"/>
          <p:cNvSpPr>
            <a:spLocks noChangeArrowheads="1"/>
          </p:cNvSpPr>
          <p:nvPr/>
        </p:nvSpPr>
        <p:spPr bwMode="auto">
          <a:xfrm>
            <a:off x="5867400" y="381000"/>
            <a:ext cx="1295400" cy="609600"/>
          </a:xfrm>
          <a:prstGeom prst="wedgeRoundRectCallout">
            <a:avLst>
              <a:gd name="adj1" fmla="val -252694"/>
              <a:gd name="adj2" fmla="val -6769"/>
              <a:gd name="adj3" fmla="val 16667"/>
            </a:avLst>
          </a:prstGeom>
          <a:solidFill>
            <a:srgbClr val="FFFF00"/>
          </a:solidFill>
          <a:ln w="12700">
            <a:solidFill>
              <a:srgbClr val="FF6600"/>
            </a:solidFill>
            <a:miter lim="800000"/>
            <a:headEnd/>
            <a:tailEnd/>
          </a:ln>
          <a:effectLst/>
        </p:spPr>
        <p:txBody>
          <a:bodyPr wrap="none" anchor="ctr"/>
          <a:lstStyle/>
          <a:p>
            <a:pPr algn="ctr" latinLnBrk="1"/>
            <a:r>
              <a:rPr lang="en-US" altLang="ko-KR" sz="1600">
                <a:solidFill>
                  <a:srgbClr val="A50021"/>
                </a:solidFill>
                <a:ea typeface="Gulim" pitchFamily="34" charset="-127"/>
              </a:rPr>
              <a:t>I=0 : Direct, </a:t>
            </a:r>
          </a:p>
          <a:p>
            <a:pPr algn="ctr" latinLnBrk="1"/>
            <a:r>
              <a:rPr lang="en-US" altLang="ko-KR" sz="1600">
                <a:solidFill>
                  <a:srgbClr val="A50021"/>
                </a:solidFill>
                <a:ea typeface="Gulim" pitchFamily="34" charset="-127"/>
              </a:rPr>
              <a:t> I=1 : Indirect</a:t>
            </a:r>
            <a:endParaRPr lang="en-US" altLang="ko-KR" sz="1600">
              <a:ea typeface="Gulim" pitchFamily="34" charset="-127"/>
            </a:endParaRPr>
          </a:p>
        </p:txBody>
      </p:sp>
      <p:sp>
        <p:nvSpPr>
          <p:cNvPr id="86020" name="Rectangle 4"/>
          <p:cNvSpPr>
            <a:spLocks noChangeArrowheads="1"/>
          </p:cNvSpPr>
          <p:nvPr/>
        </p:nvSpPr>
        <p:spPr bwMode="auto">
          <a:xfrm>
            <a:off x="1600200" y="5410200"/>
            <a:ext cx="7162800" cy="701675"/>
          </a:xfrm>
          <a:prstGeom prst="rect">
            <a:avLst/>
          </a:prstGeom>
          <a:noFill/>
          <a:ln w="9525">
            <a:noFill/>
            <a:miter lim="800000"/>
            <a:headEnd/>
            <a:tailEnd/>
          </a:ln>
          <a:effectLst/>
        </p:spPr>
        <p:txBody>
          <a:bodyPr>
            <a:spAutoFit/>
          </a:bodyPr>
          <a:lstStyle/>
          <a:p>
            <a:r>
              <a:rPr lang="en-US" sz="2000">
                <a:cs typeface="Times New Roman" pitchFamily="18" charset="0"/>
              </a:rPr>
              <a:t>• </a:t>
            </a:r>
            <a:r>
              <a:rPr lang="en-US" sz="2000" b="1">
                <a:cs typeface="Times New Roman" pitchFamily="18" charset="0"/>
              </a:rPr>
              <a:t>Effective address</a:t>
            </a:r>
            <a:r>
              <a:rPr lang="en-US" sz="2000">
                <a:cs typeface="Times New Roman" pitchFamily="18" charset="0"/>
              </a:rPr>
              <a:t>: Address where an operand is physically located</a:t>
            </a:r>
            <a:endParaRPr lang="en-US" altLang="zh-CN" sz="2000">
              <a:ea typeface="宋体" pitchFamily="2" charset="-122"/>
            </a:endParaRPr>
          </a:p>
          <a:p>
            <a:pPr eaLnBrk="0" hangingPunct="0"/>
            <a:endParaRPr lang="en-US" altLang="zh-CN" sz="2000">
              <a:ea typeface="宋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2" name="Picture 2"/>
          <p:cNvPicPr>
            <a:picLocks noChangeAspect="1" noChangeArrowheads="1"/>
          </p:cNvPicPr>
          <p:nvPr/>
        </p:nvPicPr>
        <p:blipFill>
          <a:blip r:embed="rId2">
            <a:lum bright="-12000" contrast="52000"/>
            <a:grayscl/>
          </a:blip>
          <a:srcRect/>
          <a:stretch>
            <a:fillRect/>
          </a:stretch>
        </p:blipFill>
        <p:spPr bwMode="auto">
          <a:xfrm>
            <a:off x="2667000" y="1371600"/>
            <a:ext cx="4572000" cy="2682875"/>
          </a:xfrm>
          <a:prstGeom prst="rect">
            <a:avLst/>
          </a:prstGeom>
          <a:noFill/>
          <a:ln w="9525">
            <a:noFill/>
            <a:miter lim="800000"/>
            <a:headEnd/>
            <a:tailEnd/>
          </a:ln>
          <a:effectLst/>
        </p:spPr>
      </p:pic>
      <p:sp>
        <p:nvSpPr>
          <p:cNvPr id="143363" name="Rectangle 3"/>
          <p:cNvSpPr>
            <a:spLocks noChangeArrowheads="1"/>
          </p:cNvSpPr>
          <p:nvPr/>
        </p:nvSpPr>
        <p:spPr bwMode="auto">
          <a:xfrm>
            <a:off x="2590800" y="228600"/>
            <a:ext cx="3352800" cy="641350"/>
          </a:xfrm>
          <a:prstGeom prst="rect">
            <a:avLst/>
          </a:prstGeom>
          <a:solidFill>
            <a:srgbClr val="3366FF"/>
          </a:solidFill>
          <a:ln w="9525">
            <a:noFill/>
            <a:miter lim="800000"/>
            <a:headEnd/>
            <a:tailEnd/>
          </a:ln>
          <a:effectLst/>
        </p:spPr>
        <p:txBody>
          <a:bodyPr>
            <a:spAutoFit/>
          </a:bodyPr>
          <a:lstStyle/>
          <a:p>
            <a:r>
              <a:rPr lang="en-US" sz="3600" b="1">
                <a:solidFill>
                  <a:srgbClr val="FFFF00"/>
                </a:solidFill>
              </a:rPr>
              <a:t>Control signals</a:t>
            </a:r>
          </a:p>
        </p:txBody>
      </p:sp>
      <p:sp>
        <p:nvSpPr>
          <p:cNvPr id="143364" name="Rectangle 4"/>
          <p:cNvSpPr>
            <a:spLocks noChangeArrowheads="1"/>
          </p:cNvSpPr>
          <p:nvPr/>
        </p:nvSpPr>
        <p:spPr bwMode="auto">
          <a:xfrm>
            <a:off x="304800" y="4419600"/>
            <a:ext cx="8610600" cy="1917700"/>
          </a:xfrm>
          <a:prstGeom prst="rect">
            <a:avLst/>
          </a:prstGeom>
          <a:noFill/>
          <a:ln w="9525">
            <a:noFill/>
            <a:miter lim="800000"/>
            <a:headEnd/>
            <a:tailEnd/>
          </a:ln>
          <a:effectLst/>
        </p:spPr>
        <p:txBody>
          <a:bodyPr>
            <a:spAutoFit/>
          </a:bodyPr>
          <a:lstStyle/>
          <a:p>
            <a:pPr>
              <a:spcBef>
                <a:spcPct val="50000"/>
              </a:spcBef>
            </a:pPr>
            <a:r>
              <a:rPr lang="en-US"/>
              <a:t>This circuit generates the T signals. The sequence counter, SC, is incremented once per clock cycle. Its outputs are fed into a 3-8 decoder which generates the T signals. Whenever a micro-operation sets SC to zero, it resets the counter, causing T0 to be activated during the next clock cycle.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2"/>
          <p:cNvPicPr>
            <a:picLocks noChangeAspect="1" noChangeArrowheads="1"/>
          </p:cNvPicPr>
          <p:nvPr/>
        </p:nvPicPr>
        <p:blipFill>
          <a:blip r:embed="rId2">
            <a:lum bright="-30000" contrast="58000"/>
            <a:grayscl/>
          </a:blip>
          <a:srcRect/>
          <a:stretch>
            <a:fillRect/>
          </a:stretch>
        </p:blipFill>
        <p:spPr bwMode="auto">
          <a:xfrm>
            <a:off x="2362200" y="1066800"/>
            <a:ext cx="4953000" cy="3124200"/>
          </a:xfrm>
          <a:prstGeom prst="rect">
            <a:avLst/>
          </a:prstGeom>
          <a:noFill/>
          <a:ln w="9525">
            <a:noFill/>
            <a:miter lim="800000"/>
            <a:headEnd/>
            <a:tailEnd/>
          </a:ln>
          <a:effectLst/>
        </p:spPr>
      </p:pic>
      <p:sp>
        <p:nvSpPr>
          <p:cNvPr id="144387" name="Rectangle 3"/>
          <p:cNvSpPr>
            <a:spLocks noChangeArrowheads="1"/>
          </p:cNvSpPr>
          <p:nvPr/>
        </p:nvSpPr>
        <p:spPr bwMode="auto">
          <a:xfrm>
            <a:off x="2590800" y="228600"/>
            <a:ext cx="3352800" cy="641350"/>
          </a:xfrm>
          <a:prstGeom prst="rect">
            <a:avLst/>
          </a:prstGeom>
          <a:solidFill>
            <a:srgbClr val="3366FF"/>
          </a:solidFill>
          <a:ln w="9525">
            <a:noFill/>
            <a:miter lim="800000"/>
            <a:headEnd/>
            <a:tailEnd/>
          </a:ln>
          <a:effectLst/>
        </p:spPr>
        <p:txBody>
          <a:bodyPr>
            <a:spAutoFit/>
          </a:bodyPr>
          <a:lstStyle/>
          <a:p>
            <a:r>
              <a:rPr lang="en-US" sz="3600" b="1">
                <a:solidFill>
                  <a:srgbClr val="FFFF00"/>
                </a:solidFill>
              </a:rPr>
              <a:t>Control signals</a:t>
            </a:r>
          </a:p>
        </p:txBody>
      </p:sp>
      <p:sp>
        <p:nvSpPr>
          <p:cNvPr id="144388" name="Rectangle 4"/>
          <p:cNvSpPr>
            <a:spLocks noChangeArrowheads="1"/>
          </p:cNvSpPr>
          <p:nvPr/>
        </p:nvSpPr>
        <p:spPr bwMode="auto">
          <a:xfrm>
            <a:off x="0" y="4495800"/>
            <a:ext cx="8763000" cy="1552575"/>
          </a:xfrm>
          <a:prstGeom prst="rect">
            <a:avLst/>
          </a:prstGeom>
          <a:noFill/>
          <a:ln w="9525">
            <a:noFill/>
            <a:miter lim="800000"/>
            <a:headEnd/>
            <a:tailEnd/>
          </a:ln>
          <a:effectLst/>
        </p:spPr>
        <p:txBody>
          <a:bodyPr>
            <a:spAutoFit/>
          </a:bodyPr>
          <a:lstStyle/>
          <a:p>
            <a:pPr>
              <a:spcBef>
                <a:spcPct val="50000"/>
              </a:spcBef>
            </a:pPr>
            <a:r>
              <a:rPr lang="en-US"/>
              <a:t>The D signals are generated in a similar way as the T signals. </a:t>
            </a:r>
          </a:p>
          <a:p>
            <a:pPr>
              <a:spcBef>
                <a:spcPct val="50000"/>
              </a:spcBef>
            </a:pPr>
            <a:r>
              <a:rPr lang="en-US"/>
              <a:t>For the D signals  the source is IR(14-12) instead of SC. </a:t>
            </a:r>
          </a:p>
          <a:p>
            <a:pPr>
              <a:spcBef>
                <a:spcPct val="50000"/>
              </a:spcBef>
            </a:pPr>
            <a:r>
              <a:rPr lang="en-US"/>
              <a:t>Also note that IR won’t change during the instruction execution.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304800" y="152400"/>
            <a:ext cx="8382000" cy="3140075"/>
          </a:xfrm>
          <a:prstGeom prst="rect">
            <a:avLst/>
          </a:prstGeom>
          <a:solidFill>
            <a:srgbClr val="3366FF"/>
          </a:solidFill>
          <a:ln w="9525">
            <a:noFill/>
            <a:miter lim="800000"/>
            <a:headEnd/>
            <a:tailEnd/>
          </a:ln>
          <a:effectLst/>
        </p:spPr>
        <p:txBody>
          <a:bodyPr>
            <a:spAutoFit/>
          </a:bodyPr>
          <a:lstStyle/>
          <a:p>
            <a:pPr>
              <a:spcBef>
                <a:spcPct val="50000"/>
              </a:spcBef>
            </a:pPr>
            <a:r>
              <a:rPr lang="en-US" sz="2000" b="1">
                <a:solidFill>
                  <a:srgbClr val="FFFF00"/>
                </a:solidFill>
              </a:rPr>
              <a:t>Fetch and indirect cycles</a:t>
            </a:r>
          </a:p>
          <a:p>
            <a:pPr>
              <a:spcBef>
                <a:spcPct val="50000"/>
              </a:spcBef>
            </a:pPr>
            <a:r>
              <a:rPr lang="en-US" sz="2000" b="1">
                <a:solidFill>
                  <a:srgbClr val="FBFE00"/>
                </a:solidFill>
                <a:latin typeface="Arial" pitchFamily="34" charset="0"/>
              </a:rPr>
              <a:t>Example: Fetch from 100: AND I 500;</a:t>
            </a:r>
          </a:p>
          <a:p>
            <a:pPr>
              <a:spcBef>
                <a:spcPct val="50000"/>
              </a:spcBef>
            </a:pPr>
            <a:r>
              <a:rPr lang="en-US" sz="2000" b="1">
                <a:solidFill>
                  <a:srgbClr val="FBFE00"/>
                </a:solidFill>
                <a:latin typeface="Arial" pitchFamily="34" charset="0"/>
              </a:rPr>
              <a:t>M[500] = 234</a:t>
            </a:r>
          </a:p>
          <a:p>
            <a:pPr>
              <a:spcBef>
                <a:spcPct val="50000"/>
              </a:spcBef>
            </a:pPr>
            <a:r>
              <a:rPr lang="en-US" sz="2000" b="1">
                <a:solidFill>
                  <a:srgbClr val="FBFE00"/>
                </a:solidFill>
                <a:latin typeface="Arial" pitchFamily="34" charset="0"/>
              </a:rPr>
              <a:t>T0: AR </a:t>
            </a:r>
            <a:r>
              <a:rPr lang="en-US" sz="2000">
                <a:solidFill>
                  <a:srgbClr val="FBFE00"/>
                </a:solidFill>
                <a:latin typeface="Symbol" pitchFamily="18" charset="2"/>
              </a:rPr>
              <a:t>¬ </a:t>
            </a:r>
            <a:r>
              <a:rPr lang="en-US" sz="2000" b="1">
                <a:solidFill>
                  <a:srgbClr val="FBFE00"/>
                </a:solidFill>
                <a:latin typeface="Arial" pitchFamily="34" charset="0"/>
              </a:rPr>
              <a:t>100</a:t>
            </a:r>
          </a:p>
          <a:p>
            <a:pPr>
              <a:spcBef>
                <a:spcPct val="50000"/>
              </a:spcBef>
            </a:pPr>
            <a:r>
              <a:rPr lang="en-US" sz="2000" b="1">
                <a:solidFill>
                  <a:srgbClr val="FBFE00"/>
                </a:solidFill>
                <a:latin typeface="Arial" pitchFamily="34" charset="0"/>
              </a:rPr>
              <a:t>T1: IR </a:t>
            </a:r>
            <a:r>
              <a:rPr lang="en-US" sz="2000">
                <a:solidFill>
                  <a:srgbClr val="FBFE00"/>
                </a:solidFill>
                <a:latin typeface="Symbol" pitchFamily="18" charset="2"/>
              </a:rPr>
              <a:t>¬ </a:t>
            </a:r>
            <a:r>
              <a:rPr lang="en-US" sz="2000" b="1">
                <a:solidFill>
                  <a:srgbClr val="FBFE00"/>
                </a:solidFill>
                <a:latin typeface="Arial" pitchFamily="34" charset="0"/>
              </a:rPr>
              <a:t>8500, PC </a:t>
            </a:r>
            <a:r>
              <a:rPr lang="en-US" sz="2000">
                <a:solidFill>
                  <a:srgbClr val="FBFE00"/>
                </a:solidFill>
                <a:latin typeface="Symbol" pitchFamily="18" charset="2"/>
              </a:rPr>
              <a:t>¬ </a:t>
            </a:r>
            <a:r>
              <a:rPr lang="en-US" sz="2000" b="1">
                <a:solidFill>
                  <a:srgbClr val="FBFE00"/>
                </a:solidFill>
                <a:latin typeface="Arial" pitchFamily="34" charset="0"/>
              </a:rPr>
              <a:t>101</a:t>
            </a:r>
          </a:p>
          <a:p>
            <a:pPr>
              <a:spcBef>
                <a:spcPct val="50000"/>
              </a:spcBef>
            </a:pPr>
            <a:r>
              <a:rPr lang="en-US" sz="2000" b="1">
                <a:solidFill>
                  <a:srgbClr val="FBFE00"/>
                </a:solidFill>
                <a:latin typeface="Arial" pitchFamily="34" charset="0"/>
              </a:rPr>
              <a:t>T2: AR </a:t>
            </a:r>
            <a:r>
              <a:rPr lang="en-US" sz="2000">
                <a:solidFill>
                  <a:srgbClr val="FBFE00"/>
                </a:solidFill>
                <a:latin typeface="Symbol" pitchFamily="18" charset="2"/>
              </a:rPr>
              <a:t>¬ </a:t>
            </a:r>
            <a:r>
              <a:rPr lang="en-US" sz="2000" b="1">
                <a:solidFill>
                  <a:srgbClr val="FBFE00"/>
                </a:solidFill>
                <a:latin typeface="Arial" pitchFamily="34" charset="0"/>
              </a:rPr>
              <a:t>500, I </a:t>
            </a:r>
            <a:r>
              <a:rPr lang="en-US" sz="2000">
                <a:solidFill>
                  <a:srgbClr val="FBFE00"/>
                </a:solidFill>
                <a:latin typeface="Symbol" pitchFamily="18" charset="2"/>
              </a:rPr>
              <a:t>¬ </a:t>
            </a:r>
            <a:r>
              <a:rPr lang="en-US" sz="2000" b="1">
                <a:solidFill>
                  <a:srgbClr val="FBFE00"/>
                </a:solidFill>
                <a:latin typeface="Arial" pitchFamily="34" charset="0"/>
              </a:rPr>
              <a:t>1, D0 </a:t>
            </a:r>
            <a:r>
              <a:rPr lang="en-US" sz="2000">
                <a:solidFill>
                  <a:srgbClr val="FBFE00"/>
                </a:solidFill>
                <a:latin typeface="Symbol" pitchFamily="18" charset="2"/>
              </a:rPr>
              <a:t>¬ </a:t>
            </a:r>
            <a:r>
              <a:rPr lang="en-US" sz="2000" b="1">
                <a:solidFill>
                  <a:srgbClr val="FBFE00"/>
                </a:solidFill>
                <a:latin typeface="Arial" pitchFamily="34" charset="0"/>
              </a:rPr>
              <a:t>1</a:t>
            </a:r>
          </a:p>
          <a:p>
            <a:pPr>
              <a:spcBef>
                <a:spcPct val="50000"/>
              </a:spcBef>
            </a:pPr>
            <a:r>
              <a:rPr lang="en-US" sz="2000" b="1">
                <a:solidFill>
                  <a:srgbClr val="FBFE00"/>
                </a:solidFill>
                <a:latin typeface="Arial" pitchFamily="34" charset="0"/>
              </a:rPr>
              <a:t>D7’IT3: AR </a:t>
            </a:r>
            <a:r>
              <a:rPr lang="en-US" sz="2000">
                <a:solidFill>
                  <a:srgbClr val="FBFE00"/>
                </a:solidFill>
                <a:latin typeface="Symbol" pitchFamily="18" charset="2"/>
              </a:rPr>
              <a:t>¬ </a:t>
            </a:r>
            <a:r>
              <a:rPr lang="en-US" sz="2000" b="1">
                <a:solidFill>
                  <a:srgbClr val="FBFE00"/>
                </a:solidFill>
                <a:latin typeface="Arial" pitchFamily="34" charset="0"/>
              </a:rPr>
              <a:t>M[500](11-0) = 234</a:t>
            </a:r>
          </a:p>
        </p:txBody>
      </p:sp>
      <p:sp>
        <p:nvSpPr>
          <p:cNvPr id="145411" name="Rectangle 3"/>
          <p:cNvSpPr>
            <a:spLocks noChangeArrowheads="1"/>
          </p:cNvSpPr>
          <p:nvPr/>
        </p:nvSpPr>
        <p:spPr bwMode="auto">
          <a:xfrm>
            <a:off x="0" y="3429000"/>
            <a:ext cx="9144000" cy="3444875"/>
          </a:xfrm>
          <a:prstGeom prst="rect">
            <a:avLst/>
          </a:prstGeom>
          <a:noFill/>
          <a:ln w="9525">
            <a:noFill/>
            <a:miter lim="800000"/>
            <a:headEnd/>
            <a:tailEnd/>
          </a:ln>
          <a:effectLst/>
        </p:spPr>
        <p:txBody>
          <a:bodyPr>
            <a:spAutoFit/>
          </a:bodyPr>
          <a:lstStyle/>
          <a:p>
            <a:pPr>
              <a:spcBef>
                <a:spcPct val="50000"/>
              </a:spcBef>
            </a:pPr>
            <a:r>
              <a:rPr lang="en-US" sz="2000"/>
              <a:t>In this example, the instruction AND I 500 is fetched from memory location 100. </a:t>
            </a:r>
          </a:p>
          <a:p>
            <a:pPr>
              <a:spcBef>
                <a:spcPct val="50000"/>
              </a:spcBef>
              <a:buFontTx/>
              <a:buChar char="•"/>
            </a:pPr>
            <a:r>
              <a:rPr lang="en-US" sz="2000"/>
              <a:t>During T0, the address (100) is loaded into AR.  </a:t>
            </a:r>
          </a:p>
          <a:p>
            <a:pPr>
              <a:spcBef>
                <a:spcPct val="50000"/>
              </a:spcBef>
              <a:buFontTx/>
              <a:buChar char="•"/>
            </a:pPr>
            <a:r>
              <a:rPr lang="en-US" sz="2000"/>
              <a:t>During T1, the instruction code is loaded into IR and PC is incremented. </a:t>
            </a:r>
          </a:p>
          <a:p>
            <a:pPr>
              <a:spcBef>
                <a:spcPct val="50000"/>
              </a:spcBef>
              <a:buFontTx/>
              <a:buChar char="•"/>
            </a:pPr>
            <a:r>
              <a:rPr lang="en-US" sz="2000"/>
              <a:t>In T2, the address portion of this instruction, 500, is loaded into AR. The indirect register gets 1, the value of the indirect bit of the instruction. Since bits 14-12 are 000, D0 is activated by the decoder. These tell us that we have an indirect AND instruction.</a:t>
            </a:r>
          </a:p>
          <a:p>
            <a:pPr>
              <a:spcBef>
                <a:spcPct val="50000"/>
              </a:spcBef>
              <a:buFontTx/>
              <a:buChar char="•"/>
            </a:pPr>
            <a:r>
              <a:rPr lang="en-US" sz="2000"/>
              <a:t>In T3, D7 is ‘0’ and I is ‘1’, the address portion of the instruction is not the address of the operand. It is the address of a memory location which contains address of actual operand. Look in memory to get the actual address, 234, which is loaded into AR.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457200" y="152400"/>
            <a:ext cx="8077200" cy="3743325"/>
          </a:xfrm>
          <a:prstGeom prst="rect">
            <a:avLst/>
          </a:prstGeom>
          <a:solidFill>
            <a:srgbClr val="3366FF"/>
          </a:solidFill>
          <a:ln w="9525">
            <a:noFill/>
            <a:miter lim="800000"/>
            <a:headEnd/>
            <a:tailEnd/>
          </a:ln>
          <a:effectLst/>
        </p:spPr>
        <p:txBody>
          <a:bodyPr>
            <a:spAutoFit/>
          </a:bodyPr>
          <a:lstStyle/>
          <a:p>
            <a:pPr>
              <a:spcBef>
                <a:spcPct val="50000"/>
              </a:spcBef>
            </a:pPr>
            <a:r>
              <a:rPr lang="en-US" b="1">
                <a:solidFill>
                  <a:srgbClr val="FFFF00"/>
                </a:solidFill>
              </a:rPr>
              <a:t>AND execute cycle</a:t>
            </a:r>
          </a:p>
          <a:p>
            <a:pPr>
              <a:spcBef>
                <a:spcPct val="50000"/>
              </a:spcBef>
            </a:pPr>
            <a:r>
              <a:rPr lang="en-US" b="1">
                <a:solidFill>
                  <a:srgbClr val="FBFE00"/>
                </a:solidFill>
                <a:latin typeface="Arial" pitchFamily="34" charset="0"/>
              </a:rPr>
              <a:t>AND:</a:t>
            </a:r>
          </a:p>
          <a:p>
            <a:pPr>
              <a:spcBef>
                <a:spcPct val="50000"/>
              </a:spcBef>
            </a:pPr>
            <a:r>
              <a:rPr lang="en-US" b="1">
                <a:solidFill>
                  <a:srgbClr val="FBFE00"/>
                </a:solidFill>
                <a:latin typeface="Arial" pitchFamily="34" charset="0"/>
              </a:rPr>
              <a:t>D0T4: DR </a:t>
            </a:r>
            <a:r>
              <a:rPr lang="en-US">
                <a:solidFill>
                  <a:srgbClr val="FBFE00"/>
                </a:solidFill>
                <a:latin typeface="Symbol" pitchFamily="18" charset="2"/>
              </a:rPr>
              <a:t>¬ </a:t>
            </a:r>
            <a:r>
              <a:rPr lang="en-US" b="1">
                <a:solidFill>
                  <a:srgbClr val="FBFE00"/>
                </a:solidFill>
                <a:latin typeface="Arial" pitchFamily="34" charset="0"/>
              </a:rPr>
              <a:t>M[AR]</a:t>
            </a:r>
          </a:p>
          <a:p>
            <a:pPr>
              <a:spcBef>
                <a:spcPct val="50000"/>
              </a:spcBef>
            </a:pPr>
            <a:r>
              <a:rPr lang="en-US" b="1">
                <a:solidFill>
                  <a:srgbClr val="FBFE00"/>
                </a:solidFill>
                <a:latin typeface="Arial" pitchFamily="34" charset="0"/>
              </a:rPr>
              <a:t>D0T5: AC </a:t>
            </a:r>
            <a:r>
              <a:rPr lang="en-US">
                <a:solidFill>
                  <a:srgbClr val="FBFE00"/>
                </a:solidFill>
                <a:latin typeface="Symbol" pitchFamily="18" charset="2"/>
              </a:rPr>
              <a:t>¬ </a:t>
            </a:r>
            <a:r>
              <a:rPr lang="en-US" b="1">
                <a:solidFill>
                  <a:srgbClr val="FBFE00"/>
                </a:solidFill>
                <a:latin typeface="Arial" pitchFamily="34" charset="0"/>
              </a:rPr>
              <a:t>AC ^ DR, SC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Example: AND 500: AC = 31, M[500] = 25</a:t>
            </a:r>
          </a:p>
          <a:p>
            <a:pPr>
              <a:spcBef>
                <a:spcPct val="50000"/>
              </a:spcBef>
            </a:pPr>
            <a:r>
              <a:rPr lang="en-US" b="1">
                <a:solidFill>
                  <a:srgbClr val="FBFE00"/>
                </a:solidFill>
                <a:latin typeface="Arial" pitchFamily="34" charset="0"/>
              </a:rPr>
              <a:t>D0T4: DR </a:t>
            </a:r>
            <a:r>
              <a:rPr lang="en-US">
                <a:solidFill>
                  <a:srgbClr val="FBFE00"/>
                </a:solidFill>
                <a:latin typeface="Symbol" pitchFamily="18" charset="2"/>
              </a:rPr>
              <a:t>¬ </a:t>
            </a:r>
            <a:r>
              <a:rPr lang="en-US" b="1">
                <a:solidFill>
                  <a:srgbClr val="FBFE00"/>
                </a:solidFill>
                <a:latin typeface="Arial" pitchFamily="34" charset="0"/>
              </a:rPr>
              <a:t>25</a:t>
            </a:r>
          </a:p>
          <a:p>
            <a:pPr>
              <a:spcBef>
                <a:spcPct val="50000"/>
              </a:spcBef>
            </a:pPr>
            <a:r>
              <a:rPr lang="en-US" b="1">
                <a:solidFill>
                  <a:srgbClr val="FBFE00"/>
                </a:solidFill>
                <a:latin typeface="Arial" pitchFamily="34" charset="0"/>
              </a:rPr>
              <a:t>D0T5: AC </a:t>
            </a:r>
            <a:r>
              <a:rPr lang="en-US">
                <a:solidFill>
                  <a:srgbClr val="FBFE00"/>
                </a:solidFill>
                <a:latin typeface="Symbol" pitchFamily="18" charset="2"/>
              </a:rPr>
              <a:t>¬ </a:t>
            </a:r>
            <a:r>
              <a:rPr lang="en-US" b="1">
                <a:solidFill>
                  <a:srgbClr val="FBFE00"/>
                </a:solidFill>
                <a:latin typeface="Arial" pitchFamily="34" charset="0"/>
              </a:rPr>
              <a:t>31 ^ 25 = 21, SC </a:t>
            </a:r>
            <a:r>
              <a:rPr lang="en-US">
                <a:solidFill>
                  <a:srgbClr val="FBFE00"/>
                </a:solidFill>
                <a:latin typeface="Symbol" pitchFamily="18" charset="2"/>
              </a:rPr>
              <a:t>¬ </a:t>
            </a:r>
            <a:r>
              <a:rPr lang="en-US" b="1">
                <a:solidFill>
                  <a:srgbClr val="FBFE00"/>
                </a:solidFill>
                <a:latin typeface="Arial" pitchFamily="34" charset="0"/>
              </a:rPr>
              <a:t>0</a:t>
            </a:r>
          </a:p>
        </p:txBody>
      </p:sp>
      <p:sp>
        <p:nvSpPr>
          <p:cNvPr id="146435" name="Rectangle 3"/>
          <p:cNvSpPr>
            <a:spLocks noChangeArrowheads="1"/>
          </p:cNvSpPr>
          <p:nvPr/>
        </p:nvSpPr>
        <p:spPr bwMode="auto">
          <a:xfrm>
            <a:off x="228600" y="4038600"/>
            <a:ext cx="8763000" cy="2530475"/>
          </a:xfrm>
          <a:prstGeom prst="rect">
            <a:avLst/>
          </a:prstGeom>
          <a:noFill/>
          <a:ln w="9525">
            <a:noFill/>
            <a:miter lim="800000"/>
            <a:headEnd/>
            <a:tailEnd/>
          </a:ln>
          <a:effectLst/>
        </p:spPr>
        <p:txBody>
          <a:bodyPr>
            <a:spAutoFit/>
          </a:bodyPr>
          <a:lstStyle/>
          <a:p>
            <a:pPr>
              <a:spcBef>
                <a:spcPct val="50000"/>
              </a:spcBef>
            </a:pPr>
            <a:r>
              <a:rPr lang="en-US" sz="2000"/>
              <a:t>In this and all examples, all data is given in hex. Here, the instruction cycle has fetched the AND instruction, determined that this execute routine must perform and load address 500 into the AR. </a:t>
            </a:r>
          </a:p>
          <a:p>
            <a:pPr>
              <a:spcBef>
                <a:spcPct val="50000"/>
              </a:spcBef>
              <a:buFontTx/>
              <a:buChar char="•"/>
            </a:pPr>
            <a:r>
              <a:rPr lang="en-US" sz="2000"/>
              <a:t>In T4, the data is read from memory and loaded into the DR, 25 in this case. Next, </a:t>
            </a:r>
          </a:p>
          <a:p>
            <a:pPr>
              <a:spcBef>
                <a:spcPct val="50000"/>
              </a:spcBef>
              <a:buFontTx/>
              <a:buChar char="•"/>
            </a:pPr>
            <a:r>
              <a:rPr lang="en-US" sz="2000"/>
              <a:t>in T5, it is logically ANDed with the current contents of the accumulator, 31 here, and the result is stored back into the accumulator. Setting SC to zero returns to the fetch routine to access the next instruction.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304800" y="609600"/>
            <a:ext cx="8229600" cy="3743325"/>
          </a:xfrm>
          <a:prstGeom prst="rect">
            <a:avLst/>
          </a:prstGeom>
          <a:solidFill>
            <a:srgbClr val="3366FF"/>
          </a:solidFill>
          <a:ln w="9525">
            <a:noFill/>
            <a:miter lim="800000"/>
            <a:headEnd/>
            <a:tailEnd/>
          </a:ln>
          <a:effectLst/>
        </p:spPr>
        <p:txBody>
          <a:bodyPr>
            <a:spAutoFit/>
          </a:bodyPr>
          <a:lstStyle/>
          <a:p>
            <a:pPr>
              <a:spcBef>
                <a:spcPct val="50000"/>
              </a:spcBef>
            </a:pPr>
            <a:r>
              <a:rPr lang="en-US" b="1">
                <a:solidFill>
                  <a:srgbClr val="FFFF00"/>
                </a:solidFill>
              </a:rPr>
              <a:t>ADD execute cycle</a:t>
            </a:r>
          </a:p>
          <a:p>
            <a:pPr>
              <a:spcBef>
                <a:spcPct val="50000"/>
              </a:spcBef>
            </a:pPr>
            <a:r>
              <a:rPr lang="en-US" b="1">
                <a:solidFill>
                  <a:srgbClr val="FBFE00"/>
                </a:solidFill>
                <a:latin typeface="Arial" pitchFamily="34" charset="0"/>
              </a:rPr>
              <a:t>ADD:</a:t>
            </a:r>
          </a:p>
          <a:p>
            <a:pPr>
              <a:spcBef>
                <a:spcPct val="50000"/>
              </a:spcBef>
            </a:pPr>
            <a:r>
              <a:rPr lang="en-US" b="1">
                <a:solidFill>
                  <a:srgbClr val="FBFE00"/>
                </a:solidFill>
                <a:latin typeface="Arial" pitchFamily="34" charset="0"/>
              </a:rPr>
              <a:t>D1T4: DR </a:t>
            </a:r>
            <a:r>
              <a:rPr lang="en-US">
                <a:solidFill>
                  <a:srgbClr val="FBFE00"/>
                </a:solidFill>
                <a:latin typeface="Symbol" pitchFamily="18" charset="2"/>
              </a:rPr>
              <a:t>¬ </a:t>
            </a:r>
            <a:r>
              <a:rPr lang="en-US" b="1">
                <a:solidFill>
                  <a:srgbClr val="FBFE00"/>
                </a:solidFill>
                <a:latin typeface="Arial" pitchFamily="34" charset="0"/>
              </a:rPr>
              <a:t>M[AR]</a:t>
            </a:r>
          </a:p>
          <a:p>
            <a:pPr>
              <a:spcBef>
                <a:spcPct val="50000"/>
              </a:spcBef>
            </a:pPr>
            <a:r>
              <a:rPr lang="en-US" b="1">
                <a:solidFill>
                  <a:srgbClr val="FBFE00"/>
                </a:solidFill>
                <a:latin typeface="Arial" pitchFamily="34" charset="0"/>
              </a:rPr>
              <a:t>D1T5: AC </a:t>
            </a:r>
            <a:r>
              <a:rPr lang="en-US">
                <a:solidFill>
                  <a:srgbClr val="FBFE00"/>
                </a:solidFill>
                <a:latin typeface="Symbol" pitchFamily="18" charset="2"/>
              </a:rPr>
              <a:t>¬ </a:t>
            </a:r>
            <a:r>
              <a:rPr lang="en-US" b="1">
                <a:solidFill>
                  <a:srgbClr val="FBFE00"/>
                </a:solidFill>
                <a:latin typeface="Arial" pitchFamily="34" charset="0"/>
              </a:rPr>
              <a:t>AC + DR, SC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Example: ADD 500: AC = 31, M[500] = 25</a:t>
            </a:r>
          </a:p>
          <a:p>
            <a:pPr>
              <a:spcBef>
                <a:spcPct val="50000"/>
              </a:spcBef>
            </a:pPr>
            <a:r>
              <a:rPr lang="en-US" b="1">
                <a:solidFill>
                  <a:srgbClr val="FBFE00"/>
                </a:solidFill>
                <a:latin typeface="Arial" pitchFamily="34" charset="0"/>
              </a:rPr>
              <a:t>D1T4: DR </a:t>
            </a:r>
            <a:r>
              <a:rPr lang="en-US">
                <a:solidFill>
                  <a:srgbClr val="FBFE00"/>
                </a:solidFill>
                <a:latin typeface="Symbol" pitchFamily="18" charset="2"/>
              </a:rPr>
              <a:t>¬ </a:t>
            </a:r>
            <a:r>
              <a:rPr lang="en-US" b="1">
                <a:solidFill>
                  <a:srgbClr val="FBFE00"/>
                </a:solidFill>
                <a:latin typeface="Arial" pitchFamily="34" charset="0"/>
              </a:rPr>
              <a:t>25</a:t>
            </a:r>
          </a:p>
          <a:p>
            <a:pPr>
              <a:spcBef>
                <a:spcPct val="50000"/>
              </a:spcBef>
            </a:pPr>
            <a:r>
              <a:rPr lang="en-US" b="1">
                <a:solidFill>
                  <a:srgbClr val="FBFE00"/>
                </a:solidFill>
                <a:latin typeface="Arial" pitchFamily="34" charset="0"/>
              </a:rPr>
              <a:t>D1T5: AC </a:t>
            </a:r>
            <a:r>
              <a:rPr lang="en-US">
                <a:solidFill>
                  <a:srgbClr val="FBFE00"/>
                </a:solidFill>
                <a:latin typeface="Symbol" pitchFamily="18" charset="2"/>
              </a:rPr>
              <a:t>¬ </a:t>
            </a:r>
            <a:r>
              <a:rPr lang="en-US" b="1">
                <a:solidFill>
                  <a:srgbClr val="FBFE00"/>
                </a:solidFill>
                <a:latin typeface="Arial" pitchFamily="34" charset="0"/>
              </a:rPr>
              <a:t>31 + 25 = 56, SC </a:t>
            </a:r>
            <a:r>
              <a:rPr lang="en-US">
                <a:solidFill>
                  <a:srgbClr val="FBFE00"/>
                </a:solidFill>
                <a:latin typeface="Symbol" pitchFamily="18" charset="2"/>
              </a:rPr>
              <a:t>¬ </a:t>
            </a:r>
            <a:r>
              <a:rPr lang="en-US" b="1">
                <a:solidFill>
                  <a:srgbClr val="FBFE00"/>
                </a:solidFill>
                <a:latin typeface="Arial" pitchFamily="34" charset="0"/>
              </a:rPr>
              <a:t>0</a:t>
            </a:r>
          </a:p>
        </p:txBody>
      </p:sp>
      <p:sp>
        <p:nvSpPr>
          <p:cNvPr id="147459" name="Rectangle 3"/>
          <p:cNvSpPr>
            <a:spLocks noChangeArrowheads="1"/>
          </p:cNvSpPr>
          <p:nvPr/>
        </p:nvSpPr>
        <p:spPr bwMode="auto">
          <a:xfrm>
            <a:off x="228600" y="4572000"/>
            <a:ext cx="8686800" cy="1187450"/>
          </a:xfrm>
          <a:prstGeom prst="rect">
            <a:avLst/>
          </a:prstGeom>
          <a:noFill/>
          <a:ln w="9525">
            <a:noFill/>
            <a:miter lim="800000"/>
            <a:headEnd/>
            <a:tailEnd/>
          </a:ln>
          <a:effectLst/>
        </p:spPr>
        <p:txBody>
          <a:bodyPr>
            <a:spAutoFit/>
          </a:bodyPr>
          <a:lstStyle/>
          <a:p>
            <a:pPr>
              <a:spcBef>
                <a:spcPct val="50000"/>
              </a:spcBef>
            </a:pPr>
            <a:r>
              <a:rPr lang="en-US"/>
              <a:t>The ADD operation proceeds similarly to the AND operation. The only difference is that once the operand is loaded from memory it is arithmetically added to the current contents of the accumulator.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304800" y="228600"/>
            <a:ext cx="8382000" cy="3743325"/>
          </a:xfrm>
          <a:prstGeom prst="rect">
            <a:avLst/>
          </a:prstGeom>
          <a:solidFill>
            <a:srgbClr val="3366FF"/>
          </a:solidFill>
          <a:ln w="9525">
            <a:noFill/>
            <a:miter lim="800000"/>
            <a:headEnd/>
            <a:tailEnd/>
          </a:ln>
          <a:effectLst/>
        </p:spPr>
        <p:txBody>
          <a:bodyPr>
            <a:spAutoFit/>
          </a:bodyPr>
          <a:lstStyle/>
          <a:p>
            <a:pPr>
              <a:spcBef>
                <a:spcPct val="50000"/>
              </a:spcBef>
            </a:pPr>
            <a:r>
              <a:rPr lang="en-US" b="1">
                <a:solidFill>
                  <a:srgbClr val="FFFF00"/>
                </a:solidFill>
              </a:rPr>
              <a:t>LDA execute cycle</a:t>
            </a:r>
          </a:p>
          <a:p>
            <a:pPr>
              <a:spcBef>
                <a:spcPct val="50000"/>
              </a:spcBef>
            </a:pPr>
            <a:r>
              <a:rPr lang="en-US" b="1">
                <a:solidFill>
                  <a:srgbClr val="FBFE00"/>
                </a:solidFill>
                <a:latin typeface="Arial" pitchFamily="34" charset="0"/>
              </a:rPr>
              <a:t>LDA:</a:t>
            </a:r>
          </a:p>
          <a:p>
            <a:pPr>
              <a:spcBef>
                <a:spcPct val="50000"/>
              </a:spcBef>
            </a:pPr>
            <a:r>
              <a:rPr lang="en-US" b="1">
                <a:solidFill>
                  <a:srgbClr val="FBFE00"/>
                </a:solidFill>
                <a:latin typeface="Arial" pitchFamily="34" charset="0"/>
              </a:rPr>
              <a:t>D2T4: DR </a:t>
            </a:r>
            <a:r>
              <a:rPr lang="en-US">
                <a:solidFill>
                  <a:srgbClr val="FBFE00"/>
                </a:solidFill>
                <a:latin typeface="Symbol" pitchFamily="18" charset="2"/>
              </a:rPr>
              <a:t>¬ </a:t>
            </a:r>
            <a:r>
              <a:rPr lang="en-US" b="1">
                <a:solidFill>
                  <a:srgbClr val="FBFE00"/>
                </a:solidFill>
                <a:latin typeface="Arial" pitchFamily="34" charset="0"/>
              </a:rPr>
              <a:t>M[AR]</a:t>
            </a:r>
          </a:p>
          <a:p>
            <a:pPr>
              <a:spcBef>
                <a:spcPct val="50000"/>
              </a:spcBef>
            </a:pPr>
            <a:r>
              <a:rPr lang="en-US" b="1">
                <a:solidFill>
                  <a:srgbClr val="FBFE00"/>
                </a:solidFill>
                <a:latin typeface="Arial" pitchFamily="34" charset="0"/>
              </a:rPr>
              <a:t>D2T5: AC </a:t>
            </a:r>
            <a:r>
              <a:rPr lang="en-US">
                <a:solidFill>
                  <a:srgbClr val="FBFE00"/>
                </a:solidFill>
                <a:latin typeface="Symbol" pitchFamily="18" charset="2"/>
              </a:rPr>
              <a:t>¬ </a:t>
            </a:r>
            <a:r>
              <a:rPr lang="en-US" b="1">
                <a:solidFill>
                  <a:srgbClr val="FBFE00"/>
                </a:solidFill>
                <a:latin typeface="Arial" pitchFamily="34" charset="0"/>
              </a:rPr>
              <a:t>DR, SC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Example: LDA 500: M[500] = 25</a:t>
            </a:r>
          </a:p>
          <a:p>
            <a:pPr>
              <a:spcBef>
                <a:spcPct val="50000"/>
              </a:spcBef>
            </a:pPr>
            <a:r>
              <a:rPr lang="en-US" b="1">
                <a:solidFill>
                  <a:srgbClr val="FBFE00"/>
                </a:solidFill>
                <a:latin typeface="Arial" pitchFamily="34" charset="0"/>
              </a:rPr>
              <a:t>D2T4: DR </a:t>
            </a:r>
            <a:r>
              <a:rPr lang="en-US">
                <a:solidFill>
                  <a:srgbClr val="FBFE00"/>
                </a:solidFill>
                <a:latin typeface="Symbol" pitchFamily="18" charset="2"/>
              </a:rPr>
              <a:t>¬ </a:t>
            </a:r>
            <a:r>
              <a:rPr lang="en-US" b="1">
                <a:solidFill>
                  <a:srgbClr val="FBFE00"/>
                </a:solidFill>
                <a:latin typeface="Arial" pitchFamily="34" charset="0"/>
              </a:rPr>
              <a:t>25</a:t>
            </a:r>
          </a:p>
          <a:p>
            <a:pPr>
              <a:spcBef>
                <a:spcPct val="50000"/>
              </a:spcBef>
            </a:pPr>
            <a:r>
              <a:rPr lang="en-US" b="1">
                <a:solidFill>
                  <a:srgbClr val="FBFE00"/>
                </a:solidFill>
                <a:latin typeface="Arial" pitchFamily="34" charset="0"/>
              </a:rPr>
              <a:t>D2T5: AC </a:t>
            </a:r>
            <a:r>
              <a:rPr lang="en-US">
                <a:solidFill>
                  <a:srgbClr val="FBFE00"/>
                </a:solidFill>
                <a:latin typeface="Symbol" pitchFamily="18" charset="2"/>
              </a:rPr>
              <a:t>¬ </a:t>
            </a:r>
            <a:r>
              <a:rPr lang="en-US" b="1">
                <a:solidFill>
                  <a:srgbClr val="FBFE00"/>
                </a:solidFill>
                <a:latin typeface="Arial" pitchFamily="34" charset="0"/>
              </a:rPr>
              <a:t>25, SC </a:t>
            </a:r>
            <a:r>
              <a:rPr lang="en-US">
                <a:solidFill>
                  <a:srgbClr val="FBFE00"/>
                </a:solidFill>
                <a:latin typeface="Symbol" pitchFamily="18" charset="2"/>
              </a:rPr>
              <a:t>¬ </a:t>
            </a:r>
            <a:r>
              <a:rPr lang="en-US" b="1">
                <a:solidFill>
                  <a:srgbClr val="FBFE00"/>
                </a:solidFill>
                <a:latin typeface="Arial" pitchFamily="34" charset="0"/>
              </a:rPr>
              <a:t>0</a:t>
            </a:r>
          </a:p>
        </p:txBody>
      </p:sp>
      <p:sp>
        <p:nvSpPr>
          <p:cNvPr id="148483" name="Rectangle 3"/>
          <p:cNvSpPr>
            <a:spLocks noChangeArrowheads="1"/>
          </p:cNvSpPr>
          <p:nvPr/>
        </p:nvSpPr>
        <p:spPr bwMode="auto">
          <a:xfrm>
            <a:off x="228600" y="4114800"/>
            <a:ext cx="8763000" cy="2465388"/>
          </a:xfrm>
          <a:prstGeom prst="rect">
            <a:avLst/>
          </a:prstGeom>
          <a:noFill/>
          <a:ln w="9525">
            <a:noFill/>
            <a:miter lim="800000"/>
            <a:headEnd/>
            <a:tailEnd/>
          </a:ln>
          <a:effectLst/>
        </p:spPr>
        <p:txBody>
          <a:bodyPr>
            <a:spAutoFit/>
          </a:bodyPr>
          <a:lstStyle/>
          <a:p>
            <a:pPr>
              <a:spcBef>
                <a:spcPct val="50000"/>
              </a:spcBef>
            </a:pPr>
            <a:r>
              <a:rPr lang="en-US"/>
              <a:t>As in the previous instructions, the CPU reads the data from memory into DR during T4. In the following cycle, this data is copied into the accumulator.</a:t>
            </a:r>
          </a:p>
          <a:p>
            <a:pPr>
              <a:spcBef>
                <a:spcPct val="50000"/>
              </a:spcBef>
            </a:pPr>
            <a:r>
              <a:rPr lang="en-US"/>
              <a:t>Since the accumulator only receives data from the adder and logic section, the data from DR is passed into this unit and then passed through it unchanged.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457200" y="609600"/>
            <a:ext cx="8229600" cy="2647950"/>
          </a:xfrm>
          <a:prstGeom prst="rect">
            <a:avLst/>
          </a:prstGeom>
          <a:solidFill>
            <a:srgbClr val="3366FF"/>
          </a:solidFill>
          <a:ln w="9525">
            <a:noFill/>
            <a:miter lim="800000"/>
            <a:headEnd/>
            <a:tailEnd/>
          </a:ln>
          <a:effectLst/>
        </p:spPr>
        <p:txBody>
          <a:bodyPr>
            <a:spAutoFit/>
          </a:bodyPr>
          <a:lstStyle/>
          <a:p>
            <a:pPr>
              <a:spcBef>
                <a:spcPct val="50000"/>
              </a:spcBef>
            </a:pPr>
            <a:r>
              <a:rPr lang="en-US" b="1">
                <a:solidFill>
                  <a:srgbClr val="FFFF00"/>
                </a:solidFill>
              </a:rPr>
              <a:t>STA execute cycle</a:t>
            </a:r>
          </a:p>
          <a:p>
            <a:pPr>
              <a:spcBef>
                <a:spcPct val="50000"/>
              </a:spcBef>
            </a:pPr>
            <a:r>
              <a:rPr lang="en-US" b="1">
                <a:solidFill>
                  <a:srgbClr val="FBFE00"/>
                </a:solidFill>
                <a:latin typeface="Arial" pitchFamily="34" charset="0"/>
              </a:rPr>
              <a:t>STA:</a:t>
            </a:r>
          </a:p>
          <a:p>
            <a:pPr>
              <a:spcBef>
                <a:spcPct val="50000"/>
              </a:spcBef>
            </a:pPr>
            <a:r>
              <a:rPr lang="en-US" b="1">
                <a:solidFill>
                  <a:srgbClr val="FBFE00"/>
                </a:solidFill>
                <a:latin typeface="Arial" pitchFamily="34" charset="0"/>
              </a:rPr>
              <a:t>D3T4: M[AR] </a:t>
            </a:r>
            <a:r>
              <a:rPr lang="en-US">
                <a:solidFill>
                  <a:srgbClr val="FBFE00"/>
                </a:solidFill>
                <a:latin typeface="Symbol" pitchFamily="18" charset="2"/>
              </a:rPr>
              <a:t>¬ </a:t>
            </a:r>
            <a:r>
              <a:rPr lang="en-US" b="1">
                <a:solidFill>
                  <a:srgbClr val="FBFE00"/>
                </a:solidFill>
                <a:latin typeface="Arial" pitchFamily="34" charset="0"/>
              </a:rPr>
              <a:t>AC, SC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Example: STA 500: AC = 31, M[500] = 25</a:t>
            </a:r>
          </a:p>
          <a:p>
            <a:pPr>
              <a:spcBef>
                <a:spcPct val="50000"/>
              </a:spcBef>
            </a:pPr>
            <a:r>
              <a:rPr lang="en-US" b="1">
                <a:solidFill>
                  <a:srgbClr val="FBFE00"/>
                </a:solidFill>
                <a:latin typeface="Arial" pitchFamily="34" charset="0"/>
              </a:rPr>
              <a:t>D3T4: M[500] </a:t>
            </a:r>
            <a:r>
              <a:rPr lang="en-US">
                <a:solidFill>
                  <a:srgbClr val="FBFE00"/>
                </a:solidFill>
                <a:latin typeface="Symbol" pitchFamily="18" charset="2"/>
              </a:rPr>
              <a:t>¬ </a:t>
            </a:r>
            <a:r>
              <a:rPr lang="en-US" b="1">
                <a:solidFill>
                  <a:srgbClr val="FBFE00"/>
                </a:solidFill>
                <a:latin typeface="Arial" pitchFamily="34" charset="0"/>
              </a:rPr>
              <a:t>31, SC </a:t>
            </a:r>
            <a:r>
              <a:rPr lang="en-US">
                <a:solidFill>
                  <a:srgbClr val="FBFE00"/>
                </a:solidFill>
                <a:latin typeface="Symbol" pitchFamily="18" charset="2"/>
              </a:rPr>
              <a:t>¬ </a:t>
            </a:r>
            <a:r>
              <a:rPr lang="en-US" b="1">
                <a:solidFill>
                  <a:srgbClr val="FBFE00"/>
                </a:solidFill>
                <a:latin typeface="Arial" pitchFamily="34" charset="0"/>
              </a:rPr>
              <a:t>0</a:t>
            </a:r>
          </a:p>
        </p:txBody>
      </p:sp>
      <p:sp>
        <p:nvSpPr>
          <p:cNvPr id="149507" name="Rectangle 3"/>
          <p:cNvSpPr>
            <a:spLocks noChangeArrowheads="1"/>
          </p:cNvSpPr>
          <p:nvPr/>
        </p:nvSpPr>
        <p:spPr bwMode="auto">
          <a:xfrm>
            <a:off x="228600" y="3886200"/>
            <a:ext cx="8610600" cy="2100263"/>
          </a:xfrm>
          <a:prstGeom prst="rect">
            <a:avLst/>
          </a:prstGeom>
          <a:noFill/>
          <a:ln w="9525">
            <a:noFill/>
            <a:miter lim="800000"/>
            <a:headEnd/>
            <a:tailEnd/>
          </a:ln>
          <a:effectLst/>
        </p:spPr>
        <p:txBody>
          <a:bodyPr>
            <a:spAutoFit/>
          </a:bodyPr>
          <a:lstStyle/>
          <a:p>
            <a:pPr>
              <a:spcBef>
                <a:spcPct val="50000"/>
              </a:spcBef>
            </a:pPr>
            <a:r>
              <a:rPr lang="en-US"/>
              <a:t>The STA instruction is much more straightforward than the LDA instruction.</a:t>
            </a:r>
          </a:p>
          <a:p>
            <a:pPr>
              <a:spcBef>
                <a:spcPct val="50000"/>
              </a:spcBef>
            </a:pPr>
            <a:r>
              <a:rPr lang="en-US"/>
              <a:t>Since the address is already available from AR to the memory unit, we simply move data directly from the accumulator to the memory unit in a single clock cycle.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304800" y="457200"/>
            <a:ext cx="8382000" cy="2647950"/>
          </a:xfrm>
          <a:prstGeom prst="rect">
            <a:avLst/>
          </a:prstGeom>
          <a:solidFill>
            <a:srgbClr val="3366FF"/>
          </a:solidFill>
          <a:ln w="9525">
            <a:noFill/>
            <a:miter lim="800000"/>
            <a:headEnd/>
            <a:tailEnd/>
          </a:ln>
          <a:effectLst/>
        </p:spPr>
        <p:txBody>
          <a:bodyPr>
            <a:spAutoFit/>
          </a:bodyPr>
          <a:lstStyle/>
          <a:p>
            <a:pPr>
              <a:spcBef>
                <a:spcPct val="50000"/>
              </a:spcBef>
            </a:pPr>
            <a:r>
              <a:rPr lang="en-US" b="1">
                <a:solidFill>
                  <a:srgbClr val="FFFF00"/>
                </a:solidFill>
              </a:rPr>
              <a:t>BUN execute cycle</a:t>
            </a:r>
          </a:p>
          <a:p>
            <a:pPr>
              <a:spcBef>
                <a:spcPct val="50000"/>
              </a:spcBef>
            </a:pPr>
            <a:r>
              <a:rPr lang="en-US" b="1">
                <a:solidFill>
                  <a:srgbClr val="FBFE00"/>
                </a:solidFill>
                <a:latin typeface="Arial" pitchFamily="34" charset="0"/>
              </a:rPr>
              <a:t>BUN:</a:t>
            </a:r>
          </a:p>
          <a:p>
            <a:pPr>
              <a:spcBef>
                <a:spcPct val="50000"/>
              </a:spcBef>
            </a:pPr>
            <a:r>
              <a:rPr lang="en-US" b="1">
                <a:solidFill>
                  <a:srgbClr val="FBFE00"/>
                </a:solidFill>
                <a:latin typeface="Arial" pitchFamily="34" charset="0"/>
              </a:rPr>
              <a:t>D4T4: PC </a:t>
            </a:r>
            <a:r>
              <a:rPr lang="en-US">
                <a:solidFill>
                  <a:srgbClr val="FBFE00"/>
                </a:solidFill>
                <a:latin typeface="Symbol" pitchFamily="18" charset="2"/>
              </a:rPr>
              <a:t>¬ </a:t>
            </a:r>
            <a:r>
              <a:rPr lang="en-US" b="1">
                <a:solidFill>
                  <a:srgbClr val="FBFE00"/>
                </a:solidFill>
                <a:latin typeface="Arial" pitchFamily="34" charset="0"/>
              </a:rPr>
              <a:t>AR, SC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Example: BUN 500</a:t>
            </a:r>
          </a:p>
          <a:p>
            <a:pPr>
              <a:spcBef>
                <a:spcPct val="50000"/>
              </a:spcBef>
            </a:pPr>
            <a:r>
              <a:rPr lang="en-US" b="1">
                <a:solidFill>
                  <a:srgbClr val="FBFE00"/>
                </a:solidFill>
                <a:latin typeface="Arial" pitchFamily="34" charset="0"/>
              </a:rPr>
              <a:t>D4T4: PC </a:t>
            </a:r>
            <a:r>
              <a:rPr lang="en-US">
                <a:solidFill>
                  <a:srgbClr val="FBFE00"/>
                </a:solidFill>
                <a:latin typeface="Symbol" pitchFamily="18" charset="2"/>
              </a:rPr>
              <a:t>¬ </a:t>
            </a:r>
            <a:r>
              <a:rPr lang="en-US" b="1">
                <a:solidFill>
                  <a:srgbClr val="FBFE00"/>
                </a:solidFill>
                <a:latin typeface="Arial" pitchFamily="34" charset="0"/>
              </a:rPr>
              <a:t>500, SC </a:t>
            </a:r>
            <a:r>
              <a:rPr lang="en-US">
                <a:solidFill>
                  <a:srgbClr val="FBFE00"/>
                </a:solidFill>
                <a:latin typeface="Symbol" pitchFamily="18" charset="2"/>
              </a:rPr>
              <a:t>¬ </a:t>
            </a:r>
            <a:r>
              <a:rPr lang="en-US" b="1">
                <a:solidFill>
                  <a:srgbClr val="FBFE00"/>
                </a:solidFill>
                <a:latin typeface="Arial" pitchFamily="34" charset="0"/>
              </a:rPr>
              <a:t>0</a:t>
            </a:r>
          </a:p>
        </p:txBody>
      </p:sp>
      <p:sp>
        <p:nvSpPr>
          <p:cNvPr id="150531" name="Rectangle 3"/>
          <p:cNvSpPr>
            <a:spLocks noChangeArrowheads="1"/>
          </p:cNvSpPr>
          <p:nvPr/>
        </p:nvSpPr>
        <p:spPr bwMode="auto">
          <a:xfrm>
            <a:off x="381000" y="3886200"/>
            <a:ext cx="8763000" cy="1552575"/>
          </a:xfrm>
          <a:prstGeom prst="rect">
            <a:avLst/>
          </a:prstGeom>
          <a:noFill/>
          <a:ln w="9525">
            <a:noFill/>
            <a:miter lim="800000"/>
            <a:headEnd/>
            <a:tailEnd/>
          </a:ln>
          <a:effectLst/>
        </p:spPr>
        <p:txBody>
          <a:bodyPr>
            <a:spAutoFit/>
          </a:bodyPr>
          <a:lstStyle/>
          <a:p>
            <a:pPr>
              <a:spcBef>
                <a:spcPct val="50000"/>
              </a:spcBef>
            </a:pPr>
            <a:r>
              <a:rPr lang="en-US"/>
              <a:t>The BUN instruction implements a jump by loading the new address directly from AR into the PC. Unlike many of the other memory reference instructions, BUN receives its data as part of the original instruction and does not require a secondary memory access.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381000" y="228600"/>
            <a:ext cx="8534400" cy="2100263"/>
          </a:xfrm>
          <a:prstGeom prst="rect">
            <a:avLst/>
          </a:prstGeom>
          <a:solidFill>
            <a:srgbClr val="3366FF"/>
          </a:solidFill>
          <a:ln w="9525">
            <a:noFill/>
            <a:miter lim="800000"/>
            <a:headEnd/>
            <a:tailEnd/>
          </a:ln>
          <a:effectLst/>
        </p:spPr>
        <p:txBody>
          <a:bodyPr>
            <a:spAutoFit/>
          </a:bodyPr>
          <a:lstStyle/>
          <a:p>
            <a:pPr>
              <a:spcBef>
                <a:spcPct val="50000"/>
              </a:spcBef>
            </a:pPr>
            <a:r>
              <a:rPr lang="en-US" b="1">
                <a:solidFill>
                  <a:srgbClr val="FFFF00"/>
                </a:solidFill>
              </a:rPr>
              <a:t>BSA execute cycle</a:t>
            </a:r>
          </a:p>
          <a:p>
            <a:pPr>
              <a:spcBef>
                <a:spcPct val="50000"/>
              </a:spcBef>
            </a:pPr>
            <a:r>
              <a:rPr lang="en-US" b="1">
                <a:solidFill>
                  <a:srgbClr val="FBFE00"/>
                </a:solidFill>
                <a:latin typeface="Arial" pitchFamily="34" charset="0"/>
              </a:rPr>
              <a:t>BSA:</a:t>
            </a:r>
          </a:p>
          <a:p>
            <a:pPr>
              <a:spcBef>
                <a:spcPct val="50000"/>
              </a:spcBef>
            </a:pPr>
            <a:r>
              <a:rPr lang="en-US" b="1">
                <a:solidFill>
                  <a:srgbClr val="FBFE00"/>
                </a:solidFill>
                <a:latin typeface="Arial" pitchFamily="34" charset="0"/>
              </a:rPr>
              <a:t>D5T4: M[AR] </a:t>
            </a:r>
            <a:r>
              <a:rPr lang="en-US">
                <a:solidFill>
                  <a:srgbClr val="FBFE00"/>
                </a:solidFill>
                <a:latin typeface="Symbol" pitchFamily="18" charset="2"/>
              </a:rPr>
              <a:t>¬ </a:t>
            </a:r>
            <a:r>
              <a:rPr lang="en-US" b="1">
                <a:solidFill>
                  <a:srgbClr val="FBFE00"/>
                </a:solidFill>
                <a:latin typeface="Arial" pitchFamily="34" charset="0"/>
              </a:rPr>
              <a:t>PC, AR </a:t>
            </a:r>
            <a:r>
              <a:rPr lang="en-US">
                <a:solidFill>
                  <a:srgbClr val="FBFE00"/>
                </a:solidFill>
                <a:latin typeface="Symbol" pitchFamily="18" charset="2"/>
              </a:rPr>
              <a:t>¬ </a:t>
            </a:r>
            <a:r>
              <a:rPr lang="en-US" b="1">
                <a:solidFill>
                  <a:srgbClr val="FBFE00"/>
                </a:solidFill>
                <a:latin typeface="Arial" pitchFamily="34" charset="0"/>
              </a:rPr>
              <a:t>AR+1</a:t>
            </a:r>
          </a:p>
          <a:p>
            <a:pPr>
              <a:spcBef>
                <a:spcPct val="50000"/>
              </a:spcBef>
            </a:pPr>
            <a:r>
              <a:rPr lang="en-US" b="1">
                <a:solidFill>
                  <a:srgbClr val="FBFE00"/>
                </a:solidFill>
                <a:latin typeface="Arial" pitchFamily="34" charset="0"/>
              </a:rPr>
              <a:t>D5T5: PC </a:t>
            </a:r>
            <a:r>
              <a:rPr lang="en-US">
                <a:solidFill>
                  <a:srgbClr val="FBFE00"/>
                </a:solidFill>
                <a:latin typeface="Symbol" pitchFamily="18" charset="2"/>
              </a:rPr>
              <a:t>¬ </a:t>
            </a:r>
            <a:r>
              <a:rPr lang="en-US" b="1">
                <a:solidFill>
                  <a:srgbClr val="FBFE00"/>
                </a:solidFill>
                <a:latin typeface="Arial" pitchFamily="34" charset="0"/>
              </a:rPr>
              <a:t>AR, SC </a:t>
            </a:r>
            <a:r>
              <a:rPr lang="en-US">
                <a:solidFill>
                  <a:srgbClr val="FBFE00"/>
                </a:solidFill>
                <a:latin typeface="Symbol" pitchFamily="18" charset="2"/>
              </a:rPr>
              <a:t>¬ </a:t>
            </a:r>
            <a:r>
              <a:rPr lang="en-US" b="1">
                <a:solidFill>
                  <a:srgbClr val="FBFE00"/>
                </a:solidFill>
                <a:latin typeface="Arial" pitchFamily="34" charset="0"/>
              </a:rPr>
              <a:t>0</a:t>
            </a:r>
          </a:p>
        </p:txBody>
      </p:sp>
      <p:sp>
        <p:nvSpPr>
          <p:cNvPr id="151555" name="Rectangle 3"/>
          <p:cNvSpPr>
            <a:spLocks noChangeArrowheads="1"/>
          </p:cNvSpPr>
          <p:nvPr/>
        </p:nvSpPr>
        <p:spPr bwMode="auto">
          <a:xfrm>
            <a:off x="228600" y="2514600"/>
            <a:ext cx="8686800" cy="3749675"/>
          </a:xfrm>
          <a:prstGeom prst="rect">
            <a:avLst/>
          </a:prstGeom>
          <a:noFill/>
          <a:ln w="9525">
            <a:noFill/>
            <a:miter lim="800000"/>
            <a:headEnd/>
            <a:tailEnd/>
          </a:ln>
          <a:effectLst/>
        </p:spPr>
        <p:txBody>
          <a:bodyPr>
            <a:spAutoFit/>
          </a:bodyPr>
          <a:lstStyle/>
          <a:p>
            <a:pPr>
              <a:spcBef>
                <a:spcPct val="50000"/>
              </a:spcBef>
            </a:pPr>
            <a:r>
              <a:rPr lang="en-US" sz="2000"/>
              <a:t>The BSA instruction implements a subroutine call. </a:t>
            </a:r>
          </a:p>
          <a:p>
            <a:pPr>
              <a:spcBef>
                <a:spcPct val="50000"/>
              </a:spcBef>
              <a:buFontTx/>
              <a:buChar char="•"/>
            </a:pPr>
            <a:r>
              <a:rPr lang="en-US" sz="2000"/>
              <a:t>A BSA for address X stores the return address at location X. </a:t>
            </a:r>
          </a:p>
          <a:p>
            <a:pPr>
              <a:spcBef>
                <a:spcPct val="50000"/>
              </a:spcBef>
              <a:buFontTx/>
              <a:buChar char="•"/>
            </a:pPr>
            <a:r>
              <a:rPr lang="en-US" sz="2000"/>
              <a:t>Note that PC was incremented as part of the opcode fetch and thus contains the return address.  AR contains X. </a:t>
            </a:r>
          </a:p>
          <a:p>
            <a:pPr>
              <a:spcBef>
                <a:spcPct val="50000"/>
              </a:spcBef>
              <a:buFontTx/>
              <a:buChar char="•"/>
            </a:pPr>
            <a:r>
              <a:rPr lang="en-US" sz="2000"/>
              <a:t>During T4, AR is incremented to X+1, since this is the start of the actual subroutine code. </a:t>
            </a:r>
          </a:p>
          <a:p>
            <a:pPr>
              <a:spcBef>
                <a:spcPct val="50000"/>
              </a:spcBef>
              <a:buFontTx/>
              <a:buChar char="•"/>
            </a:pPr>
            <a:r>
              <a:rPr lang="en-US" sz="2000"/>
              <a:t>T5 loads the value X+1 into the program counter and returns to the fetch routine. Note that this computer cannot implement recursion. If a subroutine called itself, it would overwrite the original return address and would be caught in the subroutine forever! We return from a subroutine by using a BUN I X instruction.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457200" y="304800"/>
            <a:ext cx="8153400" cy="3195638"/>
          </a:xfrm>
          <a:prstGeom prst="rect">
            <a:avLst/>
          </a:prstGeom>
          <a:solidFill>
            <a:srgbClr val="3366FF"/>
          </a:solidFill>
          <a:ln w="9525">
            <a:noFill/>
            <a:miter lim="800000"/>
            <a:headEnd/>
            <a:tailEnd/>
          </a:ln>
          <a:effectLst/>
        </p:spPr>
        <p:txBody>
          <a:bodyPr>
            <a:spAutoFit/>
          </a:bodyPr>
          <a:lstStyle/>
          <a:p>
            <a:pPr>
              <a:spcBef>
                <a:spcPct val="50000"/>
              </a:spcBef>
            </a:pPr>
            <a:r>
              <a:rPr lang="en-US" b="1">
                <a:solidFill>
                  <a:srgbClr val="FFFF00"/>
                </a:solidFill>
              </a:rPr>
              <a:t>Subroutine call using BSA</a:t>
            </a:r>
          </a:p>
          <a:p>
            <a:pPr>
              <a:spcBef>
                <a:spcPct val="50000"/>
              </a:spcBef>
            </a:pPr>
            <a:r>
              <a:rPr lang="en-US" b="1">
                <a:solidFill>
                  <a:srgbClr val="FBFE00"/>
                </a:solidFill>
                <a:latin typeface="Arial" pitchFamily="34" charset="0"/>
              </a:rPr>
              <a:t>Example: 100: BSA 200</a:t>
            </a:r>
          </a:p>
          <a:p>
            <a:pPr>
              <a:spcBef>
                <a:spcPct val="50000"/>
              </a:spcBef>
            </a:pPr>
            <a:r>
              <a:rPr lang="en-US" b="1">
                <a:solidFill>
                  <a:srgbClr val="FBFE00"/>
                </a:solidFill>
                <a:latin typeface="Arial" pitchFamily="34" charset="0"/>
              </a:rPr>
              <a:t>D5T4: M[AR] </a:t>
            </a:r>
            <a:r>
              <a:rPr lang="en-US">
                <a:solidFill>
                  <a:srgbClr val="FBFE00"/>
                </a:solidFill>
                <a:latin typeface="Symbol" pitchFamily="18" charset="2"/>
              </a:rPr>
              <a:t>¬ </a:t>
            </a:r>
            <a:r>
              <a:rPr lang="en-US" b="1">
                <a:solidFill>
                  <a:srgbClr val="FBFE00"/>
                </a:solidFill>
                <a:latin typeface="Arial" pitchFamily="34" charset="0"/>
              </a:rPr>
              <a:t>PC, AR </a:t>
            </a:r>
            <a:r>
              <a:rPr lang="en-US">
                <a:solidFill>
                  <a:srgbClr val="FBFE00"/>
                </a:solidFill>
                <a:latin typeface="Symbol" pitchFamily="18" charset="2"/>
              </a:rPr>
              <a:t>¬ </a:t>
            </a:r>
            <a:r>
              <a:rPr lang="en-US" b="1">
                <a:solidFill>
                  <a:srgbClr val="FBFE00"/>
                </a:solidFill>
                <a:latin typeface="Arial" pitchFamily="34" charset="0"/>
              </a:rPr>
              <a:t>AR+1</a:t>
            </a:r>
          </a:p>
          <a:p>
            <a:pPr>
              <a:spcBef>
                <a:spcPct val="50000"/>
              </a:spcBef>
            </a:pPr>
            <a:r>
              <a:rPr lang="en-US" b="1">
                <a:solidFill>
                  <a:srgbClr val="FBFE00"/>
                </a:solidFill>
                <a:latin typeface="Arial" pitchFamily="34" charset="0"/>
              </a:rPr>
              <a:t>M[200] </a:t>
            </a:r>
            <a:r>
              <a:rPr lang="en-US">
                <a:solidFill>
                  <a:srgbClr val="FBFE00"/>
                </a:solidFill>
                <a:latin typeface="Symbol" pitchFamily="18" charset="2"/>
              </a:rPr>
              <a:t>¬ </a:t>
            </a:r>
            <a:r>
              <a:rPr lang="en-US" b="1">
                <a:solidFill>
                  <a:srgbClr val="FBFE00"/>
                </a:solidFill>
                <a:latin typeface="Arial" pitchFamily="34" charset="0"/>
              </a:rPr>
              <a:t>101, AR </a:t>
            </a:r>
            <a:r>
              <a:rPr lang="en-US">
                <a:solidFill>
                  <a:srgbClr val="FBFE00"/>
                </a:solidFill>
                <a:latin typeface="Symbol" pitchFamily="18" charset="2"/>
              </a:rPr>
              <a:t>¬ </a:t>
            </a:r>
            <a:r>
              <a:rPr lang="en-US" b="1">
                <a:solidFill>
                  <a:srgbClr val="FBFE00"/>
                </a:solidFill>
                <a:latin typeface="Arial" pitchFamily="34" charset="0"/>
              </a:rPr>
              <a:t>201</a:t>
            </a:r>
          </a:p>
          <a:p>
            <a:pPr>
              <a:spcBef>
                <a:spcPct val="50000"/>
              </a:spcBef>
            </a:pPr>
            <a:r>
              <a:rPr lang="en-US" b="1">
                <a:solidFill>
                  <a:srgbClr val="FBFE00"/>
                </a:solidFill>
                <a:latin typeface="Arial" pitchFamily="34" charset="0"/>
              </a:rPr>
              <a:t>D5T5: PC </a:t>
            </a:r>
            <a:r>
              <a:rPr lang="en-US">
                <a:solidFill>
                  <a:srgbClr val="FBFE00"/>
                </a:solidFill>
                <a:latin typeface="Symbol" pitchFamily="18" charset="2"/>
              </a:rPr>
              <a:t>¬ </a:t>
            </a:r>
            <a:r>
              <a:rPr lang="en-US" b="1">
                <a:solidFill>
                  <a:srgbClr val="FBFE00"/>
                </a:solidFill>
                <a:latin typeface="Arial" pitchFamily="34" charset="0"/>
              </a:rPr>
              <a:t>AR, SC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PC </a:t>
            </a:r>
            <a:r>
              <a:rPr lang="en-US">
                <a:solidFill>
                  <a:srgbClr val="FBFE00"/>
                </a:solidFill>
                <a:latin typeface="Symbol" pitchFamily="18" charset="2"/>
              </a:rPr>
              <a:t>¬ </a:t>
            </a:r>
            <a:r>
              <a:rPr lang="en-US" b="1">
                <a:solidFill>
                  <a:srgbClr val="FBFE00"/>
                </a:solidFill>
                <a:latin typeface="Arial" pitchFamily="34" charset="0"/>
              </a:rPr>
              <a:t>201, SC </a:t>
            </a:r>
            <a:r>
              <a:rPr lang="en-US">
                <a:solidFill>
                  <a:srgbClr val="FBFE00"/>
                </a:solidFill>
                <a:latin typeface="Symbol" pitchFamily="18" charset="2"/>
              </a:rPr>
              <a:t>¬ </a:t>
            </a:r>
            <a:r>
              <a:rPr lang="en-US" b="1">
                <a:solidFill>
                  <a:srgbClr val="FBFE00"/>
                </a:solidFill>
                <a:latin typeface="Arial" pitchFamily="34" charset="0"/>
              </a:rPr>
              <a:t>0</a:t>
            </a:r>
          </a:p>
        </p:txBody>
      </p:sp>
      <p:sp>
        <p:nvSpPr>
          <p:cNvPr id="152579" name="Rectangle 3"/>
          <p:cNvSpPr>
            <a:spLocks noChangeArrowheads="1"/>
          </p:cNvSpPr>
          <p:nvPr/>
        </p:nvSpPr>
        <p:spPr bwMode="auto">
          <a:xfrm>
            <a:off x="152400" y="3733800"/>
            <a:ext cx="8763000" cy="2282825"/>
          </a:xfrm>
          <a:prstGeom prst="rect">
            <a:avLst/>
          </a:prstGeom>
          <a:noFill/>
          <a:ln w="9525">
            <a:noFill/>
            <a:miter lim="800000"/>
            <a:headEnd/>
            <a:tailEnd/>
          </a:ln>
          <a:effectLst/>
        </p:spPr>
        <p:txBody>
          <a:bodyPr>
            <a:spAutoFit/>
          </a:bodyPr>
          <a:lstStyle/>
          <a:p>
            <a:pPr marL="457200" indent="-457200">
              <a:spcBef>
                <a:spcPct val="50000"/>
              </a:spcBef>
              <a:buFontTx/>
              <a:buChar char="•"/>
            </a:pPr>
            <a:r>
              <a:rPr lang="en-US"/>
              <a:t>During T4, the return address, 101, is loaded into memory location 200 and AR is set to 201. This value is the location of the first instruction of the subroutine. </a:t>
            </a:r>
          </a:p>
          <a:p>
            <a:pPr marL="457200" indent="-457200">
              <a:spcBef>
                <a:spcPct val="50000"/>
              </a:spcBef>
              <a:buFontTx/>
              <a:buChar char="•"/>
            </a:pPr>
            <a:r>
              <a:rPr lang="en-US"/>
              <a:t>During T5 it is loaded into the program counter. </a:t>
            </a:r>
          </a:p>
          <a:p>
            <a:pPr marL="457200" indent="-457200">
              <a:spcBef>
                <a:spcPct val="50000"/>
              </a:spcBef>
              <a:buFontTx/>
              <a:buChar char="•"/>
            </a:pPr>
            <a:r>
              <a:rPr lang="en-US"/>
              <a:t>The computer will next fetch the instruction at this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5800" y="304800"/>
            <a:ext cx="7772400" cy="762000"/>
          </a:xfrm>
        </p:spPr>
        <p:txBody>
          <a:bodyPr/>
          <a:lstStyle/>
          <a:p>
            <a:r>
              <a:rPr lang="en-US"/>
              <a:t>Direct Addressing</a:t>
            </a:r>
          </a:p>
        </p:txBody>
      </p:sp>
      <p:grpSp>
        <p:nvGrpSpPr>
          <p:cNvPr id="81923" name="Group 3"/>
          <p:cNvGrpSpPr>
            <a:grpSpLocks/>
          </p:cNvGrpSpPr>
          <p:nvPr/>
        </p:nvGrpSpPr>
        <p:grpSpPr bwMode="auto">
          <a:xfrm>
            <a:off x="4114800" y="1447800"/>
            <a:ext cx="4267200" cy="466725"/>
            <a:chOff x="2832" y="2880"/>
            <a:chExt cx="2688" cy="294"/>
          </a:xfrm>
        </p:grpSpPr>
        <p:sp>
          <p:nvSpPr>
            <p:cNvPr id="81924" name="Rectangle 4"/>
            <p:cNvSpPr>
              <a:spLocks noChangeArrowheads="1"/>
            </p:cNvSpPr>
            <p:nvPr/>
          </p:nvSpPr>
          <p:spPr bwMode="auto">
            <a:xfrm>
              <a:off x="3408" y="2880"/>
              <a:ext cx="672" cy="288"/>
            </a:xfrm>
            <a:prstGeom prst="rect">
              <a:avLst/>
            </a:prstGeom>
            <a:solidFill>
              <a:srgbClr val="CCFFFF"/>
            </a:solidFill>
            <a:ln w="9525">
              <a:solidFill>
                <a:schemeClr val="tx1"/>
              </a:solidFill>
              <a:miter lim="800000"/>
              <a:headEnd/>
              <a:tailEnd/>
            </a:ln>
            <a:effectLst/>
          </p:spPr>
          <p:txBody>
            <a:bodyPr wrap="none" anchor="ctr"/>
            <a:lstStyle/>
            <a:p>
              <a:endParaRPr lang="en-IN"/>
            </a:p>
          </p:txBody>
        </p:sp>
        <p:grpSp>
          <p:nvGrpSpPr>
            <p:cNvPr id="81925" name="Group 5"/>
            <p:cNvGrpSpPr>
              <a:grpSpLocks/>
            </p:cNvGrpSpPr>
            <p:nvPr/>
          </p:nvGrpSpPr>
          <p:grpSpPr bwMode="auto">
            <a:xfrm>
              <a:off x="2832" y="2880"/>
              <a:ext cx="2688" cy="294"/>
              <a:chOff x="2832" y="2880"/>
              <a:chExt cx="2688" cy="294"/>
            </a:xfrm>
          </p:grpSpPr>
          <p:sp>
            <p:nvSpPr>
              <p:cNvPr id="81926" name="Text Box 6"/>
              <p:cNvSpPr txBox="1">
                <a:spLocks noChangeArrowheads="1"/>
              </p:cNvSpPr>
              <p:nvPr/>
            </p:nvSpPr>
            <p:spPr bwMode="auto">
              <a:xfrm>
                <a:off x="3408" y="2880"/>
                <a:ext cx="2112" cy="294"/>
              </a:xfrm>
              <a:prstGeom prst="rect">
                <a:avLst/>
              </a:prstGeom>
              <a:noFill/>
              <a:ln w="9525">
                <a:solidFill>
                  <a:schemeClr val="tx1"/>
                </a:solidFill>
                <a:miter lim="800000"/>
                <a:headEnd/>
                <a:tailEnd/>
              </a:ln>
              <a:effectLst/>
            </p:spPr>
            <p:txBody>
              <a:bodyPr>
                <a:spAutoFit/>
              </a:bodyPr>
              <a:lstStyle/>
              <a:p>
                <a:pPr eaLnBrk="0" hangingPunct="0">
                  <a:spcBef>
                    <a:spcPct val="50000"/>
                  </a:spcBef>
                </a:pPr>
                <a:endParaRPr lang="en-US"/>
              </a:p>
            </p:txBody>
          </p:sp>
          <p:sp>
            <p:nvSpPr>
              <p:cNvPr id="81927" name="Text Box 7"/>
              <p:cNvSpPr txBox="1">
                <a:spLocks noChangeArrowheads="1"/>
              </p:cNvSpPr>
              <p:nvPr/>
            </p:nvSpPr>
            <p:spPr bwMode="auto">
              <a:xfrm>
                <a:off x="2832" y="2880"/>
                <a:ext cx="528" cy="288"/>
              </a:xfrm>
              <a:prstGeom prst="rect">
                <a:avLst/>
              </a:prstGeom>
              <a:noFill/>
              <a:ln w="9525">
                <a:noFill/>
                <a:miter lim="800000"/>
                <a:headEnd/>
                <a:tailEnd/>
              </a:ln>
              <a:effectLst/>
            </p:spPr>
            <p:txBody>
              <a:bodyPr>
                <a:spAutoFit/>
              </a:bodyPr>
              <a:lstStyle/>
              <a:p>
                <a:pPr eaLnBrk="0" hangingPunct="0">
                  <a:spcBef>
                    <a:spcPct val="50000"/>
                  </a:spcBef>
                </a:pPr>
                <a:r>
                  <a:rPr lang="en-US"/>
                  <a:t>  IR</a:t>
                </a:r>
              </a:p>
            </p:txBody>
          </p:sp>
        </p:grpSp>
      </p:grpSp>
      <p:sp>
        <p:nvSpPr>
          <p:cNvPr id="81928" name="Text Box 8"/>
          <p:cNvSpPr txBox="1">
            <a:spLocks noChangeArrowheads="1"/>
          </p:cNvSpPr>
          <p:nvPr/>
        </p:nvSpPr>
        <p:spPr bwMode="auto">
          <a:xfrm>
            <a:off x="4953000" y="1447800"/>
            <a:ext cx="3352800" cy="519113"/>
          </a:xfrm>
          <a:prstGeom prst="rect">
            <a:avLst/>
          </a:prstGeom>
          <a:noFill/>
          <a:ln w="9525">
            <a:noFill/>
            <a:miter lim="800000"/>
            <a:headEnd/>
            <a:tailEnd/>
          </a:ln>
          <a:effectLst/>
        </p:spPr>
        <p:txBody>
          <a:bodyPr>
            <a:spAutoFit/>
          </a:bodyPr>
          <a:lstStyle/>
          <a:p>
            <a:pPr eaLnBrk="0" hangingPunct="0">
              <a:spcBef>
                <a:spcPct val="50000"/>
              </a:spcBef>
            </a:pPr>
            <a:r>
              <a:rPr lang="en-US" sz="2800"/>
              <a:t>1 1 0 1 0 1 0 1 1 0 0 1</a:t>
            </a:r>
          </a:p>
        </p:txBody>
      </p:sp>
      <p:sp>
        <p:nvSpPr>
          <p:cNvPr id="81929" name="Text Box 9"/>
          <p:cNvSpPr txBox="1">
            <a:spLocks noChangeArrowheads="1"/>
          </p:cNvSpPr>
          <p:nvPr/>
        </p:nvSpPr>
        <p:spPr bwMode="auto">
          <a:xfrm>
            <a:off x="457200" y="1295400"/>
            <a:ext cx="3733800" cy="641350"/>
          </a:xfrm>
          <a:prstGeom prst="rect">
            <a:avLst/>
          </a:prstGeom>
          <a:noFill/>
          <a:ln w="9525">
            <a:noFill/>
            <a:miter lim="800000"/>
            <a:headEnd/>
            <a:tailEnd/>
          </a:ln>
          <a:effectLst/>
        </p:spPr>
        <p:txBody>
          <a:bodyPr>
            <a:spAutoFit/>
          </a:bodyPr>
          <a:lstStyle/>
          <a:p>
            <a:pPr eaLnBrk="0" hangingPunct="0">
              <a:spcBef>
                <a:spcPct val="50000"/>
              </a:spcBef>
            </a:pPr>
            <a:r>
              <a:rPr lang="en-US" sz="1800"/>
              <a:t>Occurs When the Operand Part Contains the Address of Needed Data.</a:t>
            </a:r>
          </a:p>
        </p:txBody>
      </p:sp>
      <p:sp>
        <p:nvSpPr>
          <p:cNvPr id="81930" name="Text Box 10"/>
          <p:cNvSpPr txBox="1">
            <a:spLocks noChangeArrowheads="1"/>
          </p:cNvSpPr>
          <p:nvPr/>
        </p:nvSpPr>
        <p:spPr bwMode="auto">
          <a:xfrm>
            <a:off x="381000" y="2362200"/>
            <a:ext cx="3810000" cy="1006475"/>
          </a:xfrm>
          <a:prstGeom prst="rect">
            <a:avLst/>
          </a:prstGeom>
          <a:noFill/>
          <a:ln w="9525">
            <a:noFill/>
            <a:miter lim="800000"/>
            <a:headEnd/>
            <a:tailEnd/>
          </a:ln>
          <a:effectLst/>
        </p:spPr>
        <p:txBody>
          <a:bodyPr>
            <a:spAutoFit/>
          </a:bodyPr>
          <a:lstStyle/>
          <a:p>
            <a:pPr eaLnBrk="0" hangingPunct="0">
              <a:spcBef>
                <a:spcPct val="50000"/>
              </a:spcBef>
            </a:pPr>
            <a:r>
              <a:rPr lang="en-US" sz="2000"/>
              <a:t>1. Address part of IR is placed on the bus and loaded back into the AR</a:t>
            </a:r>
          </a:p>
        </p:txBody>
      </p:sp>
      <p:grpSp>
        <p:nvGrpSpPr>
          <p:cNvPr id="81931" name="Group 11"/>
          <p:cNvGrpSpPr>
            <a:grpSpLocks/>
          </p:cNvGrpSpPr>
          <p:nvPr/>
        </p:nvGrpSpPr>
        <p:grpSpPr bwMode="auto">
          <a:xfrm>
            <a:off x="4876800" y="2743200"/>
            <a:ext cx="3505200" cy="466725"/>
            <a:chOff x="2976" y="1680"/>
            <a:chExt cx="2208" cy="294"/>
          </a:xfrm>
        </p:grpSpPr>
        <p:sp>
          <p:nvSpPr>
            <p:cNvPr id="81932" name="Text Box 12"/>
            <p:cNvSpPr txBox="1">
              <a:spLocks noChangeArrowheads="1"/>
            </p:cNvSpPr>
            <p:nvPr/>
          </p:nvSpPr>
          <p:spPr bwMode="auto">
            <a:xfrm>
              <a:off x="3552" y="1680"/>
              <a:ext cx="1632" cy="294"/>
            </a:xfrm>
            <a:prstGeom prst="rect">
              <a:avLst/>
            </a:prstGeom>
            <a:noFill/>
            <a:ln w="9525">
              <a:solidFill>
                <a:schemeClr val="tx1"/>
              </a:solidFill>
              <a:miter lim="800000"/>
              <a:headEnd/>
              <a:tailEnd/>
            </a:ln>
            <a:effectLst/>
          </p:spPr>
          <p:txBody>
            <a:bodyPr>
              <a:spAutoFit/>
            </a:bodyPr>
            <a:lstStyle/>
            <a:p>
              <a:pPr eaLnBrk="0" hangingPunct="0">
                <a:spcBef>
                  <a:spcPct val="50000"/>
                </a:spcBef>
              </a:pPr>
              <a:endParaRPr lang="en-US"/>
            </a:p>
          </p:txBody>
        </p:sp>
        <p:sp>
          <p:nvSpPr>
            <p:cNvPr id="81933" name="Text Box 13"/>
            <p:cNvSpPr txBox="1">
              <a:spLocks noChangeArrowheads="1"/>
            </p:cNvSpPr>
            <p:nvPr/>
          </p:nvSpPr>
          <p:spPr bwMode="auto">
            <a:xfrm>
              <a:off x="2976" y="1680"/>
              <a:ext cx="528" cy="288"/>
            </a:xfrm>
            <a:prstGeom prst="rect">
              <a:avLst/>
            </a:prstGeom>
            <a:noFill/>
            <a:ln w="9525">
              <a:noFill/>
              <a:miter lim="800000"/>
              <a:headEnd/>
              <a:tailEnd/>
            </a:ln>
            <a:effectLst/>
          </p:spPr>
          <p:txBody>
            <a:bodyPr>
              <a:spAutoFit/>
            </a:bodyPr>
            <a:lstStyle/>
            <a:p>
              <a:pPr eaLnBrk="0" hangingPunct="0">
                <a:spcBef>
                  <a:spcPct val="50000"/>
                </a:spcBef>
              </a:pPr>
              <a:r>
                <a:rPr lang="en-US"/>
                <a:t>AR</a:t>
              </a:r>
            </a:p>
          </p:txBody>
        </p:sp>
      </p:grpSp>
      <p:cxnSp>
        <p:nvCxnSpPr>
          <p:cNvPr id="81934" name="AutoShape 14"/>
          <p:cNvCxnSpPr>
            <a:cxnSpLocks noChangeShapeType="1"/>
            <a:stCxn id="81926" idx="3"/>
            <a:endCxn id="81932" idx="1"/>
          </p:cNvCxnSpPr>
          <p:nvPr/>
        </p:nvCxnSpPr>
        <p:spPr bwMode="auto">
          <a:xfrm flipH="1">
            <a:off x="5791200" y="1681163"/>
            <a:ext cx="2590800" cy="1295400"/>
          </a:xfrm>
          <a:prstGeom prst="bentConnector5">
            <a:avLst>
              <a:gd name="adj1" fmla="val -8824"/>
              <a:gd name="adj2" fmla="val 50000"/>
              <a:gd name="adj3" fmla="val 108824"/>
            </a:avLst>
          </a:prstGeom>
          <a:noFill/>
          <a:ln w="9525">
            <a:solidFill>
              <a:schemeClr val="tx1"/>
            </a:solidFill>
            <a:miter lim="800000"/>
            <a:headEnd/>
            <a:tailEnd type="triangle" w="med" len="med"/>
          </a:ln>
          <a:effectLst/>
        </p:spPr>
      </p:cxnSp>
      <p:sp>
        <p:nvSpPr>
          <p:cNvPr id="81935" name="Text Box 15"/>
          <p:cNvSpPr txBox="1">
            <a:spLocks noChangeArrowheads="1"/>
          </p:cNvSpPr>
          <p:nvPr/>
        </p:nvSpPr>
        <p:spPr bwMode="auto">
          <a:xfrm>
            <a:off x="5791200" y="2667000"/>
            <a:ext cx="2590800" cy="579438"/>
          </a:xfrm>
          <a:prstGeom prst="rect">
            <a:avLst/>
          </a:prstGeom>
          <a:noFill/>
          <a:ln w="9525">
            <a:noFill/>
            <a:miter lim="800000"/>
            <a:headEnd/>
            <a:tailEnd/>
          </a:ln>
          <a:effectLst/>
        </p:spPr>
        <p:txBody>
          <a:bodyPr>
            <a:spAutoFit/>
          </a:bodyPr>
          <a:lstStyle/>
          <a:p>
            <a:pPr eaLnBrk="0" hangingPunct="0">
              <a:spcBef>
                <a:spcPct val="50000"/>
              </a:spcBef>
            </a:pPr>
            <a:r>
              <a:rPr lang="en-US" sz="3200"/>
              <a:t>0 1 0 1 1 0 0 1</a:t>
            </a:r>
          </a:p>
        </p:txBody>
      </p:sp>
      <p:sp>
        <p:nvSpPr>
          <p:cNvPr id="81936" name="Text Box 16"/>
          <p:cNvSpPr txBox="1">
            <a:spLocks noChangeArrowheads="1"/>
          </p:cNvSpPr>
          <p:nvPr/>
        </p:nvSpPr>
        <p:spPr bwMode="auto">
          <a:xfrm>
            <a:off x="4267200" y="3886200"/>
            <a:ext cx="2286000" cy="466725"/>
          </a:xfrm>
          <a:prstGeom prst="rect">
            <a:avLst/>
          </a:prstGeom>
          <a:solidFill>
            <a:schemeClr val="hlink">
              <a:alpha val="50000"/>
            </a:schemeClr>
          </a:solidFill>
          <a:ln w="9525">
            <a:solidFill>
              <a:schemeClr val="tx1"/>
            </a:solidFill>
            <a:miter lim="800000"/>
            <a:headEnd/>
            <a:tailEnd/>
          </a:ln>
          <a:effectLst/>
        </p:spPr>
        <p:txBody>
          <a:bodyPr>
            <a:spAutoFit/>
          </a:bodyPr>
          <a:lstStyle/>
          <a:p>
            <a:pPr eaLnBrk="0" hangingPunct="0">
              <a:spcBef>
                <a:spcPct val="50000"/>
              </a:spcBef>
            </a:pPr>
            <a:r>
              <a:rPr lang="en-US"/>
              <a:t>    Memory</a:t>
            </a:r>
          </a:p>
        </p:txBody>
      </p:sp>
      <p:cxnSp>
        <p:nvCxnSpPr>
          <p:cNvPr id="81937" name="AutoShape 17"/>
          <p:cNvCxnSpPr>
            <a:cxnSpLocks noChangeShapeType="1"/>
            <a:stCxn id="81935" idx="2"/>
            <a:endCxn id="81936" idx="0"/>
          </p:cNvCxnSpPr>
          <p:nvPr/>
        </p:nvCxnSpPr>
        <p:spPr bwMode="auto">
          <a:xfrm rot="5400000">
            <a:off x="5928519" y="2728119"/>
            <a:ext cx="639762" cy="1676400"/>
          </a:xfrm>
          <a:prstGeom prst="bentConnector3">
            <a:avLst>
              <a:gd name="adj1" fmla="val 49875"/>
            </a:avLst>
          </a:prstGeom>
          <a:noFill/>
          <a:ln w="9525">
            <a:solidFill>
              <a:schemeClr val="tx1"/>
            </a:solidFill>
            <a:miter lim="800000"/>
            <a:headEnd/>
            <a:tailEnd type="triangle" w="med" len="med"/>
          </a:ln>
          <a:effectLst/>
        </p:spPr>
      </p:cxnSp>
      <p:sp>
        <p:nvSpPr>
          <p:cNvPr id="81938" name="Text Box 18"/>
          <p:cNvSpPr txBox="1">
            <a:spLocks noChangeArrowheads="1"/>
          </p:cNvSpPr>
          <p:nvPr/>
        </p:nvSpPr>
        <p:spPr bwMode="auto">
          <a:xfrm>
            <a:off x="381000" y="4038600"/>
            <a:ext cx="3810000" cy="1311275"/>
          </a:xfrm>
          <a:prstGeom prst="rect">
            <a:avLst/>
          </a:prstGeom>
          <a:noFill/>
          <a:ln w="9525">
            <a:noFill/>
            <a:miter lim="800000"/>
            <a:headEnd/>
            <a:tailEnd/>
          </a:ln>
          <a:effectLst/>
        </p:spPr>
        <p:txBody>
          <a:bodyPr>
            <a:spAutoFit/>
          </a:bodyPr>
          <a:lstStyle/>
          <a:p>
            <a:pPr eaLnBrk="0" hangingPunct="0">
              <a:spcBef>
                <a:spcPct val="50000"/>
              </a:spcBef>
            </a:pPr>
            <a:r>
              <a:rPr lang="en-US" sz="2000"/>
              <a:t>2. Address is selected in memory and its Data placed on the bus to be loaded into the Data Register to be used for requested instructions</a:t>
            </a:r>
          </a:p>
        </p:txBody>
      </p:sp>
      <p:grpSp>
        <p:nvGrpSpPr>
          <p:cNvPr id="81939" name="Group 19"/>
          <p:cNvGrpSpPr>
            <a:grpSpLocks/>
          </p:cNvGrpSpPr>
          <p:nvPr/>
        </p:nvGrpSpPr>
        <p:grpSpPr bwMode="auto">
          <a:xfrm>
            <a:off x="4495800" y="5334000"/>
            <a:ext cx="4267200" cy="466725"/>
            <a:chOff x="2832" y="2880"/>
            <a:chExt cx="2688" cy="294"/>
          </a:xfrm>
        </p:grpSpPr>
        <p:sp>
          <p:nvSpPr>
            <p:cNvPr id="81940" name="Text Box 20"/>
            <p:cNvSpPr txBox="1">
              <a:spLocks noChangeArrowheads="1"/>
            </p:cNvSpPr>
            <p:nvPr/>
          </p:nvSpPr>
          <p:spPr bwMode="auto">
            <a:xfrm>
              <a:off x="3408" y="2880"/>
              <a:ext cx="2112" cy="294"/>
            </a:xfrm>
            <a:prstGeom prst="rect">
              <a:avLst/>
            </a:prstGeom>
            <a:noFill/>
            <a:ln w="9525">
              <a:solidFill>
                <a:schemeClr val="tx1"/>
              </a:solidFill>
              <a:miter lim="800000"/>
              <a:headEnd/>
              <a:tailEnd/>
            </a:ln>
            <a:effectLst/>
          </p:spPr>
          <p:txBody>
            <a:bodyPr>
              <a:spAutoFit/>
            </a:bodyPr>
            <a:lstStyle/>
            <a:p>
              <a:pPr eaLnBrk="0" hangingPunct="0">
                <a:spcBef>
                  <a:spcPct val="50000"/>
                </a:spcBef>
              </a:pPr>
              <a:endParaRPr lang="en-US"/>
            </a:p>
          </p:txBody>
        </p:sp>
        <p:sp>
          <p:nvSpPr>
            <p:cNvPr id="81941" name="Text Box 21"/>
            <p:cNvSpPr txBox="1">
              <a:spLocks noChangeArrowheads="1"/>
            </p:cNvSpPr>
            <p:nvPr/>
          </p:nvSpPr>
          <p:spPr bwMode="auto">
            <a:xfrm>
              <a:off x="2832" y="2880"/>
              <a:ext cx="528" cy="288"/>
            </a:xfrm>
            <a:prstGeom prst="rect">
              <a:avLst/>
            </a:prstGeom>
            <a:noFill/>
            <a:ln w="9525">
              <a:noFill/>
              <a:miter lim="800000"/>
              <a:headEnd/>
              <a:tailEnd/>
            </a:ln>
            <a:effectLst/>
          </p:spPr>
          <p:txBody>
            <a:bodyPr>
              <a:spAutoFit/>
            </a:bodyPr>
            <a:lstStyle/>
            <a:p>
              <a:pPr eaLnBrk="0" hangingPunct="0">
                <a:spcBef>
                  <a:spcPct val="50000"/>
                </a:spcBef>
              </a:pPr>
              <a:r>
                <a:rPr lang="en-US"/>
                <a:t> DR</a:t>
              </a:r>
            </a:p>
          </p:txBody>
        </p:sp>
      </p:grpSp>
      <p:cxnSp>
        <p:nvCxnSpPr>
          <p:cNvPr id="81942" name="AutoShape 22"/>
          <p:cNvCxnSpPr>
            <a:cxnSpLocks noChangeShapeType="1"/>
            <a:stCxn id="81936" idx="3"/>
            <a:endCxn id="81940" idx="0"/>
          </p:cNvCxnSpPr>
          <p:nvPr/>
        </p:nvCxnSpPr>
        <p:spPr bwMode="auto">
          <a:xfrm>
            <a:off x="6553200" y="4119563"/>
            <a:ext cx="533400" cy="1214437"/>
          </a:xfrm>
          <a:prstGeom prst="bentConnector2">
            <a:avLst/>
          </a:prstGeom>
          <a:noFill/>
          <a:ln w="9525">
            <a:solidFill>
              <a:schemeClr val="tx1"/>
            </a:solidFill>
            <a:miter lim="800000"/>
            <a:headEnd/>
            <a:tailEnd type="triangle" w="med" len="med"/>
          </a:ln>
          <a:effectLst/>
        </p:spPr>
      </p:cxnSp>
      <p:sp>
        <p:nvSpPr>
          <p:cNvPr id="81943" name="Text Box 23"/>
          <p:cNvSpPr txBox="1">
            <a:spLocks noChangeArrowheads="1"/>
          </p:cNvSpPr>
          <p:nvPr/>
        </p:nvSpPr>
        <p:spPr bwMode="auto">
          <a:xfrm>
            <a:off x="5410200" y="5334000"/>
            <a:ext cx="3352800" cy="519113"/>
          </a:xfrm>
          <a:prstGeom prst="rect">
            <a:avLst/>
          </a:prstGeom>
          <a:noFill/>
          <a:ln w="9525">
            <a:noFill/>
            <a:miter lim="800000"/>
            <a:headEnd/>
            <a:tailEnd/>
          </a:ln>
          <a:effectLst/>
        </p:spPr>
        <p:txBody>
          <a:bodyPr>
            <a:spAutoFit/>
          </a:bodyPr>
          <a:lstStyle/>
          <a:p>
            <a:pPr eaLnBrk="0" hangingPunct="0">
              <a:spcBef>
                <a:spcPct val="50000"/>
              </a:spcBef>
            </a:pPr>
            <a:r>
              <a:rPr lang="en-US" sz="2800"/>
              <a:t>0 0 0 0 0 0 0 0 1 1 1 1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9"/>
                                        </p:tgtEl>
                                        <p:attrNameLst>
                                          <p:attrName>style.visibility</p:attrName>
                                        </p:attrNameLst>
                                      </p:cBhvr>
                                      <p:to>
                                        <p:strVal val="visible"/>
                                      </p:to>
                                    </p:set>
                                    <p:anim calcmode="lin" valueType="num">
                                      <p:cBhvr additive="base">
                                        <p:cTn id="7" dur="500" fill="hold"/>
                                        <p:tgtEl>
                                          <p:spTgt spid="81929"/>
                                        </p:tgtEl>
                                        <p:attrNameLst>
                                          <p:attrName>ppt_x</p:attrName>
                                        </p:attrNameLst>
                                      </p:cBhvr>
                                      <p:tavLst>
                                        <p:tav tm="0">
                                          <p:val>
                                            <p:strVal val="0-#ppt_w/2"/>
                                          </p:val>
                                        </p:tav>
                                        <p:tav tm="100000">
                                          <p:val>
                                            <p:strVal val="#ppt_x"/>
                                          </p:val>
                                        </p:tav>
                                      </p:tavLst>
                                    </p:anim>
                                    <p:anim calcmode="lin" valueType="num">
                                      <p:cBhvr additive="base">
                                        <p:cTn id="8" dur="500" fill="hold"/>
                                        <p:tgtEl>
                                          <p:spTgt spid="819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1923"/>
                                        </p:tgtEl>
                                        <p:attrNameLst>
                                          <p:attrName>style.visibility</p:attrName>
                                        </p:attrNameLst>
                                      </p:cBhvr>
                                      <p:to>
                                        <p:strVal val="visible"/>
                                      </p:to>
                                    </p:set>
                                    <p:anim calcmode="lin" valueType="num">
                                      <p:cBhvr additive="base">
                                        <p:cTn id="13" dur="500" fill="hold"/>
                                        <p:tgtEl>
                                          <p:spTgt spid="81923"/>
                                        </p:tgtEl>
                                        <p:attrNameLst>
                                          <p:attrName>ppt_x</p:attrName>
                                        </p:attrNameLst>
                                      </p:cBhvr>
                                      <p:tavLst>
                                        <p:tav tm="0">
                                          <p:val>
                                            <p:strVal val="0-#ppt_w/2"/>
                                          </p:val>
                                        </p:tav>
                                        <p:tav tm="100000">
                                          <p:val>
                                            <p:strVal val="#ppt_x"/>
                                          </p:val>
                                        </p:tav>
                                      </p:tavLst>
                                    </p:anim>
                                    <p:anim calcmode="lin" valueType="num">
                                      <p:cBhvr additive="base">
                                        <p:cTn id="14" dur="500" fill="hold"/>
                                        <p:tgtEl>
                                          <p:spTgt spid="819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1928"/>
                                        </p:tgtEl>
                                        <p:attrNameLst>
                                          <p:attrName>style.visibility</p:attrName>
                                        </p:attrNameLst>
                                      </p:cBhvr>
                                      <p:to>
                                        <p:strVal val="visible"/>
                                      </p:to>
                                    </p:set>
                                    <p:animEffect transition="in" filter="blinds(horizontal)">
                                      <p:cBhvr>
                                        <p:cTn id="19" dur="500"/>
                                        <p:tgtEl>
                                          <p:spTgt spid="8192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1930"/>
                                        </p:tgtEl>
                                        <p:attrNameLst>
                                          <p:attrName>style.visibility</p:attrName>
                                        </p:attrNameLst>
                                      </p:cBhvr>
                                      <p:to>
                                        <p:strVal val="visible"/>
                                      </p:to>
                                    </p:set>
                                    <p:anim calcmode="lin" valueType="num">
                                      <p:cBhvr additive="base">
                                        <p:cTn id="24" dur="500" fill="hold"/>
                                        <p:tgtEl>
                                          <p:spTgt spid="81930"/>
                                        </p:tgtEl>
                                        <p:attrNameLst>
                                          <p:attrName>ppt_x</p:attrName>
                                        </p:attrNameLst>
                                      </p:cBhvr>
                                      <p:tavLst>
                                        <p:tav tm="0">
                                          <p:val>
                                            <p:strVal val="0-#ppt_w/2"/>
                                          </p:val>
                                        </p:tav>
                                        <p:tav tm="100000">
                                          <p:val>
                                            <p:strVal val="#ppt_x"/>
                                          </p:val>
                                        </p:tav>
                                      </p:tavLst>
                                    </p:anim>
                                    <p:anim calcmode="lin" valueType="num">
                                      <p:cBhvr additive="base">
                                        <p:cTn id="25" dur="500" fill="hold"/>
                                        <p:tgtEl>
                                          <p:spTgt spid="8193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81931"/>
                                        </p:tgtEl>
                                        <p:attrNameLst>
                                          <p:attrName>style.visibility</p:attrName>
                                        </p:attrNameLst>
                                      </p:cBhvr>
                                      <p:to>
                                        <p:strVal val="visible"/>
                                      </p:to>
                                    </p:set>
                                    <p:anim calcmode="lin" valueType="num">
                                      <p:cBhvr additive="base">
                                        <p:cTn id="30" dur="500" fill="hold"/>
                                        <p:tgtEl>
                                          <p:spTgt spid="81931"/>
                                        </p:tgtEl>
                                        <p:attrNameLst>
                                          <p:attrName>ppt_x</p:attrName>
                                        </p:attrNameLst>
                                      </p:cBhvr>
                                      <p:tavLst>
                                        <p:tav tm="0">
                                          <p:val>
                                            <p:strVal val="0-#ppt_w/2"/>
                                          </p:val>
                                        </p:tav>
                                        <p:tav tm="100000">
                                          <p:val>
                                            <p:strVal val="#ppt_x"/>
                                          </p:val>
                                        </p:tav>
                                      </p:tavLst>
                                    </p:anim>
                                    <p:anim calcmode="lin" valueType="num">
                                      <p:cBhvr additive="base">
                                        <p:cTn id="31" dur="500" fill="hold"/>
                                        <p:tgtEl>
                                          <p:spTgt spid="8193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81934"/>
                                        </p:tgtEl>
                                        <p:attrNameLst>
                                          <p:attrName>style.visibility</p:attrName>
                                        </p:attrNameLst>
                                      </p:cBhvr>
                                      <p:to>
                                        <p:strVal val="visible"/>
                                      </p:to>
                                    </p:set>
                                    <p:anim calcmode="lin" valueType="num">
                                      <p:cBhvr additive="base">
                                        <p:cTn id="36" dur="500" fill="hold"/>
                                        <p:tgtEl>
                                          <p:spTgt spid="81934"/>
                                        </p:tgtEl>
                                        <p:attrNameLst>
                                          <p:attrName>ppt_x</p:attrName>
                                        </p:attrNameLst>
                                      </p:cBhvr>
                                      <p:tavLst>
                                        <p:tav tm="0">
                                          <p:val>
                                            <p:strVal val="0-#ppt_w/2"/>
                                          </p:val>
                                        </p:tav>
                                        <p:tav tm="100000">
                                          <p:val>
                                            <p:strVal val="#ppt_x"/>
                                          </p:val>
                                        </p:tav>
                                      </p:tavLst>
                                    </p:anim>
                                    <p:anim calcmode="lin" valueType="num">
                                      <p:cBhvr additive="base">
                                        <p:cTn id="37" dur="500" fill="hold"/>
                                        <p:tgtEl>
                                          <p:spTgt spid="81934"/>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81935"/>
                                        </p:tgtEl>
                                        <p:attrNameLst>
                                          <p:attrName>style.visibility</p:attrName>
                                        </p:attrNameLst>
                                      </p:cBhvr>
                                      <p:to>
                                        <p:strVal val="visible"/>
                                      </p:to>
                                    </p:set>
                                    <p:anim calcmode="lin" valueType="num">
                                      <p:cBhvr additive="base">
                                        <p:cTn id="42" dur="500" fill="hold"/>
                                        <p:tgtEl>
                                          <p:spTgt spid="81935"/>
                                        </p:tgtEl>
                                        <p:attrNameLst>
                                          <p:attrName>ppt_x</p:attrName>
                                        </p:attrNameLst>
                                      </p:cBhvr>
                                      <p:tavLst>
                                        <p:tav tm="0">
                                          <p:val>
                                            <p:strVal val="0-#ppt_w/2"/>
                                          </p:val>
                                        </p:tav>
                                        <p:tav tm="100000">
                                          <p:val>
                                            <p:strVal val="#ppt_x"/>
                                          </p:val>
                                        </p:tav>
                                      </p:tavLst>
                                    </p:anim>
                                    <p:anim calcmode="lin" valueType="num">
                                      <p:cBhvr additive="base">
                                        <p:cTn id="43" dur="500" fill="hold"/>
                                        <p:tgtEl>
                                          <p:spTgt spid="8193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81938"/>
                                        </p:tgtEl>
                                        <p:attrNameLst>
                                          <p:attrName>style.visibility</p:attrName>
                                        </p:attrNameLst>
                                      </p:cBhvr>
                                      <p:to>
                                        <p:strVal val="visible"/>
                                      </p:to>
                                    </p:set>
                                    <p:anim calcmode="lin" valueType="num">
                                      <p:cBhvr additive="base">
                                        <p:cTn id="48" dur="500" fill="hold"/>
                                        <p:tgtEl>
                                          <p:spTgt spid="81938"/>
                                        </p:tgtEl>
                                        <p:attrNameLst>
                                          <p:attrName>ppt_x</p:attrName>
                                        </p:attrNameLst>
                                      </p:cBhvr>
                                      <p:tavLst>
                                        <p:tav tm="0">
                                          <p:val>
                                            <p:strVal val="0-#ppt_w/2"/>
                                          </p:val>
                                        </p:tav>
                                        <p:tav tm="100000">
                                          <p:val>
                                            <p:strVal val="#ppt_x"/>
                                          </p:val>
                                        </p:tav>
                                      </p:tavLst>
                                    </p:anim>
                                    <p:anim calcmode="lin" valueType="num">
                                      <p:cBhvr additive="base">
                                        <p:cTn id="49" dur="500" fill="hold"/>
                                        <p:tgtEl>
                                          <p:spTgt spid="81938"/>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81936"/>
                                        </p:tgtEl>
                                        <p:attrNameLst>
                                          <p:attrName>style.visibility</p:attrName>
                                        </p:attrNameLst>
                                      </p:cBhvr>
                                      <p:to>
                                        <p:strVal val="visible"/>
                                      </p:to>
                                    </p:set>
                                    <p:anim calcmode="lin" valueType="num">
                                      <p:cBhvr additive="base">
                                        <p:cTn id="54" dur="500" fill="hold"/>
                                        <p:tgtEl>
                                          <p:spTgt spid="81936"/>
                                        </p:tgtEl>
                                        <p:attrNameLst>
                                          <p:attrName>ppt_x</p:attrName>
                                        </p:attrNameLst>
                                      </p:cBhvr>
                                      <p:tavLst>
                                        <p:tav tm="0">
                                          <p:val>
                                            <p:strVal val="0-#ppt_w/2"/>
                                          </p:val>
                                        </p:tav>
                                        <p:tav tm="100000">
                                          <p:val>
                                            <p:strVal val="#ppt_x"/>
                                          </p:val>
                                        </p:tav>
                                      </p:tavLst>
                                    </p:anim>
                                    <p:anim calcmode="lin" valueType="num">
                                      <p:cBhvr additive="base">
                                        <p:cTn id="55" dur="500" fill="hold"/>
                                        <p:tgtEl>
                                          <p:spTgt spid="81936"/>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81937"/>
                                        </p:tgtEl>
                                        <p:attrNameLst>
                                          <p:attrName>style.visibility</p:attrName>
                                        </p:attrNameLst>
                                      </p:cBhvr>
                                      <p:to>
                                        <p:strVal val="visible"/>
                                      </p:to>
                                    </p:set>
                                    <p:anim calcmode="lin" valueType="num">
                                      <p:cBhvr additive="base">
                                        <p:cTn id="60" dur="500" fill="hold"/>
                                        <p:tgtEl>
                                          <p:spTgt spid="81937"/>
                                        </p:tgtEl>
                                        <p:attrNameLst>
                                          <p:attrName>ppt_x</p:attrName>
                                        </p:attrNameLst>
                                      </p:cBhvr>
                                      <p:tavLst>
                                        <p:tav tm="0">
                                          <p:val>
                                            <p:strVal val="0-#ppt_w/2"/>
                                          </p:val>
                                        </p:tav>
                                        <p:tav tm="100000">
                                          <p:val>
                                            <p:strVal val="#ppt_x"/>
                                          </p:val>
                                        </p:tav>
                                      </p:tavLst>
                                    </p:anim>
                                    <p:anim calcmode="lin" valueType="num">
                                      <p:cBhvr additive="base">
                                        <p:cTn id="61" dur="500" fill="hold"/>
                                        <p:tgtEl>
                                          <p:spTgt spid="81937"/>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81939"/>
                                        </p:tgtEl>
                                        <p:attrNameLst>
                                          <p:attrName>style.visibility</p:attrName>
                                        </p:attrNameLst>
                                      </p:cBhvr>
                                      <p:to>
                                        <p:strVal val="visible"/>
                                      </p:to>
                                    </p:set>
                                    <p:anim calcmode="lin" valueType="num">
                                      <p:cBhvr additive="base">
                                        <p:cTn id="66" dur="500" fill="hold"/>
                                        <p:tgtEl>
                                          <p:spTgt spid="81939"/>
                                        </p:tgtEl>
                                        <p:attrNameLst>
                                          <p:attrName>ppt_x</p:attrName>
                                        </p:attrNameLst>
                                      </p:cBhvr>
                                      <p:tavLst>
                                        <p:tav tm="0">
                                          <p:val>
                                            <p:strVal val="0-#ppt_w/2"/>
                                          </p:val>
                                        </p:tav>
                                        <p:tav tm="100000">
                                          <p:val>
                                            <p:strVal val="#ppt_x"/>
                                          </p:val>
                                        </p:tav>
                                      </p:tavLst>
                                    </p:anim>
                                    <p:anim calcmode="lin" valueType="num">
                                      <p:cBhvr additive="base">
                                        <p:cTn id="67" dur="500" fill="hold"/>
                                        <p:tgtEl>
                                          <p:spTgt spid="81939"/>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81942"/>
                                        </p:tgtEl>
                                        <p:attrNameLst>
                                          <p:attrName>style.visibility</p:attrName>
                                        </p:attrNameLst>
                                      </p:cBhvr>
                                      <p:to>
                                        <p:strVal val="visible"/>
                                      </p:to>
                                    </p:set>
                                    <p:animEffect transition="in" filter="wipe(up)">
                                      <p:cBhvr>
                                        <p:cTn id="72" dur="500"/>
                                        <p:tgtEl>
                                          <p:spTgt spid="8194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81943"/>
                                        </p:tgtEl>
                                        <p:attrNameLst>
                                          <p:attrName>style.visibility</p:attrName>
                                        </p:attrNameLst>
                                      </p:cBhvr>
                                      <p:to>
                                        <p:strVal val="visible"/>
                                      </p:to>
                                    </p:set>
                                    <p:animEffect transition="in" filter="blinds(horizontal)">
                                      <p:cBhvr>
                                        <p:cTn id="77" dur="500"/>
                                        <p:tgtEl>
                                          <p:spTgt spid="81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8" grpId="0" autoUpdateAnimBg="0"/>
      <p:bldP spid="81929" grpId="0" autoUpdateAnimBg="0"/>
      <p:bldP spid="81930" grpId="0" autoUpdateAnimBg="0"/>
      <p:bldP spid="81935" grpId="0" autoUpdateAnimBg="0"/>
      <p:bldP spid="81936" grpId="0" animBg="1" autoUpdateAnimBg="0"/>
      <p:bldP spid="81938" grpId="0" autoUpdateAnimBg="0"/>
      <p:bldP spid="81943"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381000" y="228600"/>
            <a:ext cx="8229600" cy="3743325"/>
          </a:xfrm>
          <a:prstGeom prst="rect">
            <a:avLst/>
          </a:prstGeom>
          <a:solidFill>
            <a:srgbClr val="3366FF"/>
          </a:solidFill>
          <a:ln w="9525">
            <a:noFill/>
            <a:miter lim="800000"/>
            <a:headEnd/>
            <a:tailEnd/>
          </a:ln>
          <a:effectLst/>
        </p:spPr>
        <p:txBody>
          <a:bodyPr>
            <a:spAutoFit/>
          </a:bodyPr>
          <a:lstStyle/>
          <a:p>
            <a:pPr>
              <a:spcBef>
                <a:spcPct val="50000"/>
              </a:spcBef>
            </a:pPr>
            <a:r>
              <a:rPr lang="en-US" b="1">
                <a:solidFill>
                  <a:srgbClr val="FFFF00"/>
                </a:solidFill>
              </a:rPr>
              <a:t>Subroutine return using BUN I</a:t>
            </a:r>
          </a:p>
          <a:p>
            <a:pPr>
              <a:spcBef>
                <a:spcPct val="50000"/>
              </a:spcBef>
            </a:pPr>
            <a:r>
              <a:rPr lang="en-US" b="1">
                <a:solidFill>
                  <a:srgbClr val="FBFE00"/>
                </a:solidFill>
                <a:latin typeface="Arial" pitchFamily="34" charset="0"/>
              </a:rPr>
              <a:t>Example: 205: BUN I 200</a:t>
            </a:r>
          </a:p>
          <a:p>
            <a:pPr>
              <a:spcBef>
                <a:spcPct val="50000"/>
              </a:spcBef>
            </a:pPr>
            <a:r>
              <a:rPr lang="en-US" b="1">
                <a:solidFill>
                  <a:srgbClr val="FBFE00"/>
                </a:solidFill>
                <a:latin typeface="Arial" pitchFamily="34" charset="0"/>
              </a:rPr>
              <a:t>M[200] = 101</a:t>
            </a:r>
          </a:p>
          <a:p>
            <a:pPr>
              <a:spcBef>
                <a:spcPct val="50000"/>
              </a:spcBef>
            </a:pPr>
            <a:r>
              <a:rPr lang="en-US" b="1">
                <a:solidFill>
                  <a:srgbClr val="FBFE00"/>
                </a:solidFill>
                <a:latin typeface="Arial" pitchFamily="34" charset="0"/>
              </a:rPr>
              <a:t>D7I’T3: AR </a:t>
            </a:r>
            <a:r>
              <a:rPr lang="en-US">
                <a:solidFill>
                  <a:srgbClr val="FBFE00"/>
                </a:solidFill>
                <a:latin typeface="Symbol" pitchFamily="18" charset="2"/>
              </a:rPr>
              <a:t>¬ </a:t>
            </a:r>
            <a:r>
              <a:rPr lang="en-US" b="1">
                <a:solidFill>
                  <a:srgbClr val="FBFE00"/>
                </a:solidFill>
                <a:latin typeface="Arial" pitchFamily="34" charset="0"/>
              </a:rPr>
              <a:t>M[AR](11-0)</a:t>
            </a:r>
          </a:p>
          <a:p>
            <a:pPr>
              <a:spcBef>
                <a:spcPct val="50000"/>
              </a:spcBef>
            </a:pPr>
            <a:r>
              <a:rPr lang="en-US" b="1">
                <a:solidFill>
                  <a:srgbClr val="FBFE00"/>
                </a:solidFill>
                <a:latin typeface="Arial" pitchFamily="34" charset="0"/>
              </a:rPr>
              <a:t>AR </a:t>
            </a:r>
            <a:r>
              <a:rPr lang="en-US">
                <a:solidFill>
                  <a:srgbClr val="FBFE00"/>
                </a:solidFill>
                <a:latin typeface="Symbol" pitchFamily="18" charset="2"/>
              </a:rPr>
              <a:t>¬ </a:t>
            </a:r>
            <a:r>
              <a:rPr lang="en-US" b="1">
                <a:solidFill>
                  <a:srgbClr val="FBFE00"/>
                </a:solidFill>
                <a:latin typeface="Arial" pitchFamily="34" charset="0"/>
              </a:rPr>
              <a:t>M[200](11-0) = 101</a:t>
            </a:r>
          </a:p>
          <a:p>
            <a:pPr>
              <a:spcBef>
                <a:spcPct val="50000"/>
              </a:spcBef>
            </a:pPr>
            <a:r>
              <a:rPr lang="en-US" b="1">
                <a:solidFill>
                  <a:srgbClr val="FBFE00"/>
                </a:solidFill>
                <a:latin typeface="Arial" pitchFamily="34" charset="0"/>
              </a:rPr>
              <a:t>D4T4: PC </a:t>
            </a:r>
            <a:r>
              <a:rPr lang="en-US">
                <a:solidFill>
                  <a:srgbClr val="FBFE00"/>
                </a:solidFill>
                <a:latin typeface="Symbol" pitchFamily="18" charset="2"/>
              </a:rPr>
              <a:t>¬ </a:t>
            </a:r>
            <a:r>
              <a:rPr lang="en-US" b="1">
                <a:solidFill>
                  <a:srgbClr val="FBFE00"/>
                </a:solidFill>
                <a:latin typeface="Arial" pitchFamily="34" charset="0"/>
              </a:rPr>
              <a:t>AR, SC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PC </a:t>
            </a:r>
            <a:r>
              <a:rPr lang="en-US">
                <a:solidFill>
                  <a:srgbClr val="FBFE00"/>
                </a:solidFill>
                <a:latin typeface="Symbol" pitchFamily="18" charset="2"/>
              </a:rPr>
              <a:t>¬ </a:t>
            </a:r>
            <a:r>
              <a:rPr lang="en-US" b="1">
                <a:solidFill>
                  <a:srgbClr val="FBFE00"/>
                </a:solidFill>
                <a:latin typeface="Arial" pitchFamily="34" charset="0"/>
              </a:rPr>
              <a:t>101, SC </a:t>
            </a:r>
            <a:r>
              <a:rPr lang="en-US">
                <a:solidFill>
                  <a:srgbClr val="FBFE00"/>
                </a:solidFill>
                <a:latin typeface="Symbol" pitchFamily="18" charset="2"/>
              </a:rPr>
              <a:t>¬ </a:t>
            </a:r>
            <a:r>
              <a:rPr lang="en-US" b="1">
                <a:solidFill>
                  <a:srgbClr val="FBFE00"/>
                </a:solidFill>
                <a:latin typeface="Arial" pitchFamily="34" charset="0"/>
              </a:rPr>
              <a:t>0</a:t>
            </a:r>
          </a:p>
        </p:txBody>
      </p:sp>
      <p:sp>
        <p:nvSpPr>
          <p:cNvPr id="153603" name="Rectangle 3"/>
          <p:cNvSpPr>
            <a:spLocks noChangeArrowheads="1"/>
          </p:cNvSpPr>
          <p:nvPr/>
        </p:nvSpPr>
        <p:spPr bwMode="auto">
          <a:xfrm>
            <a:off x="152400" y="4191000"/>
            <a:ext cx="8839200" cy="2378075"/>
          </a:xfrm>
          <a:prstGeom prst="rect">
            <a:avLst/>
          </a:prstGeom>
          <a:noFill/>
          <a:ln w="9525">
            <a:noFill/>
            <a:miter lim="800000"/>
            <a:headEnd/>
            <a:tailEnd/>
          </a:ln>
          <a:effectLst/>
        </p:spPr>
        <p:txBody>
          <a:bodyPr>
            <a:spAutoFit/>
          </a:bodyPr>
          <a:lstStyle/>
          <a:p>
            <a:pPr>
              <a:spcBef>
                <a:spcPct val="50000"/>
              </a:spcBef>
              <a:buFontTx/>
              <a:buChar char="•"/>
            </a:pPr>
            <a:r>
              <a:rPr lang="en-US" sz="2000"/>
              <a:t>In this example we perform a return from a previous subroutine. </a:t>
            </a:r>
          </a:p>
          <a:p>
            <a:pPr>
              <a:spcBef>
                <a:spcPct val="50000"/>
              </a:spcBef>
              <a:buFontTx/>
              <a:buChar char="•"/>
            </a:pPr>
            <a:r>
              <a:rPr lang="en-US" sz="2000"/>
              <a:t>After executing a few instructions which comprise the subroutine, we reach the BUN I 200 instruction. </a:t>
            </a:r>
          </a:p>
          <a:p>
            <a:pPr>
              <a:spcBef>
                <a:spcPct val="50000"/>
              </a:spcBef>
              <a:buFontTx/>
              <a:buChar char="•"/>
            </a:pPr>
            <a:r>
              <a:rPr lang="en-US" sz="2000"/>
              <a:t>During the indirect cycle, we go to location 200 to get the actual address we want, in this case 101. </a:t>
            </a:r>
          </a:p>
          <a:p>
            <a:pPr>
              <a:spcBef>
                <a:spcPct val="50000"/>
              </a:spcBef>
              <a:buFontTx/>
              <a:buChar char="•"/>
            </a:pPr>
            <a:r>
              <a:rPr lang="en-US" sz="2000"/>
              <a:t>During T4, we load this value into the program counter, affecting the jump.</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304800" y="152400"/>
            <a:ext cx="8458200" cy="2647950"/>
          </a:xfrm>
          <a:prstGeom prst="rect">
            <a:avLst/>
          </a:prstGeom>
          <a:solidFill>
            <a:srgbClr val="3366FF"/>
          </a:solidFill>
          <a:ln w="9525">
            <a:noFill/>
            <a:miter lim="800000"/>
            <a:headEnd/>
            <a:tailEnd/>
          </a:ln>
          <a:effectLst/>
        </p:spPr>
        <p:txBody>
          <a:bodyPr>
            <a:spAutoFit/>
          </a:bodyPr>
          <a:lstStyle/>
          <a:p>
            <a:pPr>
              <a:spcBef>
                <a:spcPct val="50000"/>
              </a:spcBef>
            </a:pPr>
            <a:r>
              <a:rPr lang="en-US" b="1">
                <a:solidFill>
                  <a:srgbClr val="FFFF00"/>
                </a:solidFill>
              </a:rPr>
              <a:t>ISZ execute cycle</a:t>
            </a:r>
          </a:p>
          <a:p>
            <a:pPr>
              <a:spcBef>
                <a:spcPct val="50000"/>
              </a:spcBef>
            </a:pPr>
            <a:r>
              <a:rPr lang="en-US" b="1">
                <a:solidFill>
                  <a:srgbClr val="FBFE00"/>
                </a:solidFill>
                <a:latin typeface="Arial" pitchFamily="34" charset="0"/>
              </a:rPr>
              <a:t>D6T4: DR </a:t>
            </a:r>
            <a:r>
              <a:rPr lang="en-US">
                <a:solidFill>
                  <a:srgbClr val="FBFE00"/>
                </a:solidFill>
                <a:latin typeface="Symbol" pitchFamily="18" charset="2"/>
              </a:rPr>
              <a:t>¬ </a:t>
            </a:r>
            <a:r>
              <a:rPr lang="en-US" b="1">
                <a:solidFill>
                  <a:srgbClr val="FBFE00"/>
                </a:solidFill>
                <a:latin typeface="Arial" pitchFamily="34" charset="0"/>
              </a:rPr>
              <a:t>M[AR]</a:t>
            </a:r>
          </a:p>
          <a:p>
            <a:pPr>
              <a:spcBef>
                <a:spcPct val="50000"/>
              </a:spcBef>
            </a:pPr>
            <a:r>
              <a:rPr lang="en-US" b="1">
                <a:solidFill>
                  <a:srgbClr val="FBFE00"/>
                </a:solidFill>
                <a:latin typeface="Arial" pitchFamily="34" charset="0"/>
              </a:rPr>
              <a:t>D6T5: DR </a:t>
            </a:r>
            <a:r>
              <a:rPr lang="en-US">
                <a:solidFill>
                  <a:srgbClr val="FBFE00"/>
                </a:solidFill>
                <a:latin typeface="Symbol" pitchFamily="18" charset="2"/>
              </a:rPr>
              <a:t>¬ </a:t>
            </a:r>
            <a:r>
              <a:rPr lang="en-US" b="1">
                <a:solidFill>
                  <a:srgbClr val="FBFE00"/>
                </a:solidFill>
                <a:latin typeface="Arial" pitchFamily="34" charset="0"/>
              </a:rPr>
              <a:t>DR+1</a:t>
            </a:r>
          </a:p>
          <a:p>
            <a:pPr>
              <a:spcBef>
                <a:spcPct val="50000"/>
              </a:spcBef>
            </a:pPr>
            <a:r>
              <a:rPr lang="en-US" b="1">
                <a:solidFill>
                  <a:srgbClr val="FBFE00"/>
                </a:solidFill>
                <a:latin typeface="Arial" pitchFamily="34" charset="0"/>
              </a:rPr>
              <a:t>D6T6: M[AR] </a:t>
            </a:r>
            <a:r>
              <a:rPr lang="en-US">
                <a:solidFill>
                  <a:srgbClr val="FBFE00"/>
                </a:solidFill>
                <a:latin typeface="Symbol" pitchFamily="18" charset="2"/>
              </a:rPr>
              <a:t>¬ </a:t>
            </a:r>
            <a:r>
              <a:rPr lang="en-US" b="1">
                <a:solidFill>
                  <a:srgbClr val="FBFE00"/>
                </a:solidFill>
                <a:latin typeface="Arial" pitchFamily="34" charset="0"/>
              </a:rPr>
              <a:t>DR, SC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if (DR=0) then PC </a:t>
            </a:r>
            <a:r>
              <a:rPr lang="en-US">
                <a:solidFill>
                  <a:srgbClr val="FBFE00"/>
                </a:solidFill>
                <a:latin typeface="Symbol" pitchFamily="18" charset="2"/>
              </a:rPr>
              <a:t>¬ </a:t>
            </a:r>
            <a:r>
              <a:rPr lang="en-US" b="1">
                <a:solidFill>
                  <a:srgbClr val="FBFE00"/>
                </a:solidFill>
                <a:latin typeface="Arial" pitchFamily="34" charset="0"/>
              </a:rPr>
              <a:t>PC+1</a:t>
            </a:r>
          </a:p>
        </p:txBody>
      </p:sp>
      <p:sp>
        <p:nvSpPr>
          <p:cNvPr id="154627" name="Rectangle 3"/>
          <p:cNvSpPr>
            <a:spLocks noChangeArrowheads="1"/>
          </p:cNvSpPr>
          <p:nvPr/>
        </p:nvSpPr>
        <p:spPr bwMode="auto">
          <a:xfrm>
            <a:off x="228600" y="3276600"/>
            <a:ext cx="8686800" cy="3378200"/>
          </a:xfrm>
          <a:prstGeom prst="rect">
            <a:avLst/>
          </a:prstGeom>
          <a:noFill/>
          <a:ln w="9525">
            <a:noFill/>
            <a:miter lim="800000"/>
            <a:headEnd/>
            <a:tailEnd/>
          </a:ln>
          <a:effectLst/>
        </p:spPr>
        <p:txBody>
          <a:bodyPr>
            <a:spAutoFit/>
          </a:bodyPr>
          <a:lstStyle/>
          <a:p>
            <a:pPr>
              <a:spcBef>
                <a:spcPct val="50000"/>
              </a:spcBef>
            </a:pPr>
            <a:r>
              <a:rPr lang="en-US"/>
              <a:t>The ISZ instruction is used for program loops. The negative of the count value is stored in some memory location, say X. At the end of the loop, we place the instruction ISZ X. During T4, the Basic Computer copies the contents of memory location X into the data register. This value is incremented during T5,  and written back into memory during T6. (AR still contains the memory address at this point.) Also during T6, this value, still available in DR, is check to see if it is zero. If so, PC is incremented, in effect skipping the next instruction.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304800" y="228600"/>
            <a:ext cx="8534400" cy="3743325"/>
          </a:xfrm>
          <a:prstGeom prst="rect">
            <a:avLst/>
          </a:prstGeom>
          <a:solidFill>
            <a:srgbClr val="3366FF"/>
          </a:solidFill>
          <a:ln w="9525">
            <a:noFill/>
            <a:miter lim="800000"/>
            <a:headEnd/>
            <a:tailEnd/>
          </a:ln>
          <a:effectLst/>
        </p:spPr>
        <p:txBody>
          <a:bodyPr>
            <a:spAutoFit/>
          </a:bodyPr>
          <a:lstStyle/>
          <a:p>
            <a:pPr>
              <a:spcBef>
                <a:spcPct val="50000"/>
              </a:spcBef>
            </a:pPr>
            <a:r>
              <a:rPr lang="en-US" b="1">
                <a:solidFill>
                  <a:srgbClr val="FFFF00"/>
                </a:solidFill>
              </a:rPr>
              <a:t>Loop control using ISZ</a:t>
            </a:r>
          </a:p>
          <a:p>
            <a:pPr>
              <a:spcBef>
                <a:spcPct val="50000"/>
              </a:spcBef>
            </a:pPr>
            <a:r>
              <a:rPr lang="en-US" b="1">
                <a:solidFill>
                  <a:srgbClr val="FBFE00"/>
                </a:solidFill>
                <a:latin typeface="Arial" pitchFamily="34" charset="0"/>
              </a:rPr>
              <a:t>Example:100: ISZ 200 M[200] = 55</a:t>
            </a:r>
          </a:p>
          <a:p>
            <a:pPr>
              <a:spcBef>
                <a:spcPct val="50000"/>
              </a:spcBef>
            </a:pPr>
            <a:r>
              <a:rPr lang="en-US" b="1">
                <a:solidFill>
                  <a:srgbClr val="FBFE00"/>
                </a:solidFill>
                <a:latin typeface="Arial" pitchFamily="34" charset="0"/>
              </a:rPr>
              <a:t>D6T4: DR </a:t>
            </a:r>
            <a:r>
              <a:rPr lang="en-US">
                <a:solidFill>
                  <a:srgbClr val="FBFE00"/>
                </a:solidFill>
                <a:latin typeface="Symbol" pitchFamily="18" charset="2"/>
              </a:rPr>
              <a:t>¬ </a:t>
            </a:r>
            <a:r>
              <a:rPr lang="en-US" b="1">
                <a:solidFill>
                  <a:srgbClr val="FBFE00"/>
                </a:solidFill>
                <a:latin typeface="Arial" pitchFamily="34" charset="0"/>
              </a:rPr>
              <a:t>M[AR] (DR </a:t>
            </a:r>
            <a:r>
              <a:rPr lang="en-US">
                <a:solidFill>
                  <a:srgbClr val="FBFE00"/>
                </a:solidFill>
                <a:latin typeface="Symbol" pitchFamily="18" charset="2"/>
              </a:rPr>
              <a:t>¬ </a:t>
            </a:r>
            <a:r>
              <a:rPr lang="en-US" b="1">
                <a:solidFill>
                  <a:srgbClr val="FBFE00"/>
                </a:solidFill>
                <a:latin typeface="Arial" pitchFamily="34" charset="0"/>
              </a:rPr>
              <a:t>55)</a:t>
            </a:r>
          </a:p>
          <a:p>
            <a:pPr>
              <a:spcBef>
                <a:spcPct val="50000"/>
              </a:spcBef>
            </a:pPr>
            <a:r>
              <a:rPr lang="en-US" b="1">
                <a:solidFill>
                  <a:srgbClr val="FBFE00"/>
                </a:solidFill>
                <a:latin typeface="Arial" pitchFamily="34" charset="0"/>
              </a:rPr>
              <a:t>D6T5: DR </a:t>
            </a:r>
            <a:r>
              <a:rPr lang="en-US">
                <a:solidFill>
                  <a:srgbClr val="FBFE00"/>
                </a:solidFill>
                <a:latin typeface="Symbol" pitchFamily="18" charset="2"/>
              </a:rPr>
              <a:t>¬ </a:t>
            </a:r>
            <a:r>
              <a:rPr lang="en-US" b="1">
                <a:solidFill>
                  <a:srgbClr val="FBFE00"/>
                </a:solidFill>
                <a:latin typeface="Arial" pitchFamily="34" charset="0"/>
              </a:rPr>
              <a:t>DR+1 (DR </a:t>
            </a:r>
            <a:r>
              <a:rPr lang="en-US">
                <a:solidFill>
                  <a:srgbClr val="FBFE00"/>
                </a:solidFill>
                <a:latin typeface="Symbol" pitchFamily="18" charset="2"/>
              </a:rPr>
              <a:t>¬ </a:t>
            </a:r>
            <a:r>
              <a:rPr lang="en-US" b="1">
                <a:solidFill>
                  <a:srgbClr val="FBFE00"/>
                </a:solidFill>
                <a:latin typeface="Arial" pitchFamily="34" charset="0"/>
              </a:rPr>
              <a:t>56)</a:t>
            </a:r>
          </a:p>
          <a:p>
            <a:pPr>
              <a:spcBef>
                <a:spcPct val="50000"/>
              </a:spcBef>
            </a:pPr>
            <a:r>
              <a:rPr lang="en-US" b="1">
                <a:solidFill>
                  <a:srgbClr val="FBFE00"/>
                </a:solidFill>
                <a:latin typeface="Arial" pitchFamily="34" charset="0"/>
              </a:rPr>
              <a:t>D6T6: M[AR] </a:t>
            </a:r>
            <a:r>
              <a:rPr lang="en-US">
                <a:solidFill>
                  <a:srgbClr val="FBFE00"/>
                </a:solidFill>
                <a:latin typeface="Symbol" pitchFamily="18" charset="2"/>
              </a:rPr>
              <a:t>¬ </a:t>
            </a:r>
            <a:r>
              <a:rPr lang="en-US" b="1">
                <a:solidFill>
                  <a:srgbClr val="FBFE00"/>
                </a:solidFill>
                <a:latin typeface="Arial" pitchFamily="34" charset="0"/>
              </a:rPr>
              <a:t>DR, SC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if (DR=0) then PC </a:t>
            </a:r>
            <a:r>
              <a:rPr lang="en-US">
                <a:solidFill>
                  <a:srgbClr val="FBFE00"/>
                </a:solidFill>
                <a:latin typeface="Symbol" pitchFamily="18" charset="2"/>
              </a:rPr>
              <a:t>¬ </a:t>
            </a:r>
            <a:r>
              <a:rPr lang="en-US" b="1">
                <a:solidFill>
                  <a:srgbClr val="FBFE00"/>
                </a:solidFill>
                <a:latin typeface="Arial" pitchFamily="34" charset="0"/>
              </a:rPr>
              <a:t>PC+1</a:t>
            </a:r>
          </a:p>
          <a:p>
            <a:pPr>
              <a:spcBef>
                <a:spcPct val="50000"/>
              </a:spcBef>
            </a:pPr>
            <a:r>
              <a:rPr lang="en-US" b="1">
                <a:solidFill>
                  <a:srgbClr val="FBFE00"/>
                </a:solidFill>
                <a:latin typeface="Arial" pitchFamily="34" charset="0"/>
              </a:rPr>
              <a:t>(M[200] </a:t>
            </a:r>
            <a:r>
              <a:rPr lang="en-US">
                <a:solidFill>
                  <a:srgbClr val="FBFE00"/>
                </a:solidFill>
                <a:latin typeface="Symbol" pitchFamily="18" charset="2"/>
              </a:rPr>
              <a:t>¬ </a:t>
            </a:r>
            <a:r>
              <a:rPr lang="en-US" b="1">
                <a:solidFill>
                  <a:srgbClr val="FBFE00"/>
                </a:solidFill>
                <a:latin typeface="Arial" pitchFamily="34" charset="0"/>
              </a:rPr>
              <a:t>56, SC </a:t>
            </a:r>
            <a:r>
              <a:rPr lang="en-US">
                <a:solidFill>
                  <a:srgbClr val="FBFE00"/>
                </a:solidFill>
                <a:latin typeface="Symbol" pitchFamily="18" charset="2"/>
              </a:rPr>
              <a:t>¬ </a:t>
            </a:r>
            <a:r>
              <a:rPr lang="en-US" b="1">
                <a:solidFill>
                  <a:srgbClr val="FBFE00"/>
                </a:solidFill>
                <a:latin typeface="Arial" pitchFamily="34" charset="0"/>
              </a:rPr>
              <a:t>0)</a:t>
            </a:r>
          </a:p>
        </p:txBody>
      </p:sp>
      <p:sp>
        <p:nvSpPr>
          <p:cNvPr id="155651" name="Rectangle 3"/>
          <p:cNvSpPr>
            <a:spLocks noChangeArrowheads="1"/>
          </p:cNvSpPr>
          <p:nvPr/>
        </p:nvSpPr>
        <p:spPr bwMode="auto">
          <a:xfrm>
            <a:off x="228600" y="4419600"/>
            <a:ext cx="8686800" cy="1552575"/>
          </a:xfrm>
          <a:prstGeom prst="rect">
            <a:avLst/>
          </a:prstGeom>
          <a:noFill/>
          <a:ln w="9525">
            <a:noFill/>
            <a:miter lim="800000"/>
            <a:headEnd/>
            <a:tailEnd/>
          </a:ln>
          <a:effectLst/>
        </p:spPr>
        <p:txBody>
          <a:bodyPr>
            <a:spAutoFit/>
          </a:bodyPr>
          <a:lstStyle/>
          <a:p>
            <a:pPr>
              <a:spcBef>
                <a:spcPct val="50000"/>
              </a:spcBef>
            </a:pPr>
            <a:r>
              <a:rPr lang="en-US"/>
              <a:t>In this example, memory location 200 contains 55, which is loaded into the data register during T4. It is incremented to 56 during T5 and stored back into memory location 200. Since it is not zero, we do not increment the PC.</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381000" y="152400"/>
            <a:ext cx="8458200" cy="3743325"/>
          </a:xfrm>
          <a:prstGeom prst="rect">
            <a:avLst/>
          </a:prstGeom>
          <a:solidFill>
            <a:srgbClr val="3366FF"/>
          </a:solidFill>
          <a:ln w="9525">
            <a:noFill/>
            <a:miter lim="800000"/>
            <a:headEnd/>
            <a:tailEnd/>
          </a:ln>
          <a:effectLst/>
        </p:spPr>
        <p:txBody>
          <a:bodyPr>
            <a:spAutoFit/>
          </a:bodyPr>
          <a:lstStyle/>
          <a:p>
            <a:pPr>
              <a:spcBef>
                <a:spcPct val="50000"/>
              </a:spcBef>
            </a:pPr>
            <a:r>
              <a:rPr lang="en-US" b="1">
                <a:solidFill>
                  <a:srgbClr val="FFFF00"/>
                </a:solidFill>
              </a:rPr>
              <a:t>Loops using ISZ</a:t>
            </a:r>
          </a:p>
          <a:p>
            <a:pPr>
              <a:spcBef>
                <a:spcPct val="50000"/>
              </a:spcBef>
            </a:pPr>
            <a:r>
              <a:rPr lang="en-US" b="1">
                <a:solidFill>
                  <a:srgbClr val="FBFE00"/>
                </a:solidFill>
                <a:latin typeface="Arial" pitchFamily="34" charset="0"/>
              </a:rPr>
              <a:t>X: </a:t>
            </a:r>
            <a:r>
              <a:rPr lang="en-US" b="1" i="1">
                <a:solidFill>
                  <a:srgbClr val="FBFE00"/>
                </a:solidFill>
                <a:latin typeface="Arial" pitchFamily="34" charset="0"/>
              </a:rPr>
              <a:t>Start of loop</a:t>
            </a:r>
          </a:p>
          <a:p>
            <a:pPr>
              <a:spcBef>
                <a:spcPct val="50000"/>
              </a:spcBef>
            </a:pPr>
            <a:r>
              <a:rPr lang="en-US" b="1">
                <a:solidFill>
                  <a:srgbClr val="FBFE00"/>
                </a:solidFill>
                <a:latin typeface="Arial" pitchFamily="34" charset="0"/>
              </a:rPr>
              <a:t>.</a:t>
            </a:r>
          </a:p>
          <a:p>
            <a:pPr>
              <a:spcBef>
                <a:spcPct val="50000"/>
              </a:spcBef>
            </a:pPr>
            <a:r>
              <a:rPr lang="en-US" b="1">
                <a:solidFill>
                  <a:srgbClr val="FBFE00"/>
                </a:solidFill>
                <a:latin typeface="Arial" pitchFamily="34" charset="0"/>
              </a:rPr>
              <a:t>.</a:t>
            </a:r>
          </a:p>
          <a:p>
            <a:pPr>
              <a:spcBef>
                <a:spcPct val="50000"/>
              </a:spcBef>
            </a:pPr>
            <a:r>
              <a:rPr lang="en-US" b="1">
                <a:solidFill>
                  <a:srgbClr val="FBFE00"/>
                </a:solidFill>
                <a:latin typeface="Arial" pitchFamily="34" charset="0"/>
              </a:rPr>
              <a:t>ISZ 200</a:t>
            </a:r>
          </a:p>
          <a:p>
            <a:pPr>
              <a:spcBef>
                <a:spcPct val="50000"/>
              </a:spcBef>
            </a:pPr>
            <a:r>
              <a:rPr lang="en-US" b="1">
                <a:solidFill>
                  <a:srgbClr val="FBFE00"/>
                </a:solidFill>
                <a:latin typeface="Arial" pitchFamily="34" charset="0"/>
              </a:rPr>
              <a:t>BUN X</a:t>
            </a:r>
          </a:p>
          <a:p>
            <a:pPr>
              <a:spcBef>
                <a:spcPct val="50000"/>
              </a:spcBef>
            </a:pPr>
            <a:r>
              <a:rPr lang="en-US" b="1" i="1">
                <a:solidFill>
                  <a:srgbClr val="FBFE00"/>
                </a:solidFill>
                <a:latin typeface="Arial" pitchFamily="34" charset="0"/>
              </a:rPr>
              <a:t>Continue on...</a:t>
            </a:r>
          </a:p>
        </p:txBody>
      </p:sp>
      <p:sp>
        <p:nvSpPr>
          <p:cNvPr id="156675" name="Rectangle 3"/>
          <p:cNvSpPr>
            <a:spLocks noChangeArrowheads="1"/>
          </p:cNvSpPr>
          <p:nvPr/>
        </p:nvSpPr>
        <p:spPr bwMode="auto">
          <a:xfrm>
            <a:off x="228600" y="4267200"/>
            <a:ext cx="8686800" cy="2282825"/>
          </a:xfrm>
          <a:prstGeom prst="rect">
            <a:avLst/>
          </a:prstGeom>
          <a:noFill/>
          <a:ln w="9525">
            <a:noFill/>
            <a:miter lim="800000"/>
            <a:headEnd/>
            <a:tailEnd/>
          </a:ln>
          <a:effectLst/>
        </p:spPr>
        <p:txBody>
          <a:bodyPr>
            <a:spAutoFit/>
          </a:bodyPr>
          <a:lstStyle/>
          <a:p>
            <a:pPr>
              <a:spcBef>
                <a:spcPct val="50000"/>
              </a:spcBef>
            </a:pPr>
            <a:r>
              <a:rPr lang="en-US"/>
              <a:t>Here is an example of how to use the ISZ instruction in a program loop. The loop starts at some location X and does its work. Then we perform the ISZ instruction, which increments the loop counter. If it is not zero, it does not skip the next instruction. It executes that instruction, which branches back to the beginning of the loop. If it is zero, it skips the BUN X instruction, exiting the loop.</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228600" y="228600"/>
            <a:ext cx="8534400" cy="4291013"/>
          </a:xfrm>
          <a:prstGeom prst="rect">
            <a:avLst/>
          </a:prstGeom>
          <a:solidFill>
            <a:srgbClr val="3366FF"/>
          </a:solidFill>
          <a:ln w="9525">
            <a:noFill/>
            <a:miter lim="800000"/>
            <a:headEnd/>
            <a:tailEnd/>
          </a:ln>
          <a:effectLst/>
        </p:spPr>
        <p:txBody>
          <a:bodyPr>
            <a:spAutoFit/>
          </a:bodyPr>
          <a:lstStyle/>
          <a:p>
            <a:pPr>
              <a:spcBef>
                <a:spcPct val="50000"/>
              </a:spcBef>
            </a:pPr>
            <a:r>
              <a:rPr lang="en-US" b="1">
                <a:solidFill>
                  <a:srgbClr val="FFFF00"/>
                </a:solidFill>
              </a:rPr>
              <a:t>Register-reference execute cycles</a:t>
            </a:r>
          </a:p>
          <a:p>
            <a:pPr>
              <a:spcBef>
                <a:spcPct val="50000"/>
              </a:spcBef>
            </a:pPr>
            <a:r>
              <a:rPr lang="en-US" b="1">
                <a:solidFill>
                  <a:srgbClr val="FBFE00"/>
                </a:solidFill>
                <a:latin typeface="Arial" pitchFamily="34" charset="0"/>
              </a:rPr>
              <a:t>r = D7I’T3 r: SC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(CLA) rIR11: AC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(CLE) rIR10: E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(CMA) rIR9: AC </a:t>
            </a:r>
            <a:r>
              <a:rPr lang="en-US">
                <a:solidFill>
                  <a:srgbClr val="FBFE00"/>
                </a:solidFill>
                <a:latin typeface="Symbol" pitchFamily="18" charset="2"/>
              </a:rPr>
              <a:t>¬  </a:t>
            </a:r>
            <a:r>
              <a:rPr lang="en-US" b="1">
                <a:solidFill>
                  <a:srgbClr val="FBFE00"/>
                </a:solidFill>
                <a:latin typeface="Arial" pitchFamily="34" charset="0"/>
              </a:rPr>
              <a:t>AC</a:t>
            </a:r>
          </a:p>
          <a:p>
            <a:pPr>
              <a:spcBef>
                <a:spcPct val="50000"/>
              </a:spcBef>
            </a:pPr>
            <a:r>
              <a:rPr lang="en-US" b="1">
                <a:solidFill>
                  <a:srgbClr val="FBFE00"/>
                </a:solidFill>
                <a:latin typeface="Arial" pitchFamily="34" charset="0"/>
              </a:rPr>
              <a:t>(CME) rIR8: E </a:t>
            </a:r>
            <a:r>
              <a:rPr lang="en-US">
                <a:solidFill>
                  <a:srgbClr val="FBFE00"/>
                </a:solidFill>
                <a:latin typeface="Symbol" pitchFamily="18" charset="2"/>
              </a:rPr>
              <a:t>¬  </a:t>
            </a:r>
            <a:r>
              <a:rPr lang="en-US" b="1">
                <a:solidFill>
                  <a:srgbClr val="FBFE00"/>
                </a:solidFill>
                <a:latin typeface="Arial" pitchFamily="34" charset="0"/>
              </a:rPr>
              <a:t>E</a:t>
            </a:r>
          </a:p>
          <a:p>
            <a:pPr>
              <a:spcBef>
                <a:spcPct val="50000"/>
              </a:spcBef>
            </a:pPr>
            <a:r>
              <a:rPr lang="en-US" b="1">
                <a:solidFill>
                  <a:srgbClr val="FBFE00"/>
                </a:solidFill>
                <a:latin typeface="Arial" pitchFamily="34" charset="0"/>
              </a:rPr>
              <a:t>(CIR) rIR7: EAC </a:t>
            </a:r>
            <a:r>
              <a:rPr lang="en-US">
                <a:solidFill>
                  <a:srgbClr val="FBFE00"/>
                </a:solidFill>
                <a:latin typeface="Symbol" pitchFamily="18" charset="2"/>
              </a:rPr>
              <a:t>¬ </a:t>
            </a:r>
            <a:r>
              <a:rPr lang="en-US" b="1">
                <a:solidFill>
                  <a:srgbClr val="FBFE00"/>
                </a:solidFill>
                <a:latin typeface="Arial" pitchFamily="34" charset="0"/>
              </a:rPr>
              <a:t>cir(EAC)</a:t>
            </a:r>
          </a:p>
          <a:p>
            <a:pPr>
              <a:spcBef>
                <a:spcPct val="50000"/>
              </a:spcBef>
            </a:pPr>
            <a:r>
              <a:rPr lang="en-US" b="1">
                <a:solidFill>
                  <a:srgbClr val="FBFE00"/>
                </a:solidFill>
                <a:latin typeface="Arial" pitchFamily="34" charset="0"/>
              </a:rPr>
              <a:t>(CIL) rIR6: EAC </a:t>
            </a:r>
            <a:r>
              <a:rPr lang="en-US">
                <a:solidFill>
                  <a:srgbClr val="FBFE00"/>
                </a:solidFill>
                <a:latin typeface="Symbol" pitchFamily="18" charset="2"/>
              </a:rPr>
              <a:t>¬  </a:t>
            </a:r>
            <a:r>
              <a:rPr lang="en-US" b="1">
                <a:solidFill>
                  <a:srgbClr val="FBFE00"/>
                </a:solidFill>
                <a:latin typeface="Arial" pitchFamily="34" charset="0"/>
              </a:rPr>
              <a:t>cil(EAC)</a:t>
            </a:r>
          </a:p>
        </p:txBody>
      </p:sp>
      <p:sp>
        <p:nvSpPr>
          <p:cNvPr id="157699" name="Rectangle 3"/>
          <p:cNvSpPr>
            <a:spLocks noChangeArrowheads="1"/>
          </p:cNvSpPr>
          <p:nvPr/>
        </p:nvSpPr>
        <p:spPr bwMode="auto">
          <a:xfrm>
            <a:off x="0" y="4648200"/>
            <a:ext cx="8915400" cy="1917700"/>
          </a:xfrm>
          <a:prstGeom prst="rect">
            <a:avLst/>
          </a:prstGeom>
          <a:noFill/>
          <a:ln w="9525">
            <a:noFill/>
            <a:miter lim="800000"/>
            <a:headEnd/>
            <a:tailEnd/>
          </a:ln>
          <a:effectLst/>
        </p:spPr>
        <p:txBody>
          <a:bodyPr>
            <a:spAutoFit/>
          </a:bodyPr>
          <a:lstStyle/>
          <a:p>
            <a:pPr>
              <a:spcBef>
                <a:spcPct val="50000"/>
              </a:spcBef>
              <a:buFontTx/>
              <a:buChar char="•"/>
            </a:pPr>
            <a:r>
              <a:rPr lang="en-US"/>
              <a:t>r: SC &lt;-- 0. This means that SC &lt;-- 0 whenever r=1, regardless of the values of IR(11-0). In short, this is equivalent to adding the micro-operation SC &lt;-- 0 to each of these instructions individually. The CLA and CLE instructions clear AC and E. CMA and CME perform complement. CIR and CIL perform circular right and left shifts </a:t>
            </a:r>
          </a:p>
        </p:txBody>
      </p:sp>
      <p:sp>
        <p:nvSpPr>
          <p:cNvPr id="157700" name="Text Box 4"/>
          <p:cNvSpPr txBox="1">
            <a:spLocks noChangeArrowheads="1"/>
          </p:cNvSpPr>
          <p:nvPr/>
        </p:nvSpPr>
        <p:spPr bwMode="auto">
          <a:xfrm>
            <a:off x="4800600" y="609600"/>
            <a:ext cx="3810000" cy="3013075"/>
          </a:xfrm>
          <a:prstGeom prst="rect">
            <a:avLst/>
          </a:prstGeom>
          <a:solidFill>
            <a:schemeClr val="bg1"/>
          </a:solidFill>
          <a:ln w="9525">
            <a:noFill/>
            <a:miter lim="800000"/>
            <a:headEnd/>
            <a:tailEnd/>
          </a:ln>
          <a:effectLst/>
        </p:spPr>
        <p:txBody>
          <a:bodyPr>
            <a:spAutoFit/>
          </a:bodyPr>
          <a:lstStyle/>
          <a:p>
            <a:pPr>
              <a:spcBef>
                <a:spcPct val="50000"/>
              </a:spcBef>
            </a:pPr>
            <a:r>
              <a:rPr lang="en-US"/>
              <a:t>There are 12 register reference instructions, each activated by one of the 12 low order bits of the instruction register. Each register reference instruction is executed in a single clock cycle.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533400" y="228600"/>
            <a:ext cx="8001000" cy="4291013"/>
          </a:xfrm>
          <a:prstGeom prst="rect">
            <a:avLst/>
          </a:prstGeom>
          <a:solidFill>
            <a:srgbClr val="3366FF"/>
          </a:solidFill>
          <a:ln w="9525">
            <a:noFill/>
            <a:miter lim="800000"/>
            <a:headEnd/>
            <a:tailEnd/>
          </a:ln>
          <a:effectLst/>
        </p:spPr>
        <p:txBody>
          <a:bodyPr>
            <a:spAutoFit/>
          </a:bodyPr>
          <a:lstStyle/>
          <a:p>
            <a:pPr>
              <a:spcBef>
                <a:spcPct val="50000"/>
              </a:spcBef>
            </a:pPr>
            <a:r>
              <a:rPr lang="en-US" b="1">
                <a:solidFill>
                  <a:srgbClr val="FFFF00"/>
                </a:solidFill>
              </a:rPr>
              <a:t>Register-reference execute cycles</a:t>
            </a:r>
          </a:p>
          <a:p>
            <a:pPr>
              <a:spcBef>
                <a:spcPct val="50000"/>
              </a:spcBef>
            </a:pPr>
            <a:r>
              <a:rPr lang="en-US" b="1">
                <a:solidFill>
                  <a:srgbClr val="FBFE00"/>
                </a:solidFill>
                <a:latin typeface="Arial" pitchFamily="34" charset="0"/>
              </a:rPr>
              <a:t>r = D7I’T3 r: SC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(INC) rIR5: EAC </a:t>
            </a:r>
            <a:r>
              <a:rPr lang="en-US">
                <a:solidFill>
                  <a:srgbClr val="FBFE00"/>
                </a:solidFill>
                <a:latin typeface="Symbol" pitchFamily="18" charset="2"/>
              </a:rPr>
              <a:t>¬  </a:t>
            </a:r>
            <a:r>
              <a:rPr lang="en-US" b="1">
                <a:solidFill>
                  <a:srgbClr val="FBFE00"/>
                </a:solidFill>
                <a:latin typeface="Arial" pitchFamily="34" charset="0"/>
              </a:rPr>
              <a:t>AC+1</a:t>
            </a:r>
          </a:p>
          <a:p>
            <a:pPr>
              <a:spcBef>
                <a:spcPct val="50000"/>
              </a:spcBef>
            </a:pPr>
            <a:r>
              <a:rPr lang="en-US" b="1">
                <a:solidFill>
                  <a:srgbClr val="FBFE00"/>
                </a:solidFill>
                <a:latin typeface="Arial" pitchFamily="34" charset="0"/>
              </a:rPr>
              <a:t>(SPA) rIR4: IF AC(15)=0 THEN PC </a:t>
            </a:r>
            <a:r>
              <a:rPr lang="en-US">
                <a:solidFill>
                  <a:srgbClr val="FBFE00"/>
                </a:solidFill>
                <a:latin typeface="Symbol" pitchFamily="18" charset="2"/>
              </a:rPr>
              <a:t>¬  </a:t>
            </a:r>
            <a:r>
              <a:rPr lang="en-US" b="1">
                <a:solidFill>
                  <a:srgbClr val="FBFE00"/>
                </a:solidFill>
                <a:latin typeface="Arial" pitchFamily="34" charset="0"/>
              </a:rPr>
              <a:t>PC+1</a:t>
            </a:r>
          </a:p>
          <a:p>
            <a:pPr>
              <a:spcBef>
                <a:spcPct val="50000"/>
              </a:spcBef>
            </a:pPr>
            <a:r>
              <a:rPr lang="en-US" b="1">
                <a:solidFill>
                  <a:srgbClr val="FBFE00"/>
                </a:solidFill>
                <a:latin typeface="Arial" pitchFamily="34" charset="0"/>
              </a:rPr>
              <a:t>(SNA) rIR3: IF AC(15)=1 THEN PC </a:t>
            </a:r>
            <a:r>
              <a:rPr lang="en-US">
                <a:solidFill>
                  <a:srgbClr val="FBFE00"/>
                </a:solidFill>
                <a:latin typeface="Symbol" pitchFamily="18" charset="2"/>
              </a:rPr>
              <a:t>¬  </a:t>
            </a:r>
            <a:r>
              <a:rPr lang="en-US" b="1">
                <a:solidFill>
                  <a:srgbClr val="FBFE00"/>
                </a:solidFill>
                <a:latin typeface="Arial" pitchFamily="34" charset="0"/>
              </a:rPr>
              <a:t>PC+1</a:t>
            </a:r>
          </a:p>
          <a:p>
            <a:pPr>
              <a:spcBef>
                <a:spcPct val="50000"/>
              </a:spcBef>
            </a:pPr>
            <a:r>
              <a:rPr lang="en-US" b="1">
                <a:solidFill>
                  <a:srgbClr val="FBFE00"/>
                </a:solidFill>
                <a:latin typeface="Arial" pitchFamily="34" charset="0"/>
              </a:rPr>
              <a:t>(SZA) rIR2: IF AC=0 THEN PC </a:t>
            </a:r>
            <a:r>
              <a:rPr lang="en-US">
                <a:solidFill>
                  <a:srgbClr val="FBFE00"/>
                </a:solidFill>
                <a:latin typeface="Symbol" pitchFamily="18" charset="2"/>
              </a:rPr>
              <a:t>¬  </a:t>
            </a:r>
            <a:r>
              <a:rPr lang="en-US" b="1">
                <a:solidFill>
                  <a:srgbClr val="FBFE00"/>
                </a:solidFill>
                <a:latin typeface="Arial" pitchFamily="34" charset="0"/>
              </a:rPr>
              <a:t>PC+1</a:t>
            </a:r>
          </a:p>
          <a:p>
            <a:pPr>
              <a:spcBef>
                <a:spcPct val="50000"/>
              </a:spcBef>
            </a:pPr>
            <a:r>
              <a:rPr lang="en-US" b="1">
                <a:solidFill>
                  <a:srgbClr val="FBFE00"/>
                </a:solidFill>
                <a:latin typeface="Arial" pitchFamily="34" charset="0"/>
              </a:rPr>
              <a:t>(SZE) rIR1: IF E=0 THEN PC </a:t>
            </a:r>
            <a:r>
              <a:rPr lang="en-US">
                <a:solidFill>
                  <a:srgbClr val="FBFE00"/>
                </a:solidFill>
                <a:latin typeface="Symbol" pitchFamily="18" charset="2"/>
              </a:rPr>
              <a:t>¬  </a:t>
            </a:r>
            <a:r>
              <a:rPr lang="en-US" b="1">
                <a:solidFill>
                  <a:srgbClr val="FBFE00"/>
                </a:solidFill>
                <a:latin typeface="Arial" pitchFamily="34" charset="0"/>
              </a:rPr>
              <a:t>PC+1</a:t>
            </a:r>
          </a:p>
          <a:p>
            <a:pPr>
              <a:spcBef>
                <a:spcPct val="50000"/>
              </a:spcBef>
            </a:pPr>
            <a:r>
              <a:rPr lang="en-US" b="1">
                <a:solidFill>
                  <a:srgbClr val="FBFE00"/>
                </a:solidFill>
                <a:latin typeface="Arial" pitchFamily="34" charset="0"/>
              </a:rPr>
              <a:t>(HLT) rIR0:HALT</a:t>
            </a:r>
          </a:p>
        </p:txBody>
      </p:sp>
      <p:sp>
        <p:nvSpPr>
          <p:cNvPr id="158723" name="Rectangle 3"/>
          <p:cNvSpPr>
            <a:spLocks noChangeArrowheads="1"/>
          </p:cNvSpPr>
          <p:nvPr/>
        </p:nvSpPr>
        <p:spPr bwMode="auto">
          <a:xfrm>
            <a:off x="304800" y="4800600"/>
            <a:ext cx="8534400" cy="1616075"/>
          </a:xfrm>
          <a:prstGeom prst="rect">
            <a:avLst/>
          </a:prstGeom>
          <a:noFill/>
          <a:ln w="9525">
            <a:noFill/>
            <a:miter lim="800000"/>
            <a:headEnd/>
            <a:tailEnd/>
          </a:ln>
          <a:effectLst/>
        </p:spPr>
        <p:txBody>
          <a:bodyPr>
            <a:spAutoFit/>
          </a:bodyPr>
          <a:lstStyle/>
          <a:p>
            <a:pPr>
              <a:spcBef>
                <a:spcPct val="50000"/>
              </a:spcBef>
            </a:pPr>
            <a:r>
              <a:rPr lang="en-US" sz="2000"/>
              <a:t>The INC instruction increments AC, storing the result in register pair E/AC. The next four instructions skip an instruction in the program if AC is positive (SPA), AC is negative (SNA), AC is zero (SZA) or E is zero (SZE). Note that SPA actually skips an instruction if AC is not negative, since it also skips an instruction if AC is zero. The HLT instruction shuts down the computer.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381000" y="304800"/>
            <a:ext cx="8305800" cy="3195638"/>
          </a:xfrm>
          <a:prstGeom prst="rect">
            <a:avLst/>
          </a:prstGeom>
          <a:solidFill>
            <a:srgbClr val="3366FF"/>
          </a:solidFill>
          <a:ln w="9525">
            <a:noFill/>
            <a:miter lim="800000"/>
            <a:headEnd/>
            <a:tailEnd/>
          </a:ln>
          <a:effectLst/>
        </p:spPr>
        <p:txBody>
          <a:bodyPr>
            <a:spAutoFit/>
          </a:bodyPr>
          <a:lstStyle/>
          <a:p>
            <a:pPr>
              <a:spcBef>
                <a:spcPct val="50000"/>
              </a:spcBef>
            </a:pPr>
            <a:r>
              <a:rPr lang="en-US" b="1">
                <a:solidFill>
                  <a:srgbClr val="FFFF00"/>
                </a:solidFill>
              </a:rPr>
              <a:t>I/O configuration</a:t>
            </a:r>
          </a:p>
          <a:p>
            <a:pPr>
              <a:spcBef>
                <a:spcPct val="50000"/>
              </a:spcBef>
            </a:pPr>
            <a:r>
              <a:rPr lang="en-US">
                <a:solidFill>
                  <a:srgbClr val="6190FE"/>
                </a:solidFill>
                <a:latin typeface="MonotypeSorts" charset="0"/>
              </a:rPr>
              <a:t>u </a:t>
            </a:r>
            <a:r>
              <a:rPr lang="en-US" b="1">
                <a:solidFill>
                  <a:srgbClr val="FBFE00"/>
                </a:solidFill>
                <a:latin typeface="Arial" pitchFamily="34" charset="0"/>
              </a:rPr>
              <a:t>8-bit input register INPR</a:t>
            </a:r>
          </a:p>
          <a:p>
            <a:pPr>
              <a:spcBef>
                <a:spcPct val="50000"/>
              </a:spcBef>
            </a:pPr>
            <a:r>
              <a:rPr lang="en-US">
                <a:solidFill>
                  <a:srgbClr val="6190FE"/>
                </a:solidFill>
                <a:latin typeface="MonotypeSorts" charset="0"/>
              </a:rPr>
              <a:t>u </a:t>
            </a:r>
            <a:r>
              <a:rPr lang="en-US" b="1">
                <a:solidFill>
                  <a:srgbClr val="FBFE00"/>
                </a:solidFill>
                <a:latin typeface="Arial" pitchFamily="34" charset="0"/>
              </a:rPr>
              <a:t>8-bit output register OUTR</a:t>
            </a:r>
          </a:p>
          <a:p>
            <a:pPr>
              <a:spcBef>
                <a:spcPct val="50000"/>
              </a:spcBef>
            </a:pPr>
            <a:r>
              <a:rPr lang="en-US">
                <a:solidFill>
                  <a:srgbClr val="6190FE"/>
                </a:solidFill>
                <a:latin typeface="MonotypeSorts" charset="0"/>
              </a:rPr>
              <a:t>u </a:t>
            </a:r>
            <a:r>
              <a:rPr lang="en-US" b="1">
                <a:solidFill>
                  <a:srgbClr val="FBFE00"/>
                </a:solidFill>
                <a:latin typeface="Arial" pitchFamily="34" charset="0"/>
              </a:rPr>
              <a:t>1-bit input flag FGI</a:t>
            </a:r>
          </a:p>
          <a:p>
            <a:pPr>
              <a:spcBef>
                <a:spcPct val="50000"/>
              </a:spcBef>
            </a:pPr>
            <a:r>
              <a:rPr lang="en-US">
                <a:solidFill>
                  <a:srgbClr val="6190FE"/>
                </a:solidFill>
                <a:latin typeface="MonotypeSorts" charset="0"/>
              </a:rPr>
              <a:t>u </a:t>
            </a:r>
            <a:r>
              <a:rPr lang="en-US" b="1">
                <a:solidFill>
                  <a:srgbClr val="FBFE00"/>
                </a:solidFill>
                <a:latin typeface="Arial" pitchFamily="34" charset="0"/>
              </a:rPr>
              <a:t>1-bit input flag FGO</a:t>
            </a:r>
          </a:p>
          <a:p>
            <a:pPr>
              <a:spcBef>
                <a:spcPct val="50000"/>
              </a:spcBef>
            </a:pPr>
            <a:r>
              <a:rPr lang="en-US">
                <a:solidFill>
                  <a:srgbClr val="6190FE"/>
                </a:solidFill>
                <a:latin typeface="MonotypeSorts" charset="0"/>
              </a:rPr>
              <a:t>u </a:t>
            </a:r>
            <a:r>
              <a:rPr lang="en-US" b="1">
                <a:solidFill>
                  <a:srgbClr val="FBFE00"/>
                </a:solidFill>
                <a:latin typeface="Arial" pitchFamily="34" charset="0"/>
              </a:rPr>
              <a:t>1-bit interrupt enable IEN</a:t>
            </a:r>
          </a:p>
        </p:txBody>
      </p:sp>
      <p:sp>
        <p:nvSpPr>
          <p:cNvPr id="160771" name="Rectangle 3"/>
          <p:cNvSpPr>
            <a:spLocks noChangeArrowheads="1"/>
          </p:cNvSpPr>
          <p:nvPr/>
        </p:nvSpPr>
        <p:spPr bwMode="auto">
          <a:xfrm>
            <a:off x="152400" y="3733800"/>
            <a:ext cx="8763000" cy="2647950"/>
          </a:xfrm>
          <a:prstGeom prst="rect">
            <a:avLst/>
          </a:prstGeom>
          <a:noFill/>
          <a:ln w="9525">
            <a:noFill/>
            <a:miter lim="800000"/>
            <a:headEnd/>
            <a:tailEnd/>
          </a:ln>
          <a:effectLst/>
        </p:spPr>
        <p:txBody>
          <a:bodyPr>
            <a:spAutoFit/>
          </a:bodyPr>
          <a:lstStyle/>
          <a:p>
            <a:pPr>
              <a:spcBef>
                <a:spcPct val="50000"/>
              </a:spcBef>
            </a:pPr>
            <a:r>
              <a:rPr lang="en-US"/>
              <a:t>The Basic Computer has one 8-bit input port and one 8-bit output port. Each port interface is modeled as an 8-bit register which can send data to or receive data from AC(7-0). Whenever input data is to be made available, the external input port writes the data to INPR and sets FGI to 1. When the output port requests data, it sets FGO to 1. As will be shown shortly, the FGI and FGO flags are used to trigger interrupts (if interrupts are enabled by the IEN flag).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304800" y="0"/>
            <a:ext cx="8534400" cy="4291013"/>
          </a:xfrm>
          <a:prstGeom prst="rect">
            <a:avLst/>
          </a:prstGeom>
          <a:solidFill>
            <a:srgbClr val="0000FF"/>
          </a:solidFill>
          <a:ln w="9525">
            <a:noFill/>
            <a:miter lim="800000"/>
            <a:headEnd/>
            <a:tailEnd/>
          </a:ln>
          <a:effectLst/>
        </p:spPr>
        <p:txBody>
          <a:bodyPr>
            <a:spAutoFit/>
          </a:bodyPr>
          <a:lstStyle/>
          <a:p>
            <a:pPr>
              <a:spcBef>
                <a:spcPct val="50000"/>
              </a:spcBef>
            </a:pPr>
            <a:r>
              <a:rPr lang="en-US" b="1">
                <a:solidFill>
                  <a:srgbClr val="FFFF00"/>
                </a:solidFill>
              </a:rPr>
              <a:t>I/O execute cycles</a:t>
            </a:r>
          </a:p>
          <a:p>
            <a:pPr>
              <a:spcBef>
                <a:spcPct val="50000"/>
              </a:spcBef>
            </a:pPr>
            <a:r>
              <a:rPr lang="en-US" b="1">
                <a:solidFill>
                  <a:srgbClr val="FBFE00"/>
                </a:solidFill>
                <a:latin typeface="Arial" pitchFamily="34" charset="0"/>
              </a:rPr>
              <a:t>p = D7IT3 p: SC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(INP) pIR11: AC(7-0) </a:t>
            </a:r>
            <a:r>
              <a:rPr lang="en-US">
                <a:solidFill>
                  <a:srgbClr val="FBFE00"/>
                </a:solidFill>
                <a:latin typeface="Symbol" pitchFamily="18" charset="2"/>
              </a:rPr>
              <a:t>¬  </a:t>
            </a:r>
            <a:r>
              <a:rPr lang="en-US" b="1">
                <a:solidFill>
                  <a:srgbClr val="FBFE00"/>
                </a:solidFill>
                <a:latin typeface="Arial" pitchFamily="34" charset="0"/>
              </a:rPr>
              <a:t>INPR, FGI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(OUT) pIR10: OUTR </a:t>
            </a:r>
            <a:r>
              <a:rPr lang="en-US">
                <a:solidFill>
                  <a:srgbClr val="FBFE00"/>
                </a:solidFill>
                <a:latin typeface="Symbol" pitchFamily="18" charset="2"/>
              </a:rPr>
              <a:t>¬  </a:t>
            </a:r>
            <a:r>
              <a:rPr lang="en-US" b="1">
                <a:solidFill>
                  <a:srgbClr val="FBFE00"/>
                </a:solidFill>
                <a:latin typeface="Arial" pitchFamily="34" charset="0"/>
              </a:rPr>
              <a:t>AC(7-0), FG0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(SKI) pIR9: IF FGI = 1 THEN PC </a:t>
            </a:r>
            <a:r>
              <a:rPr lang="en-US">
                <a:solidFill>
                  <a:srgbClr val="FBFE00"/>
                </a:solidFill>
                <a:latin typeface="Symbol" pitchFamily="18" charset="2"/>
              </a:rPr>
              <a:t>¬  </a:t>
            </a:r>
            <a:r>
              <a:rPr lang="en-US" b="1">
                <a:solidFill>
                  <a:srgbClr val="FBFE00"/>
                </a:solidFill>
                <a:latin typeface="Arial" pitchFamily="34" charset="0"/>
              </a:rPr>
              <a:t>PC+1</a:t>
            </a:r>
          </a:p>
          <a:p>
            <a:pPr>
              <a:spcBef>
                <a:spcPct val="50000"/>
              </a:spcBef>
            </a:pPr>
            <a:r>
              <a:rPr lang="en-US" b="1">
                <a:solidFill>
                  <a:srgbClr val="FBFE00"/>
                </a:solidFill>
                <a:latin typeface="Arial" pitchFamily="34" charset="0"/>
              </a:rPr>
              <a:t>(SKO) pIR8: IF FGO = 1 THEN PC </a:t>
            </a:r>
            <a:r>
              <a:rPr lang="en-US">
                <a:solidFill>
                  <a:srgbClr val="FBFE00"/>
                </a:solidFill>
                <a:latin typeface="Symbol" pitchFamily="18" charset="2"/>
              </a:rPr>
              <a:t>¬  </a:t>
            </a:r>
            <a:r>
              <a:rPr lang="en-US" b="1">
                <a:solidFill>
                  <a:srgbClr val="FBFE00"/>
                </a:solidFill>
                <a:latin typeface="Arial" pitchFamily="34" charset="0"/>
              </a:rPr>
              <a:t>PC+1</a:t>
            </a:r>
          </a:p>
          <a:p>
            <a:pPr>
              <a:spcBef>
                <a:spcPct val="50000"/>
              </a:spcBef>
            </a:pPr>
            <a:r>
              <a:rPr lang="en-US" b="1">
                <a:solidFill>
                  <a:srgbClr val="FBFE00"/>
                </a:solidFill>
                <a:latin typeface="Arial" pitchFamily="34" charset="0"/>
              </a:rPr>
              <a:t>(ION) pIR7: IEN </a:t>
            </a:r>
            <a:r>
              <a:rPr lang="en-US">
                <a:solidFill>
                  <a:srgbClr val="FBFE00"/>
                </a:solidFill>
                <a:latin typeface="Symbol" pitchFamily="18" charset="2"/>
              </a:rPr>
              <a:t>¬  </a:t>
            </a:r>
            <a:r>
              <a:rPr lang="en-US" b="1">
                <a:solidFill>
                  <a:srgbClr val="FBFE00"/>
                </a:solidFill>
                <a:latin typeface="Arial" pitchFamily="34" charset="0"/>
              </a:rPr>
              <a:t>1</a:t>
            </a:r>
          </a:p>
          <a:p>
            <a:pPr>
              <a:spcBef>
                <a:spcPct val="50000"/>
              </a:spcBef>
            </a:pPr>
            <a:r>
              <a:rPr lang="en-US" b="1">
                <a:solidFill>
                  <a:srgbClr val="FBFE00"/>
                </a:solidFill>
                <a:latin typeface="Arial" pitchFamily="34" charset="0"/>
              </a:rPr>
              <a:t>(IOF) pIR6: IEN </a:t>
            </a:r>
            <a:r>
              <a:rPr lang="en-US">
                <a:solidFill>
                  <a:srgbClr val="FBFE00"/>
                </a:solidFill>
                <a:latin typeface="Symbol" pitchFamily="18" charset="2"/>
              </a:rPr>
              <a:t>¬  </a:t>
            </a:r>
            <a:r>
              <a:rPr lang="en-US" b="1">
                <a:solidFill>
                  <a:srgbClr val="FBFE00"/>
                </a:solidFill>
                <a:latin typeface="Arial" pitchFamily="34" charset="0"/>
              </a:rPr>
              <a:t>0</a:t>
            </a:r>
          </a:p>
        </p:txBody>
      </p:sp>
      <p:sp>
        <p:nvSpPr>
          <p:cNvPr id="162819" name="Rectangle 3"/>
          <p:cNvSpPr>
            <a:spLocks noChangeArrowheads="1"/>
          </p:cNvSpPr>
          <p:nvPr/>
        </p:nvSpPr>
        <p:spPr bwMode="auto">
          <a:xfrm>
            <a:off x="152400" y="4327525"/>
            <a:ext cx="8763000" cy="2530475"/>
          </a:xfrm>
          <a:prstGeom prst="rect">
            <a:avLst/>
          </a:prstGeom>
          <a:noFill/>
          <a:ln w="9525">
            <a:noFill/>
            <a:miter lim="800000"/>
            <a:headEnd/>
            <a:tailEnd/>
          </a:ln>
          <a:effectLst/>
        </p:spPr>
        <p:txBody>
          <a:bodyPr>
            <a:spAutoFit/>
          </a:bodyPr>
          <a:lstStyle/>
          <a:p>
            <a:pPr>
              <a:spcBef>
                <a:spcPct val="50000"/>
              </a:spcBef>
            </a:pPr>
            <a:r>
              <a:rPr lang="en-US" sz="2000"/>
              <a:t>Once data is made available to the CPU, it can be read in using the INP instruction. Note that this not only reads the data into the accumulator, but also resets FGI to zero. This tells the input port that it may send more data. In a similar manner, the OUT instruction writes data to OUTR and resets FGO to zero, notifying the output port that data is available. The SKI and SKO instructions skip an instruction if there is a pending input or output request. This is useful in determining the I/O request which caused an interrupt to occur. ION and IOF enable and disable interrupts. Interrupts will be explained more fully shortly.</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228600" y="609600"/>
            <a:ext cx="8686800" cy="2830513"/>
          </a:xfrm>
          <a:prstGeom prst="rect">
            <a:avLst/>
          </a:prstGeom>
          <a:solidFill>
            <a:srgbClr val="0000FF"/>
          </a:solidFill>
          <a:ln w="9525">
            <a:noFill/>
            <a:miter lim="800000"/>
            <a:headEnd/>
            <a:tailEnd/>
          </a:ln>
          <a:effectLst/>
        </p:spPr>
        <p:txBody>
          <a:bodyPr>
            <a:spAutoFit/>
          </a:bodyPr>
          <a:lstStyle/>
          <a:p>
            <a:pPr>
              <a:spcBef>
                <a:spcPct val="50000"/>
              </a:spcBef>
            </a:pPr>
            <a:r>
              <a:rPr lang="en-US" b="1">
                <a:solidFill>
                  <a:srgbClr val="FFFF00"/>
                </a:solidFill>
              </a:rPr>
              <a:t>Input operation</a:t>
            </a:r>
          </a:p>
          <a:p>
            <a:pPr>
              <a:spcBef>
                <a:spcPct val="50000"/>
              </a:spcBef>
            </a:pPr>
            <a:r>
              <a:rPr lang="en-US">
                <a:solidFill>
                  <a:srgbClr val="6190FE"/>
                </a:solidFill>
                <a:latin typeface="MonotypeSorts" charset="0"/>
              </a:rPr>
              <a:t>u </a:t>
            </a:r>
            <a:r>
              <a:rPr lang="en-US" b="1">
                <a:solidFill>
                  <a:srgbClr val="FBFE00"/>
                </a:solidFill>
                <a:latin typeface="Arial" pitchFamily="34" charset="0"/>
              </a:rPr>
              <a:t>Input device makes data available and sets FGI=1.</a:t>
            </a:r>
          </a:p>
          <a:p>
            <a:pPr>
              <a:spcBef>
                <a:spcPct val="50000"/>
              </a:spcBef>
            </a:pPr>
            <a:r>
              <a:rPr lang="en-US">
                <a:solidFill>
                  <a:srgbClr val="6190FE"/>
                </a:solidFill>
                <a:latin typeface="MonotypeSorts" charset="0"/>
              </a:rPr>
              <a:t>u </a:t>
            </a:r>
            <a:r>
              <a:rPr lang="en-US" b="1" i="1">
                <a:solidFill>
                  <a:srgbClr val="FBFE00"/>
                </a:solidFill>
                <a:latin typeface="Arial" pitchFamily="34" charset="0"/>
              </a:rPr>
              <a:t>If interrupt is enabled</a:t>
            </a:r>
            <a:r>
              <a:rPr lang="en-US" b="1">
                <a:solidFill>
                  <a:srgbClr val="FBFE00"/>
                </a:solidFill>
                <a:latin typeface="Arial" pitchFamily="34" charset="0"/>
              </a:rPr>
              <a:t>, Basic Computer calls interrupt routine at location 0, which disables further interrupts.</a:t>
            </a:r>
          </a:p>
          <a:p>
            <a:pPr>
              <a:spcBef>
                <a:spcPct val="50000"/>
              </a:spcBef>
            </a:pPr>
            <a:r>
              <a:rPr lang="en-US">
                <a:solidFill>
                  <a:srgbClr val="6190FE"/>
                </a:solidFill>
                <a:latin typeface="MonotypeSorts" charset="0"/>
              </a:rPr>
              <a:t>u </a:t>
            </a:r>
            <a:r>
              <a:rPr lang="en-US" b="1">
                <a:solidFill>
                  <a:srgbClr val="FBFE00"/>
                </a:solidFill>
                <a:latin typeface="Arial" pitchFamily="34" charset="0"/>
              </a:rPr>
              <a:t>Interrupt routine reads in and processes data, re-enables interrupts and returns. Reading in data resets FGI to zero.</a:t>
            </a:r>
          </a:p>
        </p:txBody>
      </p:sp>
      <p:sp>
        <p:nvSpPr>
          <p:cNvPr id="163843" name="Rectangle 3"/>
          <p:cNvSpPr>
            <a:spLocks noChangeArrowheads="1"/>
          </p:cNvSpPr>
          <p:nvPr/>
        </p:nvSpPr>
        <p:spPr bwMode="auto">
          <a:xfrm>
            <a:off x="152400" y="3962400"/>
            <a:ext cx="8686800" cy="1552575"/>
          </a:xfrm>
          <a:prstGeom prst="rect">
            <a:avLst/>
          </a:prstGeom>
          <a:noFill/>
          <a:ln w="9525">
            <a:noFill/>
            <a:miter lim="800000"/>
            <a:headEnd/>
            <a:tailEnd/>
          </a:ln>
          <a:effectLst/>
        </p:spPr>
        <p:txBody>
          <a:bodyPr>
            <a:spAutoFit/>
          </a:bodyPr>
          <a:lstStyle/>
          <a:p>
            <a:pPr>
              <a:spcBef>
                <a:spcPct val="50000"/>
              </a:spcBef>
            </a:pPr>
            <a:r>
              <a:rPr lang="en-US"/>
              <a:t>In the Basic Computer, I/O requests are processed as interrupts. This process is followed for input requests. The input will only be processed if interrupts are enabled. It will be ignored, but will remain pending, if interrupts are disabled.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152400" y="371475"/>
            <a:ext cx="8763000" cy="2830513"/>
          </a:xfrm>
          <a:prstGeom prst="rect">
            <a:avLst/>
          </a:prstGeom>
          <a:solidFill>
            <a:srgbClr val="0000FF"/>
          </a:solidFill>
          <a:ln w="9525">
            <a:noFill/>
            <a:miter lim="800000"/>
            <a:headEnd/>
            <a:tailEnd/>
          </a:ln>
          <a:effectLst/>
        </p:spPr>
        <p:txBody>
          <a:bodyPr>
            <a:spAutoFit/>
          </a:bodyPr>
          <a:lstStyle/>
          <a:p>
            <a:pPr>
              <a:spcBef>
                <a:spcPct val="50000"/>
              </a:spcBef>
            </a:pPr>
            <a:r>
              <a:rPr lang="en-US" b="1">
                <a:solidFill>
                  <a:srgbClr val="FFFF00"/>
                </a:solidFill>
              </a:rPr>
              <a:t>Output operation</a:t>
            </a:r>
          </a:p>
          <a:p>
            <a:pPr>
              <a:spcBef>
                <a:spcPct val="50000"/>
              </a:spcBef>
            </a:pPr>
            <a:r>
              <a:rPr lang="en-US">
                <a:solidFill>
                  <a:srgbClr val="6190FE"/>
                </a:solidFill>
                <a:latin typeface="MonotypeSorts" charset="0"/>
              </a:rPr>
              <a:t>u </a:t>
            </a:r>
            <a:r>
              <a:rPr lang="en-US" b="1">
                <a:solidFill>
                  <a:srgbClr val="FBFE00"/>
                </a:solidFill>
                <a:latin typeface="Arial" pitchFamily="34" charset="0"/>
              </a:rPr>
              <a:t>Output device requests data and sets FGO=1.</a:t>
            </a:r>
          </a:p>
          <a:p>
            <a:pPr>
              <a:spcBef>
                <a:spcPct val="50000"/>
              </a:spcBef>
            </a:pPr>
            <a:r>
              <a:rPr lang="en-US">
                <a:solidFill>
                  <a:srgbClr val="6190FE"/>
                </a:solidFill>
                <a:latin typeface="MonotypeSorts" charset="0"/>
              </a:rPr>
              <a:t>u </a:t>
            </a:r>
            <a:r>
              <a:rPr lang="en-US" b="1" i="1">
                <a:solidFill>
                  <a:srgbClr val="FBFE00"/>
                </a:solidFill>
                <a:latin typeface="Arial" pitchFamily="34" charset="0"/>
              </a:rPr>
              <a:t>If interrupt is enabled</a:t>
            </a:r>
            <a:r>
              <a:rPr lang="en-US" b="1">
                <a:solidFill>
                  <a:srgbClr val="FBFE00"/>
                </a:solidFill>
                <a:latin typeface="Arial" pitchFamily="34" charset="0"/>
              </a:rPr>
              <a:t>, Basic Computer calls interrupt routine at location 0, which disables further interrupts.</a:t>
            </a:r>
          </a:p>
          <a:p>
            <a:pPr>
              <a:spcBef>
                <a:spcPct val="50000"/>
              </a:spcBef>
            </a:pPr>
            <a:r>
              <a:rPr lang="en-US">
                <a:solidFill>
                  <a:srgbClr val="6190FE"/>
                </a:solidFill>
                <a:latin typeface="MonotypeSorts" charset="0"/>
              </a:rPr>
              <a:t>u </a:t>
            </a:r>
            <a:r>
              <a:rPr lang="en-US" b="1">
                <a:solidFill>
                  <a:srgbClr val="FBFE00"/>
                </a:solidFill>
                <a:latin typeface="Arial" pitchFamily="34" charset="0"/>
              </a:rPr>
              <a:t>Interrupt routine processes and outputs data, re-enables interrupts and returns. Writing out data resets FGO to zero.</a:t>
            </a:r>
          </a:p>
        </p:txBody>
      </p:sp>
      <p:sp>
        <p:nvSpPr>
          <p:cNvPr id="164867" name="Rectangle 3"/>
          <p:cNvSpPr>
            <a:spLocks noChangeArrowheads="1"/>
          </p:cNvSpPr>
          <p:nvPr/>
        </p:nvSpPr>
        <p:spPr bwMode="auto">
          <a:xfrm>
            <a:off x="152400" y="3962400"/>
            <a:ext cx="8763000" cy="1917700"/>
          </a:xfrm>
          <a:prstGeom prst="rect">
            <a:avLst/>
          </a:prstGeom>
          <a:noFill/>
          <a:ln w="9525">
            <a:noFill/>
            <a:miter lim="800000"/>
            <a:headEnd/>
            <a:tailEnd/>
          </a:ln>
          <a:effectLst/>
        </p:spPr>
        <p:txBody>
          <a:bodyPr>
            <a:spAutoFit/>
          </a:bodyPr>
          <a:lstStyle/>
          <a:p>
            <a:pPr>
              <a:spcBef>
                <a:spcPct val="50000"/>
              </a:spcBef>
            </a:pPr>
            <a:r>
              <a:rPr lang="en-US"/>
              <a:t>Outputs are handled similarly to inputs. Note that both input and output interrupts call an interrupt service routine at location 0. There is only one routine for both input and output, so it must distinguish between the two. This is where the SKI and SKO instructions become useful.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152400"/>
            <a:ext cx="7772400" cy="762000"/>
          </a:xfrm>
        </p:spPr>
        <p:txBody>
          <a:bodyPr/>
          <a:lstStyle/>
          <a:p>
            <a:r>
              <a:rPr lang="en-US"/>
              <a:t>Indirect Addressing</a:t>
            </a:r>
          </a:p>
        </p:txBody>
      </p:sp>
      <p:grpSp>
        <p:nvGrpSpPr>
          <p:cNvPr id="82947" name="Group 3"/>
          <p:cNvGrpSpPr>
            <a:grpSpLocks/>
          </p:cNvGrpSpPr>
          <p:nvPr/>
        </p:nvGrpSpPr>
        <p:grpSpPr bwMode="auto">
          <a:xfrm>
            <a:off x="4114800" y="1447800"/>
            <a:ext cx="4267200" cy="466725"/>
            <a:chOff x="2832" y="2880"/>
            <a:chExt cx="2688" cy="294"/>
          </a:xfrm>
        </p:grpSpPr>
        <p:sp>
          <p:nvSpPr>
            <p:cNvPr id="82948" name="Rectangle 4"/>
            <p:cNvSpPr>
              <a:spLocks noChangeArrowheads="1"/>
            </p:cNvSpPr>
            <p:nvPr/>
          </p:nvSpPr>
          <p:spPr bwMode="auto">
            <a:xfrm>
              <a:off x="3408" y="2880"/>
              <a:ext cx="672" cy="288"/>
            </a:xfrm>
            <a:prstGeom prst="rect">
              <a:avLst/>
            </a:prstGeom>
            <a:solidFill>
              <a:srgbClr val="CCFFFF"/>
            </a:solidFill>
            <a:ln w="9525">
              <a:solidFill>
                <a:schemeClr val="tx1"/>
              </a:solidFill>
              <a:miter lim="800000"/>
              <a:headEnd/>
              <a:tailEnd/>
            </a:ln>
            <a:effectLst/>
          </p:spPr>
          <p:txBody>
            <a:bodyPr wrap="none" anchor="ctr"/>
            <a:lstStyle/>
            <a:p>
              <a:endParaRPr lang="en-IN"/>
            </a:p>
          </p:txBody>
        </p:sp>
        <p:grpSp>
          <p:nvGrpSpPr>
            <p:cNvPr id="82949" name="Group 5"/>
            <p:cNvGrpSpPr>
              <a:grpSpLocks/>
            </p:cNvGrpSpPr>
            <p:nvPr/>
          </p:nvGrpSpPr>
          <p:grpSpPr bwMode="auto">
            <a:xfrm>
              <a:off x="2832" y="2880"/>
              <a:ext cx="2688" cy="294"/>
              <a:chOff x="2832" y="2880"/>
              <a:chExt cx="2688" cy="294"/>
            </a:xfrm>
          </p:grpSpPr>
          <p:sp>
            <p:nvSpPr>
              <p:cNvPr id="82950" name="Text Box 6"/>
              <p:cNvSpPr txBox="1">
                <a:spLocks noChangeArrowheads="1"/>
              </p:cNvSpPr>
              <p:nvPr/>
            </p:nvSpPr>
            <p:spPr bwMode="auto">
              <a:xfrm>
                <a:off x="3408" y="2880"/>
                <a:ext cx="2112" cy="294"/>
              </a:xfrm>
              <a:prstGeom prst="rect">
                <a:avLst/>
              </a:prstGeom>
              <a:noFill/>
              <a:ln w="9525">
                <a:solidFill>
                  <a:schemeClr val="tx1"/>
                </a:solidFill>
                <a:miter lim="800000"/>
                <a:headEnd/>
                <a:tailEnd/>
              </a:ln>
              <a:effectLst/>
            </p:spPr>
            <p:txBody>
              <a:bodyPr>
                <a:spAutoFit/>
              </a:bodyPr>
              <a:lstStyle/>
              <a:p>
                <a:pPr eaLnBrk="0" hangingPunct="0">
                  <a:spcBef>
                    <a:spcPct val="50000"/>
                  </a:spcBef>
                </a:pPr>
                <a:endParaRPr lang="en-US"/>
              </a:p>
            </p:txBody>
          </p:sp>
          <p:sp>
            <p:nvSpPr>
              <p:cNvPr id="82951" name="Text Box 7"/>
              <p:cNvSpPr txBox="1">
                <a:spLocks noChangeArrowheads="1"/>
              </p:cNvSpPr>
              <p:nvPr/>
            </p:nvSpPr>
            <p:spPr bwMode="auto">
              <a:xfrm>
                <a:off x="2832" y="2880"/>
                <a:ext cx="528" cy="288"/>
              </a:xfrm>
              <a:prstGeom prst="rect">
                <a:avLst/>
              </a:prstGeom>
              <a:noFill/>
              <a:ln w="9525">
                <a:noFill/>
                <a:miter lim="800000"/>
                <a:headEnd/>
                <a:tailEnd/>
              </a:ln>
              <a:effectLst/>
            </p:spPr>
            <p:txBody>
              <a:bodyPr>
                <a:spAutoFit/>
              </a:bodyPr>
              <a:lstStyle/>
              <a:p>
                <a:pPr eaLnBrk="0" hangingPunct="0">
                  <a:spcBef>
                    <a:spcPct val="50000"/>
                  </a:spcBef>
                </a:pPr>
                <a:r>
                  <a:rPr lang="en-US"/>
                  <a:t>    IR</a:t>
                </a:r>
              </a:p>
            </p:txBody>
          </p:sp>
        </p:grpSp>
      </p:grpSp>
      <p:sp>
        <p:nvSpPr>
          <p:cNvPr id="82952" name="Text Box 8"/>
          <p:cNvSpPr txBox="1">
            <a:spLocks noChangeArrowheads="1"/>
          </p:cNvSpPr>
          <p:nvPr/>
        </p:nvSpPr>
        <p:spPr bwMode="auto">
          <a:xfrm>
            <a:off x="4953000" y="1447800"/>
            <a:ext cx="3352800" cy="519113"/>
          </a:xfrm>
          <a:prstGeom prst="rect">
            <a:avLst/>
          </a:prstGeom>
          <a:noFill/>
          <a:ln w="9525">
            <a:noFill/>
            <a:miter lim="800000"/>
            <a:headEnd/>
            <a:tailEnd/>
          </a:ln>
          <a:effectLst/>
        </p:spPr>
        <p:txBody>
          <a:bodyPr>
            <a:spAutoFit/>
          </a:bodyPr>
          <a:lstStyle/>
          <a:p>
            <a:pPr eaLnBrk="0" hangingPunct="0">
              <a:spcBef>
                <a:spcPct val="50000"/>
              </a:spcBef>
            </a:pPr>
            <a:r>
              <a:rPr lang="en-US" sz="2800"/>
              <a:t>1 1 0 1 0 1 0 1 1 0 0 1</a:t>
            </a:r>
          </a:p>
        </p:txBody>
      </p:sp>
      <p:sp>
        <p:nvSpPr>
          <p:cNvPr id="82953" name="Text Box 9"/>
          <p:cNvSpPr txBox="1">
            <a:spLocks noChangeArrowheads="1"/>
          </p:cNvSpPr>
          <p:nvPr/>
        </p:nvSpPr>
        <p:spPr bwMode="auto">
          <a:xfrm>
            <a:off x="304800" y="1295400"/>
            <a:ext cx="4114800" cy="641350"/>
          </a:xfrm>
          <a:prstGeom prst="rect">
            <a:avLst/>
          </a:prstGeom>
          <a:noFill/>
          <a:ln w="9525">
            <a:noFill/>
            <a:miter lim="800000"/>
            <a:headEnd/>
            <a:tailEnd/>
          </a:ln>
          <a:effectLst/>
        </p:spPr>
        <p:txBody>
          <a:bodyPr>
            <a:spAutoFit/>
          </a:bodyPr>
          <a:lstStyle/>
          <a:p>
            <a:pPr eaLnBrk="0" hangingPunct="0">
              <a:spcBef>
                <a:spcPct val="50000"/>
              </a:spcBef>
            </a:pPr>
            <a:r>
              <a:rPr lang="en-US" sz="1800"/>
              <a:t>Occurs When the Operand Contains the Address of  the Address of Needed Data.</a:t>
            </a:r>
          </a:p>
        </p:txBody>
      </p:sp>
      <p:sp>
        <p:nvSpPr>
          <p:cNvPr id="82954" name="Text Box 10"/>
          <p:cNvSpPr txBox="1">
            <a:spLocks noChangeArrowheads="1"/>
          </p:cNvSpPr>
          <p:nvPr/>
        </p:nvSpPr>
        <p:spPr bwMode="auto">
          <a:xfrm>
            <a:off x="381000" y="1981200"/>
            <a:ext cx="3810000" cy="1006475"/>
          </a:xfrm>
          <a:prstGeom prst="rect">
            <a:avLst/>
          </a:prstGeom>
          <a:noFill/>
          <a:ln w="9525">
            <a:noFill/>
            <a:miter lim="800000"/>
            <a:headEnd/>
            <a:tailEnd/>
          </a:ln>
          <a:effectLst/>
        </p:spPr>
        <p:txBody>
          <a:bodyPr>
            <a:spAutoFit/>
          </a:bodyPr>
          <a:lstStyle/>
          <a:p>
            <a:pPr eaLnBrk="0" hangingPunct="0">
              <a:spcBef>
                <a:spcPct val="50000"/>
              </a:spcBef>
            </a:pPr>
            <a:r>
              <a:rPr lang="en-US" sz="2000"/>
              <a:t>1. Address part of IR is placed on the bus and loaded back into the AR</a:t>
            </a:r>
          </a:p>
        </p:txBody>
      </p:sp>
      <p:grpSp>
        <p:nvGrpSpPr>
          <p:cNvPr id="82955" name="Group 11"/>
          <p:cNvGrpSpPr>
            <a:grpSpLocks/>
          </p:cNvGrpSpPr>
          <p:nvPr/>
        </p:nvGrpSpPr>
        <p:grpSpPr bwMode="auto">
          <a:xfrm>
            <a:off x="4876800" y="2362200"/>
            <a:ext cx="3505200" cy="466725"/>
            <a:chOff x="2976" y="1680"/>
            <a:chExt cx="2208" cy="294"/>
          </a:xfrm>
        </p:grpSpPr>
        <p:sp>
          <p:nvSpPr>
            <p:cNvPr id="82956" name="Text Box 12"/>
            <p:cNvSpPr txBox="1">
              <a:spLocks noChangeArrowheads="1"/>
            </p:cNvSpPr>
            <p:nvPr/>
          </p:nvSpPr>
          <p:spPr bwMode="auto">
            <a:xfrm>
              <a:off x="3552" y="1680"/>
              <a:ext cx="1632" cy="294"/>
            </a:xfrm>
            <a:prstGeom prst="rect">
              <a:avLst/>
            </a:prstGeom>
            <a:noFill/>
            <a:ln w="9525">
              <a:solidFill>
                <a:schemeClr val="tx1"/>
              </a:solidFill>
              <a:miter lim="800000"/>
              <a:headEnd/>
              <a:tailEnd/>
            </a:ln>
            <a:effectLst/>
          </p:spPr>
          <p:txBody>
            <a:bodyPr>
              <a:spAutoFit/>
            </a:bodyPr>
            <a:lstStyle/>
            <a:p>
              <a:pPr eaLnBrk="0" hangingPunct="0">
                <a:spcBef>
                  <a:spcPct val="50000"/>
                </a:spcBef>
              </a:pPr>
              <a:endParaRPr lang="en-US"/>
            </a:p>
          </p:txBody>
        </p:sp>
        <p:sp>
          <p:nvSpPr>
            <p:cNvPr id="82957" name="Text Box 13"/>
            <p:cNvSpPr txBox="1">
              <a:spLocks noChangeArrowheads="1"/>
            </p:cNvSpPr>
            <p:nvPr/>
          </p:nvSpPr>
          <p:spPr bwMode="auto">
            <a:xfrm>
              <a:off x="2976" y="1680"/>
              <a:ext cx="528" cy="288"/>
            </a:xfrm>
            <a:prstGeom prst="rect">
              <a:avLst/>
            </a:prstGeom>
            <a:noFill/>
            <a:ln w="9525">
              <a:noFill/>
              <a:miter lim="800000"/>
              <a:headEnd/>
              <a:tailEnd/>
            </a:ln>
            <a:effectLst/>
          </p:spPr>
          <p:txBody>
            <a:bodyPr>
              <a:spAutoFit/>
            </a:bodyPr>
            <a:lstStyle/>
            <a:p>
              <a:pPr eaLnBrk="0" hangingPunct="0">
                <a:spcBef>
                  <a:spcPct val="50000"/>
                </a:spcBef>
              </a:pPr>
              <a:r>
                <a:rPr lang="en-US"/>
                <a:t>AR</a:t>
              </a:r>
            </a:p>
          </p:txBody>
        </p:sp>
      </p:grpSp>
      <p:cxnSp>
        <p:nvCxnSpPr>
          <p:cNvPr id="82958" name="AutoShape 14"/>
          <p:cNvCxnSpPr>
            <a:cxnSpLocks noChangeShapeType="1"/>
            <a:stCxn id="82950" idx="3"/>
            <a:endCxn id="82956" idx="1"/>
          </p:cNvCxnSpPr>
          <p:nvPr/>
        </p:nvCxnSpPr>
        <p:spPr bwMode="auto">
          <a:xfrm flipH="1">
            <a:off x="5791200" y="1681163"/>
            <a:ext cx="2590800" cy="914400"/>
          </a:xfrm>
          <a:prstGeom prst="bentConnector5">
            <a:avLst>
              <a:gd name="adj1" fmla="val -8824"/>
              <a:gd name="adj2" fmla="val 50000"/>
              <a:gd name="adj3" fmla="val 108824"/>
            </a:avLst>
          </a:prstGeom>
          <a:noFill/>
          <a:ln w="9525">
            <a:solidFill>
              <a:schemeClr val="tx1"/>
            </a:solidFill>
            <a:miter lim="800000"/>
            <a:headEnd/>
            <a:tailEnd type="triangle" w="med" len="med"/>
          </a:ln>
          <a:effectLst/>
        </p:spPr>
      </p:cxnSp>
      <p:sp>
        <p:nvSpPr>
          <p:cNvPr id="82959" name="Text Box 15"/>
          <p:cNvSpPr txBox="1">
            <a:spLocks noChangeArrowheads="1"/>
          </p:cNvSpPr>
          <p:nvPr/>
        </p:nvSpPr>
        <p:spPr bwMode="auto">
          <a:xfrm>
            <a:off x="5943600" y="3276600"/>
            <a:ext cx="2286000" cy="466725"/>
          </a:xfrm>
          <a:prstGeom prst="rect">
            <a:avLst/>
          </a:prstGeom>
          <a:solidFill>
            <a:schemeClr val="hlink">
              <a:alpha val="50000"/>
            </a:schemeClr>
          </a:solidFill>
          <a:ln w="9525">
            <a:solidFill>
              <a:schemeClr val="tx1"/>
            </a:solidFill>
            <a:miter lim="800000"/>
            <a:headEnd/>
            <a:tailEnd/>
          </a:ln>
          <a:effectLst/>
        </p:spPr>
        <p:txBody>
          <a:bodyPr>
            <a:spAutoFit/>
          </a:bodyPr>
          <a:lstStyle/>
          <a:p>
            <a:pPr eaLnBrk="0" hangingPunct="0">
              <a:spcBef>
                <a:spcPct val="50000"/>
              </a:spcBef>
            </a:pPr>
            <a:r>
              <a:rPr lang="en-US"/>
              <a:t>Memory</a:t>
            </a:r>
          </a:p>
        </p:txBody>
      </p:sp>
      <p:cxnSp>
        <p:nvCxnSpPr>
          <p:cNvPr id="82960" name="AutoShape 16"/>
          <p:cNvCxnSpPr>
            <a:cxnSpLocks noChangeShapeType="1"/>
            <a:stCxn id="82969" idx="2"/>
            <a:endCxn id="82959" idx="0"/>
          </p:cNvCxnSpPr>
          <p:nvPr/>
        </p:nvCxnSpPr>
        <p:spPr bwMode="auto">
          <a:xfrm rot="5400000">
            <a:off x="6881019" y="3071019"/>
            <a:ext cx="411162" cy="0"/>
          </a:xfrm>
          <a:prstGeom prst="straightConnector1">
            <a:avLst/>
          </a:prstGeom>
          <a:noFill/>
          <a:ln w="9525">
            <a:solidFill>
              <a:schemeClr val="tx1"/>
            </a:solidFill>
            <a:round/>
            <a:headEnd/>
            <a:tailEnd type="triangle" w="med" len="med"/>
          </a:ln>
          <a:effectLst/>
        </p:spPr>
      </p:cxnSp>
      <p:sp>
        <p:nvSpPr>
          <p:cNvPr id="82961" name="Text Box 17"/>
          <p:cNvSpPr txBox="1">
            <a:spLocks noChangeArrowheads="1"/>
          </p:cNvSpPr>
          <p:nvPr/>
        </p:nvSpPr>
        <p:spPr bwMode="auto">
          <a:xfrm>
            <a:off x="381000" y="3048000"/>
            <a:ext cx="3810000" cy="1006475"/>
          </a:xfrm>
          <a:prstGeom prst="rect">
            <a:avLst/>
          </a:prstGeom>
          <a:noFill/>
          <a:ln w="9525">
            <a:noFill/>
            <a:miter lim="800000"/>
            <a:headEnd/>
            <a:tailEnd/>
          </a:ln>
          <a:effectLst/>
        </p:spPr>
        <p:txBody>
          <a:bodyPr>
            <a:spAutoFit/>
          </a:bodyPr>
          <a:lstStyle/>
          <a:p>
            <a:pPr eaLnBrk="0" hangingPunct="0">
              <a:spcBef>
                <a:spcPct val="50000"/>
              </a:spcBef>
            </a:pPr>
            <a:r>
              <a:rPr lang="en-US" sz="2000"/>
              <a:t>2. Address is selected in memory and placed on the bus to be loaded Back into the AR</a:t>
            </a:r>
          </a:p>
        </p:txBody>
      </p:sp>
      <p:grpSp>
        <p:nvGrpSpPr>
          <p:cNvPr id="82962" name="Group 18"/>
          <p:cNvGrpSpPr>
            <a:grpSpLocks/>
          </p:cNvGrpSpPr>
          <p:nvPr/>
        </p:nvGrpSpPr>
        <p:grpSpPr bwMode="auto">
          <a:xfrm>
            <a:off x="4495800" y="5334000"/>
            <a:ext cx="4267200" cy="466725"/>
            <a:chOff x="2832" y="2880"/>
            <a:chExt cx="2688" cy="294"/>
          </a:xfrm>
        </p:grpSpPr>
        <p:sp>
          <p:nvSpPr>
            <p:cNvPr id="82963" name="Text Box 19"/>
            <p:cNvSpPr txBox="1">
              <a:spLocks noChangeArrowheads="1"/>
            </p:cNvSpPr>
            <p:nvPr/>
          </p:nvSpPr>
          <p:spPr bwMode="auto">
            <a:xfrm>
              <a:off x="3408" y="2880"/>
              <a:ext cx="2112" cy="294"/>
            </a:xfrm>
            <a:prstGeom prst="rect">
              <a:avLst/>
            </a:prstGeom>
            <a:noFill/>
            <a:ln w="9525">
              <a:solidFill>
                <a:schemeClr val="tx1"/>
              </a:solidFill>
              <a:miter lim="800000"/>
              <a:headEnd/>
              <a:tailEnd/>
            </a:ln>
            <a:effectLst/>
          </p:spPr>
          <p:txBody>
            <a:bodyPr>
              <a:spAutoFit/>
            </a:bodyPr>
            <a:lstStyle/>
            <a:p>
              <a:pPr eaLnBrk="0" hangingPunct="0">
                <a:spcBef>
                  <a:spcPct val="50000"/>
                </a:spcBef>
              </a:pPr>
              <a:endParaRPr lang="en-US"/>
            </a:p>
          </p:txBody>
        </p:sp>
        <p:sp>
          <p:nvSpPr>
            <p:cNvPr id="82964" name="Text Box 20"/>
            <p:cNvSpPr txBox="1">
              <a:spLocks noChangeArrowheads="1"/>
            </p:cNvSpPr>
            <p:nvPr/>
          </p:nvSpPr>
          <p:spPr bwMode="auto">
            <a:xfrm>
              <a:off x="2832" y="2880"/>
              <a:ext cx="528" cy="288"/>
            </a:xfrm>
            <a:prstGeom prst="rect">
              <a:avLst/>
            </a:prstGeom>
            <a:noFill/>
            <a:ln w="9525">
              <a:noFill/>
              <a:miter lim="800000"/>
              <a:headEnd/>
              <a:tailEnd/>
            </a:ln>
            <a:effectLst/>
          </p:spPr>
          <p:txBody>
            <a:bodyPr>
              <a:spAutoFit/>
            </a:bodyPr>
            <a:lstStyle/>
            <a:p>
              <a:pPr eaLnBrk="0" hangingPunct="0">
                <a:spcBef>
                  <a:spcPct val="50000"/>
                </a:spcBef>
              </a:pPr>
              <a:r>
                <a:rPr lang="en-US"/>
                <a:t> DR</a:t>
              </a:r>
            </a:p>
          </p:txBody>
        </p:sp>
      </p:grpSp>
      <p:cxnSp>
        <p:nvCxnSpPr>
          <p:cNvPr id="82965" name="AutoShape 21"/>
          <p:cNvCxnSpPr>
            <a:cxnSpLocks noChangeShapeType="1"/>
            <a:stCxn id="82959" idx="1"/>
            <a:endCxn id="82963" idx="0"/>
          </p:cNvCxnSpPr>
          <p:nvPr/>
        </p:nvCxnSpPr>
        <p:spPr bwMode="auto">
          <a:xfrm rot="10800000" flipH="1" flipV="1">
            <a:off x="5943600" y="3509963"/>
            <a:ext cx="1143000" cy="1824037"/>
          </a:xfrm>
          <a:prstGeom prst="bentConnector4">
            <a:avLst>
              <a:gd name="adj1" fmla="val -20000"/>
              <a:gd name="adj2" fmla="val 56398"/>
            </a:avLst>
          </a:prstGeom>
          <a:noFill/>
          <a:ln w="9525">
            <a:solidFill>
              <a:schemeClr val="tx1"/>
            </a:solidFill>
            <a:miter lim="800000"/>
            <a:headEnd/>
            <a:tailEnd type="triangle" w="med" len="med"/>
          </a:ln>
          <a:effectLst/>
        </p:spPr>
      </p:cxnSp>
      <p:sp>
        <p:nvSpPr>
          <p:cNvPr id="82966" name="Text Box 22"/>
          <p:cNvSpPr txBox="1">
            <a:spLocks noChangeArrowheads="1"/>
          </p:cNvSpPr>
          <p:nvPr/>
        </p:nvSpPr>
        <p:spPr bwMode="auto">
          <a:xfrm>
            <a:off x="5410200" y="5334000"/>
            <a:ext cx="3352800" cy="519113"/>
          </a:xfrm>
          <a:prstGeom prst="rect">
            <a:avLst/>
          </a:prstGeom>
          <a:noFill/>
          <a:ln w="9525">
            <a:noFill/>
            <a:miter lim="800000"/>
            <a:headEnd/>
            <a:tailEnd/>
          </a:ln>
          <a:effectLst/>
        </p:spPr>
        <p:txBody>
          <a:bodyPr>
            <a:spAutoFit/>
          </a:bodyPr>
          <a:lstStyle/>
          <a:p>
            <a:pPr eaLnBrk="0" hangingPunct="0">
              <a:spcBef>
                <a:spcPct val="50000"/>
              </a:spcBef>
            </a:pPr>
            <a:r>
              <a:rPr lang="en-US" sz="2800"/>
              <a:t>0 0 0 0 0 0 0 0 0 1 0 1</a:t>
            </a:r>
          </a:p>
        </p:txBody>
      </p:sp>
      <p:cxnSp>
        <p:nvCxnSpPr>
          <p:cNvPr id="82967" name="AutoShape 23"/>
          <p:cNvCxnSpPr>
            <a:cxnSpLocks noChangeShapeType="1"/>
            <a:stCxn id="82959" idx="1"/>
            <a:endCxn id="82969" idx="1"/>
          </p:cNvCxnSpPr>
          <p:nvPr/>
        </p:nvCxnSpPr>
        <p:spPr bwMode="auto">
          <a:xfrm rot="10800000">
            <a:off x="5791200" y="2576513"/>
            <a:ext cx="152400" cy="933450"/>
          </a:xfrm>
          <a:prstGeom prst="bentConnector3">
            <a:avLst>
              <a:gd name="adj1" fmla="val 250000"/>
            </a:avLst>
          </a:prstGeom>
          <a:noFill/>
          <a:ln w="9525">
            <a:solidFill>
              <a:schemeClr val="tx1"/>
            </a:solidFill>
            <a:miter lim="800000"/>
            <a:headEnd/>
            <a:tailEnd/>
          </a:ln>
          <a:effectLst/>
        </p:spPr>
      </p:cxnSp>
      <p:sp>
        <p:nvSpPr>
          <p:cNvPr id="82968" name="Text Box 24"/>
          <p:cNvSpPr txBox="1">
            <a:spLocks noChangeArrowheads="1"/>
          </p:cNvSpPr>
          <p:nvPr/>
        </p:nvSpPr>
        <p:spPr bwMode="auto">
          <a:xfrm>
            <a:off x="381000" y="4191000"/>
            <a:ext cx="3810000" cy="1006475"/>
          </a:xfrm>
          <a:prstGeom prst="rect">
            <a:avLst/>
          </a:prstGeom>
          <a:noFill/>
          <a:ln w="9525">
            <a:noFill/>
            <a:miter lim="800000"/>
            <a:headEnd/>
            <a:tailEnd/>
          </a:ln>
          <a:effectLst/>
        </p:spPr>
        <p:txBody>
          <a:bodyPr>
            <a:spAutoFit/>
          </a:bodyPr>
          <a:lstStyle/>
          <a:p>
            <a:pPr eaLnBrk="0" hangingPunct="0">
              <a:spcBef>
                <a:spcPct val="50000"/>
              </a:spcBef>
            </a:pPr>
            <a:r>
              <a:rPr lang="en-US" sz="2000"/>
              <a:t>3. New Address is selected in memory and placed on the bus to be loaded into the DR to use later</a:t>
            </a:r>
          </a:p>
        </p:txBody>
      </p:sp>
      <p:sp>
        <p:nvSpPr>
          <p:cNvPr id="82969" name="Text Box 25"/>
          <p:cNvSpPr txBox="1">
            <a:spLocks noChangeArrowheads="1"/>
          </p:cNvSpPr>
          <p:nvPr/>
        </p:nvSpPr>
        <p:spPr bwMode="auto">
          <a:xfrm>
            <a:off x="5791200" y="2286000"/>
            <a:ext cx="2590800" cy="579438"/>
          </a:xfrm>
          <a:prstGeom prst="rect">
            <a:avLst/>
          </a:prstGeom>
          <a:noFill/>
          <a:ln w="9525">
            <a:noFill/>
            <a:miter lim="800000"/>
            <a:headEnd/>
            <a:tailEnd/>
          </a:ln>
          <a:effectLst/>
        </p:spPr>
        <p:txBody>
          <a:bodyPr>
            <a:spAutoFit/>
          </a:bodyPr>
          <a:lstStyle/>
          <a:p>
            <a:pPr eaLnBrk="0" hangingPunct="0">
              <a:spcBef>
                <a:spcPct val="50000"/>
              </a:spcBef>
            </a:pPr>
            <a:r>
              <a:rPr lang="en-US" sz="3200"/>
              <a:t>0 1 0 1 1 0 0 1</a:t>
            </a:r>
          </a:p>
        </p:txBody>
      </p:sp>
      <p:sp>
        <p:nvSpPr>
          <p:cNvPr id="82970" name="Text Box 26"/>
          <p:cNvSpPr txBox="1">
            <a:spLocks noChangeArrowheads="1"/>
          </p:cNvSpPr>
          <p:nvPr/>
        </p:nvSpPr>
        <p:spPr bwMode="auto">
          <a:xfrm>
            <a:off x="5791200" y="2286000"/>
            <a:ext cx="2590800" cy="588963"/>
          </a:xfrm>
          <a:prstGeom prst="rect">
            <a:avLst/>
          </a:prstGeom>
          <a:solidFill>
            <a:schemeClr val="bg1"/>
          </a:solidFill>
          <a:ln w="9525">
            <a:solidFill>
              <a:schemeClr val="tx1"/>
            </a:solidFill>
            <a:miter lim="800000"/>
            <a:headEnd/>
            <a:tailEnd/>
          </a:ln>
          <a:effectLst/>
        </p:spPr>
        <p:txBody>
          <a:bodyPr>
            <a:spAutoFit/>
          </a:bodyPr>
          <a:lstStyle/>
          <a:p>
            <a:pPr eaLnBrk="0" hangingPunct="0">
              <a:spcBef>
                <a:spcPct val="50000"/>
              </a:spcBef>
            </a:pPr>
            <a:r>
              <a:rPr lang="en-US" sz="3200"/>
              <a:t>1 0 1 1 1 0 1 1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53"/>
                                        </p:tgtEl>
                                        <p:attrNameLst>
                                          <p:attrName>style.visibility</p:attrName>
                                        </p:attrNameLst>
                                      </p:cBhvr>
                                      <p:to>
                                        <p:strVal val="visible"/>
                                      </p:to>
                                    </p:set>
                                    <p:anim calcmode="lin" valueType="num">
                                      <p:cBhvr additive="base">
                                        <p:cTn id="7" dur="500" fill="hold"/>
                                        <p:tgtEl>
                                          <p:spTgt spid="82953"/>
                                        </p:tgtEl>
                                        <p:attrNameLst>
                                          <p:attrName>ppt_x</p:attrName>
                                        </p:attrNameLst>
                                      </p:cBhvr>
                                      <p:tavLst>
                                        <p:tav tm="0">
                                          <p:val>
                                            <p:strVal val="0-#ppt_w/2"/>
                                          </p:val>
                                        </p:tav>
                                        <p:tav tm="100000">
                                          <p:val>
                                            <p:strVal val="#ppt_x"/>
                                          </p:val>
                                        </p:tav>
                                      </p:tavLst>
                                    </p:anim>
                                    <p:anim calcmode="lin" valueType="num">
                                      <p:cBhvr additive="base">
                                        <p:cTn id="8" dur="500" fill="hold"/>
                                        <p:tgtEl>
                                          <p:spTgt spid="829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2947"/>
                                        </p:tgtEl>
                                        <p:attrNameLst>
                                          <p:attrName>style.visibility</p:attrName>
                                        </p:attrNameLst>
                                      </p:cBhvr>
                                      <p:to>
                                        <p:strVal val="visible"/>
                                      </p:to>
                                    </p:set>
                                    <p:anim calcmode="lin" valueType="num">
                                      <p:cBhvr additive="base">
                                        <p:cTn id="13" dur="500" fill="hold"/>
                                        <p:tgtEl>
                                          <p:spTgt spid="82947"/>
                                        </p:tgtEl>
                                        <p:attrNameLst>
                                          <p:attrName>ppt_x</p:attrName>
                                        </p:attrNameLst>
                                      </p:cBhvr>
                                      <p:tavLst>
                                        <p:tav tm="0">
                                          <p:val>
                                            <p:strVal val="0-#ppt_w/2"/>
                                          </p:val>
                                        </p:tav>
                                        <p:tav tm="100000">
                                          <p:val>
                                            <p:strVal val="#ppt_x"/>
                                          </p:val>
                                        </p:tav>
                                      </p:tavLst>
                                    </p:anim>
                                    <p:anim calcmode="lin" valueType="num">
                                      <p:cBhvr additive="base">
                                        <p:cTn id="14" dur="500" fill="hold"/>
                                        <p:tgtEl>
                                          <p:spTgt spid="8294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2952"/>
                                        </p:tgtEl>
                                        <p:attrNameLst>
                                          <p:attrName>style.visibility</p:attrName>
                                        </p:attrNameLst>
                                      </p:cBhvr>
                                      <p:to>
                                        <p:strVal val="visible"/>
                                      </p:to>
                                    </p:set>
                                    <p:animEffect transition="in" filter="blinds(horizontal)">
                                      <p:cBhvr>
                                        <p:cTn id="19" dur="500"/>
                                        <p:tgtEl>
                                          <p:spTgt spid="8295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2954"/>
                                        </p:tgtEl>
                                        <p:attrNameLst>
                                          <p:attrName>style.visibility</p:attrName>
                                        </p:attrNameLst>
                                      </p:cBhvr>
                                      <p:to>
                                        <p:strVal val="visible"/>
                                      </p:to>
                                    </p:set>
                                    <p:anim calcmode="lin" valueType="num">
                                      <p:cBhvr additive="base">
                                        <p:cTn id="24" dur="500" fill="hold"/>
                                        <p:tgtEl>
                                          <p:spTgt spid="82954"/>
                                        </p:tgtEl>
                                        <p:attrNameLst>
                                          <p:attrName>ppt_x</p:attrName>
                                        </p:attrNameLst>
                                      </p:cBhvr>
                                      <p:tavLst>
                                        <p:tav tm="0">
                                          <p:val>
                                            <p:strVal val="0-#ppt_w/2"/>
                                          </p:val>
                                        </p:tav>
                                        <p:tav tm="100000">
                                          <p:val>
                                            <p:strVal val="#ppt_x"/>
                                          </p:val>
                                        </p:tav>
                                      </p:tavLst>
                                    </p:anim>
                                    <p:anim calcmode="lin" valueType="num">
                                      <p:cBhvr additive="base">
                                        <p:cTn id="25" dur="500" fill="hold"/>
                                        <p:tgtEl>
                                          <p:spTgt spid="8295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82955"/>
                                        </p:tgtEl>
                                        <p:attrNameLst>
                                          <p:attrName>style.visibility</p:attrName>
                                        </p:attrNameLst>
                                      </p:cBhvr>
                                      <p:to>
                                        <p:strVal val="visible"/>
                                      </p:to>
                                    </p:set>
                                    <p:anim calcmode="lin" valueType="num">
                                      <p:cBhvr additive="base">
                                        <p:cTn id="30" dur="500" fill="hold"/>
                                        <p:tgtEl>
                                          <p:spTgt spid="82955"/>
                                        </p:tgtEl>
                                        <p:attrNameLst>
                                          <p:attrName>ppt_x</p:attrName>
                                        </p:attrNameLst>
                                      </p:cBhvr>
                                      <p:tavLst>
                                        <p:tav tm="0">
                                          <p:val>
                                            <p:strVal val="0-#ppt_w/2"/>
                                          </p:val>
                                        </p:tav>
                                        <p:tav tm="100000">
                                          <p:val>
                                            <p:strVal val="#ppt_x"/>
                                          </p:val>
                                        </p:tav>
                                      </p:tavLst>
                                    </p:anim>
                                    <p:anim calcmode="lin" valueType="num">
                                      <p:cBhvr additive="base">
                                        <p:cTn id="31" dur="500" fill="hold"/>
                                        <p:tgtEl>
                                          <p:spTgt spid="8295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82958"/>
                                        </p:tgtEl>
                                        <p:attrNameLst>
                                          <p:attrName>style.visibility</p:attrName>
                                        </p:attrNameLst>
                                      </p:cBhvr>
                                      <p:to>
                                        <p:strVal val="visible"/>
                                      </p:to>
                                    </p:set>
                                    <p:anim calcmode="lin" valueType="num">
                                      <p:cBhvr additive="base">
                                        <p:cTn id="36" dur="500" fill="hold"/>
                                        <p:tgtEl>
                                          <p:spTgt spid="82958"/>
                                        </p:tgtEl>
                                        <p:attrNameLst>
                                          <p:attrName>ppt_x</p:attrName>
                                        </p:attrNameLst>
                                      </p:cBhvr>
                                      <p:tavLst>
                                        <p:tav tm="0">
                                          <p:val>
                                            <p:strVal val="0-#ppt_w/2"/>
                                          </p:val>
                                        </p:tav>
                                        <p:tav tm="100000">
                                          <p:val>
                                            <p:strVal val="#ppt_x"/>
                                          </p:val>
                                        </p:tav>
                                      </p:tavLst>
                                    </p:anim>
                                    <p:anim calcmode="lin" valueType="num">
                                      <p:cBhvr additive="base">
                                        <p:cTn id="37" dur="500" fill="hold"/>
                                        <p:tgtEl>
                                          <p:spTgt spid="8295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82969"/>
                                        </p:tgtEl>
                                        <p:attrNameLst>
                                          <p:attrName>style.visibility</p:attrName>
                                        </p:attrNameLst>
                                      </p:cBhvr>
                                      <p:to>
                                        <p:strVal val="visible"/>
                                      </p:to>
                                    </p:set>
                                    <p:anim calcmode="lin" valueType="num">
                                      <p:cBhvr additive="base">
                                        <p:cTn id="42" dur="500" fill="hold"/>
                                        <p:tgtEl>
                                          <p:spTgt spid="82969"/>
                                        </p:tgtEl>
                                        <p:attrNameLst>
                                          <p:attrName>ppt_x</p:attrName>
                                        </p:attrNameLst>
                                      </p:cBhvr>
                                      <p:tavLst>
                                        <p:tav tm="0">
                                          <p:val>
                                            <p:strVal val="0-#ppt_w/2"/>
                                          </p:val>
                                        </p:tav>
                                        <p:tav tm="100000">
                                          <p:val>
                                            <p:strVal val="#ppt_x"/>
                                          </p:val>
                                        </p:tav>
                                      </p:tavLst>
                                    </p:anim>
                                    <p:anim calcmode="lin" valueType="num">
                                      <p:cBhvr additive="base">
                                        <p:cTn id="43" dur="500" fill="hold"/>
                                        <p:tgtEl>
                                          <p:spTgt spid="82969"/>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82961"/>
                                        </p:tgtEl>
                                        <p:attrNameLst>
                                          <p:attrName>style.visibility</p:attrName>
                                        </p:attrNameLst>
                                      </p:cBhvr>
                                      <p:to>
                                        <p:strVal val="visible"/>
                                      </p:to>
                                    </p:set>
                                    <p:anim calcmode="lin" valueType="num">
                                      <p:cBhvr additive="base">
                                        <p:cTn id="48" dur="500" fill="hold"/>
                                        <p:tgtEl>
                                          <p:spTgt spid="82961"/>
                                        </p:tgtEl>
                                        <p:attrNameLst>
                                          <p:attrName>ppt_x</p:attrName>
                                        </p:attrNameLst>
                                      </p:cBhvr>
                                      <p:tavLst>
                                        <p:tav tm="0">
                                          <p:val>
                                            <p:strVal val="0-#ppt_w/2"/>
                                          </p:val>
                                        </p:tav>
                                        <p:tav tm="100000">
                                          <p:val>
                                            <p:strVal val="#ppt_x"/>
                                          </p:val>
                                        </p:tav>
                                      </p:tavLst>
                                    </p:anim>
                                    <p:anim calcmode="lin" valueType="num">
                                      <p:cBhvr additive="base">
                                        <p:cTn id="49" dur="500" fill="hold"/>
                                        <p:tgtEl>
                                          <p:spTgt spid="82961"/>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82959"/>
                                        </p:tgtEl>
                                        <p:attrNameLst>
                                          <p:attrName>style.visibility</p:attrName>
                                        </p:attrNameLst>
                                      </p:cBhvr>
                                      <p:to>
                                        <p:strVal val="visible"/>
                                      </p:to>
                                    </p:set>
                                    <p:anim calcmode="lin" valueType="num">
                                      <p:cBhvr additive="base">
                                        <p:cTn id="54" dur="500" fill="hold"/>
                                        <p:tgtEl>
                                          <p:spTgt spid="82959"/>
                                        </p:tgtEl>
                                        <p:attrNameLst>
                                          <p:attrName>ppt_x</p:attrName>
                                        </p:attrNameLst>
                                      </p:cBhvr>
                                      <p:tavLst>
                                        <p:tav tm="0">
                                          <p:val>
                                            <p:strVal val="0-#ppt_w/2"/>
                                          </p:val>
                                        </p:tav>
                                        <p:tav tm="100000">
                                          <p:val>
                                            <p:strVal val="#ppt_x"/>
                                          </p:val>
                                        </p:tav>
                                      </p:tavLst>
                                    </p:anim>
                                    <p:anim calcmode="lin" valueType="num">
                                      <p:cBhvr additive="base">
                                        <p:cTn id="55" dur="500" fill="hold"/>
                                        <p:tgtEl>
                                          <p:spTgt spid="82959"/>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82960"/>
                                        </p:tgtEl>
                                        <p:attrNameLst>
                                          <p:attrName>style.visibility</p:attrName>
                                        </p:attrNameLst>
                                      </p:cBhvr>
                                      <p:to>
                                        <p:strVal val="visible"/>
                                      </p:to>
                                    </p:set>
                                    <p:anim calcmode="lin" valueType="num">
                                      <p:cBhvr additive="base">
                                        <p:cTn id="60" dur="500" fill="hold"/>
                                        <p:tgtEl>
                                          <p:spTgt spid="82960"/>
                                        </p:tgtEl>
                                        <p:attrNameLst>
                                          <p:attrName>ppt_x</p:attrName>
                                        </p:attrNameLst>
                                      </p:cBhvr>
                                      <p:tavLst>
                                        <p:tav tm="0">
                                          <p:val>
                                            <p:strVal val="0-#ppt_w/2"/>
                                          </p:val>
                                        </p:tav>
                                        <p:tav tm="100000">
                                          <p:val>
                                            <p:strVal val="#ppt_x"/>
                                          </p:val>
                                        </p:tav>
                                      </p:tavLst>
                                    </p:anim>
                                    <p:anim calcmode="lin" valueType="num">
                                      <p:cBhvr additive="base">
                                        <p:cTn id="61" dur="500" fill="hold"/>
                                        <p:tgtEl>
                                          <p:spTgt spid="82960"/>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82967"/>
                                        </p:tgtEl>
                                        <p:attrNameLst>
                                          <p:attrName>style.visibility</p:attrName>
                                        </p:attrNameLst>
                                      </p:cBhvr>
                                      <p:to>
                                        <p:strVal val="visible"/>
                                      </p:to>
                                    </p:set>
                                    <p:anim calcmode="lin" valueType="num">
                                      <p:cBhvr additive="base">
                                        <p:cTn id="66" dur="500" fill="hold"/>
                                        <p:tgtEl>
                                          <p:spTgt spid="82967"/>
                                        </p:tgtEl>
                                        <p:attrNameLst>
                                          <p:attrName>ppt_x</p:attrName>
                                        </p:attrNameLst>
                                      </p:cBhvr>
                                      <p:tavLst>
                                        <p:tav tm="0">
                                          <p:val>
                                            <p:strVal val="0-#ppt_w/2"/>
                                          </p:val>
                                        </p:tav>
                                        <p:tav tm="100000">
                                          <p:val>
                                            <p:strVal val="#ppt_x"/>
                                          </p:val>
                                        </p:tav>
                                      </p:tavLst>
                                    </p:anim>
                                    <p:anim calcmode="lin" valueType="num">
                                      <p:cBhvr additive="base">
                                        <p:cTn id="67" dur="500" fill="hold"/>
                                        <p:tgtEl>
                                          <p:spTgt spid="82967"/>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2970"/>
                                        </p:tgtEl>
                                        <p:attrNameLst>
                                          <p:attrName>style.visibility</p:attrName>
                                        </p:attrNameLst>
                                      </p:cBhvr>
                                      <p:to>
                                        <p:strVal val="visible"/>
                                      </p:to>
                                    </p:set>
                                    <p:animEffect transition="in" filter="blinds(horizontal)">
                                      <p:cBhvr>
                                        <p:cTn id="72" dur="500"/>
                                        <p:tgtEl>
                                          <p:spTgt spid="82970"/>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82968"/>
                                        </p:tgtEl>
                                        <p:attrNameLst>
                                          <p:attrName>style.visibility</p:attrName>
                                        </p:attrNameLst>
                                      </p:cBhvr>
                                      <p:to>
                                        <p:strVal val="visible"/>
                                      </p:to>
                                    </p:set>
                                    <p:anim calcmode="lin" valueType="num">
                                      <p:cBhvr additive="base">
                                        <p:cTn id="77" dur="500" fill="hold"/>
                                        <p:tgtEl>
                                          <p:spTgt spid="82968"/>
                                        </p:tgtEl>
                                        <p:attrNameLst>
                                          <p:attrName>ppt_x</p:attrName>
                                        </p:attrNameLst>
                                      </p:cBhvr>
                                      <p:tavLst>
                                        <p:tav tm="0">
                                          <p:val>
                                            <p:strVal val="0-#ppt_w/2"/>
                                          </p:val>
                                        </p:tav>
                                        <p:tav tm="100000">
                                          <p:val>
                                            <p:strVal val="#ppt_x"/>
                                          </p:val>
                                        </p:tav>
                                      </p:tavLst>
                                    </p:anim>
                                    <p:anim calcmode="lin" valueType="num">
                                      <p:cBhvr additive="base">
                                        <p:cTn id="78" dur="500" fill="hold"/>
                                        <p:tgtEl>
                                          <p:spTgt spid="82968"/>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82962"/>
                                        </p:tgtEl>
                                        <p:attrNameLst>
                                          <p:attrName>style.visibility</p:attrName>
                                        </p:attrNameLst>
                                      </p:cBhvr>
                                      <p:to>
                                        <p:strVal val="visible"/>
                                      </p:to>
                                    </p:set>
                                    <p:anim calcmode="lin" valueType="num">
                                      <p:cBhvr additive="base">
                                        <p:cTn id="83" dur="500" fill="hold"/>
                                        <p:tgtEl>
                                          <p:spTgt spid="82962"/>
                                        </p:tgtEl>
                                        <p:attrNameLst>
                                          <p:attrName>ppt_x</p:attrName>
                                        </p:attrNameLst>
                                      </p:cBhvr>
                                      <p:tavLst>
                                        <p:tav tm="0">
                                          <p:val>
                                            <p:strVal val="0-#ppt_w/2"/>
                                          </p:val>
                                        </p:tav>
                                        <p:tav tm="100000">
                                          <p:val>
                                            <p:strVal val="#ppt_x"/>
                                          </p:val>
                                        </p:tav>
                                      </p:tavLst>
                                    </p:anim>
                                    <p:anim calcmode="lin" valueType="num">
                                      <p:cBhvr additive="base">
                                        <p:cTn id="84" dur="500" fill="hold"/>
                                        <p:tgtEl>
                                          <p:spTgt spid="82962"/>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82965"/>
                                        </p:tgtEl>
                                        <p:attrNameLst>
                                          <p:attrName>style.visibility</p:attrName>
                                        </p:attrNameLst>
                                      </p:cBhvr>
                                      <p:to>
                                        <p:strVal val="visible"/>
                                      </p:to>
                                    </p:set>
                                    <p:animEffect transition="in" filter="wipe(up)">
                                      <p:cBhvr>
                                        <p:cTn id="89" dur="500"/>
                                        <p:tgtEl>
                                          <p:spTgt spid="82965"/>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82966"/>
                                        </p:tgtEl>
                                        <p:attrNameLst>
                                          <p:attrName>style.visibility</p:attrName>
                                        </p:attrNameLst>
                                      </p:cBhvr>
                                      <p:to>
                                        <p:strVal val="visible"/>
                                      </p:to>
                                    </p:set>
                                    <p:animEffect transition="in" filter="blinds(horizontal)">
                                      <p:cBhvr>
                                        <p:cTn id="94" dur="500"/>
                                        <p:tgtEl>
                                          <p:spTgt spid="82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2" grpId="0" autoUpdateAnimBg="0"/>
      <p:bldP spid="82953" grpId="0" autoUpdateAnimBg="0"/>
      <p:bldP spid="82954" grpId="0" autoUpdateAnimBg="0"/>
      <p:bldP spid="82959" grpId="0" animBg="1" autoUpdateAnimBg="0"/>
      <p:bldP spid="82961" grpId="0" autoUpdateAnimBg="0"/>
      <p:bldP spid="82966" grpId="0" autoUpdateAnimBg="0"/>
      <p:bldP spid="82968" grpId="0" autoUpdateAnimBg="0"/>
      <p:bldP spid="82969" grpId="0" autoUpdateAnimBg="0"/>
      <p:bldP spid="82970"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381000" y="188913"/>
            <a:ext cx="8382000" cy="3195637"/>
          </a:xfrm>
          <a:prstGeom prst="rect">
            <a:avLst/>
          </a:prstGeom>
          <a:solidFill>
            <a:srgbClr val="0000FF"/>
          </a:solidFill>
          <a:ln w="9525">
            <a:noFill/>
            <a:miter lim="800000"/>
            <a:headEnd/>
            <a:tailEnd/>
          </a:ln>
          <a:effectLst/>
        </p:spPr>
        <p:txBody>
          <a:bodyPr>
            <a:spAutoFit/>
          </a:bodyPr>
          <a:lstStyle/>
          <a:p>
            <a:pPr>
              <a:spcBef>
                <a:spcPct val="50000"/>
              </a:spcBef>
            </a:pPr>
            <a:r>
              <a:rPr lang="en-US" b="1">
                <a:solidFill>
                  <a:srgbClr val="FFFF00"/>
                </a:solidFill>
              </a:rPr>
              <a:t>Interrupt processing</a:t>
            </a:r>
          </a:p>
          <a:p>
            <a:pPr>
              <a:spcBef>
                <a:spcPct val="50000"/>
              </a:spcBef>
            </a:pPr>
            <a:r>
              <a:rPr lang="en-US">
                <a:solidFill>
                  <a:srgbClr val="6190FE"/>
                </a:solidFill>
                <a:latin typeface="MonotypeSorts" charset="0"/>
              </a:rPr>
              <a:t>u </a:t>
            </a:r>
            <a:r>
              <a:rPr lang="en-US" b="1">
                <a:solidFill>
                  <a:srgbClr val="FBFE00"/>
                </a:solidFill>
                <a:latin typeface="Arial" pitchFamily="34" charset="0"/>
              </a:rPr>
              <a:t>An interrupt occurs if the interrupt is enabled (IEN = 1) AND an interrupt is pending (FGI or FGO = 1).</a:t>
            </a:r>
          </a:p>
          <a:p>
            <a:pPr>
              <a:spcBef>
                <a:spcPct val="50000"/>
              </a:spcBef>
            </a:pPr>
            <a:r>
              <a:rPr lang="en-US">
                <a:solidFill>
                  <a:srgbClr val="6190FE"/>
                </a:solidFill>
                <a:latin typeface="MonotypeSorts" charset="0"/>
              </a:rPr>
              <a:t>u </a:t>
            </a:r>
            <a:r>
              <a:rPr lang="en-US" b="1">
                <a:solidFill>
                  <a:srgbClr val="FBFE00"/>
                </a:solidFill>
                <a:latin typeface="Arial" pitchFamily="34" charset="0"/>
              </a:rPr>
              <a:t>Before processing the interrupt, </a:t>
            </a:r>
            <a:r>
              <a:rPr lang="en-US" b="1" i="1">
                <a:solidFill>
                  <a:srgbClr val="FBFE00"/>
                </a:solidFill>
                <a:latin typeface="Arial" pitchFamily="34" charset="0"/>
              </a:rPr>
              <a:t>complete the current instruction!!!</a:t>
            </a:r>
          </a:p>
          <a:p>
            <a:pPr>
              <a:spcBef>
                <a:spcPct val="50000"/>
              </a:spcBef>
            </a:pPr>
            <a:r>
              <a:rPr lang="en-US">
                <a:solidFill>
                  <a:srgbClr val="6190FE"/>
                </a:solidFill>
                <a:latin typeface="MonotypeSorts" charset="0"/>
              </a:rPr>
              <a:t>u </a:t>
            </a:r>
            <a:r>
              <a:rPr lang="en-US" b="1">
                <a:solidFill>
                  <a:srgbClr val="FBFE00"/>
                </a:solidFill>
                <a:latin typeface="Arial" pitchFamily="34" charset="0"/>
              </a:rPr>
              <a:t>Call the interrupt service routine at address 0 and disable interrupts.</a:t>
            </a:r>
          </a:p>
        </p:txBody>
      </p:sp>
      <p:sp>
        <p:nvSpPr>
          <p:cNvPr id="165891" name="Rectangle 3"/>
          <p:cNvSpPr>
            <a:spLocks noChangeArrowheads="1"/>
          </p:cNvSpPr>
          <p:nvPr/>
        </p:nvSpPr>
        <p:spPr bwMode="auto">
          <a:xfrm>
            <a:off x="228600" y="4038600"/>
            <a:ext cx="8686800" cy="1735138"/>
          </a:xfrm>
          <a:prstGeom prst="rect">
            <a:avLst/>
          </a:prstGeom>
          <a:noFill/>
          <a:ln w="9525">
            <a:noFill/>
            <a:miter lim="800000"/>
            <a:headEnd/>
            <a:tailEnd/>
          </a:ln>
          <a:effectLst/>
        </p:spPr>
        <p:txBody>
          <a:bodyPr>
            <a:spAutoFit/>
          </a:bodyPr>
          <a:lstStyle/>
          <a:p>
            <a:pPr>
              <a:spcBef>
                <a:spcPct val="50000"/>
              </a:spcBef>
            </a:pPr>
            <a:r>
              <a:rPr lang="en-US"/>
              <a:t>It is of the utmost importance to complete the current instruction, otherwise the CPU will not perform properly.</a:t>
            </a:r>
          </a:p>
          <a:p>
            <a:pPr>
              <a:spcBef>
                <a:spcPct val="50000"/>
              </a:spcBef>
            </a:pPr>
            <a:r>
              <a:rPr lang="en-US"/>
              <a:t>The interrupt service routine is called by the CPU in a manner similar to the execution of the BSA instruction.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228600" y="152400"/>
            <a:ext cx="8686800" cy="3743325"/>
          </a:xfrm>
          <a:prstGeom prst="rect">
            <a:avLst/>
          </a:prstGeom>
          <a:solidFill>
            <a:srgbClr val="0000FF"/>
          </a:solidFill>
          <a:ln w="9525">
            <a:noFill/>
            <a:miter lim="800000"/>
            <a:headEnd/>
            <a:tailEnd/>
          </a:ln>
          <a:effectLst/>
        </p:spPr>
        <p:txBody>
          <a:bodyPr>
            <a:spAutoFit/>
          </a:bodyPr>
          <a:lstStyle/>
          <a:p>
            <a:pPr>
              <a:spcBef>
                <a:spcPct val="50000"/>
              </a:spcBef>
            </a:pPr>
            <a:r>
              <a:rPr lang="en-US" b="1">
                <a:solidFill>
                  <a:srgbClr val="FFFF00"/>
                </a:solidFill>
              </a:rPr>
              <a:t>Interrupt cycle</a:t>
            </a:r>
          </a:p>
          <a:p>
            <a:pPr>
              <a:spcBef>
                <a:spcPct val="50000"/>
              </a:spcBef>
            </a:pPr>
            <a:r>
              <a:rPr lang="en-US" b="1">
                <a:solidFill>
                  <a:srgbClr val="FBFE00"/>
                </a:solidFill>
                <a:latin typeface="Arial" pitchFamily="34" charset="0"/>
              </a:rPr>
              <a:t>Activating an interrupt request:</a:t>
            </a:r>
          </a:p>
          <a:p>
            <a:pPr>
              <a:spcBef>
                <a:spcPct val="50000"/>
              </a:spcBef>
            </a:pPr>
            <a:r>
              <a:rPr lang="en-US" b="1">
                <a:solidFill>
                  <a:srgbClr val="FBFE00"/>
                </a:solidFill>
                <a:latin typeface="Arial" pitchFamily="34" charset="0"/>
              </a:rPr>
              <a:t>T0’ T1’ T2’(IEN)(FGI + FGO): R </a:t>
            </a:r>
            <a:r>
              <a:rPr lang="en-US">
                <a:solidFill>
                  <a:srgbClr val="FBFE00"/>
                </a:solidFill>
                <a:latin typeface="Symbol" pitchFamily="18" charset="2"/>
              </a:rPr>
              <a:t>¬ 1</a:t>
            </a:r>
          </a:p>
          <a:p>
            <a:pPr>
              <a:spcBef>
                <a:spcPct val="50000"/>
              </a:spcBef>
            </a:pPr>
            <a:r>
              <a:rPr lang="en-US" b="1">
                <a:solidFill>
                  <a:srgbClr val="FBFE00"/>
                </a:solidFill>
                <a:latin typeface="Arial" pitchFamily="34" charset="0"/>
              </a:rPr>
              <a:t>Interrupt cycle:</a:t>
            </a:r>
          </a:p>
          <a:p>
            <a:pPr>
              <a:spcBef>
                <a:spcPct val="50000"/>
              </a:spcBef>
            </a:pPr>
            <a:r>
              <a:rPr lang="en-US" b="1">
                <a:solidFill>
                  <a:srgbClr val="FBFE00"/>
                </a:solidFill>
                <a:latin typeface="Arial" pitchFamily="34" charset="0"/>
              </a:rPr>
              <a:t>RT0: AR </a:t>
            </a:r>
            <a:r>
              <a:rPr lang="en-US">
                <a:solidFill>
                  <a:srgbClr val="FBFE00"/>
                </a:solidFill>
                <a:latin typeface="Symbol" pitchFamily="18" charset="2"/>
              </a:rPr>
              <a:t>¬ </a:t>
            </a:r>
            <a:r>
              <a:rPr lang="en-US" b="1">
                <a:solidFill>
                  <a:srgbClr val="FBFE00"/>
                </a:solidFill>
                <a:latin typeface="Arial" pitchFamily="34" charset="0"/>
              </a:rPr>
              <a:t>0, TR </a:t>
            </a:r>
            <a:r>
              <a:rPr lang="en-US">
                <a:solidFill>
                  <a:srgbClr val="FBFE00"/>
                </a:solidFill>
                <a:latin typeface="Symbol" pitchFamily="18" charset="2"/>
              </a:rPr>
              <a:t>¬ </a:t>
            </a:r>
            <a:r>
              <a:rPr lang="en-US" b="1">
                <a:solidFill>
                  <a:srgbClr val="FBFE00"/>
                </a:solidFill>
                <a:latin typeface="Arial" pitchFamily="34" charset="0"/>
              </a:rPr>
              <a:t>PC</a:t>
            </a:r>
          </a:p>
          <a:p>
            <a:pPr>
              <a:spcBef>
                <a:spcPct val="50000"/>
              </a:spcBef>
            </a:pPr>
            <a:r>
              <a:rPr lang="en-US" b="1">
                <a:solidFill>
                  <a:srgbClr val="FBFE00"/>
                </a:solidFill>
                <a:latin typeface="Arial" pitchFamily="34" charset="0"/>
              </a:rPr>
              <a:t>RT1: M[AR] </a:t>
            </a:r>
            <a:r>
              <a:rPr lang="en-US">
                <a:solidFill>
                  <a:srgbClr val="FBFE00"/>
                </a:solidFill>
                <a:latin typeface="Symbol" pitchFamily="18" charset="2"/>
              </a:rPr>
              <a:t>¬ </a:t>
            </a:r>
            <a:r>
              <a:rPr lang="en-US" b="1">
                <a:solidFill>
                  <a:srgbClr val="FBFE00"/>
                </a:solidFill>
                <a:latin typeface="Arial" pitchFamily="34" charset="0"/>
              </a:rPr>
              <a:t>TR, PC </a:t>
            </a:r>
            <a:r>
              <a:rPr lang="en-US">
                <a:solidFill>
                  <a:srgbClr val="FBFE00"/>
                </a:solidFill>
                <a:latin typeface="Symbol" pitchFamily="18" charset="2"/>
              </a:rPr>
              <a:t>¬ </a:t>
            </a:r>
            <a:r>
              <a:rPr lang="en-US" b="1">
                <a:solidFill>
                  <a:srgbClr val="FBFE00"/>
                </a:solidFill>
                <a:latin typeface="Arial" pitchFamily="34" charset="0"/>
              </a:rPr>
              <a:t>0</a:t>
            </a:r>
          </a:p>
          <a:p>
            <a:pPr>
              <a:spcBef>
                <a:spcPct val="50000"/>
              </a:spcBef>
            </a:pPr>
            <a:r>
              <a:rPr lang="en-US" b="1">
                <a:solidFill>
                  <a:srgbClr val="FBFE00"/>
                </a:solidFill>
                <a:latin typeface="Arial" pitchFamily="34" charset="0"/>
              </a:rPr>
              <a:t>RT2: PC </a:t>
            </a:r>
            <a:r>
              <a:rPr lang="en-US">
                <a:solidFill>
                  <a:srgbClr val="FBFE00"/>
                </a:solidFill>
                <a:latin typeface="Symbol" pitchFamily="18" charset="2"/>
              </a:rPr>
              <a:t>¬ </a:t>
            </a:r>
            <a:r>
              <a:rPr lang="en-US" b="1">
                <a:solidFill>
                  <a:srgbClr val="FBFE00"/>
                </a:solidFill>
                <a:latin typeface="Arial" pitchFamily="34" charset="0"/>
              </a:rPr>
              <a:t>PC + 1, IEN </a:t>
            </a:r>
            <a:r>
              <a:rPr lang="en-US">
                <a:solidFill>
                  <a:srgbClr val="FBFE00"/>
                </a:solidFill>
                <a:latin typeface="Symbol" pitchFamily="18" charset="2"/>
              </a:rPr>
              <a:t>¬ </a:t>
            </a:r>
            <a:r>
              <a:rPr lang="en-US" b="1">
                <a:solidFill>
                  <a:srgbClr val="FBFE00"/>
                </a:solidFill>
                <a:latin typeface="Arial" pitchFamily="34" charset="0"/>
              </a:rPr>
              <a:t>0, R </a:t>
            </a:r>
            <a:r>
              <a:rPr lang="en-US">
                <a:solidFill>
                  <a:srgbClr val="FBFE00"/>
                </a:solidFill>
                <a:latin typeface="Symbol" pitchFamily="18" charset="2"/>
              </a:rPr>
              <a:t>¬ </a:t>
            </a:r>
            <a:r>
              <a:rPr lang="en-US" b="1">
                <a:solidFill>
                  <a:srgbClr val="FBFE00"/>
                </a:solidFill>
                <a:latin typeface="Arial" pitchFamily="34" charset="0"/>
              </a:rPr>
              <a:t>0, SC </a:t>
            </a:r>
            <a:r>
              <a:rPr lang="en-US">
                <a:solidFill>
                  <a:srgbClr val="FBFE00"/>
                </a:solidFill>
                <a:latin typeface="Symbol" pitchFamily="18" charset="2"/>
              </a:rPr>
              <a:t>¬ </a:t>
            </a:r>
            <a:r>
              <a:rPr lang="en-US" b="1">
                <a:solidFill>
                  <a:srgbClr val="FBFE00"/>
                </a:solidFill>
                <a:latin typeface="Arial" pitchFamily="34" charset="0"/>
              </a:rPr>
              <a:t>0</a:t>
            </a:r>
          </a:p>
        </p:txBody>
      </p:sp>
      <p:sp>
        <p:nvSpPr>
          <p:cNvPr id="166915" name="Rectangle 3"/>
          <p:cNvSpPr>
            <a:spLocks noChangeArrowheads="1"/>
          </p:cNvSpPr>
          <p:nvPr/>
        </p:nvSpPr>
        <p:spPr bwMode="auto">
          <a:xfrm>
            <a:off x="228600" y="3962400"/>
            <a:ext cx="8763000" cy="2682875"/>
          </a:xfrm>
          <a:prstGeom prst="rect">
            <a:avLst/>
          </a:prstGeom>
          <a:noFill/>
          <a:ln w="9525">
            <a:noFill/>
            <a:miter lim="800000"/>
            <a:headEnd/>
            <a:tailEnd/>
          </a:ln>
          <a:effectLst/>
        </p:spPr>
        <p:txBody>
          <a:bodyPr>
            <a:spAutoFit/>
          </a:bodyPr>
          <a:lstStyle/>
          <a:p>
            <a:pPr>
              <a:spcBef>
                <a:spcPct val="50000"/>
              </a:spcBef>
            </a:pPr>
            <a:r>
              <a:rPr lang="en-US" sz="2000"/>
              <a:t>An interrupt is asserted by setting R to 1. This occurs when interrupts are enabled (IEN) and there is either an input or output request (FGI+FGO). We must also have completed the current fetch cycle (T0’T1’T2’).</a:t>
            </a:r>
          </a:p>
          <a:p>
            <a:pPr>
              <a:spcBef>
                <a:spcPct val="50000"/>
              </a:spcBef>
            </a:pPr>
            <a:r>
              <a:rPr lang="en-US" sz="2000"/>
              <a:t>When we look at the code to implement the interrupt cycle, we see why we must wait until after T2 to set R to 1. If we set R to 1 during T0, for example, the next micro-instruction would be RT1, right in the middle of the interrupt cycle. Since we want to either perform an entire opcode fetch or an entire interrupt cycle, we don’t set R until after T2.</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228600" y="609600"/>
            <a:ext cx="8763000" cy="5568950"/>
          </a:xfrm>
          <a:prstGeom prst="rect">
            <a:avLst/>
          </a:prstGeom>
          <a:noFill/>
          <a:ln w="9525">
            <a:noFill/>
            <a:miter lim="800000"/>
            <a:headEnd/>
            <a:tailEnd/>
          </a:ln>
          <a:effectLst/>
        </p:spPr>
        <p:txBody>
          <a:bodyPr>
            <a:spAutoFit/>
          </a:bodyPr>
          <a:lstStyle/>
          <a:p>
            <a:pPr>
              <a:spcBef>
                <a:spcPct val="50000"/>
              </a:spcBef>
            </a:pPr>
            <a:r>
              <a:rPr lang="en-US"/>
              <a:t>The interrupt cycle acts like a BSA 0 instruction. </a:t>
            </a:r>
          </a:p>
          <a:p>
            <a:pPr>
              <a:spcBef>
                <a:spcPct val="50000"/>
              </a:spcBef>
              <a:buFontTx/>
              <a:buChar char="•"/>
            </a:pPr>
            <a:r>
              <a:rPr lang="en-US"/>
              <a:t>During T0 we write a 0 into AR and copy the contents of PC, the return address, to TR. </a:t>
            </a:r>
          </a:p>
          <a:p>
            <a:pPr>
              <a:spcBef>
                <a:spcPct val="50000"/>
              </a:spcBef>
              <a:buFontTx/>
              <a:buChar char="•"/>
            </a:pPr>
            <a:r>
              <a:rPr lang="en-US"/>
              <a:t>We then store the return address to location 0 and clear the program counter during T1. </a:t>
            </a:r>
          </a:p>
          <a:p>
            <a:pPr>
              <a:spcBef>
                <a:spcPct val="50000"/>
              </a:spcBef>
              <a:buFontTx/>
              <a:buChar char="•"/>
            </a:pPr>
            <a:r>
              <a:rPr lang="en-US"/>
              <a:t>In T2, we increment PC to 1, clear the interrupt enable, set R to zero (because we’ve finished the interrupt cycle) and clear SC to bring us back to T0.</a:t>
            </a:r>
          </a:p>
          <a:p>
            <a:pPr>
              <a:spcBef>
                <a:spcPct val="50000"/>
              </a:spcBef>
            </a:pPr>
            <a:r>
              <a:rPr lang="en-US"/>
              <a:t>Note that IEN is set to 0. This disables further interrupts. If another interrupt occurred while one was being serviced, the second interrupt would write its return address into location 0, overwriting the interrupt return address of the original routine. Then it would not be possible to return to the program properly.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152400" y="304800"/>
            <a:ext cx="8610600" cy="2647950"/>
          </a:xfrm>
          <a:prstGeom prst="rect">
            <a:avLst/>
          </a:prstGeom>
          <a:solidFill>
            <a:srgbClr val="0000FF"/>
          </a:solidFill>
          <a:ln w="9525">
            <a:noFill/>
            <a:miter lim="800000"/>
            <a:headEnd/>
            <a:tailEnd/>
          </a:ln>
          <a:effectLst/>
        </p:spPr>
        <p:txBody>
          <a:bodyPr>
            <a:spAutoFit/>
          </a:bodyPr>
          <a:lstStyle/>
          <a:p>
            <a:pPr>
              <a:spcBef>
                <a:spcPct val="50000"/>
              </a:spcBef>
            </a:pPr>
            <a:r>
              <a:rPr lang="en-US" b="1">
                <a:solidFill>
                  <a:srgbClr val="FFFF00"/>
                </a:solidFill>
              </a:rPr>
              <a:t>Modified fetch cycle</a:t>
            </a:r>
          </a:p>
          <a:p>
            <a:pPr>
              <a:spcBef>
                <a:spcPct val="50000"/>
              </a:spcBef>
            </a:pPr>
            <a:r>
              <a:rPr lang="en-US" b="1">
                <a:solidFill>
                  <a:srgbClr val="FBFE00"/>
                </a:solidFill>
                <a:latin typeface="Arial" pitchFamily="34" charset="0"/>
              </a:rPr>
              <a:t>R’T0: AR </a:t>
            </a:r>
            <a:r>
              <a:rPr lang="en-US">
                <a:solidFill>
                  <a:srgbClr val="FBFE00"/>
                </a:solidFill>
                <a:latin typeface="Symbol" pitchFamily="18" charset="2"/>
              </a:rPr>
              <a:t>¬ </a:t>
            </a:r>
            <a:r>
              <a:rPr lang="en-US" b="1">
                <a:solidFill>
                  <a:srgbClr val="FBFE00"/>
                </a:solidFill>
                <a:latin typeface="Arial" pitchFamily="34" charset="0"/>
              </a:rPr>
              <a:t>PC</a:t>
            </a:r>
          </a:p>
          <a:p>
            <a:pPr>
              <a:spcBef>
                <a:spcPct val="50000"/>
              </a:spcBef>
            </a:pPr>
            <a:r>
              <a:rPr lang="en-US" b="1">
                <a:solidFill>
                  <a:srgbClr val="FBFE00"/>
                </a:solidFill>
                <a:latin typeface="Arial" pitchFamily="34" charset="0"/>
              </a:rPr>
              <a:t>R’T1: IR </a:t>
            </a:r>
            <a:r>
              <a:rPr lang="en-US">
                <a:solidFill>
                  <a:srgbClr val="FBFE00"/>
                </a:solidFill>
                <a:latin typeface="Symbol" pitchFamily="18" charset="2"/>
              </a:rPr>
              <a:t>¬ </a:t>
            </a:r>
            <a:r>
              <a:rPr lang="en-US" b="1">
                <a:solidFill>
                  <a:srgbClr val="FBFE00"/>
                </a:solidFill>
                <a:latin typeface="Arial" pitchFamily="34" charset="0"/>
              </a:rPr>
              <a:t>M[AR], PC </a:t>
            </a:r>
            <a:r>
              <a:rPr lang="en-US">
                <a:solidFill>
                  <a:srgbClr val="FBFE00"/>
                </a:solidFill>
                <a:latin typeface="Symbol" pitchFamily="18" charset="2"/>
              </a:rPr>
              <a:t>¬ </a:t>
            </a:r>
            <a:r>
              <a:rPr lang="en-US" b="1">
                <a:solidFill>
                  <a:srgbClr val="FBFE00"/>
                </a:solidFill>
                <a:latin typeface="Arial" pitchFamily="34" charset="0"/>
              </a:rPr>
              <a:t>PC+1</a:t>
            </a:r>
          </a:p>
          <a:p>
            <a:pPr>
              <a:spcBef>
                <a:spcPct val="50000"/>
              </a:spcBef>
            </a:pPr>
            <a:r>
              <a:rPr lang="en-US" b="1">
                <a:solidFill>
                  <a:srgbClr val="FBFE00"/>
                </a:solidFill>
                <a:latin typeface="Arial" pitchFamily="34" charset="0"/>
              </a:rPr>
              <a:t>R’T2: AR </a:t>
            </a:r>
            <a:r>
              <a:rPr lang="en-US">
                <a:solidFill>
                  <a:srgbClr val="FBFE00"/>
                </a:solidFill>
                <a:latin typeface="Symbol" pitchFamily="18" charset="2"/>
              </a:rPr>
              <a:t>¬ </a:t>
            </a:r>
            <a:r>
              <a:rPr lang="en-US" b="1">
                <a:solidFill>
                  <a:srgbClr val="FBFE00"/>
                </a:solidFill>
                <a:latin typeface="Arial" pitchFamily="34" charset="0"/>
              </a:rPr>
              <a:t>IR(11-0), I </a:t>
            </a:r>
            <a:r>
              <a:rPr lang="en-US">
                <a:solidFill>
                  <a:srgbClr val="FBFE00"/>
                </a:solidFill>
                <a:latin typeface="Symbol" pitchFamily="18" charset="2"/>
              </a:rPr>
              <a:t>¬ </a:t>
            </a:r>
            <a:r>
              <a:rPr lang="en-US" b="1">
                <a:solidFill>
                  <a:srgbClr val="FBFE00"/>
                </a:solidFill>
                <a:latin typeface="Arial" pitchFamily="34" charset="0"/>
              </a:rPr>
              <a:t>IR15,</a:t>
            </a:r>
          </a:p>
          <a:p>
            <a:pPr>
              <a:spcBef>
                <a:spcPct val="50000"/>
              </a:spcBef>
            </a:pPr>
            <a:r>
              <a:rPr lang="en-US" b="1">
                <a:solidFill>
                  <a:srgbClr val="FBFE00"/>
                </a:solidFill>
                <a:latin typeface="Arial" pitchFamily="34" charset="0"/>
              </a:rPr>
              <a:t>D0, D1, ... D7 </a:t>
            </a:r>
            <a:r>
              <a:rPr lang="en-US">
                <a:solidFill>
                  <a:srgbClr val="FBFE00"/>
                </a:solidFill>
                <a:latin typeface="Symbol" pitchFamily="18" charset="2"/>
              </a:rPr>
              <a:t>¬ </a:t>
            </a:r>
            <a:r>
              <a:rPr lang="en-US" b="1">
                <a:solidFill>
                  <a:srgbClr val="FBFE00"/>
                </a:solidFill>
                <a:latin typeface="Arial" pitchFamily="34" charset="0"/>
              </a:rPr>
              <a:t>Decode IR(14-12)</a:t>
            </a:r>
          </a:p>
        </p:txBody>
      </p:sp>
      <p:sp>
        <p:nvSpPr>
          <p:cNvPr id="168963" name="Rectangle 3"/>
          <p:cNvSpPr>
            <a:spLocks noChangeArrowheads="1"/>
          </p:cNvSpPr>
          <p:nvPr/>
        </p:nvSpPr>
        <p:spPr bwMode="auto">
          <a:xfrm>
            <a:off x="228600" y="3200400"/>
            <a:ext cx="8534400" cy="822325"/>
          </a:xfrm>
          <a:prstGeom prst="rect">
            <a:avLst/>
          </a:prstGeom>
          <a:noFill/>
          <a:ln w="9525">
            <a:noFill/>
            <a:miter lim="800000"/>
            <a:headEnd/>
            <a:tailEnd/>
          </a:ln>
          <a:effectLst/>
        </p:spPr>
        <p:txBody>
          <a:bodyPr>
            <a:spAutoFit/>
          </a:bodyPr>
          <a:lstStyle/>
          <a:p>
            <a:pPr>
              <a:spcBef>
                <a:spcPct val="50000"/>
              </a:spcBef>
            </a:pPr>
            <a:r>
              <a:rPr lang="en-US"/>
              <a:t>This is exactly the same as before, but R’ insures that no interrupts must be serviced.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152400" y="685800"/>
            <a:ext cx="8763000" cy="2282825"/>
          </a:xfrm>
          <a:prstGeom prst="rect">
            <a:avLst/>
          </a:prstGeom>
          <a:noFill/>
          <a:ln w="9525">
            <a:noFill/>
            <a:miter lim="800000"/>
            <a:headEnd/>
            <a:tailEnd/>
          </a:ln>
          <a:effectLst/>
        </p:spPr>
        <p:txBody>
          <a:bodyPr>
            <a:spAutoFit/>
          </a:bodyPr>
          <a:lstStyle/>
          <a:p>
            <a:r>
              <a:rPr lang="en-US">
                <a:cs typeface="Times New Roman" pitchFamily="18" charset="0"/>
              </a:rPr>
              <a:t>• Two basic things are needed: data paths and control signals  </a:t>
            </a:r>
            <a:endParaRPr lang="en-US" altLang="zh-CN">
              <a:ea typeface="宋体" pitchFamily="2" charset="-122"/>
            </a:endParaRPr>
          </a:p>
          <a:p>
            <a:pPr eaLnBrk="0" hangingPunct="0"/>
            <a:r>
              <a:rPr lang="en-US" altLang="zh-CN">
                <a:ea typeface="宋体" pitchFamily="2" charset="-122"/>
              </a:rPr>
              <a:t>• A hardwired-control implementation: Stitch together the individual pieces of the data path.</a:t>
            </a:r>
          </a:p>
          <a:p>
            <a:pPr eaLnBrk="0" hangingPunct="0"/>
            <a:r>
              <a:rPr lang="en-US" altLang="zh-CN">
                <a:ea typeface="宋体" pitchFamily="2" charset="-122"/>
              </a:rPr>
              <a:t>• The microoperation table provides sufficient information to implement the circuits for control (wiring various gates).</a:t>
            </a:r>
          </a:p>
          <a:p>
            <a:pPr eaLnBrk="0" hangingPunct="0"/>
            <a:endParaRPr lang="en-US" altLang="zh-CN">
              <a:ea typeface="宋体" pitchFamily="2" charset="-122"/>
            </a:endParaRPr>
          </a:p>
        </p:txBody>
      </p:sp>
      <p:sp>
        <p:nvSpPr>
          <p:cNvPr id="169987" name="Rectangle 3"/>
          <p:cNvSpPr>
            <a:spLocks noChangeArrowheads="1"/>
          </p:cNvSpPr>
          <p:nvPr/>
        </p:nvSpPr>
        <p:spPr bwMode="auto">
          <a:xfrm>
            <a:off x="609600" y="0"/>
            <a:ext cx="7772400" cy="609600"/>
          </a:xfrm>
          <a:prstGeom prst="rect">
            <a:avLst/>
          </a:prstGeom>
          <a:noFill/>
          <a:ln w="12700">
            <a:noFill/>
            <a:miter lim="800000"/>
            <a:headEnd/>
            <a:tailEnd/>
          </a:ln>
          <a:effectLst/>
        </p:spPr>
        <p:txBody>
          <a:bodyPr lIns="90488" tIns="44450" rIns="90488" bIns="44450" anchor="b"/>
          <a:lstStyle/>
          <a:p>
            <a:pPr algn="ctr"/>
            <a:r>
              <a:rPr lang="en-US" altLang="ko-KR" sz="3600">
                <a:solidFill>
                  <a:schemeClr val="tx2"/>
                </a:solidFill>
                <a:ea typeface="Gulim" pitchFamily="34" charset="-127"/>
              </a:rPr>
              <a:t>5-9 Design of Basic Computer</a:t>
            </a:r>
            <a:endParaRPr lang="ko-KR" altLang="en-US" sz="3600">
              <a:solidFill>
                <a:schemeClr val="tx2"/>
              </a:solidFill>
              <a:ea typeface="Gulim" pitchFamily="34" charset="-127"/>
            </a:endParaRPr>
          </a:p>
        </p:txBody>
      </p:sp>
      <p:sp>
        <p:nvSpPr>
          <p:cNvPr id="169988" name="Rectangle 4"/>
          <p:cNvSpPr>
            <a:spLocks noChangeArrowheads="1"/>
          </p:cNvSpPr>
          <p:nvPr/>
        </p:nvSpPr>
        <p:spPr bwMode="auto">
          <a:xfrm>
            <a:off x="1704975" y="981075"/>
            <a:ext cx="9144000" cy="0"/>
          </a:xfrm>
          <a:prstGeom prst="rect">
            <a:avLst/>
          </a:prstGeom>
          <a:noFill/>
          <a:ln w="9525">
            <a:noFill/>
            <a:miter lim="800000"/>
            <a:headEnd/>
            <a:tailEnd/>
          </a:ln>
          <a:effectLst/>
        </p:spPr>
        <p:txBody>
          <a:bodyPr>
            <a:spAutoFit/>
          </a:bodyPr>
          <a:lstStyle/>
          <a:p>
            <a:endParaRPr lang="en-IN"/>
          </a:p>
        </p:txBody>
      </p:sp>
      <p:pic>
        <p:nvPicPr>
          <p:cNvPr id="169989" name="Picture 5"/>
          <p:cNvPicPr>
            <a:picLocks noChangeAspect="1" noChangeArrowheads="1"/>
          </p:cNvPicPr>
          <p:nvPr/>
        </p:nvPicPr>
        <p:blipFill>
          <a:blip r:embed="rId2">
            <a:lum bright="-18000" contrast="30000"/>
            <a:grayscl/>
          </a:blip>
          <a:srcRect/>
          <a:stretch>
            <a:fillRect/>
          </a:stretch>
        </p:blipFill>
        <p:spPr bwMode="auto">
          <a:xfrm>
            <a:off x="990600" y="2743200"/>
            <a:ext cx="7315200" cy="3200400"/>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228600" y="228600"/>
            <a:ext cx="8686800" cy="5578475"/>
          </a:xfrm>
          <a:prstGeom prst="rect">
            <a:avLst/>
          </a:prstGeom>
          <a:noFill/>
          <a:ln w="9525">
            <a:noFill/>
            <a:miter lim="800000"/>
            <a:headEnd/>
            <a:tailEnd/>
          </a:ln>
          <a:effectLst/>
        </p:spPr>
        <p:txBody>
          <a:bodyPr>
            <a:spAutoFit/>
          </a:bodyPr>
          <a:lstStyle/>
          <a:p>
            <a:r>
              <a:rPr lang="en-US" sz="2000" b="1">
                <a:cs typeface="Times New Roman" pitchFamily="18" charset="0"/>
              </a:rPr>
              <a:t>Input:</a:t>
            </a:r>
            <a:endParaRPr lang="en-US" altLang="zh-CN" sz="2000">
              <a:ea typeface="宋体" pitchFamily="2" charset="-122"/>
            </a:endParaRPr>
          </a:p>
          <a:p>
            <a:pPr eaLnBrk="0" hangingPunct="0"/>
            <a:r>
              <a:rPr lang="en-US" altLang="zh-CN" sz="2000">
                <a:ea typeface="宋体" pitchFamily="2" charset="-122"/>
              </a:rPr>
              <a:t>1. D0 - D7: Decoded IR(14-12)</a:t>
            </a:r>
          </a:p>
          <a:p>
            <a:pPr eaLnBrk="0" hangingPunct="0"/>
            <a:r>
              <a:rPr lang="en-US" altLang="zh-CN" sz="2000">
                <a:ea typeface="宋体" pitchFamily="2" charset="-122"/>
              </a:rPr>
              <a:t>2. T0 - T15 : Timing signals</a:t>
            </a:r>
          </a:p>
          <a:p>
            <a:pPr eaLnBrk="0" hangingPunct="0"/>
            <a:r>
              <a:rPr lang="en-US" altLang="zh-CN" sz="2000">
                <a:ea typeface="宋体" pitchFamily="2" charset="-122"/>
              </a:rPr>
              <a:t>3. I: Indirect signal</a:t>
            </a:r>
          </a:p>
          <a:p>
            <a:pPr eaLnBrk="0" hangingPunct="0"/>
            <a:r>
              <a:rPr lang="en-US" altLang="zh-CN" sz="2000">
                <a:ea typeface="宋体" pitchFamily="2" charset="-122"/>
              </a:rPr>
              <a:t>4. IR(0-11)</a:t>
            </a:r>
          </a:p>
          <a:p>
            <a:pPr eaLnBrk="0" hangingPunct="0"/>
            <a:r>
              <a:rPr lang="en-US" altLang="zh-CN" sz="2000" b="1">
                <a:ea typeface="宋体" pitchFamily="2" charset="-122"/>
              </a:rPr>
              <a:t>Output:</a:t>
            </a:r>
            <a:endParaRPr lang="en-US" altLang="zh-CN" sz="2000">
              <a:ea typeface="宋体" pitchFamily="2" charset="-122"/>
            </a:endParaRPr>
          </a:p>
          <a:p>
            <a:pPr eaLnBrk="0" hangingPunct="0"/>
            <a:r>
              <a:rPr lang="en-US" altLang="zh-CN" sz="2000">
                <a:ea typeface="宋体" pitchFamily="2" charset="-122"/>
              </a:rPr>
              <a:t>1. Control inputs of the nine registers, AR, PC, DR, AC, IR, TR, OUTR, INPR, SC</a:t>
            </a:r>
          </a:p>
          <a:p>
            <a:pPr eaLnBrk="0" hangingPunct="0"/>
            <a:r>
              <a:rPr lang="en-US" altLang="zh-CN" sz="2000">
                <a:ea typeface="宋体" pitchFamily="2" charset="-122"/>
              </a:rPr>
              <a:t>2. Read and write inputs of memory</a:t>
            </a:r>
          </a:p>
          <a:p>
            <a:pPr eaLnBrk="0" hangingPunct="0"/>
            <a:r>
              <a:rPr lang="en-US" altLang="zh-CN" sz="2000">
                <a:ea typeface="宋体" pitchFamily="2" charset="-122"/>
              </a:rPr>
              <a:t>3. Signals to set, clear, or complement the flip-flops, IEN, R, etc.</a:t>
            </a:r>
          </a:p>
          <a:p>
            <a:pPr eaLnBrk="0" hangingPunct="0"/>
            <a:r>
              <a:rPr lang="en-US" altLang="zh-CN" sz="2000">
                <a:ea typeface="宋体" pitchFamily="2" charset="-122"/>
              </a:rPr>
              <a:t>4. Select signals, S2, S1, S0, for common bus</a:t>
            </a:r>
          </a:p>
          <a:p>
            <a:pPr eaLnBrk="0" hangingPunct="0"/>
            <a:r>
              <a:rPr lang="en-US" altLang="zh-CN" sz="2000">
                <a:ea typeface="宋体" pitchFamily="2" charset="-122"/>
              </a:rPr>
              <a:t>5. Control signals to the AC adder and logic circuit</a:t>
            </a:r>
          </a:p>
          <a:p>
            <a:pPr eaLnBrk="0" hangingPunct="0"/>
            <a:r>
              <a:rPr lang="en-US" altLang="zh-CN" sz="2000" b="1">
                <a:ea typeface="宋体" pitchFamily="2" charset="-122"/>
              </a:rPr>
              <a:t>CONTROL OF REGISTERS AND MEMORY</a:t>
            </a:r>
            <a:endParaRPr lang="en-US" altLang="zh-CN" sz="2000">
              <a:ea typeface="宋体" pitchFamily="2" charset="-122"/>
            </a:endParaRPr>
          </a:p>
          <a:p>
            <a:pPr eaLnBrk="0" hangingPunct="0"/>
            <a:r>
              <a:rPr lang="en-US" altLang="zh-CN" sz="2000" b="1">
                <a:ea typeface="宋体" pitchFamily="2" charset="-122"/>
              </a:rPr>
              <a:t>Systematic Design Procedure</a:t>
            </a:r>
            <a:endParaRPr lang="en-US" altLang="zh-CN" sz="2000">
              <a:ea typeface="宋体" pitchFamily="2" charset="-122"/>
            </a:endParaRPr>
          </a:p>
          <a:p>
            <a:pPr eaLnBrk="0" hangingPunct="0"/>
            <a:r>
              <a:rPr lang="en-US" altLang="zh-CN" sz="2000">
                <a:ea typeface="宋体" pitchFamily="2" charset="-122"/>
              </a:rPr>
              <a:t>1. For a given register, scan the table of microoperations in the previous slides to find all the statements involving that gate.</a:t>
            </a:r>
          </a:p>
          <a:p>
            <a:pPr eaLnBrk="0" hangingPunct="0"/>
            <a:r>
              <a:rPr lang="en-US" altLang="zh-CN" sz="2000">
                <a:ea typeface="宋体" pitchFamily="2" charset="-122"/>
              </a:rPr>
              <a:t>2. Translate the associated control functions to Boolean functions.</a:t>
            </a:r>
          </a:p>
          <a:p>
            <a:pPr eaLnBrk="0" hangingPunct="0"/>
            <a:r>
              <a:rPr lang="en-US" altLang="zh-CN" sz="2000">
                <a:ea typeface="宋体" pitchFamily="2" charset="-122"/>
              </a:rPr>
              <a:t>3. Convert the Boolean expressions into logic gates.</a:t>
            </a:r>
          </a:p>
          <a:p>
            <a:pPr eaLnBrk="0" hangingPunct="0"/>
            <a:endParaRPr lang="en-US" altLang="zh-CN" sz="2000">
              <a:ea typeface="宋体"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152400" y="304800"/>
            <a:ext cx="8763000" cy="5203825"/>
          </a:xfrm>
          <a:prstGeom prst="rect">
            <a:avLst/>
          </a:prstGeom>
          <a:noFill/>
          <a:ln w="9525">
            <a:noFill/>
            <a:miter lim="800000"/>
            <a:headEnd/>
            <a:tailEnd/>
          </a:ln>
          <a:effectLst/>
        </p:spPr>
        <p:txBody>
          <a:bodyPr>
            <a:spAutoFit/>
          </a:bodyPr>
          <a:lstStyle/>
          <a:p>
            <a:r>
              <a:rPr lang="en-US" b="1">
                <a:cs typeface="Times New Roman" pitchFamily="18" charset="0"/>
              </a:rPr>
              <a:t>Example: Control of AR</a:t>
            </a:r>
            <a:endParaRPr lang="en-US" altLang="zh-CN">
              <a:ea typeface="宋体" pitchFamily="2" charset="-122"/>
            </a:endParaRPr>
          </a:p>
          <a:p>
            <a:pPr eaLnBrk="0" hangingPunct="0"/>
            <a:r>
              <a:rPr lang="en-US" altLang="zh-CN">
                <a:ea typeface="宋体" pitchFamily="2" charset="-122"/>
              </a:rPr>
              <a:t>1. The following is the summary of the register transfers associated with the address register.</a:t>
            </a:r>
          </a:p>
          <a:p>
            <a:pPr eaLnBrk="0" hangingPunct="0"/>
            <a:r>
              <a:rPr lang="en-US" altLang="zh-CN" b="1">
                <a:latin typeface="Courier" charset="0"/>
                <a:ea typeface="宋体" pitchFamily="2" charset="-122"/>
              </a:rPr>
              <a:t>R’T0: AR </a:t>
            </a:r>
            <a:r>
              <a:rPr lang="en-US" altLang="zh-CN" b="1">
                <a:latin typeface="Symbol" pitchFamily="18" charset="2"/>
                <a:ea typeface="宋体" pitchFamily="2" charset="-122"/>
              </a:rPr>
              <a:t>¬ </a:t>
            </a:r>
            <a:r>
              <a:rPr lang="en-US" altLang="zh-CN" b="1">
                <a:latin typeface="Courier" charset="0"/>
                <a:ea typeface="宋体" pitchFamily="2" charset="-122"/>
              </a:rPr>
              <a:t>PC load</a:t>
            </a:r>
            <a:endParaRPr lang="en-US" altLang="zh-CN">
              <a:ea typeface="宋体" pitchFamily="2" charset="-122"/>
            </a:endParaRPr>
          </a:p>
          <a:p>
            <a:pPr eaLnBrk="0" hangingPunct="0"/>
            <a:r>
              <a:rPr lang="en-US" altLang="zh-CN" b="1">
                <a:latin typeface="Courier" charset="0"/>
                <a:ea typeface="宋体" pitchFamily="2" charset="-122"/>
              </a:rPr>
              <a:t>R’T2: AR </a:t>
            </a:r>
            <a:r>
              <a:rPr lang="en-US" altLang="zh-CN" b="1">
                <a:latin typeface="Symbol" pitchFamily="18" charset="2"/>
                <a:ea typeface="宋体" pitchFamily="2" charset="-122"/>
              </a:rPr>
              <a:t>¬ </a:t>
            </a:r>
            <a:r>
              <a:rPr lang="en-US" altLang="zh-CN" b="1">
                <a:latin typeface="Courier" charset="0"/>
                <a:ea typeface="宋体" pitchFamily="2" charset="-122"/>
              </a:rPr>
              <a:t>IR(0-11) load</a:t>
            </a:r>
            <a:endParaRPr lang="en-US" altLang="zh-CN">
              <a:ea typeface="宋体" pitchFamily="2" charset="-122"/>
            </a:endParaRPr>
          </a:p>
          <a:p>
            <a:pPr eaLnBrk="0" hangingPunct="0"/>
            <a:r>
              <a:rPr lang="en-US" altLang="zh-CN" b="1">
                <a:latin typeface="Courier" charset="0"/>
                <a:ea typeface="宋体" pitchFamily="2" charset="-122"/>
              </a:rPr>
              <a:t>D7’IT3: AR </a:t>
            </a:r>
            <a:r>
              <a:rPr lang="en-US" altLang="zh-CN" b="1">
                <a:latin typeface="Symbol" pitchFamily="18" charset="2"/>
                <a:ea typeface="宋体" pitchFamily="2" charset="-122"/>
              </a:rPr>
              <a:t>¬ </a:t>
            </a:r>
            <a:r>
              <a:rPr lang="en-US" altLang="zh-CN" b="1">
                <a:latin typeface="Courier" charset="0"/>
                <a:ea typeface="宋体" pitchFamily="2" charset="-122"/>
              </a:rPr>
              <a:t>M[AR] load</a:t>
            </a:r>
            <a:endParaRPr lang="en-US" altLang="zh-CN">
              <a:ea typeface="宋体" pitchFamily="2" charset="-122"/>
            </a:endParaRPr>
          </a:p>
          <a:p>
            <a:pPr eaLnBrk="0" hangingPunct="0"/>
            <a:r>
              <a:rPr lang="en-US" altLang="zh-CN" b="1">
                <a:latin typeface="Courier" charset="0"/>
                <a:ea typeface="宋体" pitchFamily="2" charset="-122"/>
              </a:rPr>
              <a:t>RT0: AR </a:t>
            </a:r>
            <a:r>
              <a:rPr lang="en-US" altLang="zh-CN" b="1">
                <a:latin typeface="Symbol" pitchFamily="18" charset="2"/>
                <a:ea typeface="宋体" pitchFamily="2" charset="-122"/>
              </a:rPr>
              <a:t>¬ </a:t>
            </a:r>
            <a:r>
              <a:rPr lang="en-US" altLang="zh-CN" b="1">
                <a:latin typeface="Courier" charset="0"/>
                <a:ea typeface="宋体" pitchFamily="2" charset="-122"/>
              </a:rPr>
              <a:t>0 clear</a:t>
            </a:r>
            <a:endParaRPr lang="en-US" altLang="zh-CN">
              <a:ea typeface="宋体" pitchFamily="2" charset="-122"/>
            </a:endParaRPr>
          </a:p>
          <a:p>
            <a:pPr eaLnBrk="0" hangingPunct="0"/>
            <a:r>
              <a:rPr lang="en-US" altLang="zh-CN" b="1">
                <a:latin typeface="Courier" charset="0"/>
                <a:ea typeface="宋体" pitchFamily="2" charset="-122"/>
              </a:rPr>
              <a:t>D5T4: AR </a:t>
            </a:r>
            <a:r>
              <a:rPr lang="en-US" altLang="zh-CN" b="1">
                <a:latin typeface="Symbol" pitchFamily="18" charset="2"/>
                <a:ea typeface="宋体" pitchFamily="2" charset="-122"/>
              </a:rPr>
              <a:t>¬ </a:t>
            </a:r>
            <a:r>
              <a:rPr lang="en-US" altLang="zh-CN" b="1">
                <a:latin typeface="Courier" charset="0"/>
                <a:ea typeface="宋体" pitchFamily="2" charset="-122"/>
              </a:rPr>
              <a:t>AR + 1 increment</a:t>
            </a:r>
            <a:endParaRPr lang="en-US" altLang="zh-CN">
              <a:ea typeface="宋体" pitchFamily="2" charset="-122"/>
            </a:endParaRPr>
          </a:p>
          <a:p>
            <a:pPr eaLnBrk="0" hangingPunct="0"/>
            <a:r>
              <a:rPr lang="en-US" altLang="zh-CN">
                <a:ea typeface="宋体" pitchFamily="2" charset="-122"/>
              </a:rPr>
              <a:t>2. The control functions can be combined into the following Boolean expressions.</a:t>
            </a:r>
          </a:p>
          <a:p>
            <a:pPr eaLnBrk="0" hangingPunct="0"/>
            <a:r>
              <a:rPr lang="en-US" altLang="zh-CN" b="1">
                <a:latin typeface="Courier" charset="0"/>
                <a:ea typeface="宋体" pitchFamily="2" charset="-122"/>
              </a:rPr>
              <a:t>LD(AR) = R’T0 + R’T2 + D7’IT3</a:t>
            </a:r>
            <a:endParaRPr lang="en-US" altLang="zh-CN">
              <a:ea typeface="宋体" pitchFamily="2" charset="-122"/>
            </a:endParaRPr>
          </a:p>
          <a:p>
            <a:pPr eaLnBrk="0" hangingPunct="0"/>
            <a:r>
              <a:rPr lang="en-US" altLang="zh-CN" b="1">
                <a:latin typeface="Courier" charset="0"/>
                <a:ea typeface="宋体" pitchFamily="2" charset="-122"/>
              </a:rPr>
              <a:t>CLR(AR) = RT0</a:t>
            </a:r>
            <a:endParaRPr lang="en-US" altLang="zh-CN">
              <a:ea typeface="宋体" pitchFamily="2" charset="-122"/>
            </a:endParaRPr>
          </a:p>
          <a:p>
            <a:pPr eaLnBrk="0" hangingPunct="0"/>
            <a:r>
              <a:rPr lang="en-US" altLang="zh-CN" b="1">
                <a:latin typeface="Courier" charset="0"/>
                <a:ea typeface="宋体" pitchFamily="2" charset="-122"/>
              </a:rPr>
              <a:t>INR(AR) = D5T4</a:t>
            </a:r>
            <a:endParaRPr lang="en-US" altLang="zh-CN">
              <a:ea typeface="宋体" pitchFamily="2" charset="-122"/>
            </a:endParaRPr>
          </a:p>
          <a:p>
            <a:pPr eaLnBrk="0" hangingPunct="0"/>
            <a:endParaRPr lang="en-US" altLang="zh-CN">
              <a:ea typeface="宋体"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304800" y="228600"/>
            <a:ext cx="8610600" cy="1187450"/>
          </a:xfrm>
          <a:prstGeom prst="rect">
            <a:avLst/>
          </a:prstGeom>
          <a:noFill/>
          <a:ln w="9525">
            <a:noFill/>
            <a:miter lim="800000"/>
            <a:headEnd/>
            <a:tailEnd/>
          </a:ln>
          <a:effectLst/>
        </p:spPr>
        <p:txBody>
          <a:bodyPr>
            <a:spAutoFit/>
          </a:bodyPr>
          <a:lstStyle/>
          <a:p>
            <a:r>
              <a:rPr lang="en-US">
                <a:cs typeface="Times New Roman" pitchFamily="18" charset="0"/>
              </a:rPr>
              <a:t>3. The previous Boolean expressions can be converted to the following logic gates.</a:t>
            </a:r>
            <a:endParaRPr lang="en-US" altLang="zh-CN">
              <a:ea typeface="宋体" pitchFamily="2" charset="-122"/>
            </a:endParaRPr>
          </a:p>
          <a:p>
            <a:pPr eaLnBrk="0" hangingPunct="0"/>
            <a:endParaRPr lang="en-US" altLang="zh-CN">
              <a:ea typeface="宋体" pitchFamily="2" charset="-122"/>
            </a:endParaRPr>
          </a:p>
        </p:txBody>
      </p:sp>
      <p:pic>
        <p:nvPicPr>
          <p:cNvPr id="173059" name="Picture 3"/>
          <p:cNvPicPr>
            <a:picLocks noChangeAspect="1" noChangeArrowheads="1"/>
          </p:cNvPicPr>
          <p:nvPr/>
        </p:nvPicPr>
        <p:blipFill>
          <a:blip r:embed="rId2">
            <a:lum bright="-22000" contrast="40000"/>
            <a:grayscl/>
          </a:blip>
          <a:srcRect/>
          <a:stretch>
            <a:fillRect/>
          </a:stretch>
        </p:blipFill>
        <p:spPr bwMode="auto">
          <a:xfrm>
            <a:off x="838200" y="1143000"/>
            <a:ext cx="7229475" cy="3886200"/>
          </a:xfrm>
          <a:prstGeom prst="rect">
            <a:avLst/>
          </a:prstGeom>
          <a:noFill/>
        </p:spPr>
      </p:pic>
      <p:sp>
        <p:nvSpPr>
          <p:cNvPr id="173060" name="Rectangle 4"/>
          <p:cNvSpPr>
            <a:spLocks noChangeArrowheads="1"/>
          </p:cNvSpPr>
          <p:nvPr/>
        </p:nvSpPr>
        <p:spPr bwMode="auto">
          <a:xfrm>
            <a:off x="228600" y="5029200"/>
            <a:ext cx="8763000" cy="1616075"/>
          </a:xfrm>
          <a:prstGeom prst="rect">
            <a:avLst/>
          </a:prstGeom>
          <a:noFill/>
          <a:ln w="9525">
            <a:noFill/>
            <a:miter lim="800000"/>
            <a:headEnd/>
            <a:tailEnd/>
          </a:ln>
          <a:effectLst/>
        </p:spPr>
        <p:txBody>
          <a:bodyPr>
            <a:spAutoFit/>
          </a:bodyPr>
          <a:lstStyle/>
          <a:p>
            <a:r>
              <a:rPr lang="en-US" sz="2000">
                <a:cs typeface="Times New Roman" pitchFamily="18" charset="0"/>
              </a:rPr>
              <a:t>• In a similar fashion, the control gates for the other registers and memory can be derived. For example, the logic gates associated with the read input of memory is derived by scanning the microoperation table to find the statements that specify a read operation. </a:t>
            </a:r>
            <a:r>
              <a:rPr lang="en-US" altLang="zh-CN" sz="2000">
                <a:ea typeface="宋体" pitchFamily="2" charset="-122"/>
              </a:rPr>
              <a:t>The read operation is recognized from the symbol </a:t>
            </a:r>
            <a:r>
              <a:rPr lang="en-US" altLang="zh-CN" sz="2000">
                <a:latin typeface="Symbol" pitchFamily="18" charset="2"/>
                <a:ea typeface="宋体" pitchFamily="2" charset="-122"/>
              </a:rPr>
              <a:t>¬ </a:t>
            </a:r>
            <a:r>
              <a:rPr lang="en-US" altLang="zh-CN" sz="2000">
                <a:latin typeface="Courier" charset="0"/>
                <a:ea typeface="宋体" pitchFamily="2" charset="-122"/>
              </a:rPr>
              <a:t>M[AR]</a:t>
            </a:r>
            <a:r>
              <a:rPr lang="en-US" altLang="zh-CN" sz="2000">
                <a:ea typeface="宋体" pitchFamily="2" charset="-122"/>
              </a:rPr>
              <a:t>.</a:t>
            </a:r>
          </a:p>
          <a:p>
            <a:pPr eaLnBrk="0" hangingPunct="0"/>
            <a:r>
              <a:rPr lang="en-US" altLang="zh-CN" sz="2000" b="1">
                <a:latin typeface="Courier" charset="0"/>
                <a:ea typeface="宋体" pitchFamily="2" charset="-122"/>
              </a:rPr>
              <a:t>Read </a:t>
            </a:r>
            <a:r>
              <a:rPr lang="en-US" altLang="zh-CN" sz="2000" b="1">
                <a:ea typeface="宋体" pitchFamily="2" charset="-122"/>
              </a:rPr>
              <a:t>= </a:t>
            </a:r>
            <a:r>
              <a:rPr lang="en-US" altLang="zh-CN" sz="2000" b="1">
                <a:latin typeface="Courier" charset="0"/>
                <a:ea typeface="宋体" pitchFamily="2" charset="-122"/>
              </a:rPr>
              <a:t>R’T1 + D7’IT3 + (D0 + D1 + D2 + D3)T4</a:t>
            </a:r>
            <a:endParaRPr lang="en-US" altLang="zh-CN" sz="2000">
              <a:ea typeface="宋体"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body" idx="1"/>
          </p:nvPr>
        </p:nvSpPr>
        <p:spPr>
          <a:xfrm>
            <a:off x="-76200" y="609600"/>
            <a:ext cx="9220200" cy="5486400"/>
          </a:xfrm>
        </p:spPr>
        <p:txBody>
          <a:bodyPr/>
          <a:lstStyle/>
          <a:p>
            <a:pPr lvl="1"/>
            <a:r>
              <a:rPr lang="en-US" altLang="ko-KR" sz="1800">
                <a:ea typeface="Gulim" pitchFamily="34" charset="-127"/>
              </a:rPr>
              <a:t>Register Control : AR</a:t>
            </a:r>
          </a:p>
          <a:p>
            <a:pPr lvl="2"/>
            <a:r>
              <a:rPr lang="en-US" altLang="ko-KR" sz="1800">
                <a:ea typeface="Gulim" pitchFamily="34" charset="-127"/>
              </a:rPr>
              <a:t>Control inputs of AR : </a:t>
            </a:r>
            <a:r>
              <a:rPr lang="en-US" altLang="ko-KR" sz="1800" b="1" i="1">
                <a:solidFill>
                  <a:schemeClr val="accent1"/>
                </a:solidFill>
                <a:ea typeface="Gulim" pitchFamily="34" charset="-127"/>
              </a:rPr>
              <a:t>LD, INR, CLR</a:t>
            </a:r>
            <a:endParaRPr lang="en-US" altLang="ko-KR" sz="1800">
              <a:ea typeface="Gulim" pitchFamily="34" charset="-127"/>
            </a:endParaRPr>
          </a:p>
          <a:p>
            <a:pPr lvl="2"/>
            <a:r>
              <a:rPr lang="en-US" altLang="ko-KR" sz="1800" b="1" i="1">
                <a:solidFill>
                  <a:srgbClr val="663300"/>
                </a:solidFill>
                <a:ea typeface="Gulim" pitchFamily="34" charset="-127"/>
              </a:rPr>
              <a:t>Find all the statements that change the </a:t>
            </a:r>
            <a:r>
              <a:rPr lang="en-US" altLang="ko-KR" sz="1800" b="1" i="1">
                <a:solidFill>
                  <a:srgbClr val="A50021"/>
                </a:solidFill>
                <a:ea typeface="Gulim" pitchFamily="34" charset="-127"/>
              </a:rPr>
              <a:t>AR</a:t>
            </a:r>
            <a:endParaRPr lang="en-US" altLang="ko-KR" sz="1800" b="1" i="1">
              <a:solidFill>
                <a:srgbClr val="663300"/>
              </a:solidFill>
              <a:ea typeface="Gulim" pitchFamily="34" charset="-127"/>
            </a:endParaRPr>
          </a:p>
          <a:p>
            <a:pPr lvl="2">
              <a:buFontTx/>
              <a:buNone/>
            </a:pPr>
            <a:r>
              <a:rPr lang="en-US" altLang="ko-KR" sz="1800" b="1" i="1">
                <a:solidFill>
                  <a:srgbClr val="663300"/>
                </a:solidFill>
                <a:ea typeface="Gulim" pitchFamily="34" charset="-127"/>
              </a:rPr>
              <a:t>     in</a:t>
            </a:r>
            <a:r>
              <a:rPr lang="en-US" altLang="ko-KR" sz="1800">
                <a:ea typeface="Gulim" pitchFamily="34" charset="-127"/>
              </a:rPr>
              <a:t> </a:t>
            </a:r>
            <a:r>
              <a:rPr lang="en-US" altLang="ko-KR" sz="1800" b="1" i="1">
                <a:solidFill>
                  <a:srgbClr val="660066"/>
                </a:solidFill>
                <a:ea typeface="Gulim" pitchFamily="34" charset="-127"/>
              </a:rPr>
              <a:t>Table. 5-6</a:t>
            </a:r>
          </a:p>
          <a:p>
            <a:pPr lvl="2"/>
            <a:r>
              <a:rPr lang="en-US" altLang="ko-KR" sz="1800">
                <a:ea typeface="Gulim" pitchFamily="34" charset="-127"/>
              </a:rPr>
              <a:t>Control functions</a:t>
            </a:r>
          </a:p>
          <a:p>
            <a:pPr lvl="2">
              <a:buFontTx/>
              <a:buNone/>
            </a:pPr>
            <a:endParaRPr lang="en-US" altLang="ko-KR" sz="1800">
              <a:ea typeface="Gulim" pitchFamily="34" charset="-127"/>
            </a:endParaRPr>
          </a:p>
          <a:p>
            <a:pPr lvl="1"/>
            <a:endParaRPr lang="en-US" altLang="ko-KR" sz="1800">
              <a:ea typeface="Gulim" pitchFamily="34" charset="-127"/>
            </a:endParaRPr>
          </a:p>
          <a:p>
            <a:pPr lvl="1"/>
            <a:endParaRPr lang="en-US" altLang="ko-KR" sz="1800">
              <a:ea typeface="Gulim" pitchFamily="34" charset="-127"/>
            </a:endParaRPr>
          </a:p>
          <a:p>
            <a:pPr lvl="1"/>
            <a:r>
              <a:rPr lang="en-US" altLang="ko-KR" sz="1800">
                <a:ea typeface="Gulim" pitchFamily="34" charset="-127"/>
              </a:rPr>
              <a:t>Memory Control : READ</a:t>
            </a:r>
          </a:p>
          <a:p>
            <a:pPr lvl="2"/>
            <a:r>
              <a:rPr lang="en-US" altLang="ko-KR" sz="1800">
                <a:ea typeface="Gulim" pitchFamily="34" charset="-127"/>
              </a:rPr>
              <a:t>Control inputs of Memory : </a:t>
            </a:r>
            <a:r>
              <a:rPr lang="en-US" altLang="ko-KR" sz="1800" b="1" i="1">
                <a:solidFill>
                  <a:schemeClr val="accent1"/>
                </a:solidFill>
                <a:ea typeface="Gulim" pitchFamily="34" charset="-127"/>
              </a:rPr>
              <a:t>READ, WRITE</a:t>
            </a:r>
            <a:endParaRPr lang="en-US" altLang="ko-KR" sz="1800">
              <a:ea typeface="Gulim" pitchFamily="34" charset="-127"/>
            </a:endParaRPr>
          </a:p>
          <a:p>
            <a:pPr lvl="2"/>
            <a:r>
              <a:rPr lang="en-US" altLang="ko-KR" sz="1800">
                <a:ea typeface="Gulim" pitchFamily="34" charset="-127"/>
              </a:rPr>
              <a:t>Find all the statements that specify a </a:t>
            </a:r>
            <a:r>
              <a:rPr lang="en-US" altLang="ko-KR" sz="1800" b="1" i="1">
                <a:solidFill>
                  <a:srgbClr val="663300"/>
                </a:solidFill>
                <a:ea typeface="Gulim" pitchFamily="34" charset="-127"/>
              </a:rPr>
              <a:t>read operation</a:t>
            </a:r>
            <a:r>
              <a:rPr lang="en-US" altLang="ko-KR" sz="1800">
                <a:ea typeface="Gulim" pitchFamily="34" charset="-127"/>
              </a:rPr>
              <a:t> in Table. 5-6</a:t>
            </a:r>
          </a:p>
          <a:p>
            <a:pPr lvl="2"/>
            <a:r>
              <a:rPr lang="en-US" altLang="ko-KR" sz="1800">
                <a:ea typeface="Gulim" pitchFamily="34" charset="-127"/>
              </a:rPr>
              <a:t>Control function</a:t>
            </a:r>
          </a:p>
          <a:p>
            <a:pPr lvl="2"/>
            <a:endParaRPr lang="en-US" altLang="ko-KR" sz="1800">
              <a:ea typeface="Gulim" pitchFamily="34" charset="-127"/>
            </a:endParaRPr>
          </a:p>
          <a:p>
            <a:pPr lvl="1"/>
            <a:r>
              <a:rPr lang="en-US" altLang="ko-KR" sz="1800">
                <a:ea typeface="Gulim" pitchFamily="34" charset="-127"/>
              </a:rPr>
              <a:t>F/F Control : IEN</a:t>
            </a:r>
          </a:p>
          <a:p>
            <a:pPr lvl="2"/>
            <a:r>
              <a:rPr lang="en-US" altLang="ko-KR" sz="1800">
                <a:ea typeface="Gulim" pitchFamily="34" charset="-127"/>
              </a:rPr>
              <a:t>Control functions </a:t>
            </a:r>
          </a:p>
        </p:txBody>
      </p:sp>
      <p:graphicFrame>
        <p:nvGraphicFramePr>
          <p:cNvPr id="174083" name="Object 3"/>
          <p:cNvGraphicFramePr>
            <a:graphicFrameLocks noChangeAspect="1"/>
          </p:cNvGraphicFramePr>
          <p:nvPr/>
        </p:nvGraphicFramePr>
        <p:xfrm>
          <a:off x="5334000" y="1371600"/>
          <a:ext cx="3733800" cy="2044700"/>
        </p:xfrm>
        <a:graphic>
          <a:graphicData uri="http://schemas.openxmlformats.org/presentationml/2006/ole">
            <mc:AlternateContent xmlns:mc="http://schemas.openxmlformats.org/markup-compatibility/2006">
              <mc:Choice xmlns:v="urn:schemas-microsoft-com:vml" Requires="v">
                <p:oleObj spid="_x0000_s174101" name="VISIO" r:id="rId3" imgW="7552080" imgH="4137120" progId="Visio.Drawing.5">
                  <p:embed/>
                </p:oleObj>
              </mc:Choice>
              <mc:Fallback>
                <p:oleObj name="VISIO" r:id="rId3" imgW="7552080" imgH="4137120" progId="Visio.Drawing.5">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371600"/>
                        <a:ext cx="3733800" cy="2044700"/>
                      </a:xfrm>
                      <a:prstGeom prst="rect">
                        <a:avLst/>
                      </a:prstGeom>
                      <a:solidFill>
                        <a:srgbClr val="FFCC99"/>
                      </a:solidFill>
                    </p:spPr>
                  </p:pic>
                </p:oleObj>
              </mc:Fallback>
            </mc:AlternateContent>
          </a:graphicData>
        </a:graphic>
      </p:graphicFrame>
      <p:sp>
        <p:nvSpPr>
          <p:cNvPr id="174084" name="AutoShape 4"/>
          <p:cNvSpPr>
            <a:spLocks noChangeArrowheads="1"/>
          </p:cNvSpPr>
          <p:nvPr/>
        </p:nvSpPr>
        <p:spPr bwMode="auto">
          <a:xfrm>
            <a:off x="0" y="1524000"/>
            <a:ext cx="914400" cy="685800"/>
          </a:xfrm>
          <a:prstGeom prst="irregularSeal1">
            <a:avLst/>
          </a:prstGeom>
          <a:solidFill>
            <a:srgbClr val="FFFF00"/>
          </a:solidFill>
          <a:ln w="9525">
            <a:solidFill>
              <a:schemeClr val="accent1"/>
            </a:solidFill>
            <a:miter lim="800000"/>
            <a:headEnd/>
            <a:tailEnd/>
          </a:ln>
          <a:effectLst/>
        </p:spPr>
        <p:txBody>
          <a:bodyPr wrap="none" anchor="ctr"/>
          <a:lstStyle/>
          <a:p>
            <a:pPr algn="ctr" latinLnBrk="1"/>
            <a:endParaRPr kumimoji="1" lang="ko-KR" altLang="en-US">
              <a:ea typeface="Gulim" pitchFamily="34" charset="-127"/>
            </a:endParaRPr>
          </a:p>
        </p:txBody>
      </p:sp>
      <p:graphicFrame>
        <p:nvGraphicFramePr>
          <p:cNvPr id="174085" name="Object 5"/>
          <p:cNvGraphicFramePr>
            <a:graphicFrameLocks noChangeAspect="1"/>
          </p:cNvGraphicFramePr>
          <p:nvPr/>
        </p:nvGraphicFramePr>
        <p:xfrm>
          <a:off x="152400" y="1752600"/>
          <a:ext cx="650875" cy="215900"/>
        </p:xfrm>
        <a:graphic>
          <a:graphicData uri="http://schemas.openxmlformats.org/presentationml/2006/ole">
            <mc:AlternateContent xmlns:mc="http://schemas.openxmlformats.org/markup-compatibility/2006">
              <mc:Choice xmlns:v="urn:schemas-microsoft-com:vml" Requires="v">
                <p:oleObj spid="_x0000_s174102" name="수식" r:id="rId5" imgW="533160" imgH="177480" progId="Equation.3">
                  <p:embed/>
                </p:oleObj>
              </mc:Choice>
              <mc:Fallback>
                <p:oleObj name="수식" r:id="rId5" imgW="533160" imgH="17748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752600"/>
                        <a:ext cx="650875" cy="215900"/>
                      </a:xfrm>
                      <a:prstGeom prst="rect">
                        <a:avLst/>
                      </a:prstGeom>
                      <a:solidFill>
                        <a:srgbClr val="FFFF00"/>
                      </a:solidFill>
                    </p:spPr>
                  </p:pic>
                </p:oleObj>
              </mc:Fallback>
            </mc:AlternateContent>
          </a:graphicData>
        </a:graphic>
      </p:graphicFrame>
      <p:graphicFrame>
        <p:nvGraphicFramePr>
          <p:cNvPr id="174086" name="Object 6"/>
          <p:cNvGraphicFramePr>
            <a:graphicFrameLocks noChangeAspect="1"/>
          </p:cNvGraphicFramePr>
          <p:nvPr/>
        </p:nvGraphicFramePr>
        <p:xfrm>
          <a:off x="3429000" y="1981200"/>
          <a:ext cx="1757363" cy="1397000"/>
        </p:xfrm>
        <a:graphic>
          <a:graphicData uri="http://schemas.openxmlformats.org/presentationml/2006/ole">
            <mc:AlternateContent xmlns:mc="http://schemas.openxmlformats.org/markup-compatibility/2006">
              <mc:Choice xmlns:v="urn:schemas-microsoft-com:vml" Requires="v">
                <p:oleObj spid="_x0000_s174103" name="수식" r:id="rId7" imgW="1434960" imgH="1143000" progId="Equation.3">
                  <p:embed/>
                </p:oleObj>
              </mc:Choice>
              <mc:Fallback>
                <p:oleObj name="수식" r:id="rId7" imgW="1434960" imgH="11430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1981200"/>
                        <a:ext cx="1757363" cy="1397000"/>
                      </a:xfrm>
                      <a:prstGeom prst="rect">
                        <a:avLst/>
                      </a:prstGeom>
                      <a:solidFill>
                        <a:srgbClr val="FFFF99"/>
                      </a:solidFill>
                      <a:ln w="9525">
                        <a:solidFill>
                          <a:schemeClr val="accent1"/>
                        </a:solidFill>
                        <a:miter lim="800000"/>
                        <a:headEnd/>
                        <a:tailEnd/>
                      </a:ln>
                    </p:spPr>
                  </p:pic>
                </p:oleObj>
              </mc:Fallback>
            </mc:AlternateContent>
          </a:graphicData>
        </a:graphic>
      </p:graphicFrame>
      <p:graphicFrame>
        <p:nvGraphicFramePr>
          <p:cNvPr id="174087" name="Object 7"/>
          <p:cNvGraphicFramePr>
            <a:graphicFrameLocks noChangeAspect="1"/>
          </p:cNvGraphicFramePr>
          <p:nvPr/>
        </p:nvGraphicFramePr>
        <p:xfrm>
          <a:off x="990600" y="2514600"/>
          <a:ext cx="2378075" cy="838200"/>
        </p:xfrm>
        <a:graphic>
          <a:graphicData uri="http://schemas.openxmlformats.org/presentationml/2006/ole">
            <mc:AlternateContent xmlns:mc="http://schemas.openxmlformats.org/markup-compatibility/2006">
              <mc:Choice xmlns:v="urn:schemas-microsoft-com:vml" Requires="v">
                <p:oleObj spid="_x0000_s174104" name="수식" r:id="rId9" imgW="1942920" imgH="685800" progId="Equation.3">
                  <p:embed/>
                </p:oleObj>
              </mc:Choice>
              <mc:Fallback>
                <p:oleObj name="수식" r:id="rId9" imgW="1942920" imgH="6858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2514600"/>
                        <a:ext cx="2378075" cy="838200"/>
                      </a:xfrm>
                      <a:prstGeom prst="rect">
                        <a:avLst/>
                      </a:prstGeom>
                      <a:solidFill>
                        <a:srgbClr val="CCFFFF"/>
                      </a:solidFill>
                    </p:spPr>
                  </p:pic>
                </p:oleObj>
              </mc:Fallback>
            </mc:AlternateContent>
          </a:graphicData>
        </a:graphic>
      </p:graphicFrame>
      <p:sp>
        <p:nvSpPr>
          <p:cNvPr id="174088" name="AutoShape 8"/>
          <p:cNvSpPr>
            <a:spLocks noChangeArrowheads="1"/>
          </p:cNvSpPr>
          <p:nvPr/>
        </p:nvSpPr>
        <p:spPr bwMode="auto">
          <a:xfrm>
            <a:off x="2514600" y="1752600"/>
            <a:ext cx="914400" cy="228600"/>
          </a:xfrm>
          <a:prstGeom prst="notchedRigh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IN"/>
          </a:p>
        </p:txBody>
      </p:sp>
      <p:sp>
        <p:nvSpPr>
          <p:cNvPr id="174089" name="Freeform 9"/>
          <p:cNvSpPr>
            <a:spLocks/>
          </p:cNvSpPr>
          <p:nvPr/>
        </p:nvSpPr>
        <p:spPr bwMode="auto">
          <a:xfrm>
            <a:off x="7432675" y="1697038"/>
            <a:ext cx="1025525" cy="284162"/>
          </a:xfrm>
          <a:custGeom>
            <a:avLst/>
            <a:gdLst/>
            <a:ahLst/>
            <a:cxnLst>
              <a:cxn ang="0">
                <a:pos x="827" y="253"/>
              </a:cxn>
              <a:cxn ang="0">
                <a:pos x="646" y="246"/>
              </a:cxn>
              <a:cxn ang="0">
                <a:pos x="492" y="251"/>
              </a:cxn>
              <a:cxn ang="0">
                <a:pos x="142" y="241"/>
              </a:cxn>
              <a:cxn ang="0">
                <a:pos x="8" y="184"/>
              </a:cxn>
              <a:cxn ang="0">
                <a:pos x="8" y="121"/>
              </a:cxn>
              <a:cxn ang="0">
                <a:pos x="104" y="44"/>
              </a:cxn>
              <a:cxn ang="0">
                <a:pos x="296" y="25"/>
              </a:cxn>
              <a:cxn ang="0">
                <a:pos x="488" y="30"/>
              </a:cxn>
              <a:cxn ang="0">
                <a:pos x="968" y="40"/>
              </a:cxn>
              <a:cxn ang="0">
                <a:pos x="1210" y="42"/>
              </a:cxn>
              <a:cxn ang="0">
                <a:pos x="1270" y="73"/>
              </a:cxn>
              <a:cxn ang="0">
                <a:pos x="1291" y="139"/>
              </a:cxn>
              <a:cxn ang="0">
                <a:pos x="1275" y="204"/>
              </a:cxn>
              <a:cxn ang="0">
                <a:pos x="1161" y="245"/>
              </a:cxn>
              <a:cxn ang="0">
                <a:pos x="862" y="251"/>
              </a:cxn>
              <a:cxn ang="0">
                <a:pos x="857" y="275"/>
              </a:cxn>
            </a:cxnLst>
            <a:rect l="0" t="0" r="r" b="b"/>
            <a:pathLst>
              <a:path w="1291" h="275">
                <a:moveTo>
                  <a:pt x="827" y="253"/>
                </a:moveTo>
                <a:cubicBezTo>
                  <a:pt x="768" y="260"/>
                  <a:pt x="704" y="236"/>
                  <a:pt x="646" y="246"/>
                </a:cubicBezTo>
                <a:cubicBezTo>
                  <a:pt x="591" y="253"/>
                  <a:pt x="576" y="252"/>
                  <a:pt x="492" y="251"/>
                </a:cubicBezTo>
                <a:cubicBezTo>
                  <a:pt x="408" y="250"/>
                  <a:pt x="223" y="252"/>
                  <a:pt x="142" y="241"/>
                </a:cubicBezTo>
                <a:cubicBezTo>
                  <a:pt x="89" y="226"/>
                  <a:pt x="46" y="222"/>
                  <a:pt x="8" y="184"/>
                </a:cubicBezTo>
                <a:cubicBezTo>
                  <a:pt x="0" y="176"/>
                  <a:pt x="8" y="121"/>
                  <a:pt x="8" y="121"/>
                </a:cubicBezTo>
                <a:cubicBezTo>
                  <a:pt x="20" y="96"/>
                  <a:pt x="56" y="61"/>
                  <a:pt x="104" y="44"/>
                </a:cubicBezTo>
                <a:cubicBezTo>
                  <a:pt x="152" y="28"/>
                  <a:pt x="232" y="27"/>
                  <a:pt x="296" y="25"/>
                </a:cubicBezTo>
                <a:cubicBezTo>
                  <a:pt x="377" y="20"/>
                  <a:pt x="376" y="28"/>
                  <a:pt x="488" y="30"/>
                </a:cubicBezTo>
                <a:cubicBezTo>
                  <a:pt x="600" y="32"/>
                  <a:pt x="848" y="38"/>
                  <a:pt x="968" y="40"/>
                </a:cubicBezTo>
                <a:cubicBezTo>
                  <a:pt x="1052" y="45"/>
                  <a:pt x="1128" y="0"/>
                  <a:pt x="1210" y="42"/>
                </a:cubicBezTo>
                <a:cubicBezTo>
                  <a:pt x="1237" y="56"/>
                  <a:pt x="1251" y="47"/>
                  <a:pt x="1270" y="73"/>
                </a:cubicBezTo>
                <a:cubicBezTo>
                  <a:pt x="1281" y="89"/>
                  <a:pt x="1291" y="139"/>
                  <a:pt x="1291" y="139"/>
                </a:cubicBezTo>
                <a:cubicBezTo>
                  <a:pt x="1289" y="147"/>
                  <a:pt x="1283" y="192"/>
                  <a:pt x="1275" y="204"/>
                </a:cubicBezTo>
                <a:cubicBezTo>
                  <a:pt x="1255" y="236"/>
                  <a:pt x="1193" y="239"/>
                  <a:pt x="1161" y="245"/>
                </a:cubicBezTo>
                <a:cubicBezTo>
                  <a:pt x="1041" y="267"/>
                  <a:pt x="1060" y="245"/>
                  <a:pt x="862" y="251"/>
                </a:cubicBezTo>
                <a:cubicBezTo>
                  <a:pt x="835" y="234"/>
                  <a:pt x="800" y="200"/>
                  <a:pt x="857" y="275"/>
                </a:cubicBezTo>
              </a:path>
            </a:pathLst>
          </a:custGeom>
          <a:noFill/>
          <a:ln w="25400" cap="flat" cmpd="sng">
            <a:solidFill>
              <a:srgbClr val="00FF00"/>
            </a:solidFill>
            <a:prstDash val="solid"/>
            <a:round/>
            <a:headEnd type="none" w="med" len="med"/>
            <a:tailEnd type="none" w="med" len="med"/>
          </a:ln>
          <a:effectLst/>
        </p:spPr>
        <p:txBody>
          <a:bodyPr wrap="none" anchor="ctr"/>
          <a:lstStyle/>
          <a:p>
            <a:endParaRPr lang="en-IN"/>
          </a:p>
        </p:txBody>
      </p:sp>
      <p:sp>
        <p:nvSpPr>
          <p:cNvPr id="174090" name="AutoShape 10"/>
          <p:cNvSpPr>
            <a:spLocks/>
          </p:cNvSpPr>
          <p:nvPr/>
        </p:nvSpPr>
        <p:spPr bwMode="auto">
          <a:xfrm>
            <a:off x="762000" y="2590800"/>
            <a:ext cx="228600" cy="685800"/>
          </a:xfrm>
          <a:prstGeom prst="leftBrace">
            <a:avLst>
              <a:gd name="adj1" fmla="val 25000"/>
              <a:gd name="adj2" fmla="val 50000"/>
            </a:avLst>
          </a:prstGeom>
          <a:noFill/>
          <a:ln w="28575">
            <a:solidFill>
              <a:srgbClr val="FF00FF"/>
            </a:solidFill>
            <a:round/>
            <a:headEnd/>
            <a:tailEnd/>
          </a:ln>
          <a:effectLst/>
        </p:spPr>
        <p:txBody>
          <a:bodyPr wrap="none" anchor="ctr"/>
          <a:lstStyle/>
          <a:p>
            <a:endParaRPr lang="en-IN"/>
          </a:p>
        </p:txBody>
      </p:sp>
      <p:sp>
        <p:nvSpPr>
          <p:cNvPr id="174091" name="AutoShape 11"/>
          <p:cNvSpPr>
            <a:spLocks noChangeArrowheads="1"/>
          </p:cNvSpPr>
          <p:nvPr/>
        </p:nvSpPr>
        <p:spPr bwMode="auto">
          <a:xfrm>
            <a:off x="7391400" y="3733800"/>
            <a:ext cx="1447800" cy="685800"/>
          </a:xfrm>
          <a:prstGeom prst="irregularSeal1">
            <a:avLst/>
          </a:prstGeom>
          <a:solidFill>
            <a:srgbClr val="FFFF00"/>
          </a:solidFill>
          <a:ln w="9525">
            <a:solidFill>
              <a:schemeClr val="accent1"/>
            </a:solidFill>
            <a:miter lim="800000"/>
            <a:headEnd/>
            <a:tailEnd/>
          </a:ln>
          <a:effectLst/>
        </p:spPr>
        <p:txBody>
          <a:bodyPr wrap="none" anchor="ctr"/>
          <a:lstStyle/>
          <a:p>
            <a:pPr algn="ctr" latinLnBrk="1"/>
            <a:endParaRPr kumimoji="1" lang="ko-KR" altLang="en-US">
              <a:ea typeface="Gulim" pitchFamily="34" charset="-127"/>
            </a:endParaRPr>
          </a:p>
        </p:txBody>
      </p:sp>
      <p:graphicFrame>
        <p:nvGraphicFramePr>
          <p:cNvPr id="174092" name="Object 12"/>
          <p:cNvGraphicFramePr>
            <a:graphicFrameLocks noChangeAspect="1"/>
          </p:cNvGraphicFramePr>
          <p:nvPr/>
        </p:nvGraphicFramePr>
        <p:xfrm>
          <a:off x="7620000" y="3962400"/>
          <a:ext cx="963613" cy="246063"/>
        </p:xfrm>
        <a:graphic>
          <a:graphicData uri="http://schemas.openxmlformats.org/presentationml/2006/ole">
            <mc:AlternateContent xmlns:mc="http://schemas.openxmlformats.org/markup-compatibility/2006">
              <mc:Choice xmlns:v="urn:schemas-microsoft-com:vml" Requires="v">
                <p:oleObj spid="_x0000_s174105" name="수식" r:id="rId11" imgW="787320" imgH="203040" progId="Equation.3">
                  <p:embed/>
                </p:oleObj>
              </mc:Choice>
              <mc:Fallback>
                <p:oleObj name="수식" r:id="rId11" imgW="787320" imgH="203040" progId="Equation.3">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0" y="3962400"/>
                        <a:ext cx="963613" cy="246063"/>
                      </a:xfrm>
                      <a:prstGeom prst="rect">
                        <a:avLst/>
                      </a:prstGeom>
                      <a:solidFill>
                        <a:srgbClr val="FFFF00"/>
                      </a:solidFill>
                    </p:spPr>
                  </p:pic>
                </p:oleObj>
              </mc:Fallback>
            </mc:AlternateContent>
          </a:graphicData>
        </a:graphic>
      </p:graphicFrame>
      <p:graphicFrame>
        <p:nvGraphicFramePr>
          <p:cNvPr id="174093" name="Object 13"/>
          <p:cNvGraphicFramePr>
            <a:graphicFrameLocks noChangeAspect="1"/>
          </p:cNvGraphicFramePr>
          <p:nvPr/>
        </p:nvGraphicFramePr>
        <p:xfrm>
          <a:off x="1060450" y="4597400"/>
          <a:ext cx="3511550" cy="279400"/>
        </p:xfrm>
        <a:graphic>
          <a:graphicData uri="http://schemas.openxmlformats.org/presentationml/2006/ole">
            <mc:AlternateContent xmlns:mc="http://schemas.openxmlformats.org/markup-compatibility/2006">
              <mc:Choice xmlns:v="urn:schemas-microsoft-com:vml" Requires="v">
                <p:oleObj spid="_x0000_s174106" name="수식" r:id="rId13" imgW="2869920" imgH="228600" progId="Equation.3">
                  <p:embed/>
                </p:oleObj>
              </mc:Choice>
              <mc:Fallback>
                <p:oleObj name="수식" r:id="rId13" imgW="2869920" imgH="228600" progId="Equation.3">
                  <p:embed/>
                  <p:pic>
                    <p:nvPicPr>
                      <p:cNvPr id="0"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0450" y="4597400"/>
                        <a:ext cx="3511550" cy="279400"/>
                      </a:xfrm>
                      <a:prstGeom prst="rect">
                        <a:avLst/>
                      </a:prstGeom>
                      <a:solidFill>
                        <a:srgbClr val="CCFFFF"/>
                      </a:solidFill>
                    </p:spPr>
                  </p:pic>
                </p:oleObj>
              </mc:Fallback>
            </mc:AlternateContent>
          </a:graphicData>
        </a:graphic>
      </p:graphicFrame>
      <p:sp>
        <p:nvSpPr>
          <p:cNvPr id="174094" name="AutoShape 14"/>
          <p:cNvSpPr>
            <a:spLocks noChangeArrowheads="1"/>
          </p:cNvSpPr>
          <p:nvPr/>
        </p:nvSpPr>
        <p:spPr bwMode="auto">
          <a:xfrm>
            <a:off x="5562600" y="3581400"/>
            <a:ext cx="1143000" cy="304800"/>
          </a:xfrm>
          <a:prstGeom prst="wedgeRoundRectCallout">
            <a:avLst>
              <a:gd name="adj1" fmla="val -70694"/>
              <a:gd name="adj2" fmla="val 14065"/>
              <a:gd name="adj3" fmla="val 16667"/>
            </a:avLst>
          </a:prstGeom>
          <a:solidFill>
            <a:srgbClr val="FFFF00"/>
          </a:solidFill>
          <a:ln w="12700">
            <a:solidFill>
              <a:srgbClr val="FF0000"/>
            </a:solidFill>
            <a:miter lim="800000"/>
            <a:headEnd/>
            <a:tailEnd/>
          </a:ln>
          <a:effectLst/>
        </p:spPr>
        <p:txBody>
          <a:bodyPr wrap="none" anchor="ctr"/>
          <a:lstStyle/>
          <a:p>
            <a:pPr latinLnBrk="1"/>
            <a:endParaRPr lang="ko-KR" altLang="ko-KR" sz="1400">
              <a:solidFill>
                <a:srgbClr val="A50021"/>
              </a:solidFill>
              <a:ea typeface="Gulim" pitchFamily="34" charset="-127"/>
            </a:endParaRPr>
          </a:p>
        </p:txBody>
      </p:sp>
      <p:graphicFrame>
        <p:nvGraphicFramePr>
          <p:cNvPr id="174095" name="Object 15"/>
          <p:cNvGraphicFramePr>
            <a:graphicFrameLocks noChangeAspect="1"/>
          </p:cNvGraphicFramePr>
          <p:nvPr/>
        </p:nvGraphicFramePr>
        <p:xfrm>
          <a:off x="5638800" y="3581400"/>
          <a:ext cx="963613" cy="246063"/>
        </p:xfrm>
        <a:graphic>
          <a:graphicData uri="http://schemas.openxmlformats.org/presentationml/2006/ole">
            <mc:AlternateContent xmlns:mc="http://schemas.openxmlformats.org/markup-compatibility/2006">
              <mc:Choice xmlns:v="urn:schemas-microsoft-com:vml" Requires="v">
                <p:oleObj spid="_x0000_s174107" name="수식" r:id="rId15" imgW="787320" imgH="203040" progId="Equation.3">
                  <p:embed/>
                </p:oleObj>
              </mc:Choice>
              <mc:Fallback>
                <p:oleObj name="수식" r:id="rId15" imgW="787320" imgH="203040" progId="Equation.3">
                  <p:embed/>
                  <p:pic>
                    <p:nvPicPr>
                      <p:cNvPr id="0" name="Picture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38800" y="3581400"/>
                        <a:ext cx="963613" cy="246063"/>
                      </a:xfrm>
                      <a:prstGeom prst="rect">
                        <a:avLst/>
                      </a:prstGeom>
                      <a:solidFill>
                        <a:srgbClr val="FFFF00"/>
                      </a:solidFill>
                    </p:spPr>
                  </p:pic>
                </p:oleObj>
              </mc:Fallback>
            </mc:AlternateContent>
          </a:graphicData>
        </a:graphic>
      </p:graphicFrame>
      <p:graphicFrame>
        <p:nvGraphicFramePr>
          <p:cNvPr id="174096" name="Object 16"/>
          <p:cNvGraphicFramePr>
            <a:graphicFrameLocks noChangeAspect="1"/>
          </p:cNvGraphicFramePr>
          <p:nvPr/>
        </p:nvGraphicFramePr>
        <p:xfrm>
          <a:off x="2543175" y="4953000"/>
          <a:ext cx="746125" cy="215900"/>
        </p:xfrm>
        <a:graphic>
          <a:graphicData uri="http://schemas.openxmlformats.org/presentationml/2006/ole">
            <mc:AlternateContent xmlns:mc="http://schemas.openxmlformats.org/markup-compatibility/2006">
              <mc:Choice xmlns:v="urn:schemas-microsoft-com:vml" Requires="v">
                <p:oleObj spid="_x0000_s174108" name="수식" r:id="rId17" imgW="609480" imgH="177480" progId="Equation.3">
                  <p:embed/>
                </p:oleObj>
              </mc:Choice>
              <mc:Fallback>
                <p:oleObj name="수식" r:id="rId17" imgW="609480" imgH="177480" progId="Equation.3">
                  <p:embed/>
                  <p:pic>
                    <p:nvPicPr>
                      <p:cNvPr id="0" name="Picture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43175" y="4953000"/>
                        <a:ext cx="746125" cy="215900"/>
                      </a:xfrm>
                      <a:prstGeom prst="rect">
                        <a:avLst/>
                      </a:prstGeom>
                      <a:solidFill>
                        <a:srgbClr val="FFFF00"/>
                      </a:solidFill>
                    </p:spPr>
                  </p:pic>
                </p:oleObj>
              </mc:Fallback>
            </mc:AlternateContent>
          </a:graphicData>
        </a:graphic>
      </p:graphicFrame>
      <p:graphicFrame>
        <p:nvGraphicFramePr>
          <p:cNvPr id="174097" name="Object 17"/>
          <p:cNvGraphicFramePr>
            <a:graphicFrameLocks noChangeAspect="1"/>
          </p:cNvGraphicFramePr>
          <p:nvPr/>
        </p:nvGraphicFramePr>
        <p:xfrm>
          <a:off x="1066800" y="5562600"/>
          <a:ext cx="1150938" cy="838200"/>
        </p:xfrm>
        <a:graphic>
          <a:graphicData uri="http://schemas.openxmlformats.org/presentationml/2006/ole">
            <mc:AlternateContent xmlns:mc="http://schemas.openxmlformats.org/markup-compatibility/2006">
              <mc:Choice xmlns:v="urn:schemas-microsoft-com:vml" Requires="v">
                <p:oleObj spid="_x0000_s174109" name="수식" r:id="rId19" imgW="939600" imgH="685800" progId="Equation.3">
                  <p:embed/>
                </p:oleObj>
              </mc:Choice>
              <mc:Fallback>
                <p:oleObj name="수식" r:id="rId19" imgW="939600" imgH="685800" progId="Equation.3">
                  <p:embed/>
                  <p:pic>
                    <p:nvPicPr>
                      <p:cNvPr id="0" name="Picture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66800" y="5562600"/>
                        <a:ext cx="1150938" cy="838200"/>
                      </a:xfrm>
                      <a:prstGeom prst="rect">
                        <a:avLst/>
                      </a:prstGeom>
                      <a:solidFill>
                        <a:srgbClr val="CCFFFF"/>
                      </a:solidFill>
                      <a:ln>
                        <a:noFill/>
                      </a:ln>
                      <a:extLs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174098" name="Object 18"/>
          <p:cNvGraphicFramePr>
            <a:graphicFrameLocks noChangeAspect="1"/>
          </p:cNvGraphicFramePr>
          <p:nvPr/>
        </p:nvGraphicFramePr>
        <p:xfrm>
          <a:off x="3581400" y="5029200"/>
          <a:ext cx="4419600" cy="1312863"/>
        </p:xfrm>
        <a:graphic>
          <a:graphicData uri="http://schemas.openxmlformats.org/presentationml/2006/ole">
            <mc:AlternateContent xmlns:mc="http://schemas.openxmlformats.org/markup-compatibility/2006">
              <mc:Choice xmlns:v="urn:schemas-microsoft-com:vml" Requires="v">
                <p:oleObj spid="_x0000_s174110" name="VISIO" r:id="rId21" imgW="7037640" imgH="2090520" progId="Visio.Drawing.5">
                  <p:embed/>
                </p:oleObj>
              </mc:Choice>
              <mc:Fallback>
                <p:oleObj name="VISIO" r:id="rId21" imgW="7037640" imgH="2090520" progId="Visio.Drawing.5">
                  <p:embed/>
                  <p:pic>
                    <p:nvPicPr>
                      <p:cNvPr id="0" name="Picture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81400" y="5029200"/>
                        <a:ext cx="4419600" cy="1312863"/>
                      </a:xfrm>
                      <a:prstGeom prst="rect">
                        <a:avLst/>
                      </a:prstGeom>
                      <a:solidFill>
                        <a:srgbClr val="FFCC99"/>
                      </a:solidFill>
                    </p:spPr>
                  </p:pic>
                </p:oleObj>
              </mc:Fallback>
            </mc:AlternateContent>
          </a:graphicData>
        </a:graphic>
      </p:graphicFrame>
      <p:grpSp>
        <p:nvGrpSpPr>
          <p:cNvPr id="174099" name="Group 19"/>
          <p:cNvGrpSpPr>
            <a:grpSpLocks/>
          </p:cNvGrpSpPr>
          <p:nvPr/>
        </p:nvGrpSpPr>
        <p:grpSpPr bwMode="auto">
          <a:xfrm>
            <a:off x="7848600" y="4648200"/>
            <a:ext cx="838200" cy="457200"/>
            <a:chOff x="4944" y="2928"/>
            <a:chExt cx="528" cy="288"/>
          </a:xfrm>
        </p:grpSpPr>
        <p:graphicFrame>
          <p:nvGraphicFramePr>
            <p:cNvPr id="174100" name="Object 20"/>
            <p:cNvGraphicFramePr>
              <a:graphicFrameLocks noChangeAspect="1"/>
            </p:cNvGraphicFramePr>
            <p:nvPr/>
          </p:nvGraphicFramePr>
          <p:xfrm>
            <a:off x="4944" y="2928"/>
            <a:ext cx="528" cy="286"/>
          </p:xfrm>
          <a:graphic>
            <a:graphicData uri="http://schemas.openxmlformats.org/presentationml/2006/ole">
              <mc:AlternateContent xmlns:mc="http://schemas.openxmlformats.org/markup-compatibility/2006">
                <mc:Choice xmlns:v="urn:schemas-microsoft-com:vml" Requires="v">
                  <p:oleObj spid="_x0000_s174111" name="워크시트" r:id="rId24" imgW="701537" imgH="556678" progId="Excel.Sheet.8">
                    <p:embed/>
                  </p:oleObj>
                </mc:Choice>
                <mc:Fallback>
                  <p:oleObj name="워크시트" r:id="rId24" imgW="701537" imgH="556678" progId="Excel.Sheet.8">
                    <p:embed/>
                    <p:pic>
                      <p:nvPicPr>
                        <p:cNvPr id="0" name="Picture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944" y="2928"/>
                          <a:ext cx="528"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01" name="AutoShape 21"/>
            <p:cNvSpPr>
              <a:spLocks noChangeArrowheads="1"/>
            </p:cNvSpPr>
            <p:nvPr/>
          </p:nvSpPr>
          <p:spPr bwMode="auto">
            <a:xfrm>
              <a:off x="4944" y="2928"/>
              <a:ext cx="528" cy="288"/>
            </a:xfrm>
            <a:prstGeom prst="wedgeRectCallout">
              <a:avLst>
                <a:gd name="adj1" fmla="val -102843"/>
                <a:gd name="adj2" fmla="val 46181"/>
              </a:avLst>
            </a:prstGeom>
            <a:noFill/>
            <a:ln w="25400">
              <a:solidFill>
                <a:schemeClr val="accent1"/>
              </a:solidFill>
              <a:miter lim="800000"/>
              <a:headEnd/>
              <a:tailEnd/>
            </a:ln>
            <a:effectLst/>
          </p:spPr>
          <p:txBody>
            <a:bodyPr wrap="none" anchor="ctr"/>
            <a:lstStyle/>
            <a:p>
              <a:pPr algn="ctr" latinLnBrk="1"/>
              <a:endParaRPr kumimoji="1" lang="ko-KR" altLang="en-US">
                <a:ea typeface="Gulim" pitchFamily="34" charset="-127"/>
              </a:endParaRPr>
            </a:p>
          </p:txBody>
        </p:sp>
      </p:grpSp>
      <p:sp>
        <p:nvSpPr>
          <p:cNvPr id="174102" name="Freeform 22"/>
          <p:cNvSpPr>
            <a:spLocks/>
          </p:cNvSpPr>
          <p:nvPr/>
        </p:nvSpPr>
        <p:spPr bwMode="auto">
          <a:xfrm>
            <a:off x="2208213" y="5332413"/>
            <a:ext cx="2516187" cy="446087"/>
          </a:xfrm>
          <a:custGeom>
            <a:avLst/>
            <a:gdLst/>
            <a:ahLst/>
            <a:cxnLst>
              <a:cxn ang="0">
                <a:pos x="0" y="240"/>
              </a:cxn>
              <a:cxn ang="0">
                <a:pos x="576" y="240"/>
              </a:cxn>
              <a:cxn ang="0">
                <a:pos x="1584" y="0"/>
              </a:cxn>
            </a:cxnLst>
            <a:rect l="0" t="0" r="r" b="b"/>
            <a:pathLst>
              <a:path w="1584" h="280">
                <a:moveTo>
                  <a:pt x="0" y="240"/>
                </a:moveTo>
                <a:cubicBezTo>
                  <a:pt x="156" y="260"/>
                  <a:pt x="312" y="280"/>
                  <a:pt x="576" y="240"/>
                </a:cubicBezTo>
                <a:cubicBezTo>
                  <a:pt x="840" y="200"/>
                  <a:pt x="1212" y="100"/>
                  <a:pt x="1584" y="0"/>
                </a:cubicBezTo>
              </a:path>
            </a:pathLst>
          </a:custGeom>
          <a:noFill/>
          <a:ln w="25400" cap="flat" cmpd="sng">
            <a:solidFill>
              <a:srgbClr val="FF00FF"/>
            </a:solidFill>
            <a:prstDash val="solid"/>
            <a:round/>
            <a:headEnd type="none" w="med" len="med"/>
            <a:tailEnd type="arrow" w="med" len="med"/>
          </a:ln>
          <a:effectLst/>
        </p:spPr>
        <p:txBody>
          <a:bodyPr wrap="none" anchor="ctr"/>
          <a:lstStyle/>
          <a:p>
            <a:endParaRPr lang="en-IN"/>
          </a:p>
        </p:txBody>
      </p:sp>
      <p:sp>
        <p:nvSpPr>
          <p:cNvPr id="174103" name="Freeform 23"/>
          <p:cNvSpPr>
            <a:spLocks/>
          </p:cNvSpPr>
          <p:nvPr/>
        </p:nvSpPr>
        <p:spPr bwMode="auto">
          <a:xfrm>
            <a:off x="2209800" y="5791200"/>
            <a:ext cx="2514600" cy="177800"/>
          </a:xfrm>
          <a:custGeom>
            <a:avLst/>
            <a:gdLst/>
            <a:ahLst/>
            <a:cxnLst>
              <a:cxn ang="0">
                <a:pos x="0" y="96"/>
              </a:cxn>
              <a:cxn ang="0">
                <a:pos x="720" y="96"/>
              </a:cxn>
              <a:cxn ang="0">
                <a:pos x="1536" y="0"/>
              </a:cxn>
            </a:cxnLst>
            <a:rect l="0" t="0" r="r" b="b"/>
            <a:pathLst>
              <a:path w="1536" h="112">
                <a:moveTo>
                  <a:pt x="0" y="96"/>
                </a:moveTo>
                <a:cubicBezTo>
                  <a:pt x="232" y="104"/>
                  <a:pt x="464" y="112"/>
                  <a:pt x="720" y="96"/>
                </a:cubicBezTo>
                <a:cubicBezTo>
                  <a:pt x="976" y="80"/>
                  <a:pt x="1256" y="40"/>
                  <a:pt x="1536" y="0"/>
                </a:cubicBezTo>
              </a:path>
            </a:pathLst>
          </a:custGeom>
          <a:noFill/>
          <a:ln w="25400" cap="flat" cmpd="sng">
            <a:solidFill>
              <a:srgbClr val="FF00FF"/>
            </a:solidFill>
            <a:prstDash val="solid"/>
            <a:round/>
            <a:headEnd type="none" w="med" len="med"/>
            <a:tailEnd type="arrow" w="med" len="med"/>
          </a:ln>
          <a:effectLst/>
        </p:spPr>
        <p:txBody>
          <a:bodyPr wrap="none" anchor="ctr"/>
          <a:lstStyle/>
          <a:p>
            <a:endParaRPr lang="en-IN"/>
          </a:p>
        </p:txBody>
      </p:sp>
      <p:sp>
        <p:nvSpPr>
          <p:cNvPr id="174104" name="Freeform 24"/>
          <p:cNvSpPr>
            <a:spLocks/>
          </p:cNvSpPr>
          <p:nvPr/>
        </p:nvSpPr>
        <p:spPr bwMode="auto">
          <a:xfrm>
            <a:off x="2209800" y="6096000"/>
            <a:ext cx="2514600" cy="177800"/>
          </a:xfrm>
          <a:custGeom>
            <a:avLst/>
            <a:gdLst/>
            <a:ahLst/>
            <a:cxnLst>
              <a:cxn ang="0">
                <a:pos x="0" y="96"/>
              </a:cxn>
              <a:cxn ang="0">
                <a:pos x="672" y="96"/>
              </a:cxn>
              <a:cxn ang="0">
                <a:pos x="1584" y="0"/>
              </a:cxn>
            </a:cxnLst>
            <a:rect l="0" t="0" r="r" b="b"/>
            <a:pathLst>
              <a:path w="1584" h="112">
                <a:moveTo>
                  <a:pt x="0" y="96"/>
                </a:moveTo>
                <a:cubicBezTo>
                  <a:pt x="204" y="104"/>
                  <a:pt x="408" y="112"/>
                  <a:pt x="672" y="96"/>
                </a:cubicBezTo>
                <a:cubicBezTo>
                  <a:pt x="936" y="80"/>
                  <a:pt x="1260" y="40"/>
                  <a:pt x="1584" y="0"/>
                </a:cubicBezTo>
              </a:path>
            </a:pathLst>
          </a:custGeom>
          <a:noFill/>
          <a:ln w="25400" cap="flat" cmpd="sng">
            <a:solidFill>
              <a:srgbClr val="FF00FF"/>
            </a:solidFill>
            <a:prstDash val="solid"/>
            <a:round/>
            <a:headEnd type="none" w="med" len="med"/>
            <a:tailEnd type="arrow" w="med" len="med"/>
          </a:ln>
          <a:effectLst/>
        </p:spPr>
        <p:txBody>
          <a:bodyPr wrap="none" anchor="ctr"/>
          <a:lstStyle/>
          <a:p>
            <a:endParaRPr lang="en-IN"/>
          </a:p>
        </p:txBody>
      </p:sp>
      <p:sp>
        <p:nvSpPr>
          <p:cNvPr id="174105" name="Rectangle 25"/>
          <p:cNvSpPr>
            <a:spLocks noGrp="1" noChangeArrowheads="1"/>
          </p:cNvSpPr>
          <p:nvPr>
            <p:ph type="title"/>
          </p:nvPr>
        </p:nvSpPr>
        <p:spPr>
          <a:xfrm>
            <a:off x="609600" y="0"/>
            <a:ext cx="7772400" cy="609600"/>
          </a:xfrm>
          <a:noFill/>
          <a:ln/>
        </p:spPr>
        <p:txBody>
          <a:bodyPr lIns="90488" tIns="44450" rIns="90488" bIns="44450" anchor="b"/>
          <a:lstStyle/>
          <a:p>
            <a:r>
              <a:rPr lang="en-US" altLang="ko-KR" sz="3600">
                <a:ea typeface="Gulim" pitchFamily="34" charset="-127"/>
              </a:rPr>
              <a:t>5-9 Design of Basic Computer</a:t>
            </a:r>
            <a:endParaRPr lang="ko-KR" altLang="en-US" sz="3600">
              <a:ea typeface="Gulim" pitchFamily="34" charset="-127"/>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body" idx="1"/>
          </p:nvPr>
        </p:nvSpPr>
        <p:spPr>
          <a:xfrm>
            <a:off x="0" y="762000"/>
            <a:ext cx="8991600" cy="5486400"/>
          </a:xfrm>
        </p:spPr>
        <p:txBody>
          <a:bodyPr/>
          <a:lstStyle/>
          <a:p>
            <a:pPr lvl="1">
              <a:lnSpc>
                <a:spcPct val="90000"/>
              </a:lnSpc>
            </a:pPr>
            <a:r>
              <a:rPr lang="en-US" altLang="ko-KR" sz="1800">
                <a:ea typeface="Gulim" pitchFamily="34" charset="-127"/>
              </a:rPr>
              <a:t>Bus Control </a:t>
            </a:r>
          </a:p>
          <a:p>
            <a:pPr lvl="2">
              <a:lnSpc>
                <a:spcPct val="90000"/>
              </a:lnSpc>
            </a:pPr>
            <a:r>
              <a:rPr lang="en-US" altLang="ko-KR" sz="1800">
                <a:ea typeface="Gulim" pitchFamily="34" charset="-127"/>
              </a:rPr>
              <a:t>Encoder for Bus Selection : </a:t>
            </a:r>
            <a:r>
              <a:rPr lang="en-US" altLang="ko-KR" sz="1800" b="1" i="1">
                <a:solidFill>
                  <a:schemeClr val="folHlink"/>
                </a:solidFill>
                <a:ea typeface="Gulim" pitchFamily="34" charset="-127"/>
              </a:rPr>
              <a:t>Table. 5-7</a:t>
            </a:r>
            <a:endParaRPr lang="en-US" altLang="ko-KR" sz="1800">
              <a:ea typeface="Gulim" pitchFamily="34" charset="-127"/>
            </a:endParaRPr>
          </a:p>
          <a:p>
            <a:pPr lvl="3">
              <a:lnSpc>
                <a:spcPct val="90000"/>
              </a:lnSpc>
            </a:pPr>
            <a:r>
              <a:rPr lang="en-US" altLang="ko-KR" sz="1800">
                <a:ea typeface="Gulim" pitchFamily="34" charset="-127"/>
              </a:rPr>
              <a:t>S</a:t>
            </a:r>
            <a:r>
              <a:rPr lang="en-US" altLang="ko-KR" sz="1800" baseline="-25000">
                <a:ea typeface="Gulim" pitchFamily="34" charset="-127"/>
              </a:rPr>
              <a:t>0</a:t>
            </a:r>
            <a:r>
              <a:rPr lang="en-US" altLang="ko-KR" sz="1800">
                <a:ea typeface="Gulim" pitchFamily="34" charset="-127"/>
              </a:rPr>
              <a:t> = x</a:t>
            </a:r>
            <a:r>
              <a:rPr lang="en-US" altLang="ko-KR" sz="1800" baseline="-25000">
                <a:ea typeface="Gulim" pitchFamily="34" charset="-127"/>
              </a:rPr>
              <a:t>1</a:t>
            </a:r>
            <a:r>
              <a:rPr lang="en-US" altLang="ko-KR" sz="1800">
                <a:ea typeface="Gulim" pitchFamily="34" charset="-127"/>
              </a:rPr>
              <a:t> + x</a:t>
            </a:r>
            <a:r>
              <a:rPr lang="en-US" altLang="ko-KR" sz="1800" baseline="-25000">
                <a:ea typeface="Gulim" pitchFamily="34" charset="-127"/>
              </a:rPr>
              <a:t>3</a:t>
            </a:r>
            <a:r>
              <a:rPr lang="en-US" altLang="ko-KR" sz="1800">
                <a:ea typeface="Gulim" pitchFamily="34" charset="-127"/>
              </a:rPr>
              <a:t> + x</a:t>
            </a:r>
            <a:r>
              <a:rPr lang="en-US" altLang="ko-KR" sz="1800" baseline="-25000">
                <a:ea typeface="Gulim" pitchFamily="34" charset="-127"/>
              </a:rPr>
              <a:t>5</a:t>
            </a:r>
            <a:r>
              <a:rPr lang="en-US" altLang="ko-KR" sz="1800">
                <a:ea typeface="Gulim" pitchFamily="34" charset="-127"/>
              </a:rPr>
              <a:t> + x</a:t>
            </a:r>
            <a:r>
              <a:rPr lang="en-US" altLang="ko-KR" sz="1800" baseline="-25000">
                <a:ea typeface="Gulim" pitchFamily="34" charset="-127"/>
              </a:rPr>
              <a:t>7</a:t>
            </a:r>
            <a:endParaRPr lang="en-US" altLang="ko-KR" sz="1800">
              <a:ea typeface="Gulim" pitchFamily="34" charset="-127"/>
            </a:endParaRPr>
          </a:p>
          <a:p>
            <a:pPr lvl="3">
              <a:lnSpc>
                <a:spcPct val="90000"/>
              </a:lnSpc>
            </a:pPr>
            <a:r>
              <a:rPr lang="en-US" altLang="ko-KR" sz="1800">
                <a:ea typeface="Gulim" pitchFamily="34" charset="-127"/>
              </a:rPr>
              <a:t>S</a:t>
            </a:r>
            <a:r>
              <a:rPr lang="en-US" altLang="ko-KR" sz="1800" baseline="-25000">
                <a:ea typeface="Gulim" pitchFamily="34" charset="-127"/>
              </a:rPr>
              <a:t>1</a:t>
            </a:r>
            <a:r>
              <a:rPr lang="en-US" altLang="ko-KR" sz="1800">
                <a:ea typeface="Gulim" pitchFamily="34" charset="-127"/>
              </a:rPr>
              <a:t> = x</a:t>
            </a:r>
            <a:r>
              <a:rPr lang="en-US" altLang="ko-KR" sz="1800" baseline="-25000">
                <a:ea typeface="Gulim" pitchFamily="34" charset="-127"/>
              </a:rPr>
              <a:t>2</a:t>
            </a:r>
            <a:r>
              <a:rPr lang="en-US" altLang="ko-KR" sz="1800">
                <a:ea typeface="Gulim" pitchFamily="34" charset="-127"/>
              </a:rPr>
              <a:t> + x</a:t>
            </a:r>
            <a:r>
              <a:rPr lang="en-US" altLang="ko-KR" sz="1800" baseline="-25000">
                <a:ea typeface="Gulim" pitchFamily="34" charset="-127"/>
              </a:rPr>
              <a:t>3</a:t>
            </a:r>
            <a:r>
              <a:rPr lang="en-US" altLang="ko-KR" sz="1800">
                <a:ea typeface="Gulim" pitchFamily="34" charset="-127"/>
              </a:rPr>
              <a:t> + x</a:t>
            </a:r>
            <a:r>
              <a:rPr lang="en-US" altLang="ko-KR" sz="1800" baseline="-25000">
                <a:ea typeface="Gulim" pitchFamily="34" charset="-127"/>
              </a:rPr>
              <a:t>6</a:t>
            </a:r>
            <a:r>
              <a:rPr lang="en-US" altLang="ko-KR" sz="1800">
                <a:ea typeface="Gulim" pitchFamily="34" charset="-127"/>
              </a:rPr>
              <a:t> + x</a:t>
            </a:r>
            <a:r>
              <a:rPr lang="en-US" altLang="ko-KR" sz="1800" baseline="-25000">
                <a:ea typeface="Gulim" pitchFamily="34" charset="-127"/>
              </a:rPr>
              <a:t>7</a:t>
            </a:r>
            <a:endParaRPr lang="en-US" altLang="ko-KR" sz="1800">
              <a:ea typeface="Gulim" pitchFamily="34" charset="-127"/>
            </a:endParaRPr>
          </a:p>
          <a:p>
            <a:pPr lvl="3">
              <a:lnSpc>
                <a:spcPct val="90000"/>
              </a:lnSpc>
            </a:pPr>
            <a:r>
              <a:rPr lang="en-US" altLang="ko-KR" sz="1800">
                <a:ea typeface="Gulim" pitchFamily="34" charset="-127"/>
              </a:rPr>
              <a:t>S</a:t>
            </a:r>
            <a:r>
              <a:rPr lang="en-US" altLang="ko-KR" sz="1800" baseline="-25000">
                <a:ea typeface="Gulim" pitchFamily="34" charset="-127"/>
              </a:rPr>
              <a:t>0</a:t>
            </a:r>
            <a:r>
              <a:rPr lang="en-US" altLang="ko-KR" sz="1800">
                <a:ea typeface="Gulim" pitchFamily="34" charset="-127"/>
              </a:rPr>
              <a:t> = x</a:t>
            </a:r>
            <a:r>
              <a:rPr lang="en-US" altLang="ko-KR" sz="1800" baseline="-25000">
                <a:ea typeface="Gulim" pitchFamily="34" charset="-127"/>
              </a:rPr>
              <a:t>4</a:t>
            </a:r>
            <a:r>
              <a:rPr lang="en-US" altLang="ko-KR" sz="1800">
                <a:ea typeface="Gulim" pitchFamily="34" charset="-127"/>
              </a:rPr>
              <a:t> + x</a:t>
            </a:r>
            <a:r>
              <a:rPr lang="en-US" altLang="ko-KR" sz="1800" baseline="-25000">
                <a:ea typeface="Gulim" pitchFamily="34" charset="-127"/>
              </a:rPr>
              <a:t>5</a:t>
            </a:r>
            <a:r>
              <a:rPr lang="en-US" altLang="ko-KR" sz="1800">
                <a:ea typeface="Gulim" pitchFamily="34" charset="-127"/>
              </a:rPr>
              <a:t> + x</a:t>
            </a:r>
            <a:r>
              <a:rPr lang="en-US" altLang="ko-KR" sz="1800" baseline="-25000">
                <a:ea typeface="Gulim" pitchFamily="34" charset="-127"/>
              </a:rPr>
              <a:t>5</a:t>
            </a:r>
            <a:r>
              <a:rPr lang="en-US" altLang="ko-KR" sz="1800">
                <a:ea typeface="Gulim" pitchFamily="34" charset="-127"/>
              </a:rPr>
              <a:t> + x</a:t>
            </a:r>
            <a:r>
              <a:rPr lang="en-US" altLang="ko-KR" sz="1800" baseline="-25000">
                <a:ea typeface="Gulim" pitchFamily="34" charset="-127"/>
              </a:rPr>
              <a:t>7</a:t>
            </a:r>
            <a:endParaRPr lang="en-US" altLang="ko-KR" sz="1800">
              <a:ea typeface="Gulim" pitchFamily="34" charset="-127"/>
            </a:endParaRPr>
          </a:p>
          <a:p>
            <a:pPr lvl="2">
              <a:lnSpc>
                <a:spcPct val="90000"/>
              </a:lnSpc>
            </a:pPr>
            <a:r>
              <a:rPr lang="en-US" altLang="ko-KR" sz="1800">
                <a:ea typeface="Gulim" pitchFamily="34" charset="-127"/>
              </a:rPr>
              <a:t>x</a:t>
            </a:r>
            <a:r>
              <a:rPr lang="en-US" altLang="ko-KR" sz="1800" baseline="-25000">
                <a:ea typeface="Gulim" pitchFamily="34" charset="-127"/>
              </a:rPr>
              <a:t>1</a:t>
            </a:r>
            <a:r>
              <a:rPr lang="en-US" altLang="ko-KR" sz="1800">
                <a:ea typeface="Gulim" pitchFamily="34" charset="-127"/>
              </a:rPr>
              <a:t> = 1 :</a:t>
            </a:r>
          </a:p>
          <a:p>
            <a:pPr lvl="3">
              <a:lnSpc>
                <a:spcPct val="90000"/>
              </a:lnSpc>
            </a:pPr>
            <a:r>
              <a:rPr lang="en-US" altLang="ko-KR" sz="1800">
                <a:ea typeface="Gulim" pitchFamily="34" charset="-127"/>
              </a:rPr>
              <a:t> </a:t>
            </a:r>
          </a:p>
          <a:p>
            <a:pPr lvl="3">
              <a:lnSpc>
                <a:spcPct val="90000"/>
              </a:lnSpc>
            </a:pPr>
            <a:endParaRPr lang="en-US" altLang="ko-KR" sz="1800">
              <a:ea typeface="Gulim" pitchFamily="34" charset="-127"/>
            </a:endParaRPr>
          </a:p>
          <a:p>
            <a:pPr lvl="3">
              <a:lnSpc>
                <a:spcPct val="90000"/>
              </a:lnSpc>
            </a:pPr>
            <a:endParaRPr lang="en-US" altLang="ko-KR" sz="1800">
              <a:ea typeface="Gulim" pitchFamily="34" charset="-127"/>
            </a:endParaRPr>
          </a:p>
          <a:p>
            <a:pPr lvl="3">
              <a:lnSpc>
                <a:spcPct val="90000"/>
              </a:lnSpc>
            </a:pPr>
            <a:r>
              <a:rPr lang="en-US" altLang="ko-KR" sz="1800">
                <a:ea typeface="Gulim" pitchFamily="34" charset="-127"/>
              </a:rPr>
              <a:t>Control Function :    	 </a:t>
            </a:r>
          </a:p>
          <a:p>
            <a:pPr lvl="2">
              <a:lnSpc>
                <a:spcPct val="90000"/>
              </a:lnSpc>
            </a:pPr>
            <a:r>
              <a:rPr lang="en-US" altLang="ko-KR" sz="1800">
                <a:ea typeface="Gulim" pitchFamily="34" charset="-127"/>
              </a:rPr>
              <a:t>x</a:t>
            </a:r>
            <a:r>
              <a:rPr lang="en-US" altLang="ko-KR" sz="1800" baseline="-25000">
                <a:ea typeface="Gulim" pitchFamily="34" charset="-127"/>
              </a:rPr>
              <a:t>2</a:t>
            </a:r>
            <a:r>
              <a:rPr lang="en-US" altLang="ko-KR" sz="1800">
                <a:ea typeface="Gulim" pitchFamily="34" charset="-127"/>
              </a:rPr>
              <a:t> = 1 :</a:t>
            </a:r>
          </a:p>
          <a:p>
            <a:pPr lvl="3">
              <a:lnSpc>
                <a:spcPct val="90000"/>
              </a:lnSpc>
            </a:pPr>
            <a:endParaRPr lang="en-US" altLang="ko-KR" sz="1800">
              <a:ea typeface="Gulim" pitchFamily="34" charset="-127"/>
            </a:endParaRPr>
          </a:p>
          <a:p>
            <a:pPr lvl="3">
              <a:lnSpc>
                <a:spcPct val="90000"/>
              </a:lnSpc>
            </a:pPr>
            <a:endParaRPr lang="en-US" altLang="ko-KR" sz="1800">
              <a:ea typeface="Gulim" pitchFamily="34" charset="-127"/>
            </a:endParaRPr>
          </a:p>
          <a:p>
            <a:pPr lvl="3">
              <a:lnSpc>
                <a:spcPct val="90000"/>
              </a:lnSpc>
            </a:pPr>
            <a:endParaRPr lang="en-US" altLang="ko-KR" sz="1800">
              <a:ea typeface="Gulim" pitchFamily="34" charset="-127"/>
            </a:endParaRPr>
          </a:p>
          <a:p>
            <a:pPr lvl="2">
              <a:lnSpc>
                <a:spcPct val="90000"/>
              </a:lnSpc>
            </a:pPr>
            <a:r>
              <a:rPr lang="en-US" altLang="ko-KR" sz="1800">
                <a:ea typeface="Gulim" pitchFamily="34" charset="-127"/>
              </a:rPr>
              <a:t>x</a:t>
            </a:r>
            <a:r>
              <a:rPr lang="en-US" altLang="ko-KR" sz="1800" baseline="-25000">
                <a:ea typeface="Gulim" pitchFamily="34" charset="-127"/>
              </a:rPr>
              <a:t>7</a:t>
            </a:r>
            <a:r>
              <a:rPr lang="en-US" altLang="ko-KR" sz="1800">
                <a:ea typeface="Gulim" pitchFamily="34" charset="-127"/>
              </a:rPr>
              <a:t> = 1 :</a:t>
            </a:r>
          </a:p>
          <a:p>
            <a:pPr lvl="3">
              <a:lnSpc>
                <a:spcPct val="90000"/>
              </a:lnSpc>
            </a:pPr>
            <a:r>
              <a:rPr lang="en-US" altLang="ko-KR" sz="1800">
                <a:ea typeface="Gulim" pitchFamily="34" charset="-127"/>
              </a:rPr>
              <a:t>Same as Memory Read </a:t>
            </a:r>
          </a:p>
          <a:p>
            <a:pPr lvl="3">
              <a:lnSpc>
                <a:spcPct val="90000"/>
              </a:lnSpc>
            </a:pPr>
            <a:r>
              <a:rPr lang="en-US" altLang="ko-KR" sz="1800">
                <a:ea typeface="Gulim" pitchFamily="34" charset="-127"/>
              </a:rPr>
              <a:t>Control Function :</a:t>
            </a:r>
          </a:p>
          <a:p>
            <a:pPr lvl="3">
              <a:lnSpc>
                <a:spcPct val="90000"/>
              </a:lnSpc>
            </a:pPr>
            <a:r>
              <a:rPr lang="en-US" altLang="ko-KR" sz="1800">
                <a:ea typeface="Gulim" pitchFamily="34" charset="-127"/>
              </a:rPr>
              <a:t> </a:t>
            </a:r>
          </a:p>
        </p:txBody>
      </p:sp>
      <p:graphicFrame>
        <p:nvGraphicFramePr>
          <p:cNvPr id="175107" name="Object 3"/>
          <p:cNvGraphicFramePr>
            <a:graphicFrameLocks noChangeAspect="1"/>
          </p:cNvGraphicFramePr>
          <p:nvPr/>
        </p:nvGraphicFramePr>
        <p:xfrm>
          <a:off x="2286000" y="2362200"/>
          <a:ext cx="2066925" cy="247650"/>
        </p:xfrm>
        <a:graphic>
          <a:graphicData uri="http://schemas.openxmlformats.org/presentationml/2006/ole">
            <mc:AlternateContent xmlns:mc="http://schemas.openxmlformats.org/markup-compatibility/2006">
              <mc:Choice xmlns:v="urn:schemas-microsoft-com:vml" Requires="v">
                <p:oleObj spid="_x0000_s175113" name="수식" r:id="rId3" imgW="1688760" imgH="203040" progId="Equation.3">
                  <p:embed/>
                </p:oleObj>
              </mc:Choice>
              <mc:Fallback>
                <p:oleObj name="수식" r:id="rId3" imgW="1688760" imgH="2030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362200"/>
                        <a:ext cx="2066925" cy="247650"/>
                      </a:xfrm>
                      <a:prstGeom prst="rect">
                        <a:avLst/>
                      </a:prstGeom>
                      <a:solidFill>
                        <a:srgbClr val="FFFF00"/>
                      </a:solidFill>
                    </p:spPr>
                  </p:pic>
                </p:oleObj>
              </mc:Fallback>
            </mc:AlternateContent>
          </a:graphicData>
        </a:graphic>
      </p:graphicFrame>
      <p:graphicFrame>
        <p:nvGraphicFramePr>
          <p:cNvPr id="175108" name="Object 4"/>
          <p:cNvGraphicFramePr>
            <a:graphicFrameLocks noChangeAspect="1"/>
          </p:cNvGraphicFramePr>
          <p:nvPr/>
        </p:nvGraphicFramePr>
        <p:xfrm>
          <a:off x="1743075" y="2743200"/>
          <a:ext cx="1306513" cy="558800"/>
        </p:xfrm>
        <a:graphic>
          <a:graphicData uri="http://schemas.openxmlformats.org/presentationml/2006/ole">
            <mc:AlternateContent xmlns:mc="http://schemas.openxmlformats.org/markup-compatibility/2006">
              <mc:Choice xmlns:v="urn:schemas-microsoft-com:vml" Requires="v">
                <p:oleObj spid="_x0000_s175114" name="수식" r:id="rId5" imgW="1066680" imgH="457200" progId="Equation.3">
                  <p:embed/>
                </p:oleObj>
              </mc:Choice>
              <mc:Fallback>
                <p:oleObj name="수식" r:id="rId5" imgW="1066680" imgH="457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3075" y="2743200"/>
                        <a:ext cx="1306513" cy="558800"/>
                      </a:xfrm>
                      <a:prstGeom prst="rect">
                        <a:avLst/>
                      </a:prstGeom>
                      <a:solidFill>
                        <a:srgbClr val="CCFFFF"/>
                      </a:solidFill>
                      <a:ln>
                        <a:noFill/>
                      </a:ln>
                      <a:extLs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175109" name="Object 5"/>
          <p:cNvGraphicFramePr>
            <a:graphicFrameLocks noChangeAspect="1"/>
          </p:cNvGraphicFramePr>
          <p:nvPr/>
        </p:nvGraphicFramePr>
        <p:xfrm>
          <a:off x="3429000" y="3505200"/>
          <a:ext cx="1260475" cy="279400"/>
        </p:xfrm>
        <a:graphic>
          <a:graphicData uri="http://schemas.openxmlformats.org/presentationml/2006/ole">
            <mc:AlternateContent xmlns:mc="http://schemas.openxmlformats.org/markup-compatibility/2006">
              <mc:Choice xmlns:v="urn:schemas-microsoft-com:vml" Requires="v">
                <p:oleObj spid="_x0000_s175115" name="수식" r:id="rId7" imgW="1028520" imgH="228600" progId="Equation.3">
                  <p:embed/>
                </p:oleObj>
              </mc:Choice>
              <mc:Fallback>
                <p:oleObj name="수식" r:id="rId7" imgW="1028520" imgH="2286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3505200"/>
                        <a:ext cx="1260475" cy="279400"/>
                      </a:xfrm>
                      <a:prstGeom prst="rect">
                        <a:avLst/>
                      </a:prstGeom>
                      <a:solidFill>
                        <a:srgbClr val="FFCC99"/>
                      </a:solidFill>
                      <a:ln w="9525">
                        <a:solidFill>
                          <a:schemeClr val="accent1"/>
                        </a:solidFill>
                        <a:miter lim="800000"/>
                        <a:headEnd/>
                        <a:tailEnd/>
                      </a:ln>
                    </p:spPr>
                  </p:pic>
                </p:oleObj>
              </mc:Fallback>
            </mc:AlternateContent>
          </a:graphicData>
        </a:graphic>
      </p:graphicFrame>
      <p:graphicFrame>
        <p:nvGraphicFramePr>
          <p:cNvPr id="175110" name="Object 6"/>
          <p:cNvGraphicFramePr>
            <a:graphicFrameLocks noChangeAspect="1"/>
          </p:cNvGraphicFramePr>
          <p:nvPr/>
        </p:nvGraphicFramePr>
        <p:xfrm>
          <a:off x="2133600" y="3886200"/>
          <a:ext cx="2082800" cy="247650"/>
        </p:xfrm>
        <a:graphic>
          <a:graphicData uri="http://schemas.openxmlformats.org/presentationml/2006/ole">
            <mc:AlternateContent xmlns:mc="http://schemas.openxmlformats.org/markup-compatibility/2006">
              <mc:Choice xmlns:v="urn:schemas-microsoft-com:vml" Requires="v">
                <p:oleObj spid="_x0000_s175116" name="수식" r:id="rId9" imgW="1701720" imgH="203040" progId="Equation.3">
                  <p:embed/>
                </p:oleObj>
              </mc:Choice>
              <mc:Fallback>
                <p:oleObj name="수식" r:id="rId9" imgW="1701720" imgH="20304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3886200"/>
                        <a:ext cx="2082800" cy="247650"/>
                      </a:xfrm>
                      <a:prstGeom prst="rect">
                        <a:avLst/>
                      </a:prstGeom>
                      <a:solidFill>
                        <a:srgbClr val="FFFF00"/>
                      </a:solidFill>
                    </p:spPr>
                  </p:pic>
                </p:oleObj>
              </mc:Fallback>
            </mc:AlternateContent>
          </a:graphicData>
        </a:graphic>
      </p:graphicFrame>
      <p:graphicFrame>
        <p:nvGraphicFramePr>
          <p:cNvPr id="175111" name="Object 7"/>
          <p:cNvGraphicFramePr>
            <a:graphicFrameLocks noChangeAspect="1"/>
          </p:cNvGraphicFramePr>
          <p:nvPr/>
        </p:nvGraphicFramePr>
        <p:xfrm>
          <a:off x="1905000" y="4343400"/>
          <a:ext cx="2767013" cy="247650"/>
        </p:xfrm>
        <a:graphic>
          <a:graphicData uri="http://schemas.openxmlformats.org/presentationml/2006/ole">
            <mc:AlternateContent xmlns:mc="http://schemas.openxmlformats.org/markup-compatibility/2006">
              <mc:Choice xmlns:v="urn:schemas-microsoft-com:vml" Requires="v">
                <p:oleObj spid="_x0000_s175117" name="수식" r:id="rId11" imgW="2260440" imgH="203040" progId="Equation.3">
                  <p:embed/>
                </p:oleObj>
              </mc:Choice>
              <mc:Fallback>
                <p:oleObj name="수식" r:id="rId11" imgW="2260440" imgH="203040" progId="Equation.3">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4343400"/>
                        <a:ext cx="2767013" cy="247650"/>
                      </a:xfrm>
                      <a:prstGeom prst="rect">
                        <a:avLst/>
                      </a:prstGeom>
                      <a:solidFill>
                        <a:srgbClr val="FFFF00"/>
                      </a:solidFill>
                    </p:spPr>
                  </p:pic>
                </p:oleObj>
              </mc:Fallback>
            </mc:AlternateContent>
          </a:graphicData>
        </a:graphic>
      </p:graphicFrame>
      <p:graphicFrame>
        <p:nvGraphicFramePr>
          <p:cNvPr id="175112" name="Object 8"/>
          <p:cNvGraphicFramePr>
            <a:graphicFrameLocks noChangeAspect="1"/>
          </p:cNvGraphicFramePr>
          <p:nvPr/>
        </p:nvGraphicFramePr>
        <p:xfrm>
          <a:off x="1905000" y="5029200"/>
          <a:ext cx="3186113" cy="279400"/>
        </p:xfrm>
        <a:graphic>
          <a:graphicData uri="http://schemas.openxmlformats.org/presentationml/2006/ole">
            <mc:AlternateContent xmlns:mc="http://schemas.openxmlformats.org/markup-compatibility/2006">
              <mc:Choice xmlns:v="urn:schemas-microsoft-com:vml" Requires="v">
                <p:oleObj spid="_x0000_s175118" name="수식" r:id="rId13" imgW="2603160" imgH="228600" progId="Equation.3">
                  <p:embed/>
                </p:oleObj>
              </mc:Choice>
              <mc:Fallback>
                <p:oleObj name="수식" r:id="rId13" imgW="2603160" imgH="228600" progId="Equation.3">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5000" y="5029200"/>
                        <a:ext cx="3186113" cy="279400"/>
                      </a:xfrm>
                      <a:prstGeom prst="rect">
                        <a:avLst/>
                      </a:prstGeom>
                      <a:solidFill>
                        <a:srgbClr val="FFCC99"/>
                      </a:solidFill>
                      <a:ln w="9525">
                        <a:solidFill>
                          <a:schemeClr val="accent1"/>
                        </a:solidFill>
                        <a:miter lim="800000"/>
                        <a:headEnd/>
                        <a:tailEnd/>
                      </a:ln>
                    </p:spPr>
                  </p:pic>
                </p:oleObj>
              </mc:Fallback>
            </mc:AlternateContent>
          </a:graphicData>
        </a:graphic>
      </p:graphicFrame>
      <p:sp>
        <p:nvSpPr>
          <p:cNvPr id="175113" name="Text Box 9"/>
          <p:cNvSpPr txBox="1">
            <a:spLocks noChangeArrowheads="1"/>
          </p:cNvSpPr>
          <p:nvPr/>
        </p:nvSpPr>
        <p:spPr bwMode="auto">
          <a:xfrm>
            <a:off x="1219200" y="4191000"/>
            <a:ext cx="838200" cy="623888"/>
          </a:xfrm>
          <a:prstGeom prst="rect">
            <a:avLst/>
          </a:prstGeom>
          <a:noFill/>
          <a:ln w="25400">
            <a:noFill/>
            <a:miter lim="800000"/>
            <a:headEnd/>
            <a:tailEnd/>
          </a:ln>
          <a:effectLst/>
        </p:spPr>
        <p:txBody>
          <a:bodyPr>
            <a:spAutoFit/>
          </a:bodyPr>
          <a:lstStyle/>
          <a:p>
            <a:pPr algn="ctr" latinLnBrk="1">
              <a:spcBef>
                <a:spcPct val="50000"/>
              </a:spcBef>
            </a:pPr>
            <a:r>
              <a:rPr kumimoji="1" lang="ko-KR" altLang="en-US" sz="1400">
                <a:ea typeface="Gulim" pitchFamily="34" charset="-127"/>
              </a:rPr>
              <a:t>“</a:t>
            </a:r>
          </a:p>
          <a:p>
            <a:pPr algn="ctr" latinLnBrk="1">
              <a:spcBef>
                <a:spcPct val="50000"/>
              </a:spcBef>
            </a:pPr>
            <a:r>
              <a:rPr kumimoji="1" lang="ko-KR" altLang="en-US" sz="1400">
                <a:ea typeface="Gulim" pitchFamily="34" charset="-127"/>
              </a:rPr>
              <a:t>“</a:t>
            </a:r>
          </a:p>
        </p:txBody>
      </p:sp>
      <p:sp>
        <p:nvSpPr>
          <p:cNvPr id="175114" name="Rectangle 10"/>
          <p:cNvSpPr>
            <a:spLocks noChangeArrowheads="1"/>
          </p:cNvSpPr>
          <p:nvPr/>
        </p:nvSpPr>
        <p:spPr bwMode="auto">
          <a:xfrm>
            <a:off x="5638800" y="2438400"/>
            <a:ext cx="1371600" cy="1447800"/>
          </a:xfrm>
          <a:prstGeom prst="rect">
            <a:avLst/>
          </a:prstGeom>
          <a:solidFill>
            <a:srgbClr val="FFFF99"/>
          </a:solidFill>
          <a:ln w="25400">
            <a:solidFill>
              <a:srgbClr val="FF6600"/>
            </a:solidFill>
            <a:miter lim="800000"/>
            <a:headEnd/>
            <a:tailEnd/>
          </a:ln>
          <a:effectLst/>
        </p:spPr>
        <p:txBody>
          <a:bodyPr wrap="none" anchor="ctr"/>
          <a:lstStyle/>
          <a:p>
            <a:pPr algn="ctr" latinLnBrk="1"/>
            <a:r>
              <a:rPr kumimoji="1" lang="en-US" altLang="ko-KR" sz="1400">
                <a:ea typeface="Gulim" pitchFamily="34" charset="-127"/>
              </a:rPr>
              <a:t>Encoder</a:t>
            </a:r>
          </a:p>
        </p:txBody>
      </p:sp>
      <p:sp>
        <p:nvSpPr>
          <p:cNvPr id="175115" name="Rectangle 11"/>
          <p:cNvSpPr>
            <a:spLocks noChangeArrowheads="1"/>
          </p:cNvSpPr>
          <p:nvPr/>
        </p:nvSpPr>
        <p:spPr bwMode="auto">
          <a:xfrm>
            <a:off x="7543800" y="2438400"/>
            <a:ext cx="1371600" cy="1447800"/>
          </a:xfrm>
          <a:prstGeom prst="rect">
            <a:avLst/>
          </a:prstGeom>
          <a:solidFill>
            <a:srgbClr val="FFFF99"/>
          </a:solidFill>
          <a:ln w="25400">
            <a:solidFill>
              <a:srgbClr val="FF6600"/>
            </a:solidFill>
            <a:miter lim="800000"/>
            <a:headEnd/>
            <a:tailEnd/>
          </a:ln>
          <a:effectLst/>
        </p:spPr>
        <p:txBody>
          <a:bodyPr wrap="none" anchor="ctr"/>
          <a:lstStyle/>
          <a:p>
            <a:pPr algn="ctr" latinLnBrk="1"/>
            <a:r>
              <a:rPr kumimoji="1" lang="en-US" altLang="ko-KR" sz="1400">
                <a:ea typeface="Gulim" pitchFamily="34" charset="-127"/>
              </a:rPr>
              <a:t>Multiplexer</a:t>
            </a:r>
          </a:p>
          <a:p>
            <a:pPr algn="ctr" latinLnBrk="1"/>
            <a:r>
              <a:rPr kumimoji="1" lang="en-US" altLang="ko-KR" sz="1400">
                <a:ea typeface="Gulim" pitchFamily="34" charset="-127"/>
              </a:rPr>
              <a:t>Bus Select</a:t>
            </a:r>
          </a:p>
          <a:p>
            <a:pPr algn="ctr" latinLnBrk="1"/>
            <a:r>
              <a:rPr kumimoji="1" lang="en-US" altLang="ko-KR" sz="1400">
                <a:ea typeface="Gulim" pitchFamily="34" charset="-127"/>
              </a:rPr>
              <a:t>Input</a:t>
            </a:r>
          </a:p>
        </p:txBody>
      </p:sp>
      <p:sp>
        <p:nvSpPr>
          <p:cNvPr id="175116" name="Line 12"/>
          <p:cNvSpPr>
            <a:spLocks noChangeShapeType="1"/>
          </p:cNvSpPr>
          <p:nvPr/>
        </p:nvSpPr>
        <p:spPr bwMode="auto">
          <a:xfrm>
            <a:off x="5105400" y="2667000"/>
            <a:ext cx="533400" cy="0"/>
          </a:xfrm>
          <a:prstGeom prst="line">
            <a:avLst/>
          </a:prstGeom>
          <a:noFill/>
          <a:ln w="19050">
            <a:solidFill>
              <a:srgbClr val="FF00FF"/>
            </a:solidFill>
            <a:round/>
            <a:headEnd/>
            <a:tailEnd type="arrow" w="sm" len="med"/>
          </a:ln>
          <a:effectLst/>
        </p:spPr>
        <p:txBody>
          <a:bodyPr wrap="none" anchor="ctr"/>
          <a:lstStyle/>
          <a:p>
            <a:endParaRPr lang="en-IN"/>
          </a:p>
        </p:txBody>
      </p:sp>
      <p:sp>
        <p:nvSpPr>
          <p:cNvPr id="175117" name="Line 13"/>
          <p:cNvSpPr>
            <a:spLocks noChangeShapeType="1"/>
          </p:cNvSpPr>
          <p:nvPr/>
        </p:nvSpPr>
        <p:spPr bwMode="auto">
          <a:xfrm>
            <a:off x="5105400" y="2819400"/>
            <a:ext cx="533400" cy="0"/>
          </a:xfrm>
          <a:prstGeom prst="line">
            <a:avLst/>
          </a:prstGeom>
          <a:noFill/>
          <a:ln w="19050">
            <a:solidFill>
              <a:srgbClr val="FF00FF"/>
            </a:solidFill>
            <a:round/>
            <a:headEnd/>
            <a:tailEnd type="arrow" w="sm" len="med"/>
          </a:ln>
          <a:effectLst/>
        </p:spPr>
        <p:txBody>
          <a:bodyPr wrap="none" anchor="ctr"/>
          <a:lstStyle/>
          <a:p>
            <a:endParaRPr lang="en-IN"/>
          </a:p>
        </p:txBody>
      </p:sp>
      <p:sp>
        <p:nvSpPr>
          <p:cNvPr id="175118" name="Line 14"/>
          <p:cNvSpPr>
            <a:spLocks noChangeShapeType="1"/>
          </p:cNvSpPr>
          <p:nvPr/>
        </p:nvSpPr>
        <p:spPr bwMode="auto">
          <a:xfrm>
            <a:off x="5105400" y="2971800"/>
            <a:ext cx="533400" cy="0"/>
          </a:xfrm>
          <a:prstGeom prst="line">
            <a:avLst/>
          </a:prstGeom>
          <a:noFill/>
          <a:ln w="19050">
            <a:solidFill>
              <a:srgbClr val="FF00FF"/>
            </a:solidFill>
            <a:round/>
            <a:headEnd/>
            <a:tailEnd type="arrow" w="sm" len="med"/>
          </a:ln>
          <a:effectLst/>
        </p:spPr>
        <p:txBody>
          <a:bodyPr wrap="none" anchor="ctr"/>
          <a:lstStyle/>
          <a:p>
            <a:endParaRPr lang="en-IN"/>
          </a:p>
        </p:txBody>
      </p:sp>
      <p:sp>
        <p:nvSpPr>
          <p:cNvPr id="175119" name="Line 15"/>
          <p:cNvSpPr>
            <a:spLocks noChangeShapeType="1"/>
          </p:cNvSpPr>
          <p:nvPr/>
        </p:nvSpPr>
        <p:spPr bwMode="auto">
          <a:xfrm>
            <a:off x="5105400" y="3124200"/>
            <a:ext cx="533400" cy="0"/>
          </a:xfrm>
          <a:prstGeom prst="line">
            <a:avLst/>
          </a:prstGeom>
          <a:noFill/>
          <a:ln w="19050">
            <a:solidFill>
              <a:srgbClr val="FF00FF"/>
            </a:solidFill>
            <a:round/>
            <a:headEnd/>
            <a:tailEnd type="arrow" w="sm" len="med"/>
          </a:ln>
          <a:effectLst/>
        </p:spPr>
        <p:txBody>
          <a:bodyPr wrap="none" anchor="ctr"/>
          <a:lstStyle/>
          <a:p>
            <a:endParaRPr lang="en-IN"/>
          </a:p>
        </p:txBody>
      </p:sp>
      <p:sp>
        <p:nvSpPr>
          <p:cNvPr id="175120" name="Line 16"/>
          <p:cNvSpPr>
            <a:spLocks noChangeShapeType="1"/>
          </p:cNvSpPr>
          <p:nvPr/>
        </p:nvSpPr>
        <p:spPr bwMode="auto">
          <a:xfrm>
            <a:off x="5105400" y="3276600"/>
            <a:ext cx="533400" cy="0"/>
          </a:xfrm>
          <a:prstGeom prst="line">
            <a:avLst/>
          </a:prstGeom>
          <a:noFill/>
          <a:ln w="19050">
            <a:solidFill>
              <a:srgbClr val="FF00FF"/>
            </a:solidFill>
            <a:round/>
            <a:headEnd/>
            <a:tailEnd type="arrow" w="sm" len="med"/>
          </a:ln>
          <a:effectLst/>
        </p:spPr>
        <p:txBody>
          <a:bodyPr wrap="none" anchor="ctr"/>
          <a:lstStyle/>
          <a:p>
            <a:endParaRPr lang="en-IN"/>
          </a:p>
        </p:txBody>
      </p:sp>
      <p:sp>
        <p:nvSpPr>
          <p:cNvPr id="175121" name="Line 17"/>
          <p:cNvSpPr>
            <a:spLocks noChangeShapeType="1"/>
          </p:cNvSpPr>
          <p:nvPr/>
        </p:nvSpPr>
        <p:spPr bwMode="auto">
          <a:xfrm>
            <a:off x="5105400" y="3429000"/>
            <a:ext cx="533400" cy="0"/>
          </a:xfrm>
          <a:prstGeom prst="line">
            <a:avLst/>
          </a:prstGeom>
          <a:noFill/>
          <a:ln w="19050">
            <a:solidFill>
              <a:srgbClr val="FF00FF"/>
            </a:solidFill>
            <a:round/>
            <a:headEnd/>
            <a:tailEnd type="arrow" w="sm" len="med"/>
          </a:ln>
          <a:effectLst/>
        </p:spPr>
        <p:txBody>
          <a:bodyPr wrap="none" anchor="ctr"/>
          <a:lstStyle/>
          <a:p>
            <a:endParaRPr lang="en-IN"/>
          </a:p>
        </p:txBody>
      </p:sp>
      <p:sp>
        <p:nvSpPr>
          <p:cNvPr id="175122" name="Line 18"/>
          <p:cNvSpPr>
            <a:spLocks noChangeShapeType="1"/>
          </p:cNvSpPr>
          <p:nvPr/>
        </p:nvSpPr>
        <p:spPr bwMode="auto">
          <a:xfrm>
            <a:off x="5105400" y="3581400"/>
            <a:ext cx="533400" cy="0"/>
          </a:xfrm>
          <a:prstGeom prst="line">
            <a:avLst/>
          </a:prstGeom>
          <a:noFill/>
          <a:ln w="19050">
            <a:solidFill>
              <a:srgbClr val="FF00FF"/>
            </a:solidFill>
            <a:round/>
            <a:headEnd/>
            <a:tailEnd type="arrow" w="sm" len="med"/>
          </a:ln>
          <a:effectLst/>
        </p:spPr>
        <p:txBody>
          <a:bodyPr wrap="none" anchor="ctr"/>
          <a:lstStyle/>
          <a:p>
            <a:endParaRPr lang="en-IN"/>
          </a:p>
        </p:txBody>
      </p:sp>
      <p:sp>
        <p:nvSpPr>
          <p:cNvPr id="175123" name="Line 19"/>
          <p:cNvSpPr>
            <a:spLocks noChangeShapeType="1"/>
          </p:cNvSpPr>
          <p:nvPr/>
        </p:nvSpPr>
        <p:spPr bwMode="auto">
          <a:xfrm>
            <a:off x="7010400" y="3352800"/>
            <a:ext cx="533400" cy="0"/>
          </a:xfrm>
          <a:prstGeom prst="line">
            <a:avLst/>
          </a:prstGeom>
          <a:noFill/>
          <a:ln w="19050">
            <a:solidFill>
              <a:srgbClr val="FF00FF"/>
            </a:solidFill>
            <a:round/>
            <a:headEnd/>
            <a:tailEnd type="arrow" w="sm" len="med"/>
          </a:ln>
          <a:effectLst/>
        </p:spPr>
        <p:txBody>
          <a:bodyPr wrap="none" anchor="ctr"/>
          <a:lstStyle/>
          <a:p>
            <a:endParaRPr lang="en-IN"/>
          </a:p>
        </p:txBody>
      </p:sp>
      <p:sp>
        <p:nvSpPr>
          <p:cNvPr id="175124" name="Line 20"/>
          <p:cNvSpPr>
            <a:spLocks noChangeShapeType="1"/>
          </p:cNvSpPr>
          <p:nvPr/>
        </p:nvSpPr>
        <p:spPr bwMode="auto">
          <a:xfrm>
            <a:off x="7010400" y="3124200"/>
            <a:ext cx="533400" cy="0"/>
          </a:xfrm>
          <a:prstGeom prst="line">
            <a:avLst/>
          </a:prstGeom>
          <a:noFill/>
          <a:ln w="19050">
            <a:solidFill>
              <a:srgbClr val="FF00FF"/>
            </a:solidFill>
            <a:round/>
            <a:headEnd/>
            <a:tailEnd type="arrow" w="sm" len="med"/>
          </a:ln>
          <a:effectLst/>
        </p:spPr>
        <p:txBody>
          <a:bodyPr wrap="none" anchor="ctr"/>
          <a:lstStyle/>
          <a:p>
            <a:endParaRPr lang="en-IN"/>
          </a:p>
        </p:txBody>
      </p:sp>
      <p:sp>
        <p:nvSpPr>
          <p:cNvPr id="175125" name="Line 21"/>
          <p:cNvSpPr>
            <a:spLocks noChangeShapeType="1"/>
          </p:cNvSpPr>
          <p:nvPr/>
        </p:nvSpPr>
        <p:spPr bwMode="auto">
          <a:xfrm>
            <a:off x="7010400" y="2895600"/>
            <a:ext cx="533400" cy="0"/>
          </a:xfrm>
          <a:prstGeom prst="line">
            <a:avLst/>
          </a:prstGeom>
          <a:noFill/>
          <a:ln w="19050">
            <a:solidFill>
              <a:srgbClr val="FF00FF"/>
            </a:solidFill>
            <a:round/>
            <a:headEnd/>
            <a:tailEnd type="arrow" w="sm" len="med"/>
          </a:ln>
          <a:effectLst/>
        </p:spPr>
        <p:txBody>
          <a:bodyPr wrap="none" anchor="ctr"/>
          <a:lstStyle/>
          <a:p>
            <a:endParaRPr lang="en-IN"/>
          </a:p>
        </p:txBody>
      </p:sp>
      <p:sp>
        <p:nvSpPr>
          <p:cNvPr id="175126" name="Text Box 22"/>
          <p:cNvSpPr txBox="1">
            <a:spLocks noChangeArrowheads="1"/>
          </p:cNvSpPr>
          <p:nvPr/>
        </p:nvSpPr>
        <p:spPr bwMode="auto">
          <a:xfrm>
            <a:off x="4876800" y="2590800"/>
            <a:ext cx="739775" cy="1235075"/>
          </a:xfrm>
          <a:prstGeom prst="rect">
            <a:avLst/>
          </a:prstGeom>
          <a:noFill/>
          <a:ln w="12700">
            <a:noFill/>
            <a:miter lim="800000"/>
            <a:headEnd/>
            <a:tailEnd/>
          </a:ln>
          <a:effectLst/>
        </p:spPr>
        <p:txBody>
          <a:bodyPr>
            <a:spAutoFit/>
          </a:bodyPr>
          <a:lstStyle/>
          <a:p>
            <a:pPr latinLnBrk="1">
              <a:lnSpc>
                <a:spcPct val="50000"/>
              </a:lnSpc>
              <a:spcBef>
                <a:spcPct val="50000"/>
              </a:spcBef>
            </a:pPr>
            <a:r>
              <a:rPr kumimoji="1" lang="en-US" altLang="ko-KR" sz="1000" b="1">
                <a:solidFill>
                  <a:schemeClr val="accent1"/>
                </a:solidFill>
                <a:ea typeface="Gulim" pitchFamily="34" charset="-127"/>
              </a:rPr>
              <a:t>x</a:t>
            </a:r>
            <a:r>
              <a:rPr kumimoji="1" lang="en-US" altLang="ko-KR" sz="1000" b="1" baseline="-25000">
                <a:solidFill>
                  <a:schemeClr val="accent1"/>
                </a:solidFill>
                <a:ea typeface="Gulim" pitchFamily="34" charset="-127"/>
              </a:rPr>
              <a:t>1</a:t>
            </a:r>
            <a:endParaRPr kumimoji="1" lang="en-US" altLang="ko-KR" sz="1000" b="1">
              <a:solidFill>
                <a:schemeClr val="accent1"/>
              </a:solidFill>
              <a:ea typeface="Gulim" pitchFamily="34" charset="-127"/>
            </a:endParaRPr>
          </a:p>
          <a:p>
            <a:pPr latinLnBrk="1">
              <a:lnSpc>
                <a:spcPct val="50000"/>
              </a:lnSpc>
              <a:spcBef>
                <a:spcPct val="50000"/>
              </a:spcBef>
            </a:pPr>
            <a:r>
              <a:rPr kumimoji="1" lang="en-US" altLang="ko-KR" sz="1000" b="1">
                <a:solidFill>
                  <a:schemeClr val="accent1"/>
                </a:solidFill>
                <a:ea typeface="Gulim" pitchFamily="34" charset="-127"/>
              </a:rPr>
              <a:t>x</a:t>
            </a:r>
            <a:r>
              <a:rPr kumimoji="1" lang="en-US" altLang="ko-KR" sz="1000" b="1" baseline="-25000">
                <a:solidFill>
                  <a:schemeClr val="accent1"/>
                </a:solidFill>
                <a:ea typeface="Gulim" pitchFamily="34" charset="-127"/>
              </a:rPr>
              <a:t>2</a:t>
            </a:r>
            <a:endParaRPr kumimoji="1" lang="en-US" altLang="ko-KR" sz="1000" b="1">
              <a:solidFill>
                <a:schemeClr val="accent1"/>
              </a:solidFill>
              <a:ea typeface="Gulim" pitchFamily="34" charset="-127"/>
            </a:endParaRPr>
          </a:p>
          <a:p>
            <a:pPr latinLnBrk="1">
              <a:lnSpc>
                <a:spcPct val="50000"/>
              </a:lnSpc>
              <a:spcBef>
                <a:spcPct val="50000"/>
              </a:spcBef>
            </a:pPr>
            <a:r>
              <a:rPr kumimoji="1" lang="en-US" altLang="ko-KR" sz="1000" b="1">
                <a:solidFill>
                  <a:schemeClr val="accent1"/>
                </a:solidFill>
                <a:ea typeface="Gulim" pitchFamily="34" charset="-127"/>
              </a:rPr>
              <a:t>x</a:t>
            </a:r>
            <a:r>
              <a:rPr kumimoji="1" lang="en-US" altLang="ko-KR" sz="1000" b="1" baseline="-25000">
                <a:solidFill>
                  <a:schemeClr val="accent1"/>
                </a:solidFill>
                <a:ea typeface="Gulim" pitchFamily="34" charset="-127"/>
              </a:rPr>
              <a:t>3</a:t>
            </a:r>
            <a:endParaRPr kumimoji="1" lang="en-US" altLang="ko-KR" sz="1000" b="1">
              <a:solidFill>
                <a:schemeClr val="accent1"/>
              </a:solidFill>
              <a:ea typeface="Gulim" pitchFamily="34" charset="-127"/>
            </a:endParaRPr>
          </a:p>
          <a:p>
            <a:pPr latinLnBrk="1">
              <a:lnSpc>
                <a:spcPct val="50000"/>
              </a:lnSpc>
              <a:spcBef>
                <a:spcPct val="50000"/>
              </a:spcBef>
            </a:pPr>
            <a:r>
              <a:rPr kumimoji="1" lang="en-US" altLang="ko-KR" sz="1000" b="1">
                <a:solidFill>
                  <a:schemeClr val="accent1"/>
                </a:solidFill>
                <a:ea typeface="Gulim" pitchFamily="34" charset="-127"/>
              </a:rPr>
              <a:t>x</a:t>
            </a:r>
            <a:r>
              <a:rPr kumimoji="1" lang="en-US" altLang="ko-KR" sz="1000" b="1" baseline="-25000">
                <a:solidFill>
                  <a:schemeClr val="accent1"/>
                </a:solidFill>
                <a:ea typeface="Gulim" pitchFamily="34" charset="-127"/>
              </a:rPr>
              <a:t>4</a:t>
            </a:r>
          </a:p>
          <a:p>
            <a:pPr latinLnBrk="1">
              <a:lnSpc>
                <a:spcPct val="50000"/>
              </a:lnSpc>
              <a:spcBef>
                <a:spcPct val="50000"/>
              </a:spcBef>
            </a:pPr>
            <a:r>
              <a:rPr kumimoji="1" lang="en-US" altLang="ko-KR" sz="1000" b="1">
                <a:solidFill>
                  <a:schemeClr val="accent1"/>
                </a:solidFill>
                <a:ea typeface="Gulim" pitchFamily="34" charset="-127"/>
              </a:rPr>
              <a:t>x</a:t>
            </a:r>
            <a:r>
              <a:rPr kumimoji="1" lang="en-US" altLang="ko-KR" sz="1000" b="1" baseline="-25000">
                <a:solidFill>
                  <a:schemeClr val="accent1"/>
                </a:solidFill>
                <a:ea typeface="Gulim" pitchFamily="34" charset="-127"/>
              </a:rPr>
              <a:t>5</a:t>
            </a:r>
            <a:endParaRPr kumimoji="1" lang="en-US" altLang="ko-KR" sz="1000" b="1">
              <a:solidFill>
                <a:schemeClr val="accent1"/>
              </a:solidFill>
              <a:ea typeface="Gulim" pitchFamily="34" charset="-127"/>
            </a:endParaRPr>
          </a:p>
          <a:p>
            <a:pPr latinLnBrk="1">
              <a:lnSpc>
                <a:spcPct val="50000"/>
              </a:lnSpc>
              <a:spcBef>
                <a:spcPct val="50000"/>
              </a:spcBef>
            </a:pPr>
            <a:r>
              <a:rPr kumimoji="1" lang="en-US" altLang="ko-KR" sz="1000" b="1">
                <a:solidFill>
                  <a:schemeClr val="accent1"/>
                </a:solidFill>
                <a:ea typeface="Gulim" pitchFamily="34" charset="-127"/>
              </a:rPr>
              <a:t>x</a:t>
            </a:r>
            <a:r>
              <a:rPr kumimoji="1" lang="en-US" altLang="ko-KR" sz="1000" b="1" baseline="-25000">
                <a:solidFill>
                  <a:schemeClr val="accent1"/>
                </a:solidFill>
                <a:ea typeface="Gulim" pitchFamily="34" charset="-127"/>
              </a:rPr>
              <a:t>6</a:t>
            </a:r>
            <a:endParaRPr kumimoji="1" lang="en-US" altLang="ko-KR" sz="1000" b="1">
              <a:solidFill>
                <a:schemeClr val="accent1"/>
              </a:solidFill>
              <a:ea typeface="Gulim" pitchFamily="34" charset="-127"/>
            </a:endParaRPr>
          </a:p>
          <a:p>
            <a:pPr latinLnBrk="1">
              <a:lnSpc>
                <a:spcPct val="50000"/>
              </a:lnSpc>
              <a:spcBef>
                <a:spcPct val="50000"/>
              </a:spcBef>
            </a:pPr>
            <a:r>
              <a:rPr kumimoji="1" lang="en-US" altLang="ko-KR" sz="1000" b="1">
                <a:solidFill>
                  <a:schemeClr val="accent1"/>
                </a:solidFill>
                <a:ea typeface="Gulim" pitchFamily="34" charset="-127"/>
              </a:rPr>
              <a:t>x</a:t>
            </a:r>
            <a:r>
              <a:rPr kumimoji="1" lang="en-US" altLang="ko-KR" sz="1000" b="1" baseline="-25000">
                <a:solidFill>
                  <a:schemeClr val="accent1"/>
                </a:solidFill>
                <a:ea typeface="Gulim" pitchFamily="34" charset="-127"/>
              </a:rPr>
              <a:t>7</a:t>
            </a:r>
            <a:endParaRPr kumimoji="1" lang="en-US" altLang="ko-KR" sz="1000" b="1">
              <a:solidFill>
                <a:schemeClr val="accent1"/>
              </a:solidFill>
              <a:ea typeface="Gulim" pitchFamily="34" charset="-127"/>
            </a:endParaRPr>
          </a:p>
          <a:p>
            <a:pPr latinLnBrk="1">
              <a:lnSpc>
                <a:spcPct val="50000"/>
              </a:lnSpc>
              <a:spcBef>
                <a:spcPct val="50000"/>
              </a:spcBef>
            </a:pPr>
            <a:endParaRPr kumimoji="1" lang="ko-KR" altLang="ko-KR" sz="1000" b="1">
              <a:solidFill>
                <a:schemeClr val="accent1"/>
              </a:solidFill>
              <a:ea typeface="Gulim" pitchFamily="34" charset="-127"/>
            </a:endParaRPr>
          </a:p>
        </p:txBody>
      </p:sp>
      <p:sp>
        <p:nvSpPr>
          <p:cNvPr id="175127" name="Text Box 23"/>
          <p:cNvSpPr txBox="1">
            <a:spLocks noChangeArrowheads="1"/>
          </p:cNvSpPr>
          <p:nvPr/>
        </p:nvSpPr>
        <p:spPr bwMode="auto">
          <a:xfrm>
            <a:off x="7489825" y="2806700"/>
            <a:ext cx="739775" cy="1079500"/>
          </a:xfrm>
          <a:prstGeom prst="rect">
            <a:avLst/>
          </a:prstGeom>
          <a:noFill/>
          <a:ln w="12700">
            <a:noFill/>
            <a:miter lim="800000"/>
            <a:headEnd/>
            <a:tailEnd/>
          </a:ln>
          <a:effectLst/>
        </p:spPr>
        <p:txBody>
          <a:bodyPr>
            <a:spAutoFit/>
          </a:bodyPr>
          <a:lstStyle/>
          <a:p>
            <a:pPr latinLnBrk="1">
              <a:lnSpc>
                <a:spcPct val="90000"/>
              </a:lnSpc>
              <a:spcBef>
                <a:spcPct val="50000"/>
              </a:spcBef>
            </a:pPr>
            <a:r>
              <a:rPr kumimoji="1" lang="en-US" altLang="ko-KR" sz="1000" b="1">
                <a:solidFill>
                  <a:schemeClr val="accent1"/>
                </a:solidFill>
                <a:ea typeface="Gulim" pitchFamily="34" charset="-127"/>
              </a:rPr>
              <a:t>S</a:t>
            </a:r>
            <a:r>
              <a:rPr kumimoji="1" lang="en-US" altLang="ko-KR" sz="1000" b="1" baseline="-25000">
                <a:solidFill>
                  <a:schemeClr val="accent1"/>
                </a:solidFill>
                <a:ea typeface="Gulim" pitchFamily="34" charset="-127"/>
              </a:rPr>
              <a:t>0</a:t>
            </a:r>
            <a:endParaRPr kumimoji="1" lang="en-US" altLang="ko-KR" sz="1000" b="1">
              <a:solidFill>
                <a:schemeClr val="accent1"/>
              </a:solidFill>
              <a:ea typeface="Gulim" pitchFamily="34" charset="-127"/>
            </a:endParaRPr>
          </a:p>
          <a:p>
            <a:pPr latinLnBrk="1">
              <a:lnSpc>
                <a:spcPct val="90000"/>
              </a:lnSpc>
              <a:spcBef>
                <a:spcPct val="50000"/>
              </a:spcBef>
            </a:pPr>
            <a:r>
              <a:rPr kumimoji="1" lang="en-US" altLang="ko-KR" sz="1000" b="1">
                <a:solidFill>
                  <a:schemeClr val="accent1"/>
                </a:solidFill>
                <a:ea typeface="Gulim" pitchFamily="34" charset="-127"/>
              </a:rPr>
              <a:t>S</a:t>
            </a:r>
            <a:r>
              <a:rPr kumimoji="1" lang="en-US" altLang="ko-KR" sz="1000" b="1" baseline="-25000">
                <a:solidFill>
                  <a:schemeClr val="accent1"/>
                </a:solidFill>
                <a:ea typeface="Gulim" pitchFamily="34" charset="-127"/>
              </a:rPr>
              <a:t>1</a:t>
            </a:r>
            <a:endParaRPr kumimoji="1" lang="en-US" altLang="ko-KR" sz="1000" b="1">
              <a:solidFill>
                <a:schemeClr val="accent1"/>
              </a:solidFill>
              <a:ea typeface="Gulim" pitchFamily="34" charset="-127"/>
            </a:endParaRPr>
          </a:p>
          <a:p>
            <a:pPr latinLnBrk="1">
              <a:lnSpc>
                <a:spcPct val="90000"/>
              </a:lnSpc>
              <a:spcBef>
                <a:spcPct val="50000"/>
              </a:spcBef>
            </a:pPr>
            <a:r>
              <a:rPr kumimoji="1" lang="en-US" altLang="ko-KR" sz="1000" b="1">
                <a:solidFill>
                  <a:schemeClr val="accent1"/>
                </a:solidFill>
                <a:ea typeface="Gulim" pitchFamily="34" charset="-127"/>
              </a:rPr>
              <a:t>S</a:t>
            </a:r>
            <a:r>
              <a:rPr kumimoji="1" lang="en-US" altLang="ko-KR" sz="1000" b="1" baseline="-25000">
                <a:solidFill>
                  <a:schemeClr val="accent1"/>
                </a:solidFill>
                <a:ea typeface="Gulim" pitchFamily="34" charset="-127"/>
              </a:rPr>
              <a:t>2</a:t>
            </a:r>
            <a:endParaRPr kumimoji="1" lang="en-US" altLang="ko-KR" sz="1000" b="1">
              <a:solidFill>
                <a:schemeClr val="accent1"/>
              </a:solidFill>
              <a:ea typeface="Gulim" pitchFamily="34" charset="-127"/>
            </a:endParaRPr>
          </a:p>
          <a:p>
            <a:pPr latinLnBrk="1">
              <a:lnSpc>
                <a:spcPct val="90000"/>
              </a:lnSpc>
              <a:spcBef>
                <a:spcPct val="50000"/>
              </a:spcBef>
            </a:pPr>
            <a:endParaRPr kumimoji="1" lang="en-US" altLang="ko-KR" sz="1000" b="1">
              <a:solidFill>
                <a:schemeClr val="accent1"/>
              </a:solidFill>
              <a:ea typeface="Gulim" pitchFamily="34" charset="-127"/>
            </a:endParaRPr>
          </a:p>
          <a:p>
            <a:pPr latinLnBrk="1">
              <a:lnSpc>
                <a:spcPct val="90000"/>
              </a:lnSpc>
              <a:spcBef>
                <a:spcPct val="50000"/>
              </a:spcBef>
            </a:pPr>
            <a:endParaRPr kumimoji="1" lang="ko-KR" altLang="ko-KR" sz="1000" b="1">
              <a:solidFill>
                <a:schemeClr val="accent1"/>
              </a:solidFill>
              <a:ea typeface="Gulim" pitchFamily="34" charset="-127"/>
            </a:endParaRPr>
          </a:p>
        </p:txBody>
      </p:sp>
      <p:sp>
        <p:nvSpPr>
          <p:cNvPr id="175128" name="Freeform 24"/>
          <p:cNvSpPr>
            <a:spLocks/>
          </p:cNvSpPr>
          <p:nvPr/>
        </p:nvSpPr>
        <p:spPr bwMode="auto">
          <a:xfrm>
            <a:off x="4800600" y="3657600"/>
            <a:ext cx="304800" cy="1143000"/>
          </a:xfrm>
          <a:custGeom>
            <a:avLst/>
            <a:gdLst/>
            <a:ahLst/>
            <a:cxnLst>
              <a:cxn ang="0">
                <a:pos x="696" y="1056"/>
              </a:cxn>
              <a:cxn ang="0">
                <a:pos x="696" y="816"/>
              </a:cxn>
              <a:cxn ang="0">
                <a:pos x="456" y="624"/>
              </a:cxn>
              <a:cxn ang="0">
                <a:pos x="72" y="432"/>
              </a:cxn>
              <a:cxn ang="0">
                <a:pos x="24" y="144"/>
              </a:cxn>
              <a:cxn ang="0">
                <a:pos x="216" y="0"/>
              </a:cxn>
            </a:cxnLst>
            <a:rect l="0" t="0" r="r" b="b"/>
            <a:pathLst>
              <a:path w="736" h="1056">
                <a:moveTo>
                  <a:pt x="696" y="1056"/>
                </a:moveTo>
                <a:cubicBezTo>
                  <a:pt x="716" y="972"/>
                  <a:pt x="736" y="888"/>
                  <a:pt x="696" y="816"/>
                </a:cubicBezTo>
                <a:cubicBezTo>
                  <a:pt x="656" y="744"/>
                  <a:pt x="560" y="688"/>
                  <a:pt x="456" y="624"/>
                </a:cubicBezTo>
                <a:cubicBezTo>
                  <a:pt x="352" y="560"/>
                  <a:pt x="144" y="512"/>
                  <a:pt x="72" y="432"/>
                </a:cubicBezTo>
                <a:cubicBezTo>
                  <a:pt x="0" y="352"/>
                  <a:pt x="0" y="216"/>
                  <a:pt x="24" y="144"/>
                </a:cubicBezTo>
                <a:cubicBezTo>
                  <a:pt x="48" y="72"/>
                  <a:pt x="132" y="36"/>
                  <a:pt x="216" y="0"/>
                </a:cubicBezTo>
              </a:path>
            </a:pathLst>
          </a:custGeom>
          <a:noFill/>
          <a:ln w="25400" cap="flat" cmpd="sng">
            <a:solidFill>
              <a:srgbClr val="00FF00"/>
            </a:solidFill>
            <a:prstDash val="solid"/>
            <a:round/>
            <a:headEnd type="none" w="med" len="med"/>
            <a:tailEnd type="arrow" w="med" len="med"/>
          </a:ln>
          <a:effectLst/>
        </p:spPr>
        <p:txBody>
          <a:bodyPr wrap="none" anchor="ctr"/>
          <a:lstStyle/>
          <a:p>
            <a:endParaRPr lang="en-IN"/>
          </a:p>
        </p:txBody>
      </p:sp>
      <p:sp>
        <p:nvSpPr>
          <p:cNvPr id="175129" name="Freeform 25"/>
          <p:cNvSpPr>
            <a:spLocks/>
          </p:cNvSpPr>
          <p:nvPr/>
        </p:nvSpPr>
        <p:spPr bwMode="auto">
          <a:xfrm>
            <a:off x="4191000" y="2667000"/>
            <a:ext cx="762000" cy="762000"/>
          </a:xfrm>
          <a:custGeom>
            <a:avLst/>
            <a:gdLst/>
            <a:ahLst/>
            <a:cxnLst>
              <a:cxn ang="0">
                <a:pos x="0" y="480"/>
              </a:cxn>
              <a:cxn ang="0">
                <a:pos x="48" y="240"/>
              </a:cxn>
              <a:cxn ang="0">
                <a:pos x="192" y="144"/>
              </a:cxn>
              <a:cxn ang="0">
                <a:pos x="384" y="48"/>
              </a:cxn>
              <a:cxn ang="0">
                <a:pos x="480" y="0"/>
              </a:cxn>
            </a:cxnLst>
            <a:rect l="0" t="0" r="r" b="b"/>
            <a:pathLst>
              <a:path w="480" h="480">
                <a:moveTo>
                  <a:pt x="0" y="480"/>
                </a:moveTo>
                <a:cubicBezTo>
                  <a:pt x="8" y="388"/>
                  <a:pt x="16" y="296"/>
                  <a:pt x="48" y="240"/>
                </a:cubicBezTo>
                <a:cubicBezTo>
                  <a:pt x="80" y="184"/>
                  <a:pt x="136" y="176"/>
                  <a:pt x="192" y="144"/>
                </a:cubicBezTo>
                <a:cubicBezTo>
                  <a:pt x="248" y="112"/>
                  <a:pt x="336" y="72"/>
                  <a:pt x="384" y="48"/>
                </a:cubicBezTo>
                <a:cubicBezTo>
                  <a:pt x="432" y="24"/>
                  <a:pt x="456" y="12"/>
                  <a:pt x="480" y="0"/>
                </a:cubicBezTo>
              </a:path>
            </a:pathLst>
          </a:custGeom>
          <a:noFill/>
          <a:ln w="25400" cap="flat" cmpd="sng">
            <a:solidFill>
              <a:srgbClr val="00FF00"/>
            </a:solidFill>
            <a:prstDash val="solid"/>
            <a:round/>
            <a:headEnd type="none" w="med" len="med"/>
            <a:tailEnd type="arrow" w="med" len="med"/>
          </a:ln>
          <a:effectLst/>
        </p:spPr>
        <p:txBody>
          <a:bodyPr wrap="none" anchor="ctr"/>
          <a:lstStyle/>
          <a:p>
            <a:endParaRPr lang="en-IN"/>
          </a:p>
        </p:txBody>
      </p:sp>
      <p:sp>
        <p:nvSpPr>
          <p:cNvPr id="175130" name="Rectangle 26"/>
          <p:cNvSpPr>
            <a:spLocks noGrp="1" noChangeArrowheads="1"/>
          </p:cNvSpPr>
          <p:nvPr>
            <p:ph type="title"/>
          </p:nvPr>
        </p:nvSpPr>
        <p:spPr>
          <a:xfrm>
            <a:off x="685800" y="0"/>
            <a:ext cx="7772400" cy="533400"/>
          </a:xfrm>
          <a:noFill/>
          <a:ln/>
        </p:spPr>
        <p:txBody>
          <a:bodyPr lIns="90488" tIns="44450" rIns="90488" bIns="44450" anchor="b"/>
          <a:lstStyle/>
          <a:p>
            <a:r>
              <a:rPr lang="en-US" altLang="ko-KR" sz="3600">
                <a:ea typeface="Gulim" pitchFamily="34" charset="-127"/>
              </a:rPr>
              <a:t>5-9. Design of Basic Computer</a:t>
            </a:r>
            <a:endParaRPr lang="ko-KR" altLang="en-US" sz="3600">
              <a:ea typeface="Gulim" pitchFamily="34" charset="-127"/>
            </a:endParaRPr>
          </a:p>
        </p:txBody>
      </p:sp>
      <p:sp>
        <p:nvSpPr>
          <p:cNvPr id="175131" name="Rectangle 27"/>
          <p:cNvSpPr>
            <a:spLocks noChangeArrowheads="1"/>
          </p:cNvSpPr>
          <p:nvPr/>
        </p:nvSpPr>
        <p:spPr bwMode="auto">
          <a:xfrm>
            <a:off x="4038600" y="1828800"/>
            <a:ext cx="5105400" cy="336550"/>
          </a:xfrm>
          <a:prstGeom prst="rect">
            <a:avLst/>
          </a:prstGeom>
          <a:noFill/>
          <a:ln w="9525">
            <a:noFill/>
            <a:miter lim="800000"/>
            <a:headEnd/>
            <a:tailEnd/>
          </a:ln>
          <a:effectLst/>
        </p:spPr>
        <p:txBody>
          <a:bodyPr>
            <a:spAutoFit/>
          </a:bodyPr>
          <a:lstStyle/>
          <a:p>
            <a:r>
              <a:rPr lang="en-US" sz="1600">
                <a:cs typeface="Times New Roman" pitchFamily="18" charset="0"/>
              </a:rPr>
              <a:t>x1 = 1 corresponds to the bus connection of AR as a source </a:t>
            </a:r>
            <a:endParaRPr lang="en-US" sz="1600"/>
          </a:p>
        </p:txBody>
      </p:sp>
      <p:sp>
        <p:nvSpPr>
          <p:cNvPr id="175132" name="Rectangle 28"/>
          <p:cNvSpPr>
            <a:spLocks noChangeArrowheads="1"/>
          </p:cNvSpPr>
          <p:nvPr/>
        </p:nvSpPr>
        <p:spPr bwMode="auto">
          <a:xfrm>
            <a:off x="1438275" y="2443163"/>
            <a:ext cx="9144000" cy="0"/>
          </a:xfrm>
          <a:prstGeom prst="rect">
            <a:avLst/>
          </a:prstGeom>
          <a:noFill/>
          <a:ln w="9525">
            <a:noFill/>
            <a:miter lim="800000"/>
            <a:headEnd/>
            <a:tailEnd/>
          </a:ln>
          <a:effectLst/>
        </p:spPr>
        <p:txBody>
          <a:bodyPr>
            <a:spAutoFit/>
          </a:bodyPr>
          <a:lstStyle/>
          <a:p>
            <a:endParaRPr lang="en-IN"/>
          </a:p>
        </p:txBody>
      </p:sp>
      <p:pic>
        <p:nvPicPr>
          <p:cNvPr id="175133" name="Picture 29"/>
          <p:cNvPicPr>
            <a:picLocks noChangeAspect="1" noChangeArrowheads="1"/>
          </p:cNvPicPr>
          <p:nvPr/>
        </p:nvPicPr>
        <p:blipFill>
          <a:blip r:embed="rId15">
            <a:lum bright="-36000" contrast="34000"/>
            <a:grayscl/>
          </a:blip>
          <a:srcRect/>
          <a:stretch>
            <a:fillRect/>
          </a:stretch>
        </p:blipFill>
        <p:spPr bwMode="auto">
          <a:xfrm>
            <a:off x="5257800" y="4267200"/>
            <a:ext cx="3657600" cy="1828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ChangeArrowheads="1"/>
          </p:cNvSpPr>
          <p:nvPr/>
        </p:nvSpPr>
        <p:spPr bwMode="auto">
          <a:xfrm>
            <a:off x="1524000" y="28575"/>
            <a:ext cx="9144000" cy="0"/>
          </a:xfrm>
          <a:prstGeom prst="rect">
            <a:avLst/>
          </a:prstGeom>
          <a:noFill/>
          <a:ln w="9525">
            <a:noFill/>
            <a:miter lim="800000"/>
            <a:headEnd/>
            <a:tailEnd/>
          </a:ln>
          <a:effectLst/>
        </p:spPr>
        <p:txBody>
          <a:bodyPr>
            <a:spAutoFit/>
          </a:bodyPr>
          <a:lstStyle/>
          <a:p>
            <a:endParaRPr lang="en-IN"/>
          </a:p>
        </p:txBody>
      </p:sp>
      <p:pic>
        <p:nvPicPr>
          <p:cNvPr id="90114" name="Picture 2"/>
          <p:cNvPicPr>
            <a:picLocks noChangeAspect="1" noChangeArrowheads="1"/>
          </p:cNvPicPr>
          <p:nvPr/>
        </p:nvPicPr>
        <p:blipFill>
          <a:blip r:embed="rId2">
            <a:lum bright="-18000" contrast="72000"/>
          </a:blip>
          <a:srcRect/>
          <a:stretch>
            <a:fillRect/>
          </a:stretch>
        </p:blipFill>
        <p:spPr bwMode="auto">
          <a:xfrm>
            <a:off x="381000" y="914400"/>
            <a:ext cx="8382000" cy="5638800"/>
          </a:xfrm>
          <a:prstGeom prst="rect">
            <a:avLst/>
          </a:prstGeom>
          <a:noFill/>
        </p:spPr>
      </p:pic>
      <p:sp>
        <p:nvSpPr>
          <p:cNvPr id="90117" name="Text Box 5"/>
          <p:cNvSpPr txBox="1">
            <a:spLocks noChangeArrowheads="1"/>
          </p:cNvSpPr>
          <p:nvPr/>
        </p:nvSpPr>
        <p:spPr bwMode="auto">
          <a:xfrm>
            <a:off x="609600" y="228600"/>
            <a:ext cx="7848600" cy="457200"/>
          </a:xfrm>
          <a:prstGeom prst="rect">
            <a:avLst/>
          </a:prstGeom>
          <a:noFill/>
          <a:ln w="9525">
            <a:noFill/>
            <a:miter lim="800000"/>
            <a:headEnd/>
            <a:tailEnd/>
          </a:ln>
          <a:effectLst/>
        </p:spPr>
        <p:txBody>
          <a:bodyPr>
            <a:spAutoFit/>
          </a:bodyPr>
          <a:lstStyle/>
          <a:p>
            <a:pPr>
              <a:spcBef>
                <a:spcPct val="50000"/>
              </a:spcBef>
            </a:pPr>
            <a:r>
              <a:rPr lang="en-US"/>
              <a:t>Direct and Indirect addressing example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body" idx="1"/>
          </p:nvPr>
        </p:nvSpPr>
        <p:spPr>
          <a:xfrm>
            <a:off x="152400" y="762000"/>
            <a:ext cx="5110163" cy="4114800"/>
          </a:xfrm>
        </p:spPr>
        <p:txBody>
          <a:bodyPr/>
          <a:lstStyle/>
          <a:p>
            <a:r>
              <a:rPr lang="ko-KR" altLang="en-US" sz="2000">
                <a:ea typeface="Gulim" pitchFamily="34" charset="-127"/>
              </a:rPr>
              <a:t>5-10  </a:t>
            </a:r>
            <a:r>
              <a:rPr lang="en-US" altLang="ko-KR" sz="2000">
                <a:ea typeface="Gulim" pitchFamily="34" charset="-127"/>
              </a:rPr>
              <a:t>Design of Accumulator Logic</a:t>
            </a:r>
          </a:p>
          <a:p>
            <a:pPr lvl="1"/>
            <a:r>
              <a:rPr lang="en-US" altLang="ko-KR" sz="2000">
                <a:ea typeface="Gulim" pitchFamily="34" charset="-127"/>
              </a:rPr>
              <a:t>Circuits associated with AC : </a:t>
            </a:r>
            <a:r>
              <a:rPr lang="en-US" altLang="ko-KR" sz="2000" b="1" i="1">
                <a:solidFill>
                  <a:schemeClr val="folHlink"/>
                </a:solidFill>
                <a:ea typeface="Gulim" pitchFamily="34" charset="-127"/>
              </a:rPr>
              <a:t>Fig. 5-19</a:t>
            </a:r>
            <a:endParaRPr lang="en-US" altLang="ko-KR" sz="2000">
              <a:ea typeface="Gulim" pitchFamily="34" charset="-127"/>
            </a:endParaRPr>
          </a:p>
          <a:p>
            <a:pPr lvl="1"/>
            <a:endParaRPr lang="en-US" altLang="ko-KR" sz="2000">
              <a:ea typeface="Gulim" pitchFamily="34" charset="-127"/>
            </a:endParaRPr>
          </a:p>
          <a:p>
            <a:pPr lvl="1"/>
            <a:endParaRPr lang="en-US" altLang="ko-KR" sz="2000">
              <a:ea typeface="Gulim" pitchFamily="34" charset="-127"/>
            </a:endParaRPr>
          </a:p>
          <a:p>
            <a:pPr lvl="1"/>
            <a:endParaRPr lang="en-US" altLang="ko-KR" sz="2000">
              <a:ea typeface="Gulim" pitchFamily="34" charset="-127"/>
            </a:endParaRPr>
          </a:p>
          <a:p>
            <a:pPr lvl="1"/>
            <a:endParaRPr lang="en-US" altLang="ko-KR" sz="2000">
              <a:ea typeface="Gulim" pitchFamily="34" charset="-127"/>
            </a:endParaRPr>
          </a:p>
          <a:p>
            <a:pPr lvl="1"/>
            <a:endParaRPr lang="en-US" altLang="ko-KR" sz="2000">
              <a:ea typeface="Gulim" pitchFamily="34" charset="-127"/>
            </a:endParaRPr>
          </a:p>
          <a:p>
            <a:pPr lvl="1"/>
            <a:endParaRPr lang="en-US" altLang="ko-KR" sz="2000">
              <a:ea typeface="Gulim" pitchFamily="34" charset="-127"/>
            </a:endParaRPr>
          </a:p>
          <a:p>
            <a:pPr lvl="1"/>
            <a:endParaRPr lang="en-US" altLang="ko-KR" sz="2000">
              <a:ea typeface="Gulim" pitchFamily="34" charset="-127"/>
            </a:endParaRPr>
          </a:p>
          <a:p>
            <a:pPr lvl="1"/>
            <a:endParaRPr lang="en-US" altLang="ko-KR" sz="2000">
              <a:ea typeface="Gulim" pitchFamily="34" charset="-127"/>
            </a:endParaRPr>
          </a:p>
          <a:p>
            <a:pPr lvl="2"/>
            <a:endParaRPr lang="ko-KR" altLang="ko-KR" sz="2000">
              <a:ea typeface="Gulim" pitchFamily="34" charset="-127"/>
            </a:endParaRPr>
          </a:p>
        </p:txBody>
      </p:sp>
      <p:graphicFrame>
        <p:nvGraphicFramePr>
          <p:cNvPr id="176131" name="Object 3"/>
          <p:cNvGraphicFramePr>
            <a:graphicFrameLocks noChangeAspect="1"/>
          </p:cNvGraphicFramePr>
          <p:nvPr/>
        </p:nvGraphicFramePr>
        <p:xfrm>
          <a:off x="1295400" y="2586038"/>
          <a:ext cx="6858000" cy="3357562"/>
        </p:xfrm>
        <a:graphic>
          <a:graphicData uri="http://schemas.openxmlformats.org/presentationml/2006/ole">
            <mc:AlternateContent xmlns:mc="http://schemas.openxmlformats.org/markup-compatibility/2006">
              <mc:Choice xmlns:v="urn:schemas-microsoft-com:vml" Requires="v">
                <p:oleObj spid="_x0000_s176132" name="VISIO" r:id="rId3" imgW="7294680" imgH="3663000" progId="Visio.Drawing.5">
                  <p:embed/>
                </p:oleObj>
              </mc:Choice>
              <mc:Fallback>
                <p:oleObj name="VISIO" r:id="rId3" imgW="7294680" imgH="3663000" progId="Visio.Drawing.5">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586038"/>
                        <a:ext cx="6858000" cy="3357562"/>
                      </a:xfrm>
                      <a:prstGeom prst="rect">
                        <a:avLst/>
                      </a:prstGeom>
                      <a:solidFill>
                        <a:srgbClr val="FFFF99"/>
                      </a:solidFill>
                    </p:spPr>
                  </p:pic>
                </p:oleObj>
              </mc:Fallback>
            </mc:AlternateContent>
          </a:graphicData>
        </a:graphic>
      </p:graphicFrame>
      <p:sp>
        <p:nvSpPr>
          <p:cNvPr id="176132" name="AutoShape 4"/>
          <p:cNvSpPr>
            <a:spLocks noChangeArrowheads="1"/>
          </p:cNvSpPr>
          <p:nvPr/>
        </p:nvSpPr>
        <p:spPr bwMode="auto">
          <a:xfrm>
            <a:off x="2819400" y="1905000"/>
            <a:ext cx="1066800" cy="914400"/>
          </a:xfrm>
          <a:prstGeom prst="irregularSeal1">
            <a:avLst/>
          </a:prstGeom>
          <a:solidFill>
            <a:srgbClr val="FF00FF"/>
          </a:solidFill>
          <a:ln w="12700">
            <a:solidFill>
              <a:schemeClr val="tx1"/>
            </a:solidFill>
            <a:miter lim="800000"/>
            <a:headEnd/>
            <a:tailEnd/>
          </a:ln>
          <a:effectLst/>
        </p:spPr>
        <p:txBody>
          <a:bodyPr wrap="none" anchor="ctr"/>
          <a:lstStyle/>
          <a:p>
            <a:pPr algn="ctr" latinLnBrk="1"/>
            <a:r>
              <a:rPr kumimoji="1" lang="en-US" altLang="ko-KR" sz="1400">
                <a:ea typeface="Gulim" pitchFamily="34" charset="-127"/>
              </a:rPr>
              <a:t>Fig. 5-21</a:t>
            </a:r>
          </a:p>
        </p:txBody>
      </p:sp>
      <p:sp>
        <p:nvSpPr>
          <p:cNvPr id="176133" name="AutoShape 5"/>
          <p:cNvSpPr>
            <a:spLocks noChangeArrowheads="1"/>
          </p:cNvSpPr>
          <p:nvPr/>
        </p:nvSpPr>
        <p:spPr bwMode="auto">
          <a:xfrm>
            <a:off x="1752600" y="5029200"/>
            <a:ext cx="1066800" cy="914400"/>
          </a:xfrm>
          <a:prstGeom prst="irregularSeal1">
            <a:avLst/>
          </a:prstGeom>
          <a:solidFill>
            <a:srgbClr val="FF9900"/>
          </a:solidFill>
          <a:ln w="12700">
            <a:solidFill>
              <a:schemeClr val="tx1"/>
            </a:solidFill>
            <a:miter lim="800000"/>
            <a:headEnd/>
            <a:tailEnd/>
          </a:ln>
          <a:effectLst/>
        </p:spPr>
        <p:txBody>
          <a:bodyPr wrap="none" anchor="ctr"/>
          <a:lstStyle/>
          <a:p>
            <a:pPr algn="ctr" latinLnBrk="1"/>
            <a:r>
              <a:rPr kumimoji="1" lang="en-US" altLang="ko-KR" sz="1400">
                <a:ea typeface="Gulim" pitchFamily="34" charset="-127"/>
              </a:rPr>
              <a:t>Fig. 5-20</a:t>
            </a:r>
          </a:p>
        </p:txBody>
      </p:sp>
      <p:sp>
        <p:nvSpPr>
          <p:cNvPr id="176134" name="AutoShape 6"/>
          <p:cNvSpPr>
            <a:spLocks noChangeArrowheads="1"/>
          </p:cNvSpPr>
          <p:nvPr/>
        </p:nvSpPr>
        <p:spPr bwMode="auto">
          <a:xfrm>
            <a:off x="5943600" y="1905000"/>
            <a:ext cx="1066800" cy="914400"/>
          </a:xfrm>
          <a:prstGeom prst="irregularSeal1">
            <a:avLst/>
          </a:prstGeom>
          <a:solidFill>
            <a:srgbClr val="00FF00"/>
          </a:solidFill>
          <a:ln w="12700">
            <a:solidFill>
              <a:schemeClr val="tx1"/>
            </a:solidFill>
            <a:miter lim="800000"/>
            <a:headEnd/>
            <a:tailEnd/>
          </a:ln>
          <a:effectLst/>
        </p:spPr>
        <p:txBody>
          <a:bodyPr wrap="none" anchor="ctr"/>
          <a:lstStyle/>
          <a:p>
            <a:pPr algn="ctr" latinLnBrk="1"/>
            <a:r>
              <a:rPr kumimoji="1" lang="en-US" altLang="ko-KR" sz="1400">
                <a:ea typeface="Gulim" pitchFamily="34" charset="-127"/>
              </a:rPr>
              <a:t>Fig. 2-11</a:t>
            </a:r>
          </a:p>
        </p:txBody>
      </p:sp>
      <p:sp>
        <p:nvSpPr>
          <p:cNvPr id="176135" name="Rectangle 7"/>
          <p:cNvSpPr>
            <a:spLocks noGrp="1" noChangeArrowheads="1"/>
          </p:cNvSpPr>
          <p:nvPr>
            <p:ph type="title"/>
          </p:nvPr>
        </p:nvSpPr>
        <p:spPr>
          <a:xfrm>
            <a:off x="762000" y="0"/>
            <a:ext cx="7772400" cy="533400"/>
          </a:xfrm>
          <a:noFill/>
          <a:ln/>
        </p:spPr>
        <p:txBody>
          <a:bodyPr lIns="90488" tIns="44450" rIns="90488" bIns="44450" anchor="b"/>
          <a:lstStyle/>
          <a:p>
            <a:r>
              <a:rPr lang="en-US" altLang="ko-KR" sz="3600">
                <a:ea typeface="Gulim" pitchFamily="34" charset="-127"/>
              </a:rPr>
              <a:t>5-10. Design of Accumulator Logic</a:t>
            </a:r>
            <a:endParaRPr lang="ko-KR" altLang="en-US" sz="3600">
              <a:ea typeface="Gulim" pitchFamily="34" charset="-127"/>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28600" y="685800"/>
            <a:ext cx="8229600" cy="5486400"/>
          </a:xfrm>
          <a:prstGeom prst="rect">
            <a:avLst/>
          </a:prstGeom>
          <a:noFill/>
          <a:ln w="12700">
            <a:noFill/>
            <a:miter lim="800000"/>
            <a:headEnd/>
            <a:tailEnd/>
          </a:ln>
          <a:effectLst/>
        </p:spPr>
        <p:txBody>
          <a:bodyPr lIns="90488" tIns="44450" rIns="90488" bIns="44450"/>
          <a:lstStyle/>
          <a:p>
            <a:pPr marL="742950" lvl="1" indent="-285750">
              <a:spcBef>
                <a:spcPct val="20000"/>
              </a:spcBef>
            </a:pPr>
            <a:r>
              <a:rPr lang="en-US" altLang="ko-KR" sz="2000">
                <a:ea typeface="Gulim" pitchFamily="34" charset="-127"/>
              </a:rPr>
              <a:t>Control of AC : </a:t>
            </a:r>
            <a:r>
              <a:rPr lang="en-US" altLang="ko-KR" sz="2000" b="1" i="1">
                <a:solidFill>
                  <a:srgbClr val="660066"/>
                </a:solidFill>
                <a:ea typeface="Gulim" pitchFamily="34" charset="-127"/>
              </a:rPr>
              <a:t>Fig. 5-20</a:t>
            </a:r>
          </a:p>
          <a:p>
            <a:pPr marL="1143000" lvl="2" indent="-228600">
              <a:spcBef>
                <a:spcPct val="20000"/>
              </a:spcBef>
              <a:buFontTx/>
              <a:buChar char="•"/>
            </a:pPr>
            <a:r>
              <a:rPr lang="en-US" altLang="ko-KR" sz="2000">
                <a:ea typeface="Gulim" pitchFamily="34" charset="-127"/>
              </a:rPr>
              <a:t>Find the statement that change the AC :</a:t>
            </a:r>
          </a:p>
          <a:p>
            <a:pPr marL="1143000" lvl="2" indent="-228600">
              <a:spcBef>
                <a:spcPct val="20000"/>
              </a:spcBef>
              <a:buFontTx/>
              <a:buChar char="•"/>
            </a:pPr>
            <a:endParaRPr lang="ko-KR" altLang="ko-KR" sz="2000">
              <a:ea typeface="Gulim" pitchFamily="34" charset="-127"/>
            </a:endParaRPr>
          </a:p>
        </p:txBody>
      </p:sp>
      <p:graphicFrame>
        <p:nvGraphicFramePr>
          <p:cNvPr id="177155" name="Object 3"/>
          <p:cNvGraphicFramePr>
            <a:graphicFrameLocks noChangeAspect="1"/>
          </p:cNvGraphicFramePr>
          <p:nvPr/>
        </p:nvGraphicFramePr>
        <p:xfrm>
          <a:off x="5791200" y="1143000"/>
          <a:ext cx="666750" cy="247650"/>
        </p:xfrm>
        <a:graphic>
          <a:graphicData uri="http://schemas.openxmlformats.org/presentationml/2006/ole">
            <mc:AlternateContent xmlns:mc="http://schemas.openxmlformats.org/markup-compatibility/2006">
              <mc:Choice xmlns:v="urn:schemas-microsoft-com:vml" Requires="v">
                <p:oleObj spid="_x0000_s177158" name="수식" r:id="rId3" imgW="545760" imgH="203040" progId="Equation.3">
                  <p:embed/>
                </p:oleObj>
              </mc:Choice>
              <mc:Fallback>
                <p:oleObj name="수식" r:id="rId3" imgW="545760" imgH="2030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143000"/>
                        <a:ext cx="666750" cy="247650"/>
                      </a:xfrm>
                      <a:prstGeom prst="rect">
                        <a:avLst/>
                      </a:prstGeom>
                      <a:solidFill>
                        <a:srgbClr val="FFFF00"/>
                      </a:solidFill>
                    </p:spPr>
                  </p:pic>
                </p:oleObj>
              </mc:Fallback>
            </mc:AlternateContent>
          </a:graphicData>
        </a:graphic>
      </p:graphicFrame>
      <p:graphicFrame>
        <p:nvGraphicFramePr>
          <p:cNvPr id="177156" name="Object 4"/>
          <p:cNvGraphicFramePr>
            <a:graphicFrameLocks noChangeAspect="1"/>
          </p:cNvGraphicFramePr>
          <p:nvPr/>
        </p:nvGraphicFramePr>
        <p:xfrm>
          <a:off x="304800" y="2819400"/>
          <a:ext cx="2565400" cy="2560638"/>
        </p:xfrm>
        <a:graphic>
          <a:graphicData uri="http://schemas.openxmlformats.org/presentationml/2006/ole">
            <mc:AlternateContent xmlns:mc="http://schemas.openxmlformats.org/markup-compatibility/2006">
              <mc:Choice xmlns:v="urn:schemas-microsoft-com:vml" Requires="v">
                <p:oleObj spid="_x0000_s177159" name="수식" r:id="rId5" imgW="2095200" imgH="2095200" progId="Equation.3">
                  <p:embed/>
                </p:oleObj>
              </mc:Choice>
              <mc:Fallback>
                <p:oleObj name="수식" r:id="rId5" imgW="2095200" imgH="2095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819400"/>
                        <a:ext cx="2565400" cy="2560638"/>
                      </a:xfrm>
                      <a:prstGeom prst="rect">
                        <a:avLst/>
                      </a:prstGeom>
                      <a:solidFill>
                        <a:srgbClr val="FFFF99"/>
                      </a:solidFill>
                      <a:ln>
                        <a:noFill/>
                      </a:ln>
                      <a:extLs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177157" name="Object 5"/>
          <p:cNvGraphicFramePr>
            <a:graphicFrameLocks noChangeAspect="1"/>
          </p:cNvGraphicFramePr>
          <p:nvPr/>
        </p:nvGraphicFramePr>
        <p:xfrm>
          <a:off x="3657600" y="1828800"/>
          <a:ext cx="5257800" cy="4630738"/>
        </p:xfrm>
        <a:graphic>
          <a:graphicData uri="http://schemas.openxmlformats.org/presentationml/2006/ole">
            <mc:AlternateContent xmlns:mc="http://schemas.openxmlformats.org/markup-compatibility/2006">
              <mc:Choice xmlns:v="urn:schemas-microsoft-com:vml" Requires="v">
                <p:oleObj spid="_x0000_s177160" name="VISIO" r:id="rId7" imgW="7552080" imgH="6651720" progId="Visio.Drawing.5">
                  <p:embed/>
                </p:oleObj>
              </mc:Choice>
              <mc:Fallback>
                <p:oleObj name="VISIO" r:id="rId7" imgW="7552080" imgH="6651720" progId="Visio.Drawing.5">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1828800"/>
                        <a:ext cx="5257800" cy="4630738"/>
                      </a:xfrm>
                      <a:prstGeom prst="rect">
                        <a:avLst/>
                      </a:prstGeom>
                      <a:solidFill>
                        <a:srgbClr val="CCFFFF"/>
                      </a:solidFill>
                    </p:spPr>
                  </p:pic>
                </p:oleObj>
              </mc:Fallback>
            </mc:AlternateContent>
          </a:graphicData>
        </a:graphic>
      </p:graphicFrame>
      <p:sp>
        <p:nvSpPr>
          <p:cNvPr id="177158" name="Freeform 6"/>
          <p:cNvSpPr>
            <a:spLocks/>
          </p:cNvSpPr>
          <p:nvPr/>
        </p:nvSpPr>
        <p:spPr bwMode="auto">
          <a:xfrm>
            <a:off x="6624638" y="2362200"/>
            <a:ext cx="1452562" cy="274638"/>
          </a:xfrm>
          <a:custGeom>
            <a:avLst/>
            <a:gdLst/>
            <a:ahLst/>
            <a:cxnLst>
              <a:cxn ang="0">
                <a:pos x="411" y="155"/>
              </a:cxn>
              <a:cxn ang="0">
                <a:pos x="69" y="155"/>
              </a:cxn>
              <a:cxn ang="0">
                <a:pos x="166" y="20"/>
              </a:cxn>
              <a:cxn ang="0">
                <a:pos x="483" y="6"/>
              </a:cxn>
              <a:cxn ang="0">
                <a:pos x="694" y="30"/>
              </a:cxn>
              <a:cxn ang="0">
                <a:pos x="728" y="102"/>
              </a:cxn>
              <a:cxn ang="0">
                <a:pos x="595" y="159"/>
              </a:cxn>
              <a:cxn ang="0">
                <a:pos x="411" y="155"/>
              </a:cxn>
            </a:cxnLst>
            <a:rect l="0" t="0" r="r" b="b"/>
            <a:pathLst>
              <a:path w="728" h="174">
                <a:moveTo>
                  <a:pt x="411" y="155"/>
                </a:moveTo>
                <a:cubicBezTo>
                  <a:pt x="291" y="169"/>
                  <a:pt x="171" y="174"/>
                  <a:pt x="69" y="155"/>
                </a:cubicBezTo>
                <a:cubicBezTo>
                  <a:pt x="29" y="110"/>
                  <a:pt x="0" y="37"/>
                  <a:pt x="166" y="20"/>
                </a:cubicBezTo>
                <a:cubicBezTo>
                  <a:pt x="245" y="3"/>
                  <a:pt x="387" y="11"/>
                  <a:pt x="483" y="6"/>
                </a:cubicBezTo>
                <a:cubicBezTo>
                  <a:pt x="586" y="13"/>
                  <a:pt x="624" y="0"/>
                  <a:pt x="694" y="30"/>
                </a:cubicBezTo>
                <a:cubicBezTo>
                  <a:pt x="720" y="41"/>
                  <a:pt x="728" y="102"/>
                  <a:pt x="728" y="102"/>
                </a:cubicBezTo>
                <a:cubicBezTo>
                  <a:pt x="685" y="150"/>
                  <a:pt x="715" y="136"/>
                  <a:pt x="595" y="159"/>
                </a:cubicBezTo>
                <a:cubicBezTo>
                  <a:pt x="579" y="162"/>
                  <a:pt x="425" y="169"/>
                  <a:pt x="411" y="155"/>
                </a:cubicBezTo>
                <a:close/>
              </a:path>
            </a:pathLst>
          </a:custGeom>
          <a:noFill/>
          <a:ln w="25400" cap="flat" cmpd="sng">
            <a:solidFill>
              <a:srgbClr val="FF00FF"/>
            </a:solidFill>
            <a:prstDash val="solid"/>
            <a:round/>
            <a:headEnd type="none" w="med" len="med"/>
            <a:tailEnd type="none" w="med" len="med"/>
          </a:ln>
          <a:effectLst/>
        </p:spPr>
        <p:txBody>
          <a:bodyPr wrap="none" anchor="ctr"/>
          <a:lstStyle/>
          <a:p>
            <a:endParaRPr lang="en-IN"/>
          </a:p>
        </p:txBody>
      </p:sp>
      <p:sp>
        <p:nvSpPr>
          <p:cNvPr id="177159" name="AutoShape 7"/>
          <p:cNvSpPr>
            <a:spLocks/>
          </p:cNvSpPr>
          <p:nvPr/>
        </p:nvSpPr>
        <p:spPr bwMode="auto">
          <a:xfrm flipH="1">
            <a:off x="2819400" y="2895600"/>
            <a:ext cx="228600" cy="1828800"/>
          </a:xfrm>
          <a:prstGeom prst="leftBrace">
            <a:avLst>
              <a:gd name="adj1" fmla="val 66667"/>
              <a:gd name="adj2" fmla="val 50000"/>
            </a:avLst>
          </a:prstGeom>
          <a:noFill/>
          <a:ln w="28575">
            <a:solidFill>
              <a:srgbClr val="FF00FF"/>
            </a:solidFill>
            <a:round/>
            <a:headEnd/>
            <a:tailEnd/>
          </a:ln>
          <a:effectLst/>
        </p:spPr>
        <p:txBody>
          <a:bodyPr wrap="none" anchor="ctr"/>
          <a:lstStyle/>
          <a:p>
            <a:endParaRPr lang="en-IN"/>
          </a:p>
        </p:txBody>
      </p:sp>
      <p:sp>
        <p:nvSpPr>
          <p:cNvPr id="177160" name="Line 8"/>
          <p:cNvSpPr>
            <a:spLocks noChangeShapeType="1"/>
          </p:cNvSpPr>
          <p:nvPr/>
        </p:nvSpPr>
        <p:spPr bwMode="auto">
          <a:xfrm>
            <a:off x="2057400" y="4953000"/>
            <a:ext cx="990600" cy="0"/>
          </a:xfrm>
          <a:prstGeom prst="line">
            <a:avLst/>
          </a:prstGeom>
          <a:noFill/>
          <a:ln w="25400">
            <a:solidFill>
              <a:srgbClr val="FF00FF"/>
            </a:solidFill>
            <a:round/>
            <a:headEnd/>
            <a:tailEnd type="arrow" w="med" len="med"/>
          </a:ln>
          <a:effectLst/>
        </p:spPr>
        <p:txBody>
          <a:bodyPr wrap="none" anchor="ctr"/>
          <a:lstStyle/>
          <a:p>
            <a:endParaRPr lang="en-IN"/>
          </a:p>
        </p:txBody>
      </p:sp>
      <p:sp>
        <p:nvSpPr>
          <p:cNvPr id="177161" name="Line 9"/>
          <p:cNvSpPr>
            <a:spLocks noChangeShapeType="1"/>
          </p:cNvSpPr>
          <p:nvPr/>
        </p:nvSpPr>
        <p:spPr bwMode="auto">
          <a:xfrm>
            <a:off x="2209800" y="5257800"/>
            <a:ext cx="838200" cy="0"/>
          </a:xfrm>
          <a:prstGeom prst="line">
            <a:avLst/>
          </a:prstGeom>
          <a:noFill/>
          <a:ln w="25400">
            <a:solidFill>
              <a:srgbClr val="FF00FF"/>
            </a:solidFill>
            <a:round/>
            <a:headEnd/>
            <a:tailEnd type="arrow" w="med" len="med"/>
          </a:ln>
          <a:effectLst/>
        </p:spPr>
        <p:txBody>
          <a:bodyPr wrap="none" anchor="ctr"/>
          <a:lstStyle/>
          <a:p>
            <a:endParaRPr lang="en-IN"/>
          </a:p>
        </p:txBody>
      </p:sp>
      <p:sp>
        <p:nvSpPr>
          <p:cNvPr id="177162" name="Text Box 10"/>
          <p:cNvSpPr txBox="1">
            <a:spLocks noChangeArrowheads="1"/>
          </p:cNvSpPr>
          <p:nvPr/>
        </p:nvSpPr>
        <p:spPr bwMode="auto">
          <a:xfrm>
            <a:off x="3048000" y="3657600"/>
            <a:ext cx="609600" cy="274638"/>
          </a:xfrm>
          <a:prstGeom prst="rect">
            <a:avLst/>
          </a:prstGeom>
          <a:solidFill>
            <a:srgbClr val="FFCC99"/>
          </a:solidFill>
          <a:ln w="25400">
            <a:noFill/>
            <a:miter lim="800000"/>
            <a:headEnd/>
            <a:tailEnd/>
          </a:ln>
          <a:effectLst/>
        </p:spPr>
        <p:txBody>
          <a:bodyPr>
            <a:spAutoFit/>
          </a:bodyPr>
          <a:lstStyle/>
          <a:p>
            <a:pPr algn="ctr" latinLnBrk="1">
              <a:spcBef>
                <a:spcPct val="50000"/>
              </a:spcBef>
            </a:pPr>
            <a:r>
              <a:rPr kumimoji="1" lang="en-US" altLang="ko-KR" sz="1200" b="1">
                <a:ea typeface="Gulim" pitchFamily="34" charset="-127"/>
              </a:rPr>
              <a:t>LD</a:t>
            </a:r>
          </a:p>
        </p:txBody>
      </p:sp>
      <p:sp>
        <p:nvSpPr>
          <p:cNvPr id="177163" name="Text Box 11"/>
          <p:cNvSpPr txBox="1">
            <a:spLocks noChangeArrowheads="1"/>
          </p:cNvSpPr>
          <p:nvPr/>
        </p:nvSpPr>
        <p:spPr bwMode="auto">
          <a:xfrm>
            <a:off x="3048000" y="5135563"/>
            <a:ext cx="609600" cy="274637"/>
          </a:xfrm>
          <a:prstGeom prst="rect">
            <a:avLst/>
          </a:prstGeom>
          <a:solidFill>
            <a:srgbClr val="FFCC99"/>
          </a:solidFill>
          <a:ln w="25400">
            <a:noFill/>
            <a:miter lim="800000"/>
            <a:headEnd/>
            <a:tailEnd/>
          </a:ln>
          <a:effectLst/>
        </p:spPr>
        <p:txBody>
          <a:bodyPr>
            <a:spAutoFit/>
          </a:bodyPr>
          <a:lstStyle/>
          <a:p>
            <a:pPr algn="ctr" latinLnBrk="1">
              <a:spcBef>
                <a:spcPct val="50000"/>
              </a:spcBef>
            </a:pPr>
            <a:r>
              <a:rPr kumimoji="1" lang="en-US" altLang="ko-KR" sz="1200" b="1">
                <a:ea typeface="Gulim" pitchFamily="34" charset="-127"/>
              </a:rPr>
              <a:t>INR</a:t>
            </a:r>
          </a:p>
        </p:txBody>
      </p:sp>
      <p:sp>
        <p:nvSpPr>
          <p:cNvPr id="177164" name="Text Box 12"/>
          <p:cNvSpPr txBox="1">
            <a:spLocks noChangeArrowheads="1"/>
          </p:cNvSpPr>
          <p:nvPr/>
        </p:nvSpPr>
        <p:spPr bwMode="auto">
          <a:xfrm>
            <a:off x="3048000" y="4800600"/>
            <a:ext cx="609600" cy="274638"/>
          </a:xfrm>
          <a:prstGeom prst="rect">
            <a:avLst/>
          </a:prstGeom>
          <a:solidFill>
            <a:srgbClr val="FFCC99"/>
          </a:solidFill>
          <a:ln w="25400">
            <a:noFill/>
            <a:miter lim="800000"/>
            <a:headEnd/>
            <a:tailEnd/>
          </a:ln>
          <a:effectLst/>
        </p:spPr>
        <p:txBody>
          <a:bodyPr>
            <a:spAutoFit/>
          </a:bodyPr>
          <a:lstStyle/>
          <a:p>
            <a:pPr algn="ctr" latinLnBrk="1">
              <a:spcBef>
                <a:spcPct val="50000"/>
              </a:spcBef>
            </a:pPr>
            <a:r>
              <a:rPr kumimoji="1" lang="en-US" altLang="ko-KR" sz="1200" b="1">
                <a:ea typeface="Gulim" pitchFamily="34" charset="-127"/>
              </a:rPr>
              <a:t>CLR</a:t>
            </a:r>
          </a:p>
        </p:txBody>
      </p:sp>
      <p:sp>
        <p:nvSpPr>
          <p:cNvPr id="177165" name="Rectangle 13"/>
          <p:cNvSpPr>
            <a:spLocks noChangeArrowheads="1"/>
          </p:cNvSpPr>
          <p:nvPr/>
        </p:nvSpPr>
        <p:spPr bwMode="auto">
          <a:xfrm>
            <a:off x="685800" y="0"/>
            <a:ext cx="7772400" cy="685800"/>
          </a:xfrm>
          <a:prstGeom prst="rect">
            <a:avLst/>
          </a:prstGeom>
          <a:noFill/>
          <a:ln w="12700">
            <a:noFill/>
            <a:miter lim="800000"/>
            <a:headEnd/>
            <a:tailEnd/>
          </a:ln>
          <a:effectLst/>
        </p:spPr>
        <p:txBody>
          <a:bodyPr lIns="90488" tIns="44450" rIns="90488" bIns="44450" anchor="b"/>
          <a:lstStyle/>
          <a:p>
            <a:pPr algn="ctr" eaLnBrk="0" hangingPunct="0"/>
            <a:r>
              <a:rPr lang="en-US" altLang="ko-KR" sz="2800">
                <a:solidFill>
                  <a:srgbClr val="000082"/>
                </a:solidFill>
                <a:latin typeface="Book Antiqua" pitchFamily="18" charset="0"/>
                <a:ea typeface="Gulim" pitchFamily="34" charset="-127"/>
              </a:rPr>
              <a:t>5-10. Design of Accumulator Logic</a:t>
            </a:r>
            <a:endParaRPr lang="ko-KR" altLang="en-US" sz="2800">
              <a:solidFill>
                <a:srgbClr val="000082"/>
              </a:solidFill>
              <a:latin typeface="Book Antiqua" pitchFamily="18" charset="0"/>
              <a:ea typeface="Gulim" pitchFamily="34" charset="-127"/>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a:xfrm>
            <a:off x="152400" y="1143000"/>
            <a:ext cx="7772400" cy="4114800"/>
          </a:xfrm>
        </p:spPr>
        <p:txBody>
          <a:bodyPr/>
          <a:lstStyle/>
          <a:p>
            <a:pPr lvl="1"/>
            <a:r>
              <a:rPr lang="en-US" altLang="ko-KR" sz="2000">
                <a:ea typeface="Gulim" pitchFamily="34" charset="-127"/>
              </a:rPr>
              <a:t>Adder and Logic Circuit : </a:t>
            </a:r>
            <a:r>
              <a:rPr lang="en-US" altLang="ko-KR" sz="2000" b="1" i="1">
                <a:solidFill>
                  <a:srgbClr val="660066"/>
                </a:solidFill>
                <a:ea typeface="Gulim" pitchFamily="34" charset="-127"/>
              </a:rPr>
              <a:t>Fig. 5-21</a:t>
            </a:r>
            <a:r>
              <a:rPr lang="en-US" altLang="ko-KR" sz="2000">
                <a:ea typeface="Gulim" pitchFamily="34" charset="-127"/>
              </a:rPr>
              <a:t> </a:t>
            </a:r>
            <a:r>
              <a:rPr lang="en-US" altLang="ko-KR" sz="2000" b="1" i="1">
                <a:solidFill>
                  <a:srgbClr val="A50021"/>
                </a:solidFill>
                <a:ea typeface="Gulim" pitchFamily="34" charset="-127"/>
              </a:rPr>
              <a:t>( 16 bit </a:t>
            </a:r>
            <a:r>
              <a:rPr lang="ko-KR" altLang="en-US" sz="2000" b="1" i="1">
                <a:solidFill>
                  <a:srgbClr val="A50021"/>
                </a:solidFill>
                <a:ea typeface="Gulim" pitchFamily="34" charset="-127"/>
              </a:rPr>
              <a:t>)</a:t>
            </a:r>
            <a:endParaRPr lang="ko-KR" altLang="en-US" sz="2000">
              <a:ea typeface="Gulim" pitchFamily="34" charset="-127"/>
            </a:endParaRPr>
          </a:p>
        </p:txBody>
      </p:sp>
      <p:graphicFrame>
        <p:nvGraphicFramePr>
          <p:cNvPr id="178179" name="Object 3"/>
          <p:cNvGraphicFramePr>
            <a:graphicFrameLocks noChangeAspect="1"/>
          </p:cNvGraphicFramePr>
          <p:nvPr/>
        </p:nvGraphicFramePr>
        <p:xfrm>
          <a:off x="1447800" y="1600200"/>
          <a:ext cx="6400800" cy="4364038"/>
        </p:xfrm>
        <a:graphic>
          <a:graphicData uri="http://schemas.openxmlformats.org/presentationml/2006/ole">
            <mc:AlternateContent xmlns:mc="http://schemas.openxmlformats.org/markup-compatibility/2006">
              <mc:Choice xmlns:v="urn:schemas-microsoft-com:vml" Requires="v">
                <p:oleObj spid="_x0000_s178182" name="VISIO" r:id="rId3" imgW="8472600" imgH="5775480" progId="Visio.Drawing.5">
                  <p:embed/>
                </p:oleObj>
              </mc:Choice>
              <mc:Fallback>
                <p:oleObj name="VISIO" r:id="rId3" imgW="8472600" imgH="5775480" progId="Visio.Drawing.5">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00200"/>
                        <a:ext cx="6400800" cy="4364038"/>
                      </a:xfrm>
                      <a:prstGeom prst="rect">
                        <a:avLst/>
                      </a:prstGeom>
                      <a:solidFill>
                        <a:srgbClr val="FFFF99"/>
                      </a:solidFill>
                    </p:spPr>
                  </p:pic>
                </p:oleObj>
              </mc:Fallback>
            </mc:AlternateContent>
          </a:graphicData>
        </a:graphic>
      </p:graphicFrame>
      <p:grpSp>
        <p:nvGrpSpPr>
          <p:cNvPr id="178180" name="Group 4"/>
          <p:cNvGrpSpPr>
            <a:grpSpLocks/>
          </p:cNvGrpSpPr>
          <p:nvPr/>
        </p:nvGrpSpPr>
        <p:grpSpPr bwMode="auto">
          <a:xfrm>
            <a:off x="7924800" y="2514600"/>
            <a:ext cx="838200" cy="457200"/>
            <a:chOff x="4944" y="2928"/>
            <a:chExt cx="528" cy="288"/>
          </a:xfrm>
        </p:grpSpPr>
        <p:graphicFrame>
          <p:nvGraphicFramePr>
            <p:cNvPr id="178181" name="Object 5"/>
            <p:cNvGraphicFramePr>
              <a:graphicFrameLocks noChangeAspect="1"/>
            </p:cNvGraphicFramePr>
            <p:nvPr/>
          </p:nvGraphicFramePr>
          <p:xfrm>
            <a:off x="4944" y="2928"/>
            <a:ext cx="528" cy="286"/>
          </p:xfrm>
          <a:graphic>
            <a:graphicData uri="http://schemas.openxmlformats.org/presentationml/2006/ole">
              <mc:AlternateContent xmlns:mc="http://schemas.openxmlformats.org/markup-compatibility/2006">
                <mc:Choice xmlns:v="urn:schemas-microsoft-com:vml" Requires="v">
                  <p:oleObj spid="_x0000_s178183" name="워크시트" r:id="rId6" imgW="701537" imgH="556678" progId="Excel.Sheet.8">
                    <p:embed/>
                  </p:oleObj>
                </mc:Choice>
                <mc:Fallback>
                  <p:oleObj name="워크시트" r:id="rId6" imgW="701537" imgH="556678" progId="Excel.Sheet.8">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4" y="2928"/>
                          <a:ext cx="528"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182" name="AutoShape 6"/>
            <p:cNvSpPr>
              <a:spLocks noChangeArrowheads="1"/>
            </p:cNvSpPr>
            <p:nvPr/>
          </p:nvSpPr>
          <p:spPr bwMode="auto">
            <a:xfrm>
              <a:off x="4944" y="2928"/>
              <a:ext cx="528" cy="288"/>
            </a:xfrm>
            <a:prstGeom prst="wedgeRectCallout">
              <a:avLst>
                <a:gd name="adj1" fmla="val -102843"/>
                <a:gd name="adj2" fmla="val 46181"/>
              </a:avLst>
            </a:prstGeom>
            <a:noFill/>
            <a:ln w="25400">
              <a:solidFill>
                <a:schemeClr val="accent1"/>
              </a:solidFill>
              <a:miter lim="800000"/>
              <a:headEnd/>
              <a:tailEnd/>
            </a:ln>
            <a:effectLst/>
          </p:spPr>
          <p:txBody>
            <a:bodyPr wrap="none" anchor="ctr"/>
            <a:lstStyle/>
            <a:p>
              <a:pPr algn="ctr" latinLnBrk="1"/>
              <a:endParaRPr kumimoji="1" lang="ko-KR" altLang="en-US">
                <a:ea typeface="Gulim" pitchFamily="34" charset="-127"/>
              </a:endParaRPr>
            </a:p>
          </p:txBody>
        </p:sp>
      </p:grpSp>
      <p:sp>
        <p:nvSpPr>
          <p:cNvPr id="178183" name="Oval 7"/>
          <p:cNvSpPr>
            <a:spLocks noChangeArrowheads="1"/>
          </p:cNvSpPr>
          <p:nvPr/>
        </p:nvSpPr>
        <p:spPr bwMode="auto">
          <a:xfrm>
            <a:off x="5105400" y="2438400"/>
            <a:ext cx="2590800" cy="1752600"/>
          </a:xfrm>
          <a:prstGeom prst="ellipse">
            <a:avLst/>
          </a:prstGeom>
          <a:noFill/>
          <a:ln w="25400">
            <a:solidFill>
              <a:srgbClr val="FF00FF"/>
            </a:solidFill>
            <a:round/>
            <a:headEnd/>
            <a:tailEnd/>
          </a:ln>
          <a:effectLst/>
        </p:spPr>
        <p:txBody>
          <a:bodyPr wrap="none" anchor="ctr"/>
          <a:lstStyle/>
          <a:p>
            <a:endParaRPr lang="en-IN"/>
          </a:p>
        </p:txBody>
      </p:sp>
      <p:sp>
        <p:nvSpPr>
          <p:cNvPr id="178184" name="AutoShape 8"/>
          <p:cNvSpPr>
            <a:spLocks noChangeArrowheads="1"/>
          </p:cNvSpPr>
          <p:nvPr/>
        </p:nvSpPr>
        <p:spPr bwMode="auto">
          <a:xfrm>
            <a:off x="7010400" y="4267200"/>
            <a:ext cx="1905000" cy="685800"/>
          </a:xfrm>
          <a:prstGeom prst="wedgeRoundRectCallout">
            <a:avLst>
              <a:gd name="adj1" fmla="val -50917"/>
              <a:gd name="adj2" fmla="val -71991"/>
              <a:gd name="adj3" fmla="val 16667"/>
            </a:avLst>
          </a:prstGeom>
          <a:solidFill>
            <a:srgbClr val="00FF00"/>
          </a:solidFill>
          <a:ln w="12700">
            <a:solidFill>
              <a:schemeClr val="accent1"/>
            </a:solidFill>
            <a:miter lim="800000"/>
            <a:headEnd/>
            <a:tailEnd/>
          </a:ln>
          <a:effectLst/>
        </p:spPr>
        <p:txBody>
          <a:bodyPr wrap="none" anchor="ctr"/>
          <a:lstStyle/>
          <a:p>
            <a:pPr algn="ctr" latinLnBrk="1"/>
            <a:r>
              <a:rPr lang="ko-KR" altLang="ko-KR" sz="1400">
                <a:ea typeface="Gulim" pitchFamily="34" charset="-127"/>
              </a:rPr>
              <a:t>* </a:t>
            </a:r>
            <a:r>
              <a:rPr lang="en-US" altLang="ko-KR" sz="1400">
                <a:ea typeface="Gulim" pitchFamily="34" charset="-127"/>
              </a:rPr>
              <a:t>Fig. 2-11 </a:t>
            </a:r>
            <a:r>
              <a:rPr lang="ko-KR" altLang="en-US" sz="1400">
                <a:ea typeface="Gulim" pitchFamily="34" charset="-127"/>
              </a:rPr>
              <a:t>로 대체 가능</a:t>
            </a:r>
          </a:p>
          <a:p>
            <a:pPr algn="ctr" latinLnBrk="1"/>
            <a:r>
              <a:rPr lang="en-US" altLang="ko-KR" sz="1400">
                <a:solidFill>
                  <a:srgbClr val="A50021"/>
                </a:solidFill>
                <a:ea typeface="Gulim" pitchFamily="34" charset="-127"/>
              </a:rPr>
              <a:t>Increment, Clear, </a:t>
            </a:r>
          </a:p>
          <a:p>
            <a:pPr algn="ctr" latinLnBrk="1"/>
            <a:r>
              <a:rPr lang="en-US" altLang="ko-KR" sz="1400">
                <a:solidFill>
                  <a:srgbClr val="A50021"/>
                </a:solidFill>
                <a:ea typeface="Gulim" pitchFamily="34" charset="-127"/>
              </a:rPr>
              <a:t>Count </a:t>
            </a:r>
            <a:r>
              <a:rPr lang="ko-KR" altLang="en-US" sz="1400">
                <a:solidFill>
                  <a:srgbClr val="A50021"/>
                </a:solidFill>
                <a:ea typeface="Gulim" pitchFamily="34" charset="-127"/>
              </a:rPr>
              <a:t>기능</a:t>
            </a:r>
            <a:endParaRPr lang="ko-KR" altLang="ko-KR" sz="1400">
              <a:solidFill>
                <a:srgbClr val="A50021"/>
              </a:solidFill>
              <a:ea typeface="Gulim" pitchFamily="34" charset="-127"/>
            </a:endParaRPr>
          </a:p>
        </p:txBody>
      </p:sp>
      <p:sp>
        <p:nvSpPr>
          <p:cNvPr id="178185" name="Rectangle 9"/>
          <p:cNvSpPr>
            <a:spLocks noGrp="1" noChangeArrowheads="1"/>
          </p:cNvSpPr>
          <p:nvPr>
            <p:ph type="title"/>
          </p:nvPr>
        </p:nvSpPr>
        <p:spPr>
          <a:xfrm>
            <a:off x="838200" y="152400"/>
            <a:ext cx="7772400" cy="685800"/>
          </a:xfrm>
          <a:noFill/>
          <a:ln/>
        </p:spPr>
        <p:txBody>
          <a:bodyPr lIns="90488" tIns="44450" rIns="90488" bIns="44450" anchor="b"/>
          <a:lstStyle/>
          <a:p>
            <a:r>
              <a:rPr lang="en-US" altLang="ko-KR" sz="3600">
                <a:ea typeface="Gulim" pitchFamily="34" charset="-127"/>
              </a:rPr>
              <a:t>5-10. Design of Accumulator Logic</a:t>
            </a:r>
            <a:endParaRPr lang="ko-KR" altLang="en-US" sz="3600">
              <a:ea typeface="Gulim" pitchFamily="34" charset="-127"/>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685800" y="228600"/>
            <a:ext cx="7772400" cy="1143000"/>
          </a:xfrm>
        </p:spPr>
        <p:txBody>
          <a:bodyPr/>
          <a:lstStyle/>
          <a:p>
            <a:r>
              <a:rPr lang="en-US" altLang="ko-KR" sz="3600">
                <a:ea typeface="Gulim" pitchFamily="34" charset="-127"/>
              </a:rPr>
              <a:t>Summary of Mano’s  Computer</a:t>
            </a:r>
          </a:p>
        </p:txBody>
      </p:sp>
      <p:sp>
        <p:nvSpPr>
          <p:cNvPr id="179203" name="Rectangle 3"/>
          <p:cNvSpPr>
            <a:spLocks noGrp="1" noChangeArrowheads="1"/>
          </p:cNvSpPr>
          <p:nvPr>
            <p:ph type="body" idx="1"/>
          </p:nvPr>
        </p:nvSpPr>
        <p:spPr>
          <a:xfrm>
            <a:off x="2362200" y="1524000"/>
            <a:ext cx="6629400" cy="4114800"/>
          </a:xfrm>
        </p:spPr>
        <p:txBody>
          <a:bodyPr/>
          <a:lstStyle/>
          <a:p>
            <a:r>
              <a:rPr lang="en-US" altLang="ko-KR" sz="2300">
                <a:ea typeface="Gulim" pitchFamily="34" charset="-127"/>
              </a:rPr>
              <a:t>Fig. 5-4 : Common Bus</a:t>
            </a:r>
            <a:r>
              <a:rPr lang="en-US" altLang="ko-KR" sz="2300" i="1">
                <a:solidFill>
                  <a:srgbClr val="003300"/>
                </a:solidFill>
                <a:ea typeface="Gulim" pitchFamily="34" charset="-127"/>
              </a:rPr>
              <a:t>(p.130)</a:t>
            </a:r>
            <a:endParaRPr lang="en-US" altLang="ko-KR" sz="2300">
              <a:ea typeface="Gulim" pitchFamily="34" charset="-127"/>
            </a:endParaRPr>
          </a:p>
          <a:p>
            <a:r>
              <a:rPr lang="en-US" altLang="ko-KR" sz="2300">
                <a:ea typeface="Gulim" pitchFamily="34" charset="-127"/>
              </a:rPr>
              <a:t>Fig. 2-11 : Register</a:t>
            </a:r>
            <a:r>
              <a:rPr lang="en-US" altLang="ko-KR" sz="2300" i="1">
                <a:solidFill>
                  <a:srgbClr val="003300"/>
                </a:solidFill>
                <a:ea typeface="Gulim" pitchFamily="34" charset="-127"/>
              </a:rPr>
              <a:t>(p. 59)</a:t>
            </a:r>
            <a:endParaRPr lang="en-US" altLang="ko-KR" sz="2300">
              <a:ea typeface="Gulim" pitchFamily="34" charset="-127"/>
            </a:endParaRPr>
          </a:p>
          <a:p>
            <a:r>
              <a:rPr lang="en-US" altLang="ko-KR" sz="2300">
                <a:ea typeface="Gulim" pitchFamily="34" charset="-127"/>
              </a:rPr>
              <a:t>Fig. 5-6 : Control Unit</a:t>
            </a:r>
            <a:r>
              <a:rPr lang="en-US" altLang="ko-KR" sz="2300" i="1">
                <a:solidFill>
                  <a:srgbClr val="003300"/>
                </a:solidFill>
                <a:ea typeface="Gulim" pitchFamily="34" charset="-127"/>
              </a:rPr>
              <a:t>(p. 137)</a:t>
            </a:r>
            <a:endParaRPr lang="en-US" altLang="ko-KR" sz="2300">
              <a:ea typeface="Gulim" pitchFamily="34" charset="-127"/>
            </a:endParaRPr>
          </a:p>
          <a:p>
            <a:r>
              <a:rPr lang="en-US" altLang="ko-KR" sz="2300">
                <a:ea typeface="Gulim" pitchFamily="34" charset="-127"/>
              </a:rPr>
              <a:t>Fig. 5-16, 17,18 : Control Logic Gates </a:t>
            </a:r>
            <a:r>
              <a:rPr lang="en-US" altLang="ko-KR" sz="2300" i="1">
                <a:solidFill>
                  <a:srgbClr val="003300"/>
                </a:solidFill>
                <a:ea typeface="Gulim" pitchFamily="34" charset="-127"/>
              </a:rPr>
              <a:t>(p.161- 163)</a:t>
            </a:r>
            <a:endParaRPr lang="en-US" altLang="ko-KR" sz="2300">
              <a:ea typeface="Gulim" pitchFamily="34" charset="-127"/>
            </a:endParaRPr>
          </a:p>
          <a:p>
            <a:pPr lvl="1"/>
            <a:r>
              <a:rPr lang="en-US" altLang="ko-KR" sz="2300">
                <a:ea typeface="Gulim" pitchFamily="34" charset="-127"/>
              </a:rPr>
              <a:t>Fig. 5-4 Component</a:t>
            </a:r>
            <a:r>
              <a:rPr lang="ko-KR" altLang="en-US" sz="2300">
                <a:ea typeface="Gulim" pitchFamily="34" charset="-127"/>
              </a:rPr>
              <a:t>의 </a:t>
            </a:r>
            <a:r>
              <a:rPr lang="en-US" altLang="ko-KR" sz="2300">
                <a:ea typeface="Gulim" pitchFamily="34" charset="-127"/>
              </a:rPr>
              <a:t>Control Input</a:t>
            </a:r>
          </a:p>
          <a:p>
            <a:pPr lvl="1"/>
            <a:r>
              <a:rPr lang="en-US" altLang="ko-KR" sz="2300">
                <a:ea typeface="Gulim" pitchFamily="34" charset="-127"/>
              </a:rPr>
              <a:t>Register, Memory, F/Fs, Bus Selection </a:t>
            </a:r>
          </a:p>
          <a:p>
            <a:r>
              <a:rPr lang="en-US" altLang="ko-KR" sz="2300">
                <a:ea typeface="Gulim" pitchFamily="34" charset="-127"/>
              </a:rPr>
              <a:t>Fig. 5-20 : AC control</a:t>
            </a:r>
            <a:r>
              <a:rPr lang="en-US" altLang="ko-KR" sz="2300" i="1">
                <a:solidFill>
                  <a:srgbClr val="003300"/>
                </a:solidFill>
                <a:ea typeface="Gulim" pitchFamily="34" charset="-127"/>
              </a:rPr>
              <a:t>(p.165)</a:t>
            </a:r>
            <a:endParaRPr lang="en-US" altLang="ko-KR" sz="2300">
              <a:ea typeface="Gulim" pitchFamily="34" charset="-127"/>
            </a:endParaRPr>
          </a:p>
          <a:p>
            <a:r>
              <a:rPr lang="en-US" altLang="ko-KR" sz="2300">
                <a:ea typeface="Gulim" pitchFamily="34" charset="-127"/>
              </a:rPr>
              <a:t>Fig. 5-21 : Adder and Logic</a:t>
            </a:r>
            <a:r>
              <a:rPr lang="en-US" altLang="ko-KR" sz="2300" i="1">
                <a:solidFill>
                  <a:srgbClr val="003300"/>
                </a:solidFill>
                <a:ea typeface="Gulim" pitchFamily="34" charset="-127"/>
              </a:rPr>
              <a:t>(p.166)</a:t>
            </a:r>
            <a:endParaRPr lang="ko-KR" altLang="ko-KR" sz="2300">
              <a:ea typeface="Gulim" pitchFamily="34" charset="-127"/>
            </a:endParaRPr>
          </a:p>
        </p:txBody>
      </p:sp>
      <p:sp>
        <p:nvSpPr>
          <p:cNvPr id="179204" name="AutoShape 4"/>
          <p:cNvSpPr>
            <a:spLocks/>
          </p:cNvSpPr>
          <p:nvPr/>
        </p:nvSpPr>
        <p:spPr bwMode="auto">
          <a:xfrm>
            <a:off x="1981200" y="1752600"/>
            <a:ext cx="304800" cy="2971800"/>
          </a:xfrm>
          <a:prstGeom prst="leftBrace">
            <a:avLst>
              <a:gd name="adj1" fmla="val 81250"/>
              <a:gd name="adj2" fmla="val 50000"/>
            </a:avLst>
          </a:prstGeom>
          <a:noFill/>
          <a:ln w="57150">
            <a:solidFill>
              <a:srgbClr val="FF00FF"/>
            </a:solidFill>
            <a:round/>
            <a:headEnd/>
            <a:tailEnd/>
          </a:ln>
          <a:effectLst/>
        </p:spPr>
        <p:txBody>
          <a:bodyPr wrap="none" anchor="ctr"/>
          <a:lstStyle/>
          <a:p>
            <a:endParaRPr lang="en-IN"/>
          </a:p>
        </p:txBody>
      </p:sp>
      <p:sp>
        <p:nvSpPr>
          <p:cNvPr id="179205" name="AutoShape 5"/>
          <p:cNvSpPr>
            <a:spLocks noChangeArrowheads="1"/>
          </p:cNvSpPr>
          <p:nvPr/>
        </p:nvSpPr>
        <p:spPr bwMode="auto">
          <a:xfrm>
            <a:off x="228600" y="2895600"/>
            <a:ext cx="1600200" cy="685800"/>
          </a:xfrm>
          <a:prstGeom prst="wedgeRoundRectCallout">
            <a:avLst>
              <a:gd name="adj1" fmla="val 27181"/>
              <a:gd name="adj2" fmla="val -31019"/>
              <a:gd name="adj3" fmla="val 16667"/>
            </a:avLst>
          </a:prstGeom>
          <a:solidFill>
            <a:srgbClr val="FFFF00"/>
          </a:solidFill>
          <a:ln w="12700">
            <a:solidFill>
              <a:srgbClr val="FF0000"/>
            </a:solidFill>
            <a:miter lim="800000"/>
            <a:headEnd/>
            <a:tailEnd/>
          </a:ln>
          <a:effectLst/>
        </p:spPr>
        <p:txBody>
          <a:bodyPr wrap="none" anchor="ctr"/>
          <a:lstStyle/>
          <a:p>
            <a:pPr latinLnBrk="1"/>
            <a:r>
              <a:rPr lang="ko-KR" altLang="ko-KR" sz="2000" b="1">
                <a:solidFill>
                  <a:srgbClr val="A50021"/>
                </a:solidFill>
                <a:ea typeface="Gulim" pitchFamily="34" charset="-127"/>
              </a:rPr>
              <a:t>Integration !</a:t>
            </a:r>
            <a:endParaRPr lang="en-US" altLang="ko-KR" sz="2000" b="1">
              <a:solidFill>
                <a:srgbClr val="A50021"/>
              </a:solidFill>
              <a:ea typeface="Gulim" pitchFamily="34" charset="-12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152400" y="685800"/>
            <a:ext cx="8610600" cy="6010275"/>
          </a:xfrm>
          <a:prstGeom prst="rect">
            <a:avLst/>
          </a:prstGeom>
          <a:noFill/>
          <a:ln w="9525">
            <a:noFill/>
            <a:miter lim="800000"/>
            <a:headEnd/>
            <a:tailEnd/>
          </a:ln>
          <a:effectLst/>
        </p:spPr>
        <p:txBody>
          <a:bodyPr>
            <a:spAutoFit/>
          </a:bodyPr>
          <a:lstStyle/>
          <a:p>
            <a:pPr eaLnBrk="0" hangingPunct="0">
              <a:lnSpc>
                <a:spcPct val="90000"/>
              </a:lnSpc>
              <a:spcBef>
                <a:spcPct val="50000"/>
              </a:spcBef>
              <a:buClr>
                <a:schemeClr val="accent1"/>
              </a:buClr>
              <a:buSzPct val="75000"/>
              <a:buFont typeface="Monotype Sorts" pitchFamily="2" charset="2"/>
              <a:buChar char="n"/>
            </a:pPr>
            <a:r>
              <a:rPr lang="ko-KR" altLang="ko-KR" sz="2000">
                <a:latin typeface="Arial" pitchFamily="34" charset="0"/>
                <a:ea typeface="Gulim" pitchFamily="34" charset="-127"/>
              </a:rPr>
              <a:t>Data Register(</a:t>
            </a:r>
            <a:r>
              <a:rPr lang="ko-KR" altLang="ko-KR" sz="2000" b="1" i="1">
                <a:solidFill>
                  <a:srgbClr val="A50021"/>
                </a:solidFill>
                <a:latin typeface="Arial" pitchFamily="34" charset="0"/>
                <a:ea typeface="Gulim" pitchFamily="34" charset="-127"/>
              </a:rPr>
              <a:t>DR</a:t>
            </a:r>
            <a:r>
              <a:rPr lang="ko-KR" altLang="ko-KR" sz="2000">
                <a:latin typeface="Arial" pitchFamily="34" charset="0"/>
                <a:ea typeface="Gulim" pitchFamily="34" charset="-127"/>
              </a:rPr>
              <a:t>) : hold the operand(Data) read from memory</a:t>
            </a:r>
          </a:p>
          <a:p>
            <a:pPr marL="458788" lvl="2" eaLnBrk="0" hangingPunct="0">
              <a:lnSpc>
                <a:spcPct val="90000"/>
              </a:lnSpc>
              <a:spcBef>
                <a:spcPct val="50000"/>
              </a:spcBef>
              <a:buClr>
                <a:schemeClr val="accent1"/>
              </a:buClr>
              <a:buSzPct val="75000"/>
              <a:buFont typeface="Monotype Sorts" pitchFamily="2" charset="2"/>
              <a:buChar char="l"/>
            </a:pPr>
            <a:r>
              <a:rPr lang="ko-KR" altLang="ko-KR" sz="2000">
                <a:latin typeface="Arial" pitchFamily="34" charset="0"/>
                <a:ea typeface="Gulim" pitchFamily="34" charset="-127"/>
              </a:rPr>
              <a:t>Accumulator Register(</a:t>
            </a:r>
            <a:r>
              <a:rPr lang="ko-KR" altLang="ko-KR" sz="2000" b="1" i="1">
                <a:solidFill>
                  <a:srgbClr val="A50021"/>
                </a:solidFill>
                <a:latin typeface="Arial" pitchFamily="34" charset="0"/>
                <a:ea typeface="Gulim" pitchFamily="34" charset="-127"/>
              </a:rPr>
              <a:t>AC</a:t>
            </a:r>
            <a:r>
              <a:rPr lang="ko-KR" altLang="ko-KR" sz="2000">
                <a:latin typeface="Arial" pitchFamily="34" charset="0"/>
                <a:ea typeface="Gulim" pitchFamily="34" charset="-127"/>
              </a:rPr>
              <a:t>) : general purpose processing register</a:t>
            </a:r>
          </a:p>
          <a:p>
            <a:pPr marL="458788" lvl="2" eaLnBrk="0" hangingPunct="0">
              <a:lnSpc>
                <a:spcPct val="90000"/>
              </a:lnSpc>
              <a:spcBef>
                <a:spcPct val="50000"/>
              </a:spcBef>
              <a:buClr>
                <a:schemeClr val="accent1"/>
              </a:buClr>
              <a:buSzPct val="75000"/>
              <a:buFont typeface="Monotype Sorts" pitchFamily="2" charset="2"/>
              <a:buChar char="l"/>
            </a:pPr>
            <a:r>
              <a:rPr lang="ko-KR" altLang="ko-KR" sz="2000">
                <a:latin typeface="Arial" pitchFamily="34" charset="0"/>
                <a:ea typeface="Gulim" pitchFamily="34" charset="-127"/>
              </a:rPr>
              <a:t>Instruction Register(</a:t>
            </a:r>
            <a:r>
              <a:rPr lang="ko-KR" altLang="ko-KR" sz="2000" b="1" i="1">
                <a:solidFill>
                  <a:srgbClr val="A50021"/>
                </a:solidFill>
                <a:latin typeface="Arial" pitchFamily="34" charset="0"/>
                <a:ea typeface="Gulim" pitchFamily="34" charset="-127"/>
              </a:rPr>
              <a:t>IR</a:t>
            </a:r>
            <a:r>
              <a:rPr lang="ko-KR" altLang="ko-KR" sz="2000">
                <a:latin typeface="Arial" pitchFamily="34" charset="0"/>
                <a:ea typeface="Gulim" pitchFamily="34" charset="-127"/>
              </a:rPr>
              <a:t>) : hold the instruction read from memory</a:t>
            </a:r>
          </a:p>
          <a:p>
            <a:pPr marL="458788" lvl="2" eaLnBrk="0" hangingPunct="0">
              <a:lnSpc>
                <a:spcPct val="90000"/>
              </a:lnSpc>
              <a:spcBef>
                <a:spcPct val="50000"/>
              </a:spcBef>
              <a:buClr>
                <a:schemeClr val="accent1"/>
              </a:buClr>
              <a:buSzPct val="75000"/>
              <a:buFont typeface="Monotype Sorts" pitchFamily="2" charset="2"/>
              <a:buChar char="l"/>
            </a:pPr>
            <a:r>
              <a:rPr lang="ko-KR" altLang="ko-KR" sz="2000">
                <a:latin typeface="Arial" pitchFamily="34" charset="0"/>
                <a:ea typeface="Gulim" pitchFamily="34" charset="-127"/>
              </a:rPr>
              <a:t>Temporary Register(</a:t>
            </a:r>
            <a:r>
              <a:rPr lang="ko-KR" altLang="ko-KR" sz="2000" b="1" i="1">
                <a:solidFill>
                  <a:srgbClr val="A50021"/>
                </a:solidFill>
                <a:latin typeface="Arial" pitchFamily="34" charset="0"/>
                <a:ea typeface="Gulim" pitchFamily="34" charset="-127"/>
              </a:rPr>
              <a:t>TR</a:t>
            </a:r>
            <a:r>
              <a:rPr lang="ko-KR" altLang="ko-KR" sz="2000">
                <a:latin typeface="Arial" pitchFamily="34" charset="0"/>
                <a:ea typeface="Gulim" pitchFamily="34" charset="-127"/>
              </a:rPr>
              <a:t>) : hold a temporary data during processing</a:t>
            </a:r>
          </a:p>
          <a:p>
            <a:pPr marL="458788" lvl="2" eaLnBrk="0" hangingPunct="0">
              <a:lnSpc>
                <a:spcPct val="90000"/>
              </a:lnSpc>
              <a:spcBef>
                <a:spcPct val="50000"/>
              </a:spcBef>
              <a:buClr>
                <a:schemeClr val="accent1"/>
              </a:buClr>
              <a:buSzPct val="75000"/>
              <a:buFont typeface="Monotype Sorts" pitchFamily="2" charset="2"/>
              <a:buChar char="l"/>
            </a:pPr>
            <a:r>
              <a:rPr lang="ko-KR" altLang="ko-KR" sz="2000">
                <a:latin typeface="Arial" pitchFamily="34" charset="0"/>
                <a:ea typeface="Gulim" pitchFamily="34" charset="-127"/>
              </a:rPr>
              <a:t>Address Register(</a:t>
            </a:r>
            <a:r>
              <a:rPr lang="ko-KR" altLang="ko-KR" sz="2000" b="1" i="1">
                <a:solidFill>
                  <a:srgbClr val="A50021"/>
                </a:solidFill>
                <a:latin typeface="Arial" pitchFamily="34" charset="0"/>
                <a:ea typeface="Gulim" pitchFamily="34" charset="-127"/>
              </a:rPr>
              <a:t>AR</a:t>
            </a:r>
            <a:r>
              <a:rPr lang="ko-KR" altLang="ko-KR" sz="2000">
                <a:latin typeface="Arial" pitchFamily="34" charset="0"/>
                <a:ea typeface="Gulim" pitchFamily="34" charset="-127"/>
              </a:rPr>
              <a:t>) : hold a memory address, 12 bit width</a:t>
            </a:r>
          </a:p>
          <a:p>
            <a:pPr marL="458788" lvl="2" eaLnBrk="0" hangingPunct="0">
              <a:lnSpc>
                <a:spcPct val="90000"/>
              </a:lnSpc>
              <a:spcBef>
                <a:spcPct val="50000"/>
              </a:spcBef>
              <a:buClr>
                <a:schemeClr val="accent1"/>
              </a:buClr>
              <a:buSzPct val="75000"/>
              <a:buFont typeface="Monotype Sorts" pitchFamily="2" charset="2"/>
              <a:buChar char="l"/>
            </a:pPr>
            <a:r>
              <a:rPr lang="ko-KR" altLang="ko-KR" sz="2000">
                <a:latin typeface="Arial" pitchFamily="34" charset="0"/>
                <a:ea typeface="Gulim" pitchFamily="34" charset="-127"/>
              </a:rPr>
              <a:t>Program Counter(</a:t>
            </a:r>
            <a:r>
              <a:rPr lang="ko-KR" altLang="ko-KR" sz="2000" b="1" i="1">
                <a:solidFill>
                  <a:srgbClr val="A50021"/>
                </a:solidFill>
                <a:latin typeface="Arial" pitchFamily="34" charset="0"/>
                <a:ea typeface="Gulim" pitchFamily="34" charset="-127"/>
              </a:rPr>
              <a:t>PC</a:t>
            </a:r>
            <a:r>
              <a:rPr lang="ko-KR" altLang="ko-KR" sz="2000">
                <a:latin typeface="Arial" pitchFamily="34" charset="0"/>
                <a:ea typeface="Gulim" pitchFamily="34" charset="-127"/>
              </a:rPr>
              <a:t>) : </a:t>
            </a:r>
          </a:p>
          <a:p>
            <a:pPr marL="692150" lvl="3" eaLnBrk="0" hangingPunct="0">
              <a:lnSpc>
                <a:spcPct val="90000"/>
              </a:lnSpc>
              <a:spcBef>
                <a:spcPct val="50000"/>
              </a:spcBef>
              <a:buClr>
                <a:schemeClr val="accent2"/>
              </a:buClr>
              <a:buFontTx/>
              <a:buChar char="»"/>
            </a:pPr>
            <a:r>
              <a:rPr lang="ko-KR" altLang="ko-KR" sz="2000">
                <a:latin typeface="Arial" pitchFamily="34" charset="0"/>
                <a:ea typeface="Gulim" pitchFamily="34" charset="-127"/>
              </a:rPr>
              <a:t>hold the address of the next instruction to be read from memory after the current instruction is executed</a:t>
            </a:r>
          </a:p>
          <a:p>
            <a:pPr marL="692150" lvl="3" eaLnBrk="0" hangingPunct="0">
              <a:lnSpc>
                <a:spcPct val="90000"/>
              </a:lnSpc>
              <a:spcBef>
                <a:spcPct val="50000"/>
              </a:spcBef>
              <a:buClr>
                <a:schemeClr val="accent2"/>
              </a:buClr>
              <a:buFontTx/>
              <a:buChar char="»"/>
            </a:pPr>
            <a:r>
              <a:rPr lang="ko-KR" altLang="ko-KR" sz="2000">
                <a:latin typeface="Arial" pitchFamily="34" charset="0"/>
                <a:ea typeface="Gulim" pitchFamily="34" charset="-127"/>
              </a:rPr>
              <a:t>Instruction words are read and executed in sequence unless a branch instruction is encountered</a:t>
            </a:r>
          </a:p>
          <a:p>
            <a:pPr marL="692150" lvl="3" eaLnBrk="0" hangingPunct="0">
              <a:lnSpc>
                <a:spcPct val="90000"/>
              </a:lnSpc>
              <a:spcBef>
                <a:spcPct val="50000"/>
              </a:spcBef>
              <a:buClr>
                <a:schemeClr val="accent2"/>
              </a:buClr>
              <a:buFontTx/>
              <a:buChar char="»"/>
            </a:pPr>
            <a:r>
              <a:rPr lang="ko-KR" altLang="ko-KR" sz="2000">
                <a:latin typeface="Arial" pitchFamily="34" charset="0"/>
                <a:ea typeface="Gulim" pitchFamily="34" charset="-127"/>
              </a:rPr>
              <a:t>A branch instruction calls for a transfer to a nonconsecutive instruction in the program</a:t>
            </a:r>
          </a:p>
          <a:p>
            <a:pPr marL="692150" lvl="3" eaLnBrk="0" hangingPunct="0">
              <a:lnSpc>
                <a:spcPct val="90000"/>
              </a:lnSpc>
              <a:spcBef>
                <a:spcPct val="50000"/>
              </a:spcBef>
              <a:buClr>
                <a:schemeClr val="accent2"/>
              </a:buClr>
              <a:buFontTx/>
              <a:buChar char="»"/>
            </a:pPr>
            <a:r>
              <a:rPr lang="ko-KR" altLang="ko-KR" sz="2000">
                <a:latin typeface="Arial" pitchFamily="34" charset="0"/>
                <a:ea typeface="Gulim" pitchFamily="34" charset="-127"/>
              </a:rPr>
              <a:t>The address part of a branch instruction is transferred to PC to become the address of the next instruction</a:t>
            </a:r>
          </a:p>
          <a:p>
            <a:pPr marL="692150" lvl="3" eaLnBrk="0" hangingPunct="0">
              <a:lnSpc>
                <a:spcPct val="90000"/>
              </a:lnSpc>
              <a:spcBef>
                <a:spcPct val="50000"/>
              </a:spcBef>
              <a:buClr>
                <a:schemeClr val="accent2"/>
              </a:buClr>
              <a:buFontTx/>
              <a:buChar char="»"/>
            </a:pPr>
            <a:r>
              <a:rPr lang="ko-KR" altLang="ko-KR" sz="2000">
                <a:latin typeface="Arial" pitchFamily="34" charset="0"/>
                <a:ea typeface="Gulim" pitchFamily="34" charset="-127"/>
              </a:rPr>
              <a:t>To read instruction, memory read cycle is initiated, and PC is incremented by one(next instruction fetch)</a:t>
            </a:r>
          </a:p>
        </p:txBody>
      </p:sp>
      <p:sp>
        <p:nvSpPr>
          <p:cNvPr id="103427" name="Rectangle 3"/>
          <p:cNvSpPr>
            <a:spLocks noChangeArrowheads="1"/>
          </p:cNvSpPr>
          <p:nvPr/>
        </p:nvSpPr>
        <p:spPr bwMode="auto">
          <a:xfrm>
            <a:off x="1411288" y="82550"/>
            <a:ext cx="3506787" cy="457200"/>
          </a:xfrm>
          <a:prstGeom prst="rect">
            <a:avLst/>
          </a:prstGeom>
          <a:noFill/>
          <a:ln w="9525">
            <a:noFill/>
            <a:miter lim="800000"/>
            <a:headEnd/>
            <a:tailEnd/>
          </a:ln>
          <a:effectLst/>
        </p:spPr>
        <p:txBody>
          <a:bodyPr wrap="none">
            <a:spAutoFit/>
          </a:bodyPr>
          <a:lstStyle/>
          <a:p>
            <a:r>
              <a:rPr lang="en-US" altLang="ko-KR">
                <a:latin typeface="Arial" pitchFamily="34" charset="0"/>
                <a:ea typeface="Gulim" pitchFamily="34" charset="-127"/>
              </a:rPr>
              <a:t>5-2  Computer Registers</a:t>
            </a:r>
            <a:endParaRPr lang="en-US">
              <a:latin typeface="Arial" pitchFamily="34" charset="0"/>
              <a:ea typeface="Gulim" pitchFamily="34" charset="-127"/>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81000" y="2057400"/>
            <a:ext cx="7848600" cy="457200"/>
          </a:xfrm>
          <a:prstGeom prst="rect">
            <a:avLst/>
          </a:prstGeom>
          <a:noFill/>
          <a:ln w="9525">
            <a:noFill/>
            <a:miter lim="800000"/>
            <a:headEnd/>
            <a:tailEnd/>
          </a:ln>
          <a:effectLst/>
        </p:spPr>
        <p:txBody>
          <a:bodyPr>
            <a:spAutoFit/>
          </a:bodyPr>
          <a:lstStyle/>
          <a:p>
            <a:r>
              <a:rPr lang="en-US">
                <a:cs typeface="Times New Roman" pitchFamily="18" charset="0"/>
              </a:rPr>
              <a:t>The following registers are used in Mano’s example computer.</a:t>
            </a:r>
            <a:endParaRPr lang="en-US" altLang="zh-CN">
              <a:ea typeface="宋体" pitchFamily="2" charset="-122"/>
            </a:endParaRPr>
          </a:p>
        </p:txBody>
      </p:sp>
      <p:sp>
        <p:nvSpPr>
          <p:cNvPr id="104451" name="Rectangle 3"/>
          <p:cNvSpPr>
            <a:spLocks noChangeArrowheads="1"/>
          </p:cNvSpPr>
          <p:nvPr/>
        </p:nvSpPr>
        <p:spPr bwMode="auto">
          <a:xfrm>
            <a:off x="304800" y="3048000"/>
            <a:ext cx="8534400" cy="3362325"/>
          </a:xfrm>
          <a:prstGeom prst="rect">
            <a:avLst/>
          </a:prstGeom>
          <a:noFill/>
          <a:ln w="9525">
            <a:solidFill>
              <a:schemeClr val="tx1"/>
            </a:solidFill>
            <a:miter lim="800000"/>
            <a:headEnd/>
            <a:tailEnd/>
          </a:ln>
          <a:effectLst/>
        </p:spPr>
        <p:txBody>
          <a:bodyPr lIns="0" tIns="0" rIns="0" bIns="0">
            <a:spAutoFit/>
          </a:bodyPr>
          <a:lstStyle/>
          <a:p>
            <a:pPr marL="117475"/>
            <a:r>
              <a:rPr lang="en-US" sz="2000" b="1">
                <a:cs typeface="Times New Roman" pitchFamily="18" charset="0"/>
              </a:rPr>
              <a:t>Register 	Number</a:t>
            </a:r>
            <a:r>
              <a:rPr lang="en-US" sz="2000" b="1" u="sng">
                <a:cs typeface="Times New Roman" pitchFamily="18" charset="0"/>
              </a:rPr>
              <a:t> </a:t>
            </a:r>
            <a:r>
              <a:rPr lang="en-US" sz="2000" b="1">
                <a:cs typeface="Times New Roman" pitchFamily="18" charset="0"/>
              </a:rPr>
              <a:t>	Register		Register</a:t>
            </a:r>
          </a:p>
          <a:p>
            <a:pPr marL="117475" eaLnBrk="0" hangingPunct="0"/>
            <a:r>
              <a:rPr lang="en-US" sz="2000" b="1" u="sng">
                <a:cs typeface="Times New Roman" pitchFamily="18" charset="0"/>
              </a:rPr>
              <a:t>symbol 	of bits 	 	name 		Function-----------------------</a:t>
            </a:r>
          </a:p>
          <a:p>
            <a:pPr marL="117475" eaLnBrk="0" hangingPunct="0"/>
            <a:r>
              <a:rPr lang="en-US" sz="2000">
                <a:cs typeface="Times New Roman" pitchFamily="18" charset="0"/>
              </a:rPr>
              <a:t>DR 		16 	Data register 		Holds memory operands</a:t>
            </a:r>
            <a:endParaRPr lang="en-US" altLang="zh-CN" sz="2000">
              <a:ea typeface="宋体" pitchFamily="2" charset="-122"/>
            </a:endParaRPr>
          </a:p>
          <a:p>
            <a:pPr marL="117475" eaLnBrk="0" hangingPunct="0"/>
            <a:r>
              <a:rPr lang="en-US" altLang="zh-CN" sz="2000">
                <a:ea typeface="宋体" pitchFamily="2" charset="-122"/>
              </a:rPr>
              <a:t>AR		12 	Address register 		Holds address for memory</a:t>
            </a:r>
          </a:p>
          <a:p>
            <a:pPr marL="117475" eaLnBrk="0" hangingPunct="0"/>
            <a:r>
              <a:rPr lang="en-US" altLang="zh-CN" sz="2000">
                <a:ea typeface="宋体" pitchFamily="2" charset="-122"/>
              </a:rPr>
              <a:t>AC		16 	Accumulator 		Processor register</a:t>
            </a:r>
          </a:p>
          <a:p>
            <a:pPr marL="117475" eaLnBrk="0" hangingPunct="0"/>
            <a:r>
              <a:rPr lang="en-US" altLang="zh-CN" sz="2000">
                <a:ea typeface="宋体" pitchFamily="2" charset="-122"/>
              </a:rPr>
              <a:t>IR		16 	Instruction register 	Holds instruction code</a:t>
            </a:r>
          </a:p>
          <a:p>
            <a:pPr marL="117475" eaLnBrk="0" hangingPunct="0"/>
            <a:r>
              <a:rPr lang="en-US" altLang="zh-CN" sz="2000">
                <a:ea typeface="宋体" pitchFamily="2" charset="-122"/>
              </a:rPr>
              <a:t>PC		12 	Program counter 		Holds address of instruction</a:t>
            </a:r>
          </a:p>
          <a:p>
            <a:pPr marL="117475" eaLnBrk="0" hangingPunct="0"/>
            <a:r>
              <a:rPr lang="en-US" altLang="zh-CN" sz="2000">
                <a:ea typeface="宋体" pitchFamily="2" charset="-122"/>
              </a:rPr>
              <a:t>TR		16 	Temporary register 	Holds temporary data</a:t>
            </a:r>
          </a:p>
          <a:p>
            <a:pPr marL="117475" eaLnBrk="0" hangingPunct="0"/>
            <a:r>
              <a:rPr lang="en-US" altLang="zh-CN" sz="2000">
                <a:ea typeface="宋体" pitchFamily="2" charset="-122"/>
              </a:rPr>
              <a:t>INPR		8 	Input register 		Holds input character</a:t>
            </a:r>
          </a:p>
          <a:p>
            <a:pPr marL="117475" eaLnBrk="0" hangingPunct="0"/>
            <a:r>
              <a:rPr lang="en-US" altLang="zh-CN" sz="2000">
                <a:ea typeface="宋体" pitchFamily="2" charset="-122"/>
              </a:rPr>
              <a:t>OUTR		8 	Output register 		Holds output character</a:t>
            </a:r>
          </a:p>
          <a:p>
            <a:pPr marL="117475" eaLnBrk="0" hangingPunct="0"/>
            <a:endParaRPr lang="en-US" altLang="zh-CN" sz="2000">
              <a:ea typeface="宋体" pitchFamily="2" charset="-122"/>
            </a:endParaRPr>
          </a:p>
        </p:txBody>
      </p:sp>
      <p:sp>
        <p:nvSpPr>
          <p:cNvPr id="104452" name="Rectangle 4"/>
          <p:cNvSpPr>
            <a:spLocks noChangeArrowheads="1"/>
          </p:cNvSpPr>
          <p:nvPr/>
        </p:nvSpPr>
        <p:spPr bwMode="auto">
          <a:xfrm>
            <a:off x="152400" y="304800"/>
            <a:ext cx="8686800" cy="1735138"/>
          </a:xfrm>
          <a:prstGeom prst="rect">
            <a:avLst/>
          </a:prstGeom>
          <a:noFill/>
          <a:ln w="9525">
            <a:noFill/>
            <a:miter lim="800000"/>
            <a:headEnd/>
            <a:tailEnd/>
          </a:ln>
          <a:effectLst/>
        </p:spPr>
        <p:txBody>
          <a:bodyPr>
            <a:spAutoFit/>
          </a:bodyPr>
          <a:lstStyle/>
          <a:p>
            <a:pPr marL="404813" lvl="2" eaLnBrk="0" hangingPunct="0">
              <a:spcBef>
                <a:spcPct val="50000"/>
              </a:spcBef>
              <a:buClr>
                <a:schemeClr val="accent1"/>
              </a:buClr>
              <a:buSzPct val="75000"/>
              <a:buFont typeface="Monotype Sorts" pitchFamily="2" charset="2"/>
              <a:buChar char="l"/>
            </a:pPr>
            <a:r>
              <a:rPr lang="en-US" altLang="ko-KR">
                <a:latin typeface="Arial" pitchFamily="34" charset="0"/>
                <a:ea typeface="Gulim" pitchFamily="34" charset="-127"/>
              </a:rPr>
              <a:t>Input Register(</a:t>
            </a:r>
            <a:r>
              <a:rPr lang="en-US" altLang="ko-KR" b="1" i="1">
                <a:solidFill>
                  <a:srgbClr val="A50021"/>
                </a:solidFill>
                <a:latin typeface="Arial" pitchFamily="34" charset="0"/>
                <a:ea typeface="Gulim" pitchFamily="34" charset="-127"/>
              </a:rPr>
              <a:t>INPR</a:t>
            </a:r>
            <a:r>
              <a:rPr lang="en-US" altLang="ko-KR">
                <a:latin typeface="Arial" pitchFamily="34" charset="0"/>
                <a:ea typeface="Gulim" pitchFamily="34" charset="-127"/>
              </a:rPr>
              <a:t>) : receive an 8-bit character from an input device</a:t>
            </a:r>
          </a:p>
          <a:p>
            <a:pPr marL="404813" lvl="2" eaLnBrk="0" hangingPunct="0">
              <a:spcBef>
                <a:spcPct val="50000"/>
              </a:spcBef>
              <a:buClr>
                <a:schemeClr val="accent1"/>
              </a:buClr>
              <a:buSzPct val="75000"/>
              <a:buFont typeface="Monotype Sorts" pitchFamily="2" charset="2"/>
              <a:buChar char="l"/>
            </a:pPr>
            <a:r>
              <a:rPr lang="en-US" altLang="ko-KR">
                <a:latin typeface="Arial" pitchFamily="34" charset="0"/>
                <a:ea typeface="Gulim" pitchFamily="34" charset="-127"/>
              </a:rPr>
              <a:t>Output Register(</a:t>
            </a:r>
            <a:r>
              <a:rPr lang="en-US" altLang="ko-KR" b="1" i="1">
                <a:solidFill>
                  <a:srgbClr val="A50021"/>
                </a:solidFill>
                <a:latin typeface="Arial" pitchFamily="34" charset="0"/>
                <a:ea typeface="Gulim" pitchFamily="34" charset="-127"/>
              </a:rPr>
              <a:t>OUTR</a:t>
            </a:r>
            <a:r>
              <a:rPr lang="en-US" altLang="ko-KR">
                <a:latin typeface="Arial" pitchFamily="34" charset="0"/>
                <a:ea typeface="Gulim" pitchFamily="34" charset="-127"/>
              </a:rPr>
              <a:t>) : hold an 8-bit character for an output device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3011</TotalTime>
  <Words>7598</Words>
  <Application>Microsoft Office PowerPoint</Application>
  <PresentationFormat>On-screen Show (4:3)</PresentationFormat>
  <Paragraphs>738</Paragraphs>
  <Slides>73</Slides>
  <Notes>4</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73</vt:i4>
      </vt:variant>
    </vt:vector>
  </HeadingPairs>
  <TitlesOfParts>
    <vt:vector size="77" baseType="lpstr">
      <vt:lpstr>Default Design</vt:lpstr>
      <vt:lpstr>워크시트</vt:lpstr>
      <vt:lpstr>VISIO</vt:lpstr>
      <vt:lpstr>수식</vt:lpstr>
      <vt:lpstr>PowerPoint Presentation</vt:lpstr>
      <vt:lpstr>PowerPoint Presentation</vt:lpstr>
      <vt:lpstr>5-1. Instruction Codes</vt:lpstr>
      <vt:lpstr>PowerPoint Presentation</vt:lpstr>
      <vt:lpstr>Direct Addressing</vt:lpstr>
      <vt:lpstr>Indirect Addressing</vt:lpstr>
      <vt:lpstr>PowerPoint Presentation</vt:lpstr>
      <vt:lpstr>PowerPoint Presentation</vt:lpstr>
      <vt:lpstr>PowerPoint Presentation</vt:lpstr>
      <vt:lpstr>PowerPoint Presentation</vt:lpstr>
      <vt:lpstr>PowerPoint Presentation</vt:lpstr>
      <vt:lpstr>PowerPoint Presentation</vt:lpstr>
      <vt:lpstr>Mano’s Computer: Memory Words</vt:lpstr>
      <vt:lpstr>Mano's Computer: Instructions</vt:lpstr>
      <vt:lpstr>Mano's Computer: Instructions</vt:lpstr>
      <vt:lpstr>5-3. Computer Instruction</vt:lpstr>
      <vt:lpstr>PowerPoint Presentation</vt:lpstr>
      <vt:lpstr>5-4. Timing and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5-6. Memory Reference Instruction</vt:lpstr>
      <vt:lpstr> </vt:lpstr>
      <vt:lpstr>5-7. Input-Output and Interrupt</vt:lpstr>
      <vt:lpstr>PowerPoint Presentation</vt:lpstr>
      <vt:lpstr>PowerPoint Presentation</vt:lpstr>
      <vt:lpstr>Mano's Computer: RTL</vt:lpstr>
      <vt:lpstr>5-8. Complete Computer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5-9 Design of Basic Computer</vt:lpstr>
      <vt:lpstr>5-9. Design of Basic Computer</vt:lpstr>
      <vt:lpstr>5-10. Design of Accumulator Logic</vt:lpstr>
      <vt:lpstr>PowerPoint Presentation</vt:lpstr>
      <vt:lpstr>5-10. Design of Accumulator Logic</vt:lpstr>
      <vt:lpstr>Summary of Mano’s  Computer</vt:lpstr>
    </vt:vector>
  </TitlesOfParts>
  <Company>CSC/GSU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Belksaim</dc:creator>
  <cp:lastModifiedBy>MY PC</cp:lastModifiedBy>
  <cp:revision>20</cp:revision>
  <dcterms:created xsi:type="dcterms:W3CDTF">2002-11-12T20:07:03Z</dcterms:created>
  <dcterms:modified xsi:type="dcterms:W3CDTF">2016-01-28T06:12:26Z</dcterms:modified>
</cp:coreProperties>
</file>