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0A558A-B545-41F6-A438-05F29FD369F9}"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250565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A558A-B545-41F6-A438-05F29FD369F9}"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268697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A558A-B545-41F6-A438-05F29FD369F9}"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361889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A558A-B545-41F6-A438-05F29FD369F9}"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394663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A558A-B545-41F6-A438-05F29FD369F9}"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193203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0A558A-B545-41F6-A438-05F29FD369F9}"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21255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0A558A-B545-41F6-A438-05F29FD369F9}"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114964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0A558A-B545-41F6-A438-05F29FD369F9}"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393557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A558A-B545-41F6-A438-05F29FD369F9}"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330752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A558A-B545-41F6-A438-05F29FD369F9}"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388512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A558A-B545-41F6-A438-05F29FD369F9}"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0B67-E196-4A4A-9F98-7E80670559B2}" type="slidenum">
              <a:rPr lang="en-US" smtClean="0"/>
              <a:t>‹#›</a:t>
            </a:fld>
            <a:endParaRPr lang="en-US"/>
          </a:p>
        </p:txBody>
      </p:sp>
    </p:spTree>
    <p:extLst>
      <p:ext uri="{BB962C8B-B14F-4D97-AF65-F5344CB8AC3E}">
        <p14:creationId xmlns:p14="http://schemas.microsoft.com/office/powerpoint/2010/main" val="217591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558A-B545-41F6-A438-05F29FD369F9}" type="datetimeFigureOut">
              <a:rPr lang="en-US" smtClean="0"/>
              <a:t>4/15/2018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00B67-E196-4A4A-9F98-7E80670559B2}" type="slidenum">
              <a:rPr lang="en-US" smtClean="0"/>
              <a:t>‹#›</a:t>
            </a:fld>
            <a:endParaRPr lang="en-US"/>
          </a:p>
        </p:txBody>
      </p:sp>
    </p:spTree>
    <p:extLst>
      <p:ext uri="{BB962C8B-B14F-4D97-AF65-F5344CB8AC3E}">
        <p14:creationId xmlns:p14="http://schemas.microsoft.com/office/powerpoint/2010/main" val="206575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1" name="TextBox 4"/>
          <p:cNvSpPr txBox="1">
            <a:spLocks noChangeArrowheads="1"/>
          </p:cNvSpPr>
          <p:nvPr/>
        </p:nvSpPr>
        <p:spPr bwMode="auto">
          <a:xfrm>
            <a:off x="1524000" y="1"/>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Memory Organization		               </a:t>
            </a:r>
            <a:fld id="{A7D3CC5C-97B5-484C-8871-FA62081F2E91}" type="slidenum">
              <a:rPr lang="en-US" altLang="en-US">
                <a:latin typeface="Calibri" panose="020F0502020204030204" pitchFamily="34" charset="0"/>
              </a:rPr>
              <a:pPr eaLnBrk="1" hangingPunct="1"/>
              <a:t>1</a:t>
            </a:fld>
            <a:r>
              <a:rPr lang="en-US" altLang="en-US">
                <a:latin typeface="Calibri" panose="020F0502020204030204" pitchFamily="34" charset="0"/>
              </a:rPr>
              <a:t>				          Lecture 43</a:t>
            </a:r>
          </a:p>
        </p:txBody>
      </p:sp>
      <p:sp>
        <p:nvSpPr>
          <p:cNvPr id="2052" name="TextBox 5"/>
          <p:cNvSpPr txBox="1">
            <a:spLocks noChangeArrowheads="1"/>
          </p:cNvSpPr>
          <p:nvPr/>
        </p:nvSpPr>
        <p:spPr bwMode="auto">
          <a:xfrm>
            <a:off x="1524000" y="65532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     </a:t>
            </a:r>
          </a:p>
        </p:txBody>
      </p:sp>
      <p:cxnSp>
        <p:nvCxnSpPr>
          <p:cNvPr id="8" name="Straight Connector 7"/>
          <p:cNvCxnSpPr/>
          <p:nvPr/>
        </p:nvCxnSpPr>
        <p:spPr>
          <a:xfrm>
            <a:off x="1752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2054" name="TextBox 8"/>
          <p:cNvSpPr txBox="1">
            <a:spLocks noChangeArrowheads="1"/>
          </p:cNvSpPr>
          <p:nvPr/>
        </p:nvSpPr>
        <p:spPr bwMode="auto">
          <a:xfrm>
            <a:off x="2209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dirty="0">
                <a:latin typeface="Times New Roman" panose="02020603050405020304" pitchFamily="18" charset="0"/>
                <a:cs typeface="Times New Roman" panose="02020603050405020304" pitchFamily="18" charset="0"/>
              </a:rPr>
              <a:t>Virtual Memory </a:t>
            </a:r>
          </a:p>
        </p:txBody>
      </p:sp>
      <p:sp>
        <p:nvSpPr>
          <p:cNvPr id="2" name="TextBox 1"/>
          <p:cNvSpPr txBox="1"/>
          <p:nvPr/>
        </p:nvSpPr>
        <p:spPr>
          <a:xfrm>
            <a:off x="1905000" y="1371600"/>
            <a:ext cx="8305800" cy="2862322"/>
          </a:xfrm>
          <a:prstGeom prst="rect">
            <a:avLst/>
          </a:prstGeom>
          <a:noFill/>
          <a:ln w="38100">
            <a:solidFill>
              <a:schemeClr val="tx1"/>
            </a:solidFill>
          </a:ln>
        </p:spPr>
        <p:txBody>
          <a:bodyPr wrap="square" rtlCol="0">
            <a:spAutoFit/>
          </a:bodyPr>
          <a:lstStyle/>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Virtual Memory is </a:t>
            </a:r>
            <a:r>
              <a:rPr lang="en-US" sz="2000" b="1" dirty="0">
                <a:latin typeface="Times New Roman" panose="02020603050405020304" pitchFamily="18" charset="0"/>
                <a:cs typeface="Times New Roman" panose="02020603050405020304" pitchFamily="18" charset="0"/>
              </a:rPr>
              <a:t>a storage allocation scheme in which secondary memory can be addressed as though it were part of main memory</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size of virtual storage is limited by the addressing scheme of the computer system and amount of secondary memory is available not by the actual number of the main storage locations.</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a technique that is implemented using both hardware and software.</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maps memory addresses used by a program, called virtual addresses, into physical addresses in computer memory.</a:t>
            </a:r>
          </a:p>
          <a:p>
            <a:pPr marL="34290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10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5" name="TextBox 4"/>
          <p:cNvSpPr txBox="1">
            <a:spLocks noChangeArrowheads="1"/>
          </p:cNvSpPr>
          <p:nvPr/>
        </p:nvSpPr>
        <p:spPr bwMode="auto">
          <a:xfrm>
            <a:off x="1524000" y="1"/>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Memory Organization		               </a:t>
            </a:r>
            <a:fld id="{322C776C-B57C-4421-BCC8-F69C4A840424}" type="slidenum">
              <a:rPr lang="en-US" altLang="en-US">
                <a:latin typeface="Calibri" panose="020F0502020204030204" pitchFamily="34" charset="0"/>
              </a:rPr>
              <a:pPr eaLnBrk="1" hangingPunct="1"/>
              <a:t>2</a:t>
            </a:fld>
            <a:r>
              <a:rPr lang="en-US" altLang="en-US">
                <a:latin typeface="Calibri" panose="020F0502020204030204" pitchFamily="34" charset="0"/>
              </a:rPr>
              <a:t>				          Lecture 43</a:t>
            </a:r>
          </a:p>
        </p:txBody>
      </p:sp>
      <p:sp>
        <p:nvSpPr>
          <p:cNvPr id="3076" name="TextBox 5"/>
          <p:cNvSpPr txBox="1">
            <a:spLocks noChangeArrowheads="1"/>
          </p:cNvSpPr>
          <p:nvPr/>
        </p:nvSpPr>
        <p:spPr bwMode="auto">
          <a:xfrm>
            <a:off x="1524000" y="65532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     </a:t>
            </a:r>
          </a:p>
        </p:txBody>
      </p:sp>
      <p:cxnSp>
        <p:nvCxnSpPr>
          <p:cNvPr id="8" name="Straight Connector 7"/>
          <p:cNvCxnSpPr/>
          <p:nvPr/>
        </p:nvCxnSpPr>
        <p:spPr>
          <a:xfrm>
            <a:off x="1752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3078" name="TextBox 8"/>
          <p:cNvSpPr txBox="1">
            <a:spLocks noChangeArrowheads="1"/>
          </p:cNvSpPr>
          <p:nvPr/>
        </p:nvSpPr>
        <p:spPr bwMode="auto">
          <a:xfrm>
            <a:off x="2209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latin typeface="Calibri" panose="020F0502020204030204" pitchFamily="34" charset="0"/>
              </a:rPr>
              <a:t>Virtual Memory</a:t>
            </a:r>
          </a:p>
        </p:txBody>
      </p:sp>
      <p:sp>
        <p:nvSpPr>
          <p:cNvPr id="3079" name="Rectangle 3"/>
          <p:cNvSpPr>
            <a:spLocks noChangeArrowheads="1"/>
          </p:cNvSpPr>
          <p:nvPr/>
        </p:nvSpPr>
        <p:spPr bwMode="auto">
          <a:xfrm>
            <a:off x="1963738" y="1106488"/>
            <a:ext cx="81708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600" b="1" dirty="0">
                <a:latin typeface="Calibri" panose="020F0502020204030204" pitchFamily="34" charset="0"/>
              </a:rPr>
              <a:t>Give the programmer the illusion that the system has a very large memory, even though the computer actually has a relatively small main memory</a:t>
            </a:r>
          </a:p>
        </p:txBody>
      </p:sp>
      <p:sp>
        <p:nvSpPr>
          <p:cNvPr id="3080" name="Rectangle 4"/>
          <p:cNvSpPr>
            <a:spLocks noChangeArrowheads="1"/>
          </p:cNvSpPr>
          <p:nvPr/>
        </p:nvSpPr>
        <p:spPr bwMode="auto">
          <a:xfrm>
            <a:off x="2332039" y="1692276"/>
            <a:ext cx="5155001" cy="3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2000"/>
              </a:lnSpc>
            </a:pPr>
            <a:r>
              <a:rPr lang="en-US" altLang="ko-KR" b="1" dirty="0">
                <a:latin typeface="Calibri" panose="020F0502020204030204" pitchFamily="34" charset="0"/>
              </a:rPr>
              <a:t>Address Space(Logical)  and Memory Space(Physical)</a:t>
            </a:r>
          </a:p>
        </p:txBody>
      </p:sp>
      <p:sp>
        <p:nvSpPr>
          <p:cNvPr id="3081" name="Rectangle 13"/>
          <p:cNvSpPr>
            <a:spLocks noChangeArrowheads="1"/>
          </p:cNvSpPr>
          <p:nvPr/>
        </p:nvSpPr>
        <p:spPr bwMode="auto">
          <a:xfrm>
            <a:off x="1876426" y="3519489"/>
            <a:ext cx="64738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1000"/>
              </a:lnSpc>
            </a:pPr>
            <a:r>
              <a:rPr lang="en-US" altLang="ko-KR" b="1" dirty="0">
                <a:latin typeface="Calibri" panose="020F0502020204030204" pitchFamily="34" charset="0"/>
              </a:rPr>
              <a:t>Address Mapping       </a:t>
            </a:r>
          </a:p>
          <a:p>
            <a:pPr eaLnBrk="1" hangingPunct="1">
              <a:lnSpc>
                <a:spcPct val="101000"/>
              </a:lnSpc>
            </a:pPr>
            <a:r>
              <a:rPr lang="en-US" altLang="ko-KR" b="1" dirty="0">
                <a:latin typeface="Calibri" panose="020F0502020204030204" pitchFamily="34" charset="0"/>
              </a:rPr>
              <a:t>      Memory </a:t>
            </a:r>
            <a:r>
              <a:rPr lang="en-US" altLang="ko-KR" b="1" i="1" dirty="0">
                <a:latin typeface="Calibri" panose="020F0502020204030204" pitchFamily="34" charset="0"/>
              </a:rPr>
              <a:t>Mapping Table</a:t>
            </a:r>
            <a:r>
              <a:rPr lang="en-US" altLang="ko-KR" b="1" dirty="0">
                <a:latin typeface="Calibri" panose="020F0502020204030204" pitchFamily="34" charset="0"/>
              </a:rPr>
              <a:t> for </a:t>
            </a:r>
            <a:r>
              <a:rPr lang="en-US" altLang="ko-KR" b="1" i="1" dirty="0">
                <a:latin typeface="Calibri" panose="020F0502020204030204" pitchFamily="34" charset="0"/>
              </a:rPr>
              <a:t>Virtual Address</a:t>
            </a:r>
            <a:r>
              <a:rPr lang="en-US" altLang="ko-KR" b="1" dirty="0">
                <a:latin typeface="Calibri" panose="020F0502020204030204" pitchFamily="34" charset="0"/>
              </a:rPr>
              <a:t> -&gt; </a:t>
            </a:r>
            <a:r>
              <a:rPr lang="en-US" altLang="ko-KR" b="1" i="1" dirty="0">
                <a:latin typeface="Calibri" panose="020F0502020204030204" pitchFamily="34" charset="0"/>
              </a:rPr>
              <a:t>Physical Address</a:t>
            </a:r>
            <a:endParaRPr lang="en-US" altLang="ko-KR" b="1" dirty="0">
              <a:latin typeface="Calibri" panose="020F0502020204030204" pitchFamily="34" charset="0"/>
            </a:endParaRPr>
          </a:p>
        </p:txBody>
      </p:sp>
      <p:grpSp>
        <p:nvGrpSpPr>
          <p:cNvPr id="3082" name="Group 58"/>
          <p:cNvGrpSpPr>
            <a:grpSpLocks/>
          </p:cNvGrpSpPr>
          <p:nvPr/>
        </p:nvGrpSpPr>
        <p:grpSpPr bwMode="auto">
          <a:xfrm>
            <a:off x="2838451" y="2039938"/>
            <a:ext cx="5286375" cy="1358900"/>
            <a:chOff x="366" y="1541"/>
            <a:chExt cx="4585" cy="635"/>
          </a:xfrm>
        </p:grpSpPr>
        <p:sp>
          <p:nvSpPr>
            <p:cNvPr id="3123" name="Rectangle 5"/>
            <p:cNvSpPr>
              <a:spLocks noChangeArrowheads="1"/>
            </p:cNvSpPr>
            <p:nvPr/>
          </p:nvSpPr>
          <p:spPr bwMode="auto">
            <a:xfrm>
              <a:off x="1097" y="1750"/>
              <a:ext cx="1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1000"/>
                </a:lnSpc>
              </a:pPr>
              <a:r>
                <a:rPr lang="en-US" altLang="ko-KR" sz="1400" b="1">
                  <a:latin typeface="Calibri" panose="020F0502020204030204" pitchFamily="34" charset="0"/>
                </a:rPr>
                <a:t>virtual address</a:t>
              </a:r>
            </a:p>
            <a:p>
              <a:pPr eaLnBrk="1" hangingPunct="1">
                <a:lnSpc>
                  <a:spcPct val="101000"/>
                </a:lnSpc>
              </a:pPr>
              <a:r>
                <a:rPr lang="en-US" altLang="ko-KR" sz="1400" b="1">
                  <a:latin typeface="Calibri" panose="020F0502020204030204" pitchFamily="34" charset="0"/>
                </a:rPr>
                <a:t>(logical address)</a:t>
              </a:r>
            </a:p>
          </p:txBody>
        </p:sp>
        <p:sp>
          <p:nvSpPr>
            <p:cNvPr id="3124" name="Rectangle 6"/>
            <p:cNvSpPr>
              <a:spLocks noChangeArrowheads="1"/>
            </p:cNvSpPr>
            <p:nvPr/>
          </p:nvSpPr>
          <p:spPr bwMode="auto">
            <a:xfrm>
              <a:off x="3489" y="1812"/>
              <a:ext cx="11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400" b="1">
                  <a:latin typeface="Calibri" panose="020F0502020204030204" pitchFamily="34" charset="0"/>
                </a:rPr>
                <a:t>physical address</a:t>
              </a:r>
            </a:p>
          </p:txBody>
        </p:sp>
        <p:sp>
          <p:nvSpPr>
            <p:cNvPr id="3125" name="Oval 7"/>
            <p:cNvSpPr>
              <a:spLocks noChangeArrowheads="1"/>
            </p:cNvSpPr>
            <p:nvPr/>
          </p:nvSpPr>
          <p:spPr bwMode="auto">
            <a:xfrm>
              <a:off x="997" y="1662"/>
              <a:ext cx="1551"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26" name="Oval 8"/>
            <p:cNvSpPr>
              <a:spLocks noChangeArrowheads="1"/>
            </p:cNvSpPr>
            <p:nvPr/>
          </p:nvSpPr>
          <p:spPr bwMode="auto">
            <a:xfrm>
              <a:off x="3401" y="1662"/>
              <a:ext cx="1550"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27" name="Line 9"/>
            <p:cNvSpPr>
              <a:spLocks noChangeShapeType="1"/>
            </p:cNvSpPr>
            <p:nvPr/>
          </p:nvSpPr>
          <p:spPr bwMode="auto">
            <a:xfrm>
              <a:off x="2636" y="1855"/>
              <a:ext cx="6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28" name="Rectangle 10"/>
            <p:cNvSpPr>
              <a:spLocks noChangeArrowheads="1"/>
            </p:cNvSpPr>
            <p:nvPr/>
          </p:nvSpPr>
          <p:spPr bwMode="auto">
            <a:xfrm>
              <a:off x="1152" y="1541"/>
              <a:ext cx="10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400" b="1" dirty="0">
                  <a:latin typeface="Calibri" panose="020F0502020204030204" pitchFamily="34" charset="0"/>
                </a:rPr>
                <a:t>address space</a:t>
              </a:r>
            </a:p>
          </p:txBody>
        </p:sp>
        <p:sp>
          <p:nvSpPr>
            <p:cNvPr id="3129" name="Rectangle 11"/>
            <p:cNvSpPr>
              <a:spLocks noChangeArrowheads="1"/>
            </p:cNvSpPr>
            <p:nvPr/>
          </p:nvSpPr>
          <p:spPr bwMode="auto">
            <a:xfrm>
              <a:off x="3579" y="1552"/>
              <a:ext cx="10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400" b="1">
                  <a:latin typeface="Calibri" panose="020F0502020204030204" pitchFamily="34" charset="0"/>
                </a:rPr>
                <a:t>memory space</a:t>
              </a:r>
            </a:p>
          </p:txBody>
        </p:sp>
        <p:sp>
          <p:nvSpPr>
            <p:cNvPr id="3130" name="Rectangle 12"/>
            <p:cNvSpPr>
              <a:spLocks noChangeArrowheads="1"/>
            </p:cNvSpPr>
            <p:nvPr/>
          </p:nvSpPr>
          <p:spPr bwMode="auto">
            <a:xfrm>
              <a:off x="366" y="2051"/>
              <a:ext cx="43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400" b="1">
                  <a:latin typeface="Calibri" panose="020F0502020204030204" pitchFamily="34" charset="0"/>
                </a:rPr>
                <a:t> address generated by programs        actual main memory address</a:t>
              </a:r>
            </a:p>
          </p:txBody>
        </p:sp>
        <p:sp>
          <p:nvSpPr>
            <p:cNvPr id="3131" name="Rectangle 14"/>
            <p:cNvSpPr>
              <a:spLocks noChangeArrowheads="1"/>
            </p:cNvSpPr>
            <p:nvPr/>
          </p:nvSpPr>
          <p:spPr bwMode="auto">
            <a:xfrm>
              <a:off x="2625" y="1724"/>
              <a:ext cx="6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1400" b="1">
                  <a:latin typeface="Calibri" panose="020F0502020204030204" pitchFamily="34" charset="0"/>
                </a:rPr>
                <a:t>Mapping</a:t>
              </a:r>
            </a:p>
          </p:txBody>
        </p:sp>
      </p:grpSp>
      <p:sp>
        <p:nvSpPr>
          <p:cNvPr id="3083" name="Rectangle 15"/>
          <p:cNvSpPr>
            <a:spLocks noChangeArrowheads="1"/>
          </p:cNvSpPr>
          <p:nvPr/>
        </p:nvSpPr>
        <p:spPr bwMode="auto">
          <a:xfrm>
            <a:off x="1920876" y="1066801"/>
            <a:ext cx="8304213" cy="5429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084" name="Rectangle 16"/>
          <p:cNvSpPr>
            <a:spLocks noChangeArrowheads="1"/>
          </p:cNvSpPr>
          <p:nvPr/>
        </p:nvSpPr>
        <p:spPr bwMode="auto">
          <a:xfrm>
            <a:off x="4216400" y="4246563"/>
            <a:ext cx="13081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400" b="1" i="1">
                <a:solidFill>
                  <a:srgbClr val="000000"/>
                </a:solidFill>
                <a:latin typeface="Calibri" panose="020F0502020204030204" pitchFamily="34" charset="0"/>
              </a:rPr>
              <a:t>Virtual address</a:t>
            </a:r>
          </a:p>
        </p:txBody>
      </p:sp>
      <p:sp>
        <p:nvSpPr>
          <p:cNvPr id="3085" name="Rectangle 17"/>
          <p:cNvSpPr>
            <a:spLocks noChangeArrowheads="1"/>
          </p:cNvSpPr>
          <p:nvPr/>
        </p:nvSpPr>
        <p:spPr bwMode="auto">
          <a:xfrm>
            <a:off x="4648200" y="4851401"/>
            <a:ext cx="6175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Virtual</a:t>
            </a:r>
          </a:p>
          <a:p>
            <a:pPr eaLnBrk="1" hangingPunct="1">
              <a:lnSpc>
                <a:spcPct val="90000"/>
              </a:lnSpc>
            </a:pPr>
            <a:endParaRPr lang="en-US" altLang="ko-KR" sz="1200" b="1">
              <a:solidFill>
                <a:srgbClr val="000000"/>
              </a:solidFill>
              <a:latin typeface="Calibri" panose="020F0502020204030204" pitchFamily="34" charset="0"/>
            </a:endParaRPr>
          </a:p>
        </p:txBody>
      </p:sp>
      <p:sp>
        <p:nvSpPr>
          <p:cNvPr id="3086" name="Rectangle 18"/>
          <p:cNvSpPr>
            <a:spLocks noChangeArrowheads="1"/>
          </p:cNvSpPr>
          <p:nvPr/>
        </p:nvSpPr>
        <p:spPr bwMode="auto">
          <a:xfrm>
            <a:off x="4579939" y="5014914"/>
            <a:ext cx="6762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address</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87" name="Rectangle 19"/>
          <p:cNvSpPr>
            <a:spLocks noChangeArrowheads="1"/>
          </p:cNvSpPr>
          <p:nvPr/>
        </p:nvSpPr>
        <p:spPr bwMode="auto">
          <a:xfrm>
            <a:off x="4610100" y="5176839"/>
            <a:ext cx="666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register</a:t>
            </a:r>
          </a:p>
          <a:p>
            <a:pPr eaLnBrk="1" hangingPunct="1">
              <a:lnSpc>
                <a:spcPct val="90000"/>
              </a:lnSpc>
            </a:pPr>
            <a:endParaRPr lang="en-US" altLang="ko-KR" sz="1200" b="1">
              <a:solidFill>
                <a:srgbClr val="000000"/>
              </a:solidFill>
              <a:latin typeface="Calibri" panose="020F0502020204030204" pitchFamily="34" charset="0"/>
            </a:endParaRPr>
          </a:p>
        </p:txBody>
      </p:sp>
      <p:sp>
        <p:nvSpPr>
          <p:cNvPr id="3088" name="Rectangle 21"/>
          <p:cNvSpPr>
            <a:spLocks noChangeArrowheads="1"/>
          </p:cNvSpPr>
          <p:nvPr/>
        </p:nvSpPr>
        <p:spPr bwMode="auto">
          <a:xfrm>
            <a:off x="5800725" y="4872039"/>
            <a:ext cx="730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Memory</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89" name="Rectangle 22"/>
          <p:cNvSpPr>
            <a:spLocks noChangeArrowheads="1"/>
          </p:cNvSpPr>
          <p:nvPr/>
        </p:nvSpPr>
        <p:spPr bwMode="auto">
          <a:xfrm>
            <a:off x="5773739" y="5035551"/>
            <a:ext cx="7461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mapping</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90" name="Rectangle 23"/>
          <p:cNvSpPr>
            <a:spLocks noChangeArrowheads="1"/>
          </p:cNvSpPr>
          <p:nvPr/>
        </p:nvSpPr>
        <p:spPr bwMode="auto">
          <a:xfrm>
            <a:off x="5919788" y="5197475"/>
            <a:ext cx="5080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table</a:t>
            </a:r>
          </a:p>
        </p:txBody>
      </p:sp>
      <p:sp>
        <p:nvSpPr>
          <p:cNvPr id="3091" name="Rectangle 24"/>
          <p:cNvSpPr>
            <a:spLocks noChangeArrowheads="1"/>
          </p:cNvSpPr>
          <p:nvPr/>
        </p:nvSpPr>
        <p:spPr bwMode="auto">
          <a:xfrm>
            <a:off x="5619751" y="6130926"/>
            <a:ext cx="10906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Memory table</a:t>
            </a:r>
          </a:p>
          <a:p>
            <a:pPr eaLnBrk="1" hangingPunct="1">
              <a:lnSpc>
                <a:spcPct val="90000"/>
              </a:lnSpc>
            </a:pPr>
            <a:endParaRPr lang="en-US" altLang="ko-KR" sz="1200" b="1">
              <a:solidFill>
                <a:srgbClr val="000000"/>
              </a:solidFill>
              <a:latin typeface="Calibri" panose="020F0502020204030204" pitchFamily="34" charset="0"/>
            </a:endParaRPr>
          </a:p>
        </p:txBody>
      </p:sp>
      <p:sp>
        <p:nvSpPr>
          <p:cNvPr id="3092" name="Rectangle 25"/>
          <p:cNvSpPr>
            <a:spLocks noChangeArrowheads="1"/>
          </p:cNvSpPr>
          <p:nvPr/>
        </p:nvSpPr>
        <p:spPr bwMode="auto">
          <a:xfrm>
            <a:off x="5588000" y="6291264"/>
            <a:ext cx="10937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buffer register</a:t>
            </a:r>
          </a:p>
        </p:txBody>
      </p:sp>
      <p:sp>
        <p:nvSpPr>
          <p:cNvPr id="3093" name="Rectangle 26"/>
          <p:cNvSpPr>
            <a:spLocks noChangeArrowheads="1"/>
          </p:cNvSpPr>
          <p:nvPr/>
        </p:nvSpPr>
        <p:spPr bwMode="auto">
          <a:xfrm>
            <a:off x="7321550" y="4802189"/>
            <a:ext cx="10874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Main memory</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94" name="Rectangle 27"/>
          <p:cNvSpPr>
            <a:spLocks noChangeArrowheads="1"/>
          </p:cNvSpPr>
          <p:nvPr/>
        </p:nvSpPr>
        <p:spPr bwMode="auto">
          <a:xfrm>
            <a:off x="7531101" y="4964114"/>
            <a:ext cx="6762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address</a:t>
            </a:r>
          </a:p>
          <a:p>
            <a:pPr eaLnBrk="1" hangingPunct="1">
              <a:lnSpc>
                <a:spcPct val="90000"/>
              </a:lnSpc>
            </a:pPr>
            <a:endParaRPr lang="en-US" altLang="ko-KR" sz="1200" b="1">
              <a:solidFill>
                <a:srgbClr val="000000"/>
              </a:solidFill>
              <a:latin typeface="Calibri" panose="020F0502020204030204" pitchFamily="34" charset="0"/>
            </a:endParaRPr>
          </a:p>
        </p:txBody>
      </p:sp>
      <p:sp>
        <p:nvSpPr>
          <p:cNvPr id="3095" name="Rectangle 28"/>
          <p:cNvSpPr>
            <a:spLocks noChangeArrowheads="1"/>
          </p:cNvSpPr>
          <p:nvPr/>
        </p:nvSpPr>
        <p:spPr bwMode="auto">
          <a:xfrm>
            <a:off x="7558088" y="5129214"/>
            <a:ext cx="666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register</a:t>
            </a:r>
          </a:p>
          <a:p>
            <a:pPr eaLnBrk="1" hangingPunct="1">
              <a:lnSpc>
                <a:spcPct val="90000"/>
              </a:lnSpc>
            </a:pPr>
            <a:endParaRPr lang="en-US" altLang="ko-KR" sz="1200" b="1">
              <a:solidFill>
                <a:srgbClr val="000000"/>
              </a:solidFill>
              <a:latin typeface="Calibri" panose="020F0502020204030204" pitchFamily="34" charset="0"/>
            </a:endParaRPr>
          </a:p>
        </p:txBody>
      </p:sp>
      <p:sp>
        <p:nvSpPr>
          <p:cNvPr id="3096" name="Rectangle 30"/>
          <p:cNvSpPr>
            <a:spLocks noChangeArrowheads="1"/>
          </p:cNvSpPr>
          <p:nvPr/>
        </p:nvSpPr>
        <p:spPr bwMode="auto">
          <a:xfrm>
            <a:off x="8932864" y="4941888"/>
            <a:ext cx="52863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Main</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97" name="Rectangle 31"/>
          <p:cNvSpPr>
            <a:spLocks noChangeArrowheads="1"/>
          </p:cNvSpPr>
          <p:nvPr/>
        </p:nvSpPr>
        <p:spPr bwMode="auto">
          <a:xfrm>
            <a:off x="8813801" y="5105400"/>
            <a:ext cx="7207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memory</a:t>
            </a:r>
          </a:p>
        </p:txBody>
      </p:sp>
      <p:sp>
        <p:nvSpPr>
          <p:cNvPr id="3098" name="Rectangle 32"/>
          <p:cNvSpPr>
            <a:spLocks noChangeArrowheads="1"/>
          </p:cNvSpPr>
          <p:nvPr/>
        </p:nvSpPr>
        <p:spPr bwMode="auto">
          <a:xfrm>
            <a:off x="8670925" y="6130926"/>
            <a:ext cx="10874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dirty="0">
                <a:solidFill>
                  <a:srgbClr val="000000"/>
                </a:solidFill>
                <a:latin typeface="Calibri" panose="020F0502020204030204" pitchFamily="34" charset="0"/>
              </a:rPr>
              <a:t>Main memory</a:t>
            </a:r>
          </a:p>
          <a:p>
            <a:pPr eaLnBrk="1" hangingPunct="1">
              <a:lnSpc>
                <a:spcPct val="90000"/>
              </a:lnSpc>
            </a:pPr>
            <a:endParaRPr lang="en-US" altLang="ko-KR" sz="1200" b="1" dirty="0">
              <a:solidFill>
                <a:srgbClr val="000000"/>
              </a:solidFill>
              <a:latin typeface="Calibri" panose="020F0502020204030204" pitchFamily="34" charset="0"/>
            </a:endParaRPr>
          </a:p>
        </p:txBody>
      </p:sp>
      <p:sp>
        <p:nvSpPr>
          <p:cNvPr id="3099" name="Rectangle 33"/>
          <p:cNvSpPr>
            <a:spLocks noChangeArrowheads="1"/>
          </p:cNvSpPr>
          <p:nvPr/>
        </p:nvSpPr>
        <p:spPr bwMode="auto">
          <a:xfrm>
            <a:off x="8670925" y="6296025"/>
            <a:ext cx="10937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200" b="1">
                <a:solidFill>
                  <a:srgbClr val="000000"/>
                </a:solidFill>
                <a:latin typeface="Calibri" panose="020F0502020204030204" pitchFamily="34" charset="0"/>
              </a:rPr>
              <a:t>buffer register</a:t>
            </a:r>
          </a:p>
        </p:txBody>
      </p:sp>
      <p:sp>
        <p:nvSpPr>
          <p:cNvPr id="3100" name="Rectangle 34"/>
          <p:cNvSpPr>
            <a:spLocks noChangeArrowheads="1"/>
          </p:cNvSpPr>
          <p:nvPr/>
        </p:nvSpPr>
        <p:spPr bwMode="auto">
          <a:xfrm>
            <a:off x="4506913" y="4803775"/>
            <a:ext cx="863600" cy="7127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01" name="Arc 35"/>
          <p:cNvSpPr>
            <a:spLocks/>
          </p:cNvSpPr>
          <p:nvPr/>
        </p:nvSpPr>
        <p:spPr bwMode="auto">
          <a:xfrm>
            <a:off x="4895851" y="4678364"/>
            <a:ext cx="100013" cy="111125"/>
          </a:xfrm>
          <a:custGeom>
            <a:avLst/>
            <a:gdLst>
              <a:gd name="T0" fmla="*/ 0 w 17255"/>
              <a:gd name="T1" fmla="*/ 1296041 h 21600"/>
              <a:gd name="T2" fmla="*/ 19475157 w 17255"/>
              <a:gd name="T3" fmla="*/ 1223203 h 21600"/>
              <a:gd name="T4" fmla="*/ 9871238 w 17255"/>
              <a:gd name="T5" fmla="*/ 15131634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02" name="Line 36"/>
          <p:cNvSpPr>
            <a:spLocks noChangeShapeType="1"/>
          </p:cNvSpPr>
          <p:nvPr/>
        </p:nvSpPr>
        <p:spPr bwMode="auto">
          <a:xfrm>
            <a:off x="4945063" y="4478339"/>
            <a:ext cx="0" cy="2111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3" name="Arc 37"/>
          <p:cNvSpPr>
            <a:spLocks/>
          </p:cNvSpPr>
          <p:nvPr/>
        </p:nvSpPr>
        <p:spPr bwMode="auto">
          <a:xfrm>
            <a:off x="5634039" y="5083176"/>
            <a:ext cx="123825" cy="87313"/>
          </a:xfrm>
          <a:custGeom>
            <a:avLst/>
            <a:gdLst>
              <a:gd name="T0" fmla="*/ 1885620 w 21600"/>
              <a:gd name="T1" fmla="*/ 11312799 h 17255"/>
              <a:gd name="T2" fmla="*/ 1997916 w 21600"/>
              <a:gd name="T3" fmla="*/ 0 h 17255"/>
              <a:gd name="T4" fmla="*/ 23327699 w 21600"/>
              <a:gd name="T5" fmla="*/ 5734073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04" name="Line 38"/>
          <p:cNvSpPr>
            <a:spLocks noChangeShapeType="1"/>
          </p:cNvSpPr>
          <p:nvPr/>
        </p:nvSpPr>
        <p:spPr bwMode="auto">
          <a:xfrm>
            <a:off x="5387976" y="5132388"/>
            <a:ext cx="2587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5" name="Rectangle 39"/>
          <p:cNvSpPr>
            <a:spLocks noChangeArrowheads="1"/>
          </p:cNvSpPr>
          <p:nvPr/>
        </p:nvSpPr>
        <p:spPr bwMode="auto">
          <a:xfrm>
            <a:off x="5762625" y="4478338"/>
            <a:ext cx="865188" cy="13636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06" name="Rectangle 40"/>
          <p:cNvSpPr>
            <a:spLocks noChangeArrowheads="1"/>
          </p:cNvSpPr>
          <p:nvPr/>
        </p:nvSpPr>
        <p:spPr bwMode="auto">
          <a:xfrm>
            <a:off x="5619751" y="6135689"/>
            <a:ext cx="1152525" cy="3714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07" name="Arc 41"/>
          <p:cNvSpPr>
            <a:spLocks/>
          </p:cNvSpPr>
          <p:nvPr/>
        </p:nvSpPr>
        <p:spPr bwMode="auto">
          <a:xfrm>
            <a:off x="6153151" y="6007101"/>
            <a:ext cx="100013" cy="111125"/>
          </a:xfrm>
          <a:custGeom>
            <a:avLst/>
            <a:gdLst>
              <a:gd name="T0" fmla="*/ 0 w 17255"/>
              <a:gd name="T1" fmla="*/ 1296041 h 21600"/>
              <a:gd name="T2" fmla="*/ 19475157 w 17255"/>
              <a:gd name="T3" fmla="*/ 1223203 h 21600"/>
              <a:gd name="T4" fmla="*/ 9871238 w 17255"/>
              <a:gd name="T5" fmla="*/ 15131634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08" name="Line 42"/>
          <p:cNvSpPr>
            <a:spLocks noChangeShapeType="1"/>
          </p:cNvSpPr>
          <p:nvPr/>
        </p:nvSpPr>
        <p:spPr bwMode="auto">
          <a:xfrm flipH="1">
            <a:off x="6202363" y="5845175"/>
            <a:ext cx="0" cy="1714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9" name="Arc 43"/>
          <p:cNvSpPr>
            <a:spLocks/>
          </p:cNvSpPr>
          <p:nvPr/>
        </p:nvSpPr>
        <p:spPr bwMode="auto">
          <a:xfrm>
            <a:off x="6891339" y="6272213"/>
            <a:ext cx="123825" cy="88900"/>
          </a:xfrm>
          <a:custGeom>
            <a:avLst/>
            <a:gdLst>
              <a:gd name="T0" fmla="*/ 1885620 w 21600"/>
              <a:gd name="T1" fmla="*/ 12157985 h 17255"/>
              <a:gd name="T2" fmla="*/ 1997916 w 21600"/>
              <a:gd name="T3" fmla="*/ 0 h 17255"/>
              <a:gd name="T4" fmla="*/ 23327699 w 21600"/>
              <a:gd name="T5" fmla="*/ 616255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10" name="Line 44"/>
          <p:cNvSpPr>
            <a:spLocks noChangeShapeType="1"/>
          </p:cNvSpPr>
          <p:nvPr/>
        </p:nvSpPr>
        <p:spPr bwMode="auto">
          <a:xfrm>
            <a:off x="6778625" y="6318251"/>
            <a:ext cx="120650" cy="47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1" name="Rectangle 46"/>
          <p:cNvSpPr>
            <a:spLocks noChangeArrowheads="1"/>
          </p:cNvSpPr>
          <p:nvPr/>
        </p:nvSpPr>
        <p:spPr bwMode="auto">
          <a:xfrm>
            <a:off x="7321550" y="4803775"/>
            <a:ext cx="1117600" cy="7127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12" name="Line 47"/>
          <p:cNvSpPr>
            <a:spLocks noChangeShapeType="1"/>
          </p:cNvSpPr>
          <p:nvPr/>
        </p:nvSpPr>
        <p:spPr bwMode="auto">
          <a:xfrm>
            <a:off x="7021514" y="4592638"/>
            <a:ext cx="8334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3" name="Arc 48"/>
          <p:cNvSpPr>
            <a:spLocks/>
          </p:cNvSpPr>
          <p:nvPr/>
        </p:nvSpPr>
        <p:spPr bwMode="auto">
          <a:xfrm>
            <a:off x="7789863" y="4678364"/>
            <a:ext cx="101600" cy="111125"/>
          </a:xfrm>
          <a:custGeom>
            <a:avLst/>
            <a:gdLst>
              <a:gd name="T0" fmla="*/ 0 w 17255"/>
              <a:gd name="T1" fmla="*/ 1296041 h 21600"/>
              <a:gd name="T2" fmla="*/ 20741011 w 17255"/>
              <a:gd name="T3" fmla="*/ 1223203 h 21600"/>
              <a:gd name="T4" fmla="*/ 10512999 w 17255"/>
              <a:gd name="T5" fmla="*/ 15131634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14" name="Line 49"/>
          <p:cNvSpPr>
            <a:spLocks noChangeShapeType="1"/>
          </p:cNvSpPr>
          <p:nvPr/>
        </p:nvSpPr>
        <p:spPr bwMode="auto">
          <a:xfrm>
            <a:off x="7840663" y="4606925"/>
            <a:ext cx="0" cy="825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5" name="Arc 50"/>
          <p:cNvSpPr>
            <a:spLocks/>
          </p:cNvSpPr>
          <p:nvPr/>
        </p:nvSpPr>
        <p:spPr bwMode="auto">
          <a:xfrm>
            <a:off x="8682039" y="5086350"/>
            <a:ext cx="123825" cy="88900"/>
          </a:xfrm>
          <a:custGeom>
            <a:avLst/>
            <a:gdLst>
              <a:gd name="T0" fmla="*/ 1885620 w 21600"/>
              <a:gd name="T1" fmla="*/ 12157985 h 17255"/>
              <a:gd name="T2" fmla="*/ 1997916 w 21600"/>
              <a:gd name="T3" fmla="*/ 0 h 17255"/>
              <a:gd name="T4" fmla="*/ 23327699 w 21600"/>
              <a:gd name="T5" fmla="*/ 616255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16" name="Line 51"/>
          <p:cNvSpPr>
            <a:spLocks noChangeShapeType="1"/>
          </p:cNvSpPr>
          <p:nvPr/>
        </p:nvSpPr>
        <p:spPr bwMode="auto">
          <a:xfrm>
            <a:off x="8435975" y="5137150"/>
            <a:ext cx="2492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7" name="Rectangle 52"/>
          <p:cNvSpPr>
            <a:spLocks noChangeArrowheads="1"/>
          </p:cNvSpPr>
          <p:nvPr/>
        </p:nvSpPr>
        <p:spPr bwMode="auto">
          <a:xfrm>
            <a:off x="8815388" y="4606925"/>
            <a:ext cx="787400" cy="11064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18" name="Rectangle 53"/>
          <p:cNvSpPr>
            <a:spLocks noChangeArrowheads="1"/>
          </p:cNvSpPr>
          <p:nvPr/>
        </p:nvSpPr>
        <p:spPr bwMode="auto">
          <a:xfrm>
            <a:off x="8658226" y="6135689"/>
            <a:ext cx="1166813" cy="3714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latin typeface="Calibri" panose="020F0502020204030204" pitchFamily="34" charset="0"/>
            </a:endParaRPr>
          </a:p>
        </p:txBody>
      </p:sp>
      <p:sp>
        <p:nvSpPr>
          <p:cNvPr id="3119" name="Arc 54"/>
          <p:cNvSpPr>
            <a:spLocks/>
          </p:cNvSpPr>
          <p:nvPr/>
        </p:nvSpPr>
        <p:spPr bwMode="auto">
          <a:xfrm>
            <a:off x="9205913" y="6007101"/>
            <a:ext cx="100012" cy="111125"/>
          </a:xfrm>
          <a:custGeom>
            <a:avLst/>
            <a:gdLst>
              <a:gd name="T0" fmla="*/ 0 w 17255"/>
              <a:gd name="T1" fmla="*/ 1296041 h 21600"/>
              <a:gd name="T2" fmla="*/ 19474359 w 17255"/>
              <a:gd name="T3" fmla="*/ 1223203 h 21600"/>
              <a:gd name="T4" fmla="*/ 9870971 w 17255"/>
              <a:gd name="T5" fmla="*/ 15131634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3120" name="Line 55"/>
          <p:cNvSpPr>
            <a:spLocks noChangeShapeType="1"/>
          </p:cNvSpPr>
          <p:nvPr/>
        </p:nvSpPr>
        <p:spPr bwMode="auto">
          <a:xfrm>
            <a:off x="9255125" y="5719763"/>
            <a:ext cx="0" cy="2968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1" name="Rectangle 56"/>
          <p:cNvSpPr>
            <a:spLocks noChangeArrowheads="1"/>
          </p:cNvSpPr>
          <p:nvPr/>
        </p:nvSpPr>
        <p:spPr bwMode="auto">
          <a:xfrm>
            <a:off x="7019926" y="5762625"/>
            <a:ext cx="8223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ko-KR" sz="1400" b="1" i="1" dirty="0">
                <a:latin typeface="Calibri" panose="020F0502020204030204" pitchFamily="34" charset="0"/>
              </a:rPr>
              <a:t>Physical </a:t>
            </a:r>
          </a:p>
          <a:p>
            <a:pPr eaLnBrk="1" hangingPunct="1">
              <a:lnSpc>
                <a:spcPct val="90000"/>
              </a:lnSpc>
            </a:pPr>
            <a:r>
              <a:rPr lang="en-US" altLang="ko-KR" sz="1400" b="1" i="1" dirty="0">
                <a:latin typeface="Calibri" panose="020F0502020204030204" pitchFamily="34" charset="0"/>
              </a:rPr>
              <a:t>Address</a:t>
            </a:r>
          </a:p>
        </p:txBody>
      </p:sp>
      <p:sp>
        <p:nvSpPr>
          <p:cNvPr id="3122" name="Line 60"/>
          <p:cNvSpPr>
            <a:spLocks noChangeShapeType="1"/>
          </p:cNvSpPr>
          <p:nvPr/>
        </p:nvSpPr>
        <p:spPr bwMode="auto">
          <a:xfrm flipH="1">
            <a:off x="7011988" y="4587876"/>
            <a:ext cx="0" cy="17430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3926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fade">
                                      <p:cBhvr>
                                        <p:cTn id="7" dur="1000"/>
                                        <p:tgtEl>
                                          <p:spTgt spid="3079">
                                            <p:txEl>
                                              <p:pRg st="0" end="0"/>
                                            </p:txEl>
                                          </p:spTgt>
                                        </p:tgtEl>
                                      </p:cBhvr>
                                    </p:animEffect>
                                    <p:anim calcmode="lin" valueType="num">
                                      <p:cBhvr>
                                        <p:cTn id="8" dur="1000" fill="hold"/>
                                        <p:tgtEl>
                                          <p:spTgt spid="30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80">
                                            <p:txEl>
                                              <p:pRg st="0" end="0"/>
                                            </p:txEl>
                                          </p:spTgt>
                                        </p:tgtEl>
                                        <p:attrNameLst>
                                          <p:attrName>style.visibility</p:attrName>
                                        </p:attrNameLst>
                                      </p:cBhvr>
                                      <p:to>
                                        <p:strVal val="visible"/>
                                      </p:to>
                                    </p:set>
                                    <p:animEffect transition="in" filter="fade">
                                      <p:cBhvr>
                                        <p:cTn id="14" dur="1000"/>
                                        <p:tgtEl>
                                          <p:spTgt spid="3080">
                                            <p:txEl>
                                              <p:pRg st="0" end="0"/>
                                            </p:txEl>
                                          </p:spTgt>
                                        </p:tgtEl>
                                      </p:cBhvr>
                                    </p:animEffect>
                                    <p:anim calcmode="lin" valueType="num">
                                      <p:cBhvr>
                                        <p:cTn id="15" dur="1000" fill="hold"/>
                                        <p:tgtEl>
                                          <p:spTgt spid="308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0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82"/>
                                        </p:tgtEl>
                                        <p:attrNameLst>
                                          <p:attrName>style.visibility</p:attrName>
                                        </p:attrNameLst>
                                      </p:cBhvr>
                                      <p:to>
                                        <p:strVal val="visible"/>
                                      </p:to>
                                    </p:set>
                                    <p:animEffect transition="in" filter="fade">
                                      <p:cBhvr>
                                        <p:cTn id="21" dur="1000"/>
                                        <p:tgtEl>
                                          <p:spTgt spid="3082"/>
                                        </p:tgtEl>
                                      </p:cBhvr>
                                    </p:animEffect>
                                    <p:anim calcmode="lin" valueType="num">
                                      <p:cBhvr>
                                        <p:cTn id="22" dur="1000" fill="hold"/>
                                        <p:tgtEl>
                                          <p:spTgt spid="3082"/>
                                        </p:tgtEl>
                                        <p:attrNameLst>
                                          <p:attrName>ppt_x</p:attrName>
                                        </p:attrNameLst>
                                      </p:cBhvr>
                                      <p:tavLst>
                                        <p:tav tm="0">
                                          <p:val>
                                            <p:strVal val="#ppt_x"/>
                                          </p:val>
                                        </p:tav>
                                        <p:tav tm="100000">
                                          <p:val>
                                            <p:strVal val="#ppt_x"/>
                                          </p:val>
                                        </p:tav>
                                      </p:tavLst>
                                    </p:anim>
                                    <p:anim calcmode="lin" valueType="num">
                                      <p:cBhvr>
                                        <p:cTn id="23" dur="1000" fill="hold"/>
                                        <p:tgtEl>
                                          <p:spTgt spid="308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81"/>
                                        </p:tgtEl>
                                        <p:attrNameLst>
                                          <p:attrName>style.visibility</p:attrName>
                                        </p:attrNameLst>
                                      </p:cBhvr>
                                      <p:to>
                                        <p:strVal val="visible"/>
                                      </p:to>
                                    </p:set>
                                    <p:animEffect transition="in" filter="fade">
                                      <p:cBhvr>
                                        <p:cTn id="28" dur="1000"/>
                                        <p:tgtEl>
                                          <p:spTgt spid="3081"/>
                                        </p:tgtEl>
                                      </p:cBhvr>
                                    </p:animEffect>
                                    <p:anim calcmode="lin" valueType="num">
                                      <p:cBhvr>
                                        <p:cTn id="29" dur="1000" fill="hold"/>
                                        <p:tgtEl>
                                          <p:spTgt spid="3081"/>
                                        </p:tgtEl>
                                        <p:attrNameLst>
                                          <p:attrName>ppt_x</p:attrName>
                                        </p:attrNameLst>
                                      </p:cBhvr>
                                      <p:tavLst>
                                        <p:tav tm="0">
                                          <p:val>
                                            <p:strVal val="#ppt_x"/>
                                          </p:val>
                                        </p:tav>
                                        <p:tav tm="100000">
                                          <p:val>
                                            <p:strVal val="#ppt_x"/>
                                          </p:val>
                                        </p:tav>
                                      </p:tavLst>
                                    </p:anim>
                                    <p:anim calcmode="lin" valueType="num">
                                      <p:cBhvr>
                                        <p:cTn id="30" dur="1000" fill="hold"/>
                                        <p:tgtEl>
                                          <p:spTgt spid="308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04"/>
                                        </p:tgtEl>
                                        <p:attrNameLst>
                                          <p:attrName>style.visibility</p:attrName>
                                        </p:attrNameLst>
                                      </p:cBhvr>
                                      <p:to>
                                        <p:strVal val="visible"/>
                                      </p:to>
                                    </p:set>
                                    <p:animEffect transition="in" filter="fade">
                                      <p:cBhvr>
                                        <p:cTn id="35" dur="1000"/>
                                        <p:tgtEl>
                                          <p:spTgt spid="3104"/>
                                        </p:tgtEl>
                                      </p:cBhvr>
                                    </p:animEffect>
                                    <p:anim calcmode="lin" valueType="num">
                                      <p:cBhvr>
                                        <p:cTn id="36" dur="1000" fill="hold"/>
                                        <p:tgtEl>
                                          <p:spTgt spid="3104"/>
                                        </p:tgtEl>
                                        <p:attrNameLst>
                                          <p:attrName>ppt_x</p:attrName>
                                        </p:attrNameLst>
                                      </p:cBhvr>
                                      <p:tavLst>
                                        <p:tav tm="0">
                                          <p:val>
                                            <p:strVal val="#ppt_x"/>
                                          </p:val>
                                        </p:tav>
                                        <p:tav tm="100000">
                                          <p:val>
                                            <p:strVal val="#ppt_x"/>
                                          </p:val>
                                        </p:tav>
                                      </p:tavLst>
                                    </p:anim>
                                    <p:anim calcmode="lin" valueType="num">
                                      <p:cBhvr>
                                        <p:cTn id="37" dur="1000" fill="hold"/>
                                        <p:tgtEl>
                                          <p:spTgt spid="310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105"/>
                                        </p:tgtEl>
                                        <p:attrNameLst>
                                          <p:attrName>style.visibility</p:attrName>
                                        </p:attrNameLst>
                                      </p:cBhvr>
                                      <p:to>
                                        <p:strVal val="visible"/>
                                      </p:to>
                                    </p:set>
                                    <p:animEffect transition="in" filter="fade">
                                      <p:cBhvr>
                                        <p:cTn id="42" dur="1000"/>
                                        <p:tgtEl>
                                          <p:spTgt spid="3105"/>
                                        </p:tgtEl>
                                      </p:cBhvr>
                                    </p:animEffect>
                                    <p:anim calcmode="lin" valueType="num">
                                      <p:cBhvr>
                                        <p:cTn id="43" dur="1000" fill="hold"/>
                                        <p:tgtEl>
                                          <p:spTgt spid="3105"/>
                                        </p:tgtEl>
                                        <p:attrNameLst>
                                          <p:attrName>ppt_x</p:attrName>
                                        </p:attrNameLst>
                                      </p:cBhvr>
                                      <p:tavLst>
                                        <p:tav tm="0">
                                          <p:val>
                                            <p:strVal val="#ppt_x"/>
                                          </p:val>
                                        </p:tav>
                                        <p:tav tm="100000">
                                          <p:val>
                                            <p:strVal val="#ppt_x"/>
                                          </p:val>
                                        </p:tav>
                                      </p:tavLst>
                                    </p:anim>
                                    <p:anim calcmode="lin" valueType="num">
                                      <p:cBhvr>
                                        <p:cTn id="44" dur="1000" fill="hold"/>
                                        <p:tgtEl>
                                          <p:spTgt spid="3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11"/>
                                        </p:tgtEl>
                                        <p:attrNameLst>
                                          <p:attrName>style.visibility</p:attrName>
                                        </p:attrNameLst>
                                      </p:cBhvr>
                                      <p:to>
                                        <p:strVal val="visible"/>
                                      </p:to>
                                    </p:set>
                                    <p:animEffect transition="in" filter="fade">
                                      <p:cBhvr>
                                        <p:cTn id="49" dur="1000"/>
                                        <p:tgtEl>
                                          <p:spTgt spid="3111"/>
                                        </p:tgtEl>
                                      </p:cBhvr>
                                    </p:animEffect>
                                    <p:anim calcmode="lin" valueType="num">
                                      <p:cBhvr>
                                        <p:cTn id="50" dur="1000" fill="hold"/>
                                        <p:tgtEl>
                                          <p:spTgt spid="3111"/>
                                        </p:tgtEl>
                                        <p:attrNameLst>
                                          <p:attrName>ppt_x</p:attrName>
                                        </p:attrNameLst>
                                      </p:cBhvr>
                                      <p:tavLst>
                                        <p:tav tm="0">
                                          <p:val>
                                            <p:strVal val="#ppt_x"/>
                                          </p:val>
                                        </p:tav>
                                        <p:tav tm="100000">
                                          <p:val>
                                            <p:strVal val="#ppt_x"/>
                                          </p:val>
                                        </p:tav>
                                      </p:tavLst>
                                    </p:anim>
                                    <p:anim calcmode="lin" valueType="num">
                                      <p:cBhvr>
                                        <p:cTn id="51" dur="1000" fill="hold"/>
                                        <p:tgtEl>
                                          <p:spTgt spid="31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117"/>
                                        </p:tgtEl>
                                        <p:attrNameLst>
                                          <p:attrName>style.visibility</p:attrName>
                                        </p:attrNameLst>
                                      </p:cBhvr>
                                      <p:to>
                                        <p:strVal val="visible"/>
                                      </p:to>
                                    </p:set>
                                    <p:animEffect transition="in" filter="fade">
                                      <p:cBhvr>
                                        <p:cTn id="56" dur="1000"/>
                                        <p:tgtEl>
                                          <p:spTgt spid="3117"/>
                                        </p:tgtEl>
                                      </p:cBhvr>
                                    </p:animEffect>
                                    <p:anim calcmode="lin" valueType="num">
                                      <p:cBhvr>
                                        <p:cTn id="57" dur="1000" fill="hold"/>
                                        <p:tgtEl>
                                          <p:spTgt spid="3117"/>
                                        </p:tgtEl>
                                        <p:attrNameLst>
                                          <p:attrName>ppt_x</p:attrName>
                                        </p:attrNameLst>
                                      </p:cBhvr>
                                      <p:tavLst>
                                        <p:tav tm="0">
                                          <p:val>
                                            <p:strVal val="#ppt_x"/>
                                          </p:val>
                                        </p:tav>
                                        <p:tav tm="100000">
                                          <p:val>
                                            <p:strVal val="#ppt_x"/>
                                          </p:val>
                                        </p:tav>
                                      </p:tavLst>
                                    </p:anim>
                                    <p:anim calcmode="lin" valueType="num">
                                      <p:cBhvr>
                                        <p:cTn id="58" dur="1000" fill="hold"/>
                                        <p:tgtEl>
                                          <p:spTgt spid="31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106"/>
                                        </p:tgtEl>
                                        <p:attrNameLst>
                                          <p:attrName>style.visibility</p:attrName>
                                        </p:attrNameLst>
                                      </p:cBhvr>
                                      <p:to>
                                        <p:strVal val="visible"/>
                                      </p:to>
                                    </p:set>
                                    <p:animEffect transition="in" filter="fade">
                                      <p:cBhvr>
                                        <p:cTn id="63" dur="1000"/>
                                        <p:tgtEl>
                                          <p:spTgt spid="3106"/>
                                        </p:tgtEl>
                                      </p:cBhvr>
                                    </p:animEffect>
                                    <p:anim calcmode="lin" valueType="num">
                                      <p:cBhvr>
                                        <p:cTn id="64" dur="1000" fill="hold"/>
                                        <p:tgtEl>
                                          <p:spTgt spid="3106"/>
                                        </p:tgtEl>
                                        <p:attrNameLst>
                                          <p:attrName>ppt_x</p:attrName>
                                        </p:attrNameLst>
                                      </p:cBhvr>
                                      <p:tavLst>
                                        <p:tav tm="0">
                                          <p:val>
                                            <p:strVal val="#ppt_x"/>
                                          </p:val>
                                        </p:tav>
                                        <p:tav tm="100000">
                                          <p:val>
                                            <p:strVal val="#ppt_x"/>
                                          </p:val>
                                        </p:tav>
                                      </p:tavLst>
                                    </p:anim>
                                    <p:anim calcmode="lin" valueType="num">
                                      <p:cBhvr>
                                        <p:cTn id="65" dur="1000" fill="hold"/>
                                        <p:tgtEl>
                                          <p:spTgt spid="310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118"/>
                                        </p:tgtEl>
                                        <p:attrNameLst>
                                          <p:attrName>style.visibility</p:attrName>
                                        </p:attrNameLst>
                                      </p:cBhvr>
                                      <p:to>
                                        <p:strVal val="visible"/>
                                      </p:to>
                                    </p:set>
                                    <p:animEffect transition="in" filter="fade">
                                      <p:cBhvr>
                                        <p:cTn id="70" dur="1000"/>
                                        <p:tgtEl>
                                          <p:spTgt spid="3118"/>
                                        </p:tgtEl>
                                      </p:cBhvr>
                                    </p:animEffect>
                                    <p:anim calcmode="lin" valueType="num">
                                      <p:cBhvr>
                                        <p:cTn id="71" dur="1000" fill="hold"/>
                                        <p:tgtEl>
                                          <p:spTgt spid="3118"/>
                                        </p:tgtEl>
                                        <p:attrNameLst>
                                          <p:attrName>ppt_x</p:attrName>
                                        </p:attrNameLst>
                                      </p:cBhvr>
                                      <p:tavLst>
                                        <p:tav tm="0">
                                          <p:val>
                                            <p:strVal val="#ppt_x"/>
                                          </p:val>
                                        </p:tav>
                                        <p:tav tm="100000">
                                          <p:val>
                                            <p:strVal val="#ppt_x"/>
                                          </p:val>
                                        </p:tav>
                                      </p:tavLst>
                                    </p:anim>
                                    <p:anim calcmode="lin" valueType="num">
                                      <p:cBhvr>
                                        <p:cTn id="72" dur="1000" fill="hold"/>
                                        <p:tgtEl>
                                          <p:spTgt spid="31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121"/>
                                        </p:tgtEl>
                                        <p:attrNameLst>
                                          <p:attrName>style.visibility</p:attrName>
                                        </p:attrNameLst>
                                      </p:cBhvr>
                                      <p:to>
                                        <p:strVal val="visible"/>
                                      </p:to>
                                    </p:set>
                                    <p:animEffect transition="in" filter="fade">
                                      <p:cBhvr>
                                        <p:cTn id="77" dur="1000"/>
                                        <p:tgtEl>
                                          <p:spTgt spid="3121"/>
                                        </p:tgtEl>
                                      </p:cBhvr>
                                    </p:animEffect>
                                    <p:anim calcmode="lin" valueType="num">
                                      <p:cBhvr>
                                        <p:cTn id="78" dur="1000" fill="hold"/>
                                        <p:tgtEl>
                                          <p:spTgt spid="3121"/>
                                        </p:tgtEl>
                                        <p:attrNameLst>
                                          <p:attrName>ppt_x</p:attrName>
                                        </p:attrNameLst>
                                      </p:cBhvr>
                                      <p:tavLst>
                                        <p:tav tm="0">
                                          <p:val>
                                            <p:strVal val="#ppt_x"/>
                                          </p:val>
                                        </p:tav>
                                        <p:tav tm="100000">
                                          <p:val>
                                            <p:strVal val="#ppt_x"/>
                                          </p:val>
                                        </p:tav>
                                      </p:tavLst>
                                    </p:anim>
                                    <p:anim calcmode="lin" valueType="num">
                                      <p:cBhvr>
                                        <p:cTn id="79" dur="1000" fill="hold"/>
                                        <p:tgtEl>
                                          <p:spTgt spid="3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088"/>
                                        </p:tgtEl>
                                        <p:attrNameLst>
                                          <p:attrName>style.visibility</p:attrName>
                                        </p:attrNameLst>
                                      </p:cBhvr>
                                      <p:to>
                                        <p:strVal val="visible"/>
                                      </p:to>
                                    </p:set>
                                    <p:animEffect transition="in" filter="fade">
                                      <p:cBhvr>
                                        <p:cTn id="84" dur="1000"/>
                                        <p:tgtEl>
                                          <p:spTgt spid="3088"/>
                                        </p:tgtEl>
                                      </p:cBhvr>
                                    </p:animEffect>
                                    <p:anim calcmode="lin" valueType="num">
                                      <p:cBhvr>
                                        <p:cTn id="85" dur="1000" fill="hold"/>
                                        <p:tgtEl>
                                          <p:spTgt spid="3088"/>
                                        </p:tgtEl>
                                        <p:attrNameLst>
                                          <p:attrName>ppt_x</p:attrName>
                                        </p:attrNameLst>
                                      </p:cBhvr>
                                      <p:tavLst>
                                        <p:tav tm="0">
                                          <p:val>
                                            <p:strVal val="#ppt_x"/>
                                          </p:val>
                                        </p:tav>
                                        <p:tav tm="100000">
                                          <p:val>
                                            <p:strVal val="#ppt_x"/>
                                          </p:val>
                                        </p:tav>
                                      </p:tavLst>
                                    </p:anim>
                                    <p:anim calcmode="lin" valueType="num">
                                      <p:cBhvr>
                                        <p:cTn id="86" dur="1000" fill="hold"/>
                                        <p:tgtEl>
                                          <p:spTgt spid="308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093"/>
                                        </p:tgtEl>
                                        <p:attrNameLst>
                                          <p:attrName>style.visibility</p:attrName>
                                        </p:attrNameLst>
                                      </p:cBhvr>
                                      <p:to>
                                        <p:strVal val="visible"/>
                                      </p:to>
                                    </p:set>
                                    <p:animEffect transition="in" filter="fade">
                                      <p:cBhvr>
                                        <p:cTn id="91" dur="1000"/>
                                        <p:tgtEl>
                                          <p:spTgt spid="3093"/>
                                        </p:tgtEl>
                                      </p:cBhvr>
                                    </p:animEffect>
                                    <p:anim calcmode="lin" valueType="num">
                                      <p:cBhvr>
                                        <p:cTn id="92" dur="1000" fill="hold"/>
                                        <p:tgtEl>
                                          <p:spTgt spid="3093"/>
                                        </p:tgtEl>
                                        <p:attrNameLst>
                                          <p:attrName>ppt_x</p:attrName>
                                        </p:attrNameLst>
                                      </p:cBhvr>
                                      <p:tavLst>
                                        <p:tav tm="0">
                                          <p:val>
                                            <p:strVal val="#ppt_x"/>
                                          </p:val>
                                        </p:tav>
                                        <p:tav tm="100000">
                                          <p:val>
                                            <p:strVal val="#ppt_x"/>
                                          </p:val>
                                        </p:tav>
                                      </p:tavLst>
                                    </p:anim>
                                    <p:anim calcmode="lin" valueType="num">
                                      <p:cBhvr>
                                        <p:cTn id="93" dur="1000" fill="hold"/>
                                        <p:tgtEl>
                                          <p:spTgt spid="3093"/>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098"/>
                                        </p:tgtEl>
                                        <p:attrNameLst>
                                          <p:attrName>style.visibility</p:attrName>
                                        </p:attrNameLst>
                                      </p:cBhvr>
                                      <p:to>
                                        <p:strVal val="visible"/>
                                      </p:to>
                                    </p:set>
                                    <p:animEffect transition="in" filter="fade">
                                      <p:cBhvr>
                                        <p:cTn id="98" dur="1000"/>
                                        <p:tgtEl>
                                          <p:spTgt spid="3098"/>
                                        </p:tgtEl>
                                      </p:cBhvr>
                                    </p:animEffect>
                                    <p:anim calcmode="lin" valueType="num">
                                      <p:cBhvr>
                                        <p:cTn id="99" dur="1000" fill="hold"/>
                                        <p:tgtEl>
                                          <p:spTgt spid="3098"/>
                                        </p:tgtEl>
                                        <p:attrNameLst>
                                          <p:attrName>ppt_x</p:attrName>
                                        </p:attrNameLst>
                                      </p:cBhvr>
                                      <p:tavLst>
                                        <p:tav tm="0">
                                          <p:val>
                                            <p:strVal val="#ppt_x"/>
                                          </p:val>
                                        </p:tav>
                                        <p:tav tm="100000">
                                          <p:val>
                                            <p:strVal val="#ppt_x"/>
                                          </p:val>
                                        </p:tav>
                                      </p:tavLst>
                                    </p:anim>
                                    <p:anim calcmode="lin" valueType="num">
                                      <p:cBhvr>
                                        <p:cTn id="100" dur="1000" fill="hold"/>
                                        <p:tgtEl>
                                          <p:spTgt spid="309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096"/>
                                        </p:tgtEl>
                                        <p:attrNameLst>
                                          <p:attrName>style.visibility</p:attrName>
                                        </p:attrNameLst>
                                      </p:cBhvr>
                                      <p:to>
                                        <p:strVal val="visible"/>
                                      </p:to>
                                    </p:set>
                                    <p:animEffect transition="in" filter="fade">
                                      <p:cBhvr>
                                        <p:cTn id="105" dur="1000"/>
                                        <p:tgtEl>
                                          <p:spTgt spid="3096"/>
                                        </p:tgtEl>
                                      </p:cBhvr>
                                    </p:animEffect>
                                    <p:anim calcmode="lin" valueType="num">
                                      <p:cBhvr>
                                        <p:cTn id="106" dur="1000" fill="hold"/>
                                        <p:tgtEl>
                                          <p:spTgt spid="3096"/>
                                        </p:tgtEl>
                                        <p:attrNameLst>
                                          <p:attrName>ppt_x</p:attrName>
                                        </p:attrNameLst>
                                      </p:cBhvr>
                                      <p:tavLst>
                                        <p:tav tm="0">
                                          <p:val>
                                            <p:strVal val="#ppt_x"/>
                                          </p:val>
                                        </p:tav>
                                        <p:tav tm="100000">
                                          <p:val>
                                            <p:strVal val="#ppt_x"/>
                                          </p:val>
                                        </p:tav>
                                      </p:tavLst>
                                    </p:anim>
                                    <p:anim calcmode="lin" valueType="num">
                                      <p:cBhvr>
                                        <p:cTn id="107" dur="1000" fill="hold"/>
                                        <p:tgtEl>
                                          <p:spTgt spid="3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8" grpId="0"/>
      <p:bldP spid="3093" grpId="0"/>
      <p:bldP spid="3096" grpId="0"/>
      <p:bldP spid="3098" grpId="0"/>
      <p:bldP spid="3104" grpId="0" animBg="1"/>
      <p:bldP spid="3105" grpId="0" animBg="1"/>
      <p:bldP spid="3106" grpId="0" animBg="1"/>
      <p:bldP spid="3111" grpId="0" animBg="1"/>
      <p:bldP spid="3117" grpId="0" animBg="1"/>
      <p:bldP spid="3118" grpId="0" animBg="1"/>
      <p:bldP spid="31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맑은 고딕</vt:lpstr>
      <vt:lpstr>Arial</vt:lpstr>
      <vt:lpstr>Calibri</vt:lpstr>
      <vt:lpstr>Calibri Light</vt:lpstr>
      <vt:lpstr>Times New Roman</vt:lpstr>
      <vt:lpstr>Wingdings</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Manikant</dc:creator>
  <cp:lastModifiedBy>Prof Manikant</cp:lastModifiedBy>
  <cp:revision>1</cp:revision>
  <dcterms:created xsi:type="dcterms:W3CDTF">2018-04-15T11:56:51Z</dcterms:created>
  <dcterms:modified xsi:type="dcterms:W3CDTF">2018-04-15T11:56:59Z</dcterms:modified>
</cp:coreProperties>
</file>