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6" r:id="rId2"/>
    <p:sldId id="302" r:id="rId3"/>
    <p:sldId id="303" r:id="rId4"/>
    <p:sldId id="304" r:id="rId5"/>
    <p:sldId id="305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5AB9A-6CAA-4C40-882C-53AB6D744179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8C029-2F4D-494D-951E-C92EF4ED2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C8C0-F9C9-4535-BA6B-19DCCDA3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BDB4E-3DE3-43DB-9932-41C8B8888998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2BCA-40B9-40C0-A7E0-8B8B5B7D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312F-45A9-48CF-8AC5-4717FEF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AEA9-1FD1-4EA8-9A7A-7E32C791E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3851F-B625-44FD-A0F2-3E26EEFC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907D6-D83D-4CBF-9E4D-DB5703B2F7D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F94B-CB8F-49A9-AB69-29369F3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EAD4-3967-41B5-8D8B-7A8CE82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DD1F3-B90F-4415-9DE7-5DC1BFAF2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3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5BED-77A5-478E-9D25-9BAD73F7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16D43-A689-44FD-A0D0-B255F7B0B0D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CD28-F6B4-40AB-A10A-94849F0E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D3D2-4636-4622-9855-94941424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E5E5D-2F8B-478D-A198-CEFAEF571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4364-898E-411D-A0C9-70F3A16D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2E0F3-AD81-4A81-85A7-821E6FF0315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5794-37B7-4C0A-9907-6A3AE30E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FCA2-9C16-4A4D-A930-4992E4B6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C2FF5-232E-471D-BA2B-8D18C5CF1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77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B935-F2DD-4DED-9772-AF79B291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69C2-A910-4861-8CAE-0DD5ECC4A11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01D4-C73C-4870-A8EB-87A19F79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BD46-A2CF-499D-8D98-3B7815AA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AE399-B1FF-43DB-A4E9-92222F4B4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45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373E63-D698-43ED-8BEA-FE072CF7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66A0-5B7E-4F20-9E76-8F8BF2199C62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7591D9-C7CC-4911-A9A7-5BC084E5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2408F8-6EFB-42E6-8806-D146D9EF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99861-B067-4225-B827-655FB9F2E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73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E2AE57-21B3-4C37-AEC3-6D26BC7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F86C2-5245-4A4E-B35C-745B3B969B2C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E0E5B9-815A-4AF7-AB01-8516784B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E69338-85E4-489C-A326-38B58C89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07917-EFBB-4177-9E05-139F946F6A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6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7D4DCC-5FD8-40A8-9756-C8F6623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8998F-4831-4E2A-B2E1-9F6A4D2438EC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BD02964-B7D5-4366-9B40-F1AA0046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F95EC-4E12-4965-B626-64D108C0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7B8B5-C3AD-4A9E-80D4-915EB947C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73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46F234-8B14-496E-BE66-4C2CCECE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A5AD3-FF0A-4458-A562-F04BD8D64DE1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886B86-81C6-4AAA-8010-B122032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D8A87-9B5B-47F1-A39A-380EF780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A356F-0548-4341-99D6-B4936A165B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9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C295BC-9518-43A7-829A-BC190C50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14694-D99F-48C4-8537-9A74D487B5E2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9F5489-CDEC-49DA-9DCF-20E052A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FCA777-E660-4FA3-8E41-00DD0EE4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8EDBD-41C0-4384-B16A-5ACA0C278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6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DD5C4-22EA-4F5C-B2D4-E039A2CE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05EBC-EB02-4BCB-A286-A90F104AA279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525A0-5FE6-4D80-A40C-67422E36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E7E935-65CF-444C-8E64-1FAC110F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C1BD7-D1F6-4DF6-952E-789795305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6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DD49D78-DC08-47D1-9DC0-53D08346E8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0F6552C-A9C4-4C3D-AF34-A644886EC5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895E-F560-4761-AFAD-14D403BB1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40AB63-46DF-4B1D-958D-D43DEBED310E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57A5-D666-4C2D-A3B1-D4C2CED4F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Pawan@LPU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3652-5EA7-48B7-AFEC-32B63EE25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1FB8680-0B4A-469F-AAD1-653DFFE9A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1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741-4D73-49F0-A69D-7E7E028A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2" y="2857500"/>
            <a:ext cx="10972800" cy="1143000"/>
          </a:xfrm>
        </p:spPr>
        <p:txBody>
          <a:bodyPr/>
          <a:lstStyle/>
          <a:p>
            <a:r>
              <a:rPr lang="en-US" dirty="0"/>
              <a:t>Exercises For Practice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8065-4941-4C80-A909-BE35A97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FF5-232E-471D-BA2B-8D18C5CF1C3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4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741-4D73-49F0-A69D-7E7E028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97C3-8F48-4DEF-8317-A06AF58A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137"/>
            <a:ext cx="10972800" cy="51802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line graph to plot GNI of countries. Your graph should have a separate line for each region.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Obtain a box plot for population of countries in each region. Draw a separate boxplot for each region.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CA1 of Section D1610  for CAP576, draw a box plot.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data in Q3, draw separate boxplots for Viva Marks and Job Execution Marks on the same plot. What can you interpret?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data in Q3, draw separate boxplots for Girls and Boys on the same plot. What can you interpret?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pie chart for showing total marks of girls vs boys.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a box plot for CA1 and CA3 on the same plot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your important observations based </a:t>
            </a:r>
            <a:r>
              <a:rPr lang="en-US" sz="2400"/>
              <a:t>on plots of Q3 to Q7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IN" sz="2400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8065-4941-4C80-A909-BE35A97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FF5-232E-471D-BA2B-8D18C5CF1C3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84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741-4D73-49F0-A69D-7E7E028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Exercise-02 [</a:t>
            </a:r>
            <a:r>
              <a:rPr lang="en-US" dirty="0" err="1"/>
              <a:t>hflights</a:t>
            </a:r>
            <a:r>
              <a:rPr lang="en-US" dirty="0"/>
              <a:t> dataset]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97C3-8F48-4DEF-8317-A06AF58A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387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Install and load the package ‘</a:t>
            </a:r>
            <a:r>
              <a:rPr lang="en-US" sz="2400" dirty="0" err="1"/>
              <a:t>hflights</a:t>
            </a:r>
            <a:r>
              <a:rPr lang="en-US" sz="2400" dirty="0"/>
              <a:t>’. Using the dataset ‘</a:t>
            </a:r>
            <a:r>
              <a:rPr lang="en-US" sz="2400" dirty="0" err="1"/>
              <a:t>hflights</a:t>
            </a:r>
            <a:r>
              <a:rPr lang="en-US" sz="2400" dirty="0"/>
              <a:t>’, attempt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is longest flight in this dataset? Identify distance, Origin, Destination and Carrier.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Carrier has maximum average departure delay?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carrier has maximum probability of flights being cancelled?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a pie chart for showing share (no of flights) of each </a:t>
            </a:r>
            <a:r>
              <a:rPr lang="en-US" sz="2400" dirty="0" err="1"/>
              <a:t>UniqueCarrier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Compare the average departure delay during weekdays and weekends.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a pie chart for number of diverted flights for each carrier.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a bar plot to show month-wise number of departing flights from IAH airport.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a line graph for month-wise flight hours of flights departing from IAH airport.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IN" sz="2400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8065-4941-4C80-A909-BE35A97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FF5-232E-471D-BA2B-8D18C5CF1C3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11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741-4D73-49F0-A69D-7E7E028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Exercise-03 [</a:t>
            </a:r>
            <a:r>
              <a:rPr lang="en-US" dirty="0" err="1"/>
              <a:t>hflights</a:t>
            </a:r>
            <a:r>
              <a:rPr lang="en-US" dirty="0"/>
              <a:t> dataset]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97C3-8F48-4DEF-8317-A06AF58A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7"/>
            <a:ext cx="10972800" cy="49387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What is the mean (including standard deviation) and median distance of the flights? What does the distribution of the variable ‘Distance’ look like? [Hint: Plot a histogram. Draw a vertical line for mean and median.]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Comparing HOU and IAH, from which airport are there on average leaving longer flights?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Was there a significant correlation between the distance a flight covered and its arrival delay?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Was there a difference between arrival delays on weekends and arrival delays during the week?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Compare the departure delays between the seasons of year. [Hint: spring(March, April, May), summer (June, July, August), fall (September, October, November), winter (December, January, February)]. Draw boxplot for </a:t>
            </a:r>
            <a:r>
              <a:rPr lang="en-IN" sz="2400" dirty="0" err="1"/>
              <a:t>DepDelay</a:t>
            </a:r>
            <a:r>
              <a:rPr lang="en-IN" sz="2400" dirty="0"/>
              <a:t> in each season.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IN" sz="2400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8065-4941-4C80-A909-BE35A97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FF5-232E-471D-BA2B-8D18C5CF1C3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0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741-4D73-49F0-A69D-7E7E028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[</a:t>
            </a:r>
            <a:r>
              <a:rPr lang="en-US" dirty="0" err="1"/>
              <a:t>hflights</a:t>
            </a:r>
            <a:r>
              <a:rPr lang="en-US" dirty="0"/>
              <a:t> dataset]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97C3-8F48-4DEF-8317-A06AF58A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1256145"/>
            <a:ext cx="11222986" cy="54653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1. Mean distance = 787.7832, median of Distance = 809</a:t>
            </a:r>
          </a:p>
          <a:p>
            <a:pPr marL="0" indent="0">
              <a:buNone/>
            </a:pPr>
            <a:r>
              <a:rPr lang="en-IN" sz="2000" dirty="0" err="1"/>
              <a:t>hist</a:t>
            </a:r>
            <a:r>
              <a:rPr lang="en-IN" sz="2000" dirty="0"/>
              <a:t>(</a:t>
            </a:r>
            <a:r>
              <a:rPr lang="en-IN" sz="2000" dirty="0" err="1"/>
              <a:t>hflights$Distance</a:t>
            </a:r>
            <a:r>
              <a:rPr lang="en-IN" sz="2000" dirty="0"/>
              <a:t>); </a:t>
            </a:r>
            <a:r>
              <a:rPr lang="en-IN" sz="2000" dirty="0" err="1"/>
              <a:t>abline</a:t>
            </a:r>
            <a:r>
              <a:rPr lang="en-IN" sz="2000" dirty="0"/>
              <a:t>(v=mean(</a:t>
            </a:r>
            <a:r>
              <a:rPr lang="en-IN" sz="2000" dirty="0" err="1"/>
              <a:t>hflights$Distance</a:t>
            </a:r>
            <a:r>
              <a:rPr lang="en-IN" sz="2000" dirty="0"/>
              <a:t>), col = 'red’, </a:t>
            </a:r>
            <a:r>
              <a:rPr lang="en-IN" sz="2000" dirty="0" err="1"/>
              <a:t>lwd</a:t>
            </a:r>
            <a:r>
              <a:rPr lang="en-IN" sz="2000" dirty="0"/>
              <a:t> = 3)</a:t>
            </a:r>
          </a:p>
          <a:p>
            <a:pPr marL="0" indent="0">
              <a:buNone/>
            </a:pPr>
            <a:r>
              <a:rPr lang="en-IN" sz="2000" dirty="0"/>
              <a:t>2. </a:t>
            </a:r>
            <a:r>
              <a:rPr lang="en-US" sz="2000" dirty="0"/>
              <a:t>609.9853 for HOU, 840.8587 for IAH</a:t>
            </a:r>
          </a:p>
          <a:p>
            <a:pPr marL="0" indent="0">
              <a:buNone/>
            </a:pPr>
            <a:r>
              <a:rPr lang="en-IN" sz="2000" dirty="0"/>
              <a:t>3. plot (</a:t>
            </a:r>
            <a:r>
              <a:rPr lang="en-IN" sz="2000" dirty="0" err="1"/>
              <a:t>hflights$Distance</a:t>
            </a:r>
            <a:r>
              <a:rPr lang="en-IN" sz="2000" dirty="0"/>
              <a:t>, </a:t>
            </a:r>
            <a:r>
              <a:rPr lang="en-IN" sz="2000" dirty="0" err="1"/>
              <a:t>hflights$ArrDelay</a:t>
            </a:r>
            <a:r>
              <a:rPr lang="en-IN" sz="2000" dirty="0"/>
              <a:t>); </a:t>
            </a:r>
          </a:p>
          <a:p>
            <a:pPr marL="0" indent="0">
              <a:buNone/>
            </a:pPr>
            <a:r>
              <a:rPr lang="en-IN" sz="2000" dirty="0" err="1"/>
              <a:t>cor.test</a:t>
            </a:r>
            <a:r>
              <a:rPr lang="en-IN" sz="2000" dirty="0"/>
              <a:t> (</a:t>
            </a:r>
            <a:r>
              <a:rPr lang="en-IN" sz="2000" dirty="0" err="1"/>
              <a:t>hflights$Distance</a:t>
            </a:r>
            <a:r>
              <a:rPr lang="en-IN" sz="2000" dirty="0"/>
              <a:t>, </a:t>
            </a:r>
            <a:r>
              <a:rPr lang="en-IN" sz="2000" dirty="0" err="1"/>
              <a:t>hflights$ArrDelay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-0.004434254  [</a:t>
            </a:r>
            <a:r>
              <a:rPr lang="en-US" sz="2000" dirty="0"/>
              <a:t>S</a:t>
            </a:r>
            <a:r>
              <a:rPr lang="en-IN" sz="2000" dirty="0"/>
              <a:t>lightly –</a:t>
            </a:r>
            <a:r>
              <a:rPr lang="en-IN" sz="2000" dirty="0" err="1"/>
              <a:t>ve</a:t>
            </a:r>
            <a:r>
              <a:rPr lang="en-IN" sz="2000" dirty="0"/>
              <a:t> correlation]</a:t>
            </a:r>
          </a:p>
          <a:p>
            <a:pPr marL="0" indent="0">
              <a:buNone/>
            </a:pPr>
            <a:r>
              <a:rPr lang="en-US" sz="2000" dirty="0"/>
              <a:t>4</a:t>
            </a:r>
            <a:r>
              <a:rPr lang="en-IN" sz="2000" dirty="0"/>
              <a:t>. weekday=subset(</a:t>
            </a:r>
            <a:r>
              <a:rPr lang="en-IN" sz="2000" dirty="0" err="1"/>
              <a:t>hflights$ArrDelay</a:t>
            </a:r>
            <a:r>
              <a:rPr lang="en-IN" sz="2000" dirty="0"/>
              <a:t>, </a:t>
            </a:r>
            <a:r>
              <a:rPr lang="en-IN" sz="2000" dirty="0" err="1"/>
              <a:t>hflights$DayOfWeek</a:t>
            </a:r>
            <a:r>
              <a:rPr lang="en-IN" sz="2000" dirty="0"/>
              <a:t>&lt;=5);   weekend=subset(</a:t>
            </a:r>
            <a:r>
              <a:rPr lang="en-IN" sz="2000" dirty="0" err="1"/>
              <a:t>hflights$ArrDelay</a:t>
            </a:r>
            <a:r>
              <a:rPr lang="en-IN" sz="2000" dirty="0"/>
              <a:t>, </a:t>
            </a:r>
            <a:r>
              <a:rPr lang="en-IN" sz="2000" dirty="0" err="1"/>
              <a:t>hflights$DayOfWeek</a:t>
            </a:r>
            <a:r>
              <a:rPr lang="en-IN" sz="2000" dirty="0"/>
              <a:t>&gt;5); </a:t>
            </a:r>
          </a:p>
          <a:p>
            <a:pPr marL="0" indent="0">
              <a:buNone/>
            </a:pPr>
            <a:r>
              <a:rPr lang="en-IN" sz="2000" dirty="0"/>
              <a:t>&gt; mean(weekday,na.rm=T)		7.344843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mean(weekend,na.rm=T)	6.393342</a:t>
            </a:r>
          </a:p>
          <a:p>
            <a:pPr marL="0" indent="0">
              <a:buNone/>
            </a:pPr>
            <a:r>
              <a:rPr lang="en-US" sz="2000" dirty="0"/>
              <a:t>5</a:t>
            </a:r>
            <a:r>
              <a:rPr lang="en-IN" sz="2000" dirty="0"/>
              <a:t>. spring=subset(</a:t>
            </a:r>
            <a:r>
              <a:rPr lang="en-IN" sz="2000" dirty="0" err="1"/>
              <a:t>hflights$DepDelay</a:t>
            </a:r>
            <a:r>
              <a:rPr lang="en-IN" sz="2000" dirty="0"/>
              <a:t>, </a:t>
            </a:r>
            <a:r>
              <a:rPr lang="en-IN" sz="2000" dirty="0" err="1"/>
              <a:t>hflights$Month</a:t>
            </a:r>
            <a:r>
              <a:rPr lang="en-IN" sz="2000" dirty="0"/>
              <a:t> %in% c(3,4,5)); summer=subset(</a:t>
            </a:r>
            <a:r>
              <a:rPr lang="en-IN" sz="2000" dirty="0" err="1"/>
              <a:t>hflights$DepDelay</a:t>
            </a:r>
            <a:r>
              <a:rPr lang="en-IN" sz="2000" dirty="0"/>
              <a:t>, </a:t>
            </a:r>
            <a:r>
              <a:rPr lang="en-IN" sz="2000" dirty="0" err="1"/>
              <a:t>hflights$Month</a:t>
            </a:r>
            <a:r>
              <a:rPr lang="en-IN" sz="2000" dirty="0"/>
              <a:t> %in% c(6,7,8)); fall=subset(</a:t>
            </a:r>
            <a:r>
              <a:rPr lang="en-IN" sz="2000" dirty="0" err="1"/>
              <a:t>hflights$DepDelay</a:t>
            </a:r>
            <a:r>
              <a:rPr lang="en-IN" sz="2000" dirty="0"/>
              <a:t>, </a:t>
            </a:r>
            <a:r>
              <a:rPr lang="en-IN" sz="2000" dirty="0" err="1"/>
              <a:t>hflights$Month</a:t>
            </a:r>
            <a:r>
              <a:rPr lang="en-IN" sz="2000" dirty="0"/>
              <a:t> %in% c(9,10,11)); winter=subset(</a:t>
            </a:r>
            <a:r>
              <a:rPr lang="en-IN" sz="2000" dirty="0" err="1"/>
              <a:t>hflights$DepDelay</a:t>
            </a:r>
            <a:r>
              <a:rPr lang="en-IN" sz="2000" dirty="0"/>
              <a:t>, </a:t>
            </a:r>
            <a:r>
              <a:rPr lang="en-IN" sz="2000" dirty="0" err="1"/>
              <a:t>hflights$Month</a:t>
            </a:r>
            <a:r>
              <a:rPr lang="en-IN" sz="2000" dirty="0"/>
              <a:t> %in% c(12,1,2))</a:t>
            </a:r>
          </a:p>
          <a:p>
            <a:pPr marL="0" indent="0">
              <a:buNone/>
            </a:pPr>
            <a:r>
              <a:rPr lang="en-IN" sz="2000" dirty="0"/>
              <a:t>mean(spring,na.rm=T)  10.81263		mean(summer,na.rm=T)  	10.75709</a:t>
            </a:r>
          </a:p>
          <a:p>
            <a:pPr marL="0" indent="0">
              <a:buNone/>
            </a:pPr>
            <a:r>
              <a:rPr lang="en-IN" sz="2000" dirty="0"/>
              <a:t>mean(fall,na.rm=T)  6.626174		mean(winter,na.rm=T)	9.4039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IN" sz="2000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8065-4941-4C80-A909-BE35A97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FF5-232E-471D-BA2B-8D18C5CF1C3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366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catterplot&amp;quot;&quot;/&gt;&lt;property id=&quot;20307&quot; value=&quot;262&quot;/&gt;&lt;/object&gt;&lt;object type=&quot;3&quot; unique_id=&quot;10004&quot;&gt;&lt;property id=&quot;20148&quot; value=&quot;5&quot;/&gt;&lt;property id=&quot;20300&quot; value=&quot;Slide 2 - &amp;quot;Scatterplot: Example 1 [mtcars]&amp;quot;&quot;/&gt;&lt;property id=&quot;20307&quot; value=&quot;263&quot;/&gt;&lt;/object&gt;&lt;object type=&quot;3&quot; unique_id=&quot;10005&quot;&gt;&lt;property id=&quot;20148&quot; value=&quot;5&quot;/&gt;&lt;property id=&quot;20300&quot; value=&quot;Slide 3 - &amp;quot;Scatterplot: Example 1 [mtcars]&amp;quot;&quot;/&gt;&lt;property id=&quot;20307&quot; value=&quot;264&quot;/&gt;&lt;/object&gt;&lt;object type=&quot;3&quot; unique_id=&quot;10006&quot;&gt;&lt;property id=&quot;20148&quot; value=&quot;5&quot;/&gt;&lt;property id=&quot;20300&quot; value=&quot;Slide 4 - &amp;quot;Scatterplot: Example 1 [mtcars]&amp;quot;&quot;/&gt;&lt;property id=&quot;20307&quot; value=&quot;266&quot;/&gt;&lt;/object&gt;&lt;object type=&quot;3&quot; unique_id=&quot;10007&quot;&gt;&lt;property id=&quot;20148&quot; value=&quot;5&quot;/&gt;&lt;property id=&quot;20300&quot; value=&quot;Slide 5 - &amp;quot;Scatterplot: Example 2 [airquality]&amp;quot;&quot;/&gt;&lt;property id=&quot;20307&quot; value=&quot;267&quot;/&gt;&lt;/object&gt;&lt;object type=&quot;3&quot; unique_id=&quot;10008&quot;&gt;&lt;property id=&quot;20148&quot; value=&quot;5&quot;/&gt;&lt;property id=&quot;20300&quot; value=&quot;Slide 6 - &amp;quot;Scatterplot: Example 3 [who]&amp;quot;&quot;/&gt;&lt;property id=&quot;20307&quot; value=&quot;265&quot;/&gt;&lt;/object&gt;&lt;object type=&quot;3&quot; unique_id=&quot;10009&quot;&gt;&lt;property id=&quot;20148&quot; value=&quot;5&quot;/&gt;&lt;property id=&quot;20300&quot; value=&quot;Slide 7 - &amp;quot;Scatterplot: Example 3 [who]&amp;quot;&quot;/&gt;&lt;property id=&quot;20307&quot; value=&quot;268&quot;/&gt;&lt;/object&gt;&lt;object type=&quot;3&quot; unique_id=&quot;10010&quot;&gt;&lt;property id=&quot;20148&quot; value=&quot;5&quot;/&gt;&lt;property id=&quot;20300&quot; value=&quot;Slide 8 - &amp;quot;Pie Chart&amp;quot;&quot;/&gt;&lt;property id=&quot;20307&quot; value=&quot;269&quot;/&gt;&lt;/object&gt;&lt;object type=&quot;3&quot; unique_id=&quot;10011&quot;&gt;&lt;property id=&quot;20148&quot; value=&quot;5&quot;/&gt;&lt;property id=&quot;20300&quot; value=&quot;Slide 9 - &amp;quot;Pie Chart: Example&amp;quot;&quot;/&gt;&lt;property id=&quot;20307&quot; value=&quot;270&quot;/&gt;&lt;/object&gt;&lt;object type=&quot;3&quot; unique_id=&quot;10012&quot;&gt;&lt;property id=&quot;20148&quot; value=&quot;5&quot;/&gt;&lt;property id=&quot;20300&quot; value=&quot;Slide 10 - &amp;quot;Pie Chart: Example (contd..)&amp;quot;&quot;/&gt;&lt;property id=&quot;20307&quot; value=&quot;271&quot;/&gt;&lt;/object&gt;&lt;object type=&quot;3&quot; unique_id=&quot;10013&quot;&gt;&lt;property id=&quot;20148&quot; value=&quot;5&quot;/&gt;&lt;property id=&quot;20300&quot; value=&quot;Slide 11 - &amp;quot;3D Pie Chart: Example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Pie Chart: Example 2 [who]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Pie Chart: Example 3 [airquality]&amp;quot;&quot;/&gt;&lt;property id=&quot;20307&quot; value=&quot;274&quot;/&gt;&lt;/object&gt;&lt;object type=&quot;3&quot; unique_id=&quot;10016&quot;&gt;&lt;property id=&quot;20148&quot; value=&quot;5&quot;/&gt;&lt;property id=&quot;20300&quot; value=&quot;Slide 14 - &amp;quot;Bar Plot&amp;quot;&quot;/&gt;&lt;property id=&quot;20307&quot; value=&quot;275&quot;/&gt;&lt;/object&gt;&lt;object type=&quot;3&quot; unique_id=&quot;10017&quot;&gt;&lt;property id=&quot;20148&quot; value=&quot;5&quot;/&gt;&lt;property id=&quot;20300&quot; value=&quot;Slide 15 - &amp;quot;Bar Plot: Example&amp;quot;&quot;/&gt;&lt;property id=&quot;20307&quot; value=&quot;276&quot;/&gt;&lt;/object&gt;&lt;object type=&quot;3&quot; unique_id=&quot;10018&quot;&gt;&lt;property id=&quot;20148&quot; value=&quot;5&quot;/&gt;&lt;property id=&quot;20300&quot; value=&quot;Slide 16 - &amp;quot;Bar Plot: Example&amp;quot;&quot;/&gt;&lt;property id=&quot;20307&quot; value=&quot;277&quot;/&gt;&lt;/object&gt;&lt;object type=&quot;3&quot; unique_id=&quot;10019&quot;&gt;&lt;property id=&quot;20148&quot; value=&quot;5&quot;/&gt;&lt;property id=&quot;20300&quot; value=&quot;Slide 17 - &amp;quot;Group Bar Chart and Stacked Bar Chart: Example&amp;quot;&quot;/&gt;&lt;property id=&quot;20307&quot; value=&quot;278&quot;/&gt;&lt;/object&gt;&lt;object type=&quot;3&quot; unique_id=&quot;10020&quot;&gt;&lt;property id=&quot;20148&quot; value=&quot;5&quot;/&gt;&lt;property id=&quot;20300&quot; value=&quot;Slide 18 - &amp;quot;Histogram&amp;quot;&quot;/&gt;&lt;property id=&quot;20307&quot; value=&quot;279&quot;/&gt;&lt;/object&gt;&lt;object type=&quot;3&quot; unique_id=&quot;10021&quot;&gt;&lt;property id=&quot;20148&quot; value=&quot;5&quot;/&gt;&lt;property id=&quot;20300&quot; value=&quot;Slide 19 - &amp;quot;Histogram: Example&amp;quot;&quot;/&gt;&lt;property id=&quot;20307&quot; value=&quot;280&quot;/&gt;&lt;/object&gt;&lt;object type=&quot;3&quot; unique_id=&quot;10022&quot;&gt;&lt;property id=&quot;20148&quot; value=&quot;5&quot;/&gt;&lt;property id=&quot;20300&quot; value=&quot;Slide 20 - &amp;quot;Your Turn&amp;quot;&quot;/&gt;&lt;property id=&quot;20307&quot; value=&quot;281&quot;/&gt;&lt;/object&gt;&lt;object type=&quot;3&quot; unique_id=&quot;10023&quot;&gt;&lt;property id=&quot;20148&quot; value=&quot;5&quot;/&gt;&lt;property id=&quot;20300&quot; value=&quot;Slide 21 - &amp;quot;Soln&amp;quot;&quot;/&gt;&lt;property id=&quot;20307&quot; value=&quot;282&quot;/&gt;&lt;/object&gt;&lt;object type=&quot;3&quot; unique_id=&quot;10024&quot;&gt;&lt;property id=&quot;20148&quot; value=&quot;5&quot;/&gt;&lt;property id=&quot;20300&quot; value=&quot;Slide 22 - &amp;quot;Line Graphs&amp;quot;&quot;/&gt;&lt;property id=&quot;20307&quot; value=&quot;283&quot;/&gt;&lt;/object&gt;&lt;object type=&quot;3&quot; unique_id=&quot;10025&quot;&gt;&lt;property id=&quot;20148&quot; value=&quot;5&quot;/&gt;&lt;property id=&quot;20300&quot; value=&quot;Slide 23 - &amp;quot;Line Graphs: Example&amp;quot;&quot;/&gt;&lt;property id=&quot;20307&quot; value=&quot;284&quot;/&gt;&lt;/object&gt;&lt;object type=&quot;3&quot; unique_id=&quot;10026&quot;&gt;&lt;property id=&quot;20148&quot; value=&quot;5&quot;/&gt;&lt;property id=&quot;20300&quot; value=&quot;Slide 24 - &amp;quot;Line Graphs: Example&amp;quot;&quot;/&gt;&lt;property id=&quot;20307&quot; value=&quot;285&quot;/&gt;&lt;/object&gt;&lt;object type=&quot;3&quot; unique_id=&quot;10027&quot;&gt;&lt;property id=&quot;20148&quot; value=&quot;5&quot;/&gt;&lt;property id=&quot;20300&quot; value=&quot;Slide 25 - &amp;quot;Box Plot&amp;quot;&quot;/&gt;&lt;property id=&quot;20307&quot; value=&quot;286&quot;/&gt;&lt;/object&gt;&lt;object type=&quot;3&quot; unique_id=&quot;10028&quot;&gt;&lt;property id=&quot;20148&quot; value=&quot;5&quot;/&gt;&lt;property id=&quot;20300&quot; value=&quot;Slide 26 - &amp;quot;Box Plot Interpretation&amp;quot;&quot;/&gt;&lt;property id=&quot;20307&quot; value=&quot;287&quot;/&gt;&lt;/object&gt;&lt;object type=&quot;3&quot; unique_id=&quot;10029&quot;&gt;&lt;property id=&quot;20148&quot; value=&quot;5&quot;/&gt;&lt;property id=&quot;20300&quot; value=&quot;Slide 27 - &amp;quot;Box Plot: Example 1&amp;quot;&quot;/&gt;&lt;property id=&quot;20307&quot; value=&quot;292&quot;/&gt;&lt;/object&gt;&lt;object type=&quot;3&quot; unique_id=&quot;10030&quot;&gt;&lt;property id=&quot;20148&quot; value=&quot;5&quot;/&gt;&lt;property id=&quot;20300&quot; value=&quot;Slide 28 - &amp;quot;Box Plot: Example 2&amp;quot;&quot;/&gt;&lt;property id=&quot;20307&quot; value=&quot;293&quot;/&gt;&lt;/object&gt;&lt;object type=&quot;3&quot; unique_id=&quot;10031&quot;&gt;&lt;property id=&quot;20148&quot; value=&quot;5&quot;/&gt;&lt;property id=&quot;20300&quot; value=&quot;Slide 29 - &amp;quot;Box Plot: Example&amp;quot;&quot;/&gt;&lt;property id=&quot;20307&quot; value=&quot;291&quot;/&gt;&lt;/object&gt;&lt;object type=&quot;3&quot; unique_id=&quot;10032&quot;&gt;&lt;property id=&quot;20148&quot; value=&quot;5&quot;/&gt;&lt;property id=&quot;20300&quot; value=&quot;Slide 30 - &amp;quot;Box Plot: Notch &amp;amp; Varwidth&amp;quot;&quot;/&gt;&lt;property id=&quot;20307&quot; value=&quot;290&quot;/&gt;&lt;/object&gt;&lt;object type=&quot;3&quot; unique_id=&quot;10033&quot;&gt;&lt;property id=&quot;20148&quot; value=&quot;5&quot;/&gt;&lt;property id=&quot;20300&quot; value=&quot;Slide 31 - &amp;quot;Your Turn&amp;quot;&quot;/&gt;&lt;property id=&quot;20307&quot; value=&quot;294&quot;/&gt;&lt;/object&gt;&lt;object type=&quot;3&quot; unique_id=&quot;10034&quot;&gt;&lt;property id=&quot;20148&quot; value=&quot;5&quot;/&gt;&lt;property id=&quot;20300&quot; value=&quot;Slide 32 - &amp;quot;Your Turn [contd..]&amp;quot;&quot;/&gt;&lt;property id=&quot;20307&quot; value=&quot;295&quot;/&gt;&lt;/object&gt;&lt;object type=&quot;3&quot; unique_id=&quot;10035&quot;&gt;&lt;property id=&quot;20148&quot; value=&quot;5&quot;/&gt;&lt;property id=&quot;20300&quot; value=&quot;Slide 33 - &amp;quot;Your Turn [contd..]&amp;quot;&quot;/&gt;&lt;property id=&quot;20307&quot; value=&quot;296&quot;/&gt;&lt;/object&gt;&lt;object type=&quot;3&quot; unique_id=&quot;10036&quot;&gt;&lt;property id=&quot;20148&quot; value=&quot;5&quot;/&gt;&lt;property id=&quot;20300&quot; value=&quot;Slide 34 - &amp;quot;Your Turn [hflights dataset]&amp;quot;&quot;/&gt;&lt;property id=&quot;20307&quot; value=&quot;297&quot;/&gt;&lt;/object&gt;&lt;object type=&quot;3&quot; unique_id=&quot;10037&quot;&gt;&lt;property id=&quot;20148&quot; value=&quot;5&quot;/&gt;&lt;property id=&quot;20300&quot; value=&quot;Slide 35 - &amp;quot;Your Turn [hflights dataset] Contd…&amp;quot;&quot;/&gt;&lt;property id=&quot;20307&quot; value=&quot;299&quot;/&gt;&lt;/object&gt;&lt;object type=&quot;3&quot; unique_id=&quot;10038&quot;&gt;&lt;property id=&quot;20148&quot; value=&quot;5&quot;/&gt;&lt;property id=&quot;20300&quot; value=&quot;Slide 36 - &amp;quot;Your Turn [hflights dataset] Soln….&amp;quot;&quot;/&gt;&lt;property id=&quot;20307&quot; value=&quot;301&quot;/&gt;&lt;/object&gt;&lt;object type=&quot;3&quot; unique_id=&quot;10039&quot;&gt;&lt;property id=&quot;20148&quot; value=&quot;5&quot;/&gt;&lt;property id=&quot;20300&quot; value=&quot;Slide 37 - &amp;quot;Your Turn [hflights dataset] Contd…&amp;quot;&quot;/&gt;&lt;property id=&quot;20307&quot; value=&quot;298&quot;/&gt;&lt;/object&gt;&lt;/object&gt;&lt;object type=&quot;8&quot; unique_id=&quot;10078&quot;&gt;&lt;/object&gt;&lt;/object&gt;&lt;/database&gt;"/>
  <p:tag name="MMPROD_NEXTUNIQUEID" val="10011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549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 Theme</vt:lpstr>
      <vt:lpstr>Exercises For Practice</vt:lpstr>
      <vt:lpstr>Exercise-01</vt:lpstr>
      <vt:lpstr>Exercise-02 [hflights dataset]</vt:lpstr>
      <vt:lpstr>Exercise-03 [hflights dataset]</vt:lpstr>
      <vt:lpstr>Solution - [hflights dataset]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Data Files</dc:title>
  <dc:creator>Pawan</dc:creator>
  <cp:lastModifiedBy>Sartaj Singh</cp:lastModifiedBy>
  <cp:revision>205</cp:revision>
  <dcterms:created xsi:type="dcterms:W3CDTF">2017-08-25T12:33:43Z</dcterms:created>
  <dcterms:modified xsi:type="dcterms:W3CDTF">2020-03-31T05:11:59Z</dcterms:modified>
</cp:coreProperties>
</file>