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1F425D-3189-46BE-9B77-D53ADBA2270D}"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BEAEB-8533-42F3-A9F4-A6D4D8BFBEDC}" type="slidenum">
              <a:rPr lang="en-US" smtClean="0"/>
              <a:t>‹#›</a:t>
            </a:fld>
            <a:endParaRPr lang="en-US"/>
          </a:p>
        </p:txBody>
      </p:sp>
    </p:spTree>
    <p:extLst>
      <p:ext uri="{BB962C8B-B14F-4D97-AF65-F5344CB8AC3E}">
        <p14:creationId xmlns:p14="http://schemas.microsoft.com/office/powerpoint/2010/main" val="234119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1F425D-3189-46BE-9B77-D53ADBA2270D}"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BEAEB-8533-42F3-A9F4-A6D4D8BFBEDC}" type="slidenum">
              <a:rPr lang="en-US" smtClean="0"/>
              <a:t>‹#›</a:t>
            </a:fld>
            <a:endParaRPr lang="en-US"/>
          </a:p>
        </p:txBody>
      </p:sp>
    </p:spTree>
    <p:extLst>
      <p:ext uri="{BB962C8B-B14F-4D97-AF65-F5344CB8AC3E}">
        <p14:creationId xmlns:p14="http://schemas.microsoft.com/office/powerpoint/2010/main" val="3640772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1F425D-3189-46BE-9B77-D53ADBA2270D}"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BEAEB-8533-42F3-A9F4-A6D4D8BFBEDC}" type="slidenum">
              <a:rPr lang="en-US" smtClean="0"/>
              <a:t>‹#›</a:t>
            </a:fld>
            <a:endParaRPr lang="en-US"/>
          </a:p>
        </p:txBody>
      </p:sp>
    </p:spTree>
    <p:extLst>
      <p:ext uri="{BB962C8B-B14F-4D97-AF65-F5344CB8AC3E}">
        <p14:creationId xmlns:p14="http://schemas.microsoft.com/office/powerpoint/2010/main" val="102953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1F425D-3189-46BE-9B77-D53ADBA2270D}"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BEAEB-8533-42F3-A9F4-A6D4D8BFBEDC}" type="slidenum">
              <a:rPr lang="en-US" smtClean="0"/>
              <a:t>‹#›</a:t>
            </a:fld>
            <a:endParaRPr lang="en-US"/>
          </a:p>
        </p:txBody>
      </p:sp>
    </p:spTree>
    <p:extLst>
      <p:ext uri="{BB962C8B-B14F-4D97-AF65-F5344CB8AC3E}">
        <p14:creationId xmlns:p14="http://schemas.microsoft.com/office/powerpoint/2010/main" val="95370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1F425D-3189-46BE-9B77-D53ADBA2270D}"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BEAEB-8533-42F3-A9F4-A6D4D8BFBEDC}" type="slidenum">
              <a:rPr lang="en-US" smtClean="0"/>
              <a:t>‹#›</a:t>
            </a:fld>
            <a:endParaRPr lang="en-US"/>
          </a:p>
        </p:txBody>
      </p:sp>
    </p:spTree>
    <p:extLst>
      <p:ext uri="{BB962C8B-B14F-4D97-AF65-F5344CB8AC3E}">
        <p14:creationId xmlns:p14="http://schemas.microsoft.com/office/powerpoint/2010/main" val="2206193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1F425D-3189-46BE-9B77-D53ADBA2270D}"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BEAEB-8533-42F3-A9F4-A6D4D8BFBEDC}" type="slidenum">
              <a:rPr lang="en-US" smtClean="0"/>
              <a:t>‹#›</a:t>
            </a:fld>
            <a:endParaRPr lang="en-US"/>
          </a:p>
        </p:txBody>
      </p:sp>
    </p:spTree>
    <p:extLst>
      <p:ext uri="{BB962C8B-B14F-4D97-AF65-F5344CB8AC3E}">
        <p14:creationId xmlns:p14="http://schemas.microsoft.com/office/powerpoint/2010/main" val="970071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1F425D-3189-46BE-9B77-D53ADBA2270D}" type="datetimeFigureOut">
              <a:rPr lang="en-US" smtClean="0"/>
              <a:t>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2BEAEB-8533-42F3-A9F4-A6D4D8BFBEDC}" type="slidenum">
              <a:rPr lang="en-US" smtClean="0"/>
              <a:t>‹#›</a:t>
            </a:fld>
            <a:endParaRPr lang="en-US"/>
          </a:p>
        </p:txBody>
      </p:sp>
    </p:spTree>
    <p:extLst>
      <p:ext uri="{BB962C8B-B14F-4D97-AF65-F5344CB8AC3E}">
        <p14:creationId xmlns:p14="http://schemas.microsoft.com/office/powerpoint/2010/main" val="233795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1F425D-3189-46BE-9B77-D53ADBA2270D}" type="datetimeFigureOut">
              <a:rPr lang="en-US" smtClean="0"/>
              <a:t>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2BEAEB-8533-42F3-A9F4-A6D4D8BFBEDC}" type="slidenum">
              <a:rPr lang="en-US" smtClean="0"/>
              <a:t>‹#›</a:t>
            </a:fld>
            <a:endParaRPr lang="en-US"/>
          </a:p>
        </p:txBody>
      </p:sp>
    </p:spTree>
    <p:extLst>
      <p:ext uri="{BB962C8B-B14F-4D97-AF65-F5344CB8AC3E}">
        <p14:creationId xmlns:p14="http://schemas.microsoft.com/office/powerpoint/2010/main" val="99640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1F425D-3189-46BE-9B77-D53ADBA2270D}" type="datetimeFigureOut">
              <a:rPr lang="en-US" smtClean="0"/>
              <a:t>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2BEAEB-8533-42F3-A9F4-A6D4D8BFBEDC}" type="slidenum">
              <a:rPr lang="en-US" smtClean="0"/>
              <a:t>‹#›</a:t>
            </a:fld>
            <a:endParaRPr lang="en-US"/>
          </a:p>
        </p:txBody>
      </p:sp>
    </p:spTree>
    <p:extLst>
      <p:ext uri="{BB962C8B-B14F-4D97-AF65-F5344CB8AC3E}">
        <p14:creationId xmlns:p14="http://schemas.microsoft.com/office/powerpoint/2010/main" val="279983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1F425D-3189-46BE-9B77-D53ADBA2270D}"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BEAEB-8533-42F3-A9F4-A6D4D8BFBEDC}" type="slidenum">
              <a:rPr lang="en-US" smtClean="0"/>
              <a:t>‹#›</a:t>
            </a:fld>
            <a:endParaRPr lang="en-US"/>
          </a:p>
        </p:txBody>
      </p:sp>
    </p:spTree>
    <p:extLst>
      <p:ext uri="{BB962C8B-B14F-4D97-AF65-F5344CB8AC3E}">
        <p14:creationId xmlns:p14="http://schemas.microsoft.com/office/powerpoint/2010/main" val="2432317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1F425D-3189-46BE-9B77-D53ADBA2270D}"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BEAEB-8533-42F3-A9F4-A6D4D8BFBEDC}" type="slidenum">
              <a:rPr lang="en-US" smtClean="0"/>
              <a:t>‹#›</a:t>
            </a:fld>
            <a:endParaRPr lang="en-US"/>
          </a:p>
        </p:txBody>
      </p:sp>
    </p:spTree>
    <p:extLst>
      <p:ext uri="{BB962C8B-B14F-4D97-AF65-F5344CB8AC3E}">
        <p14:creationId xmlns:p14="http://schemas.microsoft.com/office/powerpoint/2010/main" val="2301790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F425D-3189-46BE-9B77-D53ADBA2270D}" type="datetimeFigureOut">
              <a:rPr lang="en-US" smtClean="0"/>
              <a:t>3/30/2020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BEAEB-8533-42F3-A9F4-A6D4D8BFBEDC}" type="slidenum">
              <a:rPr lang="en-US" smtClean="0"/>
              <a:t>‹#›</a:t>
            </a:fld>
            <a:endParaRPr lang="en-US"/>
          </a:p>
        </p:txBody>
      </p:sp>
    </p:spTree>
    <p:extLst>
      <p:ext uri="{BB962C8B-B14F-4D97-AF65-F5344CB8AC3E}">
        <p14:creationId xmlns:p14="http://schemas.microsoft.com/office/powerpoint/2010/main" val="3438063529"/>
      </p:ext>
    </p:extLst>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03086" y="2627085"/>
            <a:ext cx="10653485" cy="974953"/>
          </a:xfrm>
          <a:solidFill>
            <a:schemeClr val="bg2">
              <a:lumMod val="75000"/>
              <a:alpha val="50000"/>
            </a:schemeClr>
          </a:solidFill>
        </p:spPr>
        <p:txBody>
          <a:bodyPr>
            <a:noAutofit/>
          </a:bodyPr>
          <a:lstStyle/>
          <a:p>
            <a:r>
              <a:rPr lang="en-US" sz="6600" i="1" dirty="0" smtClean="0">
                <a:latin typeface="Times New Roman" panose="02020603050405020304" pitchFamily="18" charset="0"/>
                <a:cs typeface="Times New Roman" panose="02020603050405020304" pitchFamily="18" charset="0"/>
              </a:rPr>
              <a:t>WannaCry Ransomware </a:t>
            </a:r>
            <a:endParaRPr lang="en-US" sz="6600" i="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03086" y="3602037"/>
            <a:ext cx="5326743" cy="3030991"/>
          </a:xfrm>
          <a:solidFill>
            <a:schemeClr val="bg2">
              <a:lumMod val="75000"/>
              <a:alpha val="50000"/>
            </a:schemeClr>
          </a:solidFill>
        </p:spPr>
        <p:txBody>
          <a:bodyPr/>
          <a:lstStyle/>
          <a:p>
            <a:endParaRPr lang="en-US" dirty="0" smtClean="0"/>
          </a:p>
          <a:p>
            <a:endParaRPr lang="en-US" dirty="0"/>
          </a:p>
        </p:txBody>
      </p:sp>
      <p:sp>
        <p:nvSpPr>
          <p:cNvPr id="4" name="Rectangle 3"/>
          <p:cNvSpPr/>
          <p:nvPr/>
        </p:nvSpPr>
        <p:spPr>
          <a:xfrm rot="21002605">
            <a:off x="517996" y="544935"/>
            <a:ext cx="4314114" cy="683827"/>
          </a:xfrm>
          <a:prstGeom prst="rect">
            <a:avLst/>
          </a:prstGeom>
          <a:blipFill dpi="0" rotWithShape="1">
            <a:blip r:embed="rId3">
              <a:alphaModFix amt="83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p:cNvSpPr txBox="1">
            <a:spLocks/>
          </p:cNvSpPr>
          <p:nvPr/>
        </p:nvSpPr>
        <p:spPr>
          <a:xfrm>
            <a:off x="6429828" y="3602036"/>
            <a:ext cx="5326743" cy="3030991"/>
          </a:xfrm>
          <a:prstGeom prst="rect">
            <a:avLst/>
          </a:prstGeom>
          <a:solidFill>
            <a:schemeClr val="bg2">
              <a:lumMod val="75000"/>
              <a:alpha val="50000"/>
            </a:schemeClr>
          </a:solidFill>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r>
              <a:rPr lang="en-US" sz="3000" dirty="0"/>
              <a:t>MEMBERS</a:t>
            </a:r>
          </a:p>
          <a:p>
            <a:pPr algn="l"/>
            <a:r>
              <a:rPr lang="en-US" sz="3000" dirty="0"/>
              <a:t>HIKMATULLAH </a:t>
            </a:r>
            <a:r>
              <a:rPr lang="en-US" sz="3000" dirty="0" smtClean="0"/>
              <a:t>NASIRI	11816103 </a:t>
            </a:r>
          </a:p>
          <a:p>
            <a:pPr algn="l"/>
            <a:r>
              <a:rPr lang="en-US" sz="3000" dirty="0"/>
              <a:t>IBRAHIM SHEHU SAGAGI </a:t>
            </a:r>
            <a:r>
              <a:rPr lang="en-US" sz="3000" dirty="0" smtClean="0"/>
              <a:t>11719931</a:t>
            </a:r>
          </a:p>
          <a:p>
            <a:pPr algn="l"/>
            <a:r>
              <a:rPr lang="en-US" sz="3000" dirty="0" smtClean="0"/>
              <a:t>MUHAMMAD </a:t>
            </a:r>
            <a:r>
              <a:rPr lang="en-US" sz="3000" dirty="0"/>
              <a:t>SABIR 	</a:t>
            </a:r>
            <a:r>
              <a:rPr lang="en-US" sz="3000" dirty="0" smtClean="0"/>
              <a:t>11815937 </a:t>
            </a:r>
            <a:endParaRPr lang="en-US" sz="3000" dirty="0"/>
          </a:p>
          <a:p>
            <a:pPr algn="l"/>
            <a:r>
              <a:rPr lang="en-US" sz="3000" dirty="0" smtClean="0"/>
              <a:t>MUHAMMAD RASHID	11700362</a:t>
            </a:r>
            <a:endParaRPr lang="en-US" sz="3000" dirty="0"/>
          </a:p>
          <a:p>
            <a:endParaRPr lang="en-US" sz="3000" b="1" dirty="0"/>
          </a:p>
        </p:txBody>
      </p:sp>
    </p:spTree>
    <p:extLst>
      <p:ext uri="{BB962C8B-B14F-4D97-AF65-F5344CB8AC3E}">
        <p14:creationId xmlns:p14="http://schemas.microsoft.com/office/powerpoint/2010/main" val="2848509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83771"/>
            <a:ext cx="10515600" cy="906917"/>
          </a:xfrm>
          <a:solidFill>
            <a:schemeClr val="bg2">
              <a:lumMod val="75000"/>
              <a:alpha val="50000"/>
            </a:schemeClr>
          </a:solidFill>
        </p:spPr>
        <p:txBody>
          <a:bodyPr/>
          <a:lstStyle/>
          <a:p>
            <a:r>
              <a:rPr lang="en-US" dirty="0" smtClean="0"/>
              <a:t>Responsibility and Disclosure</a:t>
            </a:r>
            <a:endParaRPr lang="en-US" dirty="0"/>
          </a:p>
        </p:txBody>
      </p:sp>
      <p:sp>
        <p:nvSpPr>
          <p:cNvPr id="3" name="Content Placeholder 2"/>
          <p:cNvSpPr>
            <a:spLocks noGrp="1"/>
          </p:cNvSpPr>
          <p:nvPr>
            <p:ph idx="1"/>
          </p:nvPr>
        </p:nvSpPr>
        <p:spPr>
          <a:xfrm>
            <a:off x="838200" y="1690688"/>
            <a:ext cx="10515600" cy="4913312"/>
          </a:xfrm>
          <a:solidFill>
            <a:schemeClr val="bg2">
              <a:lumMod val="75000"/>
              <a:alpha val="50000"/>
            </a:schemeClr>
          </a:solidFill>
        </p:spPr>
        <p:txBody>
          <a:bodyPr>
            <a:normAutofit/>
          </a:bodyPr>
          <a:lstStyle/>
          <a:p>
            <a:r>
              <a:rPr lang="en-US" dirty="0"/>
              <a:t>The vulnerability was disclosed by the shadow brokers after a successful attempt at gaining access into the NSA</a:t>
            </a:r>
            <a:r>
              <a:rPr lang="en-US" dirty="0" smtClean="0"/>
              <a:t>.</a:t>
            </a:r>
          </a:p>
          <a:p>
            <a:r>
              <a:rPr lang="en-US" dirty="0"/>
              <a:t>According to Microsoft NSA it was the United States NSA that was responsible because of its controversial strategy of stockpiling vulnerabilities instead of disclosing them. </a:t>
            </a:r>
            <a:endParaRPr lang="en-US" dirty="0" smtClean="0"/>
          </a:p>
          <a:p>
            <a:r>
              <a:rPr lang="en-US" dirty="0" smtClean="0"/>
              <a:t>The </a:t>
            </a:r>
            <a:r>
              <a:rPr lang="en-US" dirty="0"/>
              <a:t>strategy prevented Microsoft from knowing and subsequently patching the bug along with other presumably other hidden bugs. It was also implied heavily that the attack was initiated by North Korea and some other countries which was subsequently denied by them.</a:t>
            </a:r>
            <a:endParaRPr lang="en-US" dirty="0" smtClean="0"/>
          </a:p>
        </p:txBody>
      </p:sp>
    </p:spTree>
    <p:extLst>
      <p:ext uri="{BB962C8B-B14F-4D97-AF65-F5344CB8AC3E}">
        <p14:creationId xmlns:p14="http://schemas.microsoft.com/office/powerpoint/2010/main" val="1203290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83771"/>
            <a:ext cx="10515600" cy="906917"/>
          </a:xfrm>
          <a:solidFill>
            <a:schemeClr val="bg2">
              <a:lumMod val="75000"/>
              <a:alpha val="50000"/>
            </a:schemeClr>
          </a:solidFill>
        </p:spPr>
        <p:txBody>
          <a:bodyPr/>
          <a:lstStyle/>
          <a:p>
            <a:r>
              <a:rPr lang="en-US" dirty="0"/>
              <a:t> How to protect yourself?</a:t>
            </a:r>
          </a:p>
        </p:txBody>
      </p:sp>
      <p:sp>
        <p:nvSpPr>
          <p:cNvPr id="3" name="Content Placeholder 2"/>
          <p:cNvSpPr>
            <a:spLocks noGrp="1"/>
          </p:cNvSpPr>
          <p:nvPr>
            <p:ph idx="1"/>
          </p:nvPr>
        </p:nvSpPr>
        <p:spPr>
          <a:xfrm>
            <a:off x="838200" y="1690688"/>
            <a:ext cx="10515600" cy="4913312"/>
          </a:xfrm>
          <a:solidFill>
            <a:schemeClr val="bg2">
              <a:lumMod val="75000"/>
              <a:alpha val="50000"/>
            </a:schemeClr>
          </a:solidFill>
        </p:spPr>
        <p:txBody>
          <a:bodyPr>
            <a:normAutofit fontScale="55000" lnSpcReduction="20000"/>
          </a:bodyPr>
          <a:lstStyle/>
          <a:p>
            <a:pPr marL="0" indent="0">
              <a:buNone/>
            </a:pPr>
            <a:r>
              <a:rPr lang="en-US" sz="5800" dirty="0"/>
              <a:t>Here are few Security Recommendations:</a:t>
            </a:r>
          </a:p>
          <a:p>
            <a:r>
              <a:rPr lang="en-US" sz="5800" dirty="0"/>
              <a:t>Keep your Windows Operating System and antivirus up-to-date.</a:t>
            </a:r>
          </a:p>
          <a:p>
            <a:r>
              <a:rPr lang="en-US" sz="5800" dirty="0"/>
              <a:t>Install internet security software</a:t>
            </a:r>
          </a:p>
          <a:p>
            <a:r>
              <a:rPr lang="en-US" sz="5800" dirty="0"/>
              <a:t>Regularly back-up your files in an external hard-drive.</a:t>
            </a:r>
          </a:p>
          <a:p>
            <a:r>
              <a:rPr lang="en-US" sz="5800" dirty="0"/>
              <a:t>Avoid unknown USBs</a:t>
            </a:r>
          </a:p>
          <a:p>
            <a:r>
              <a:rPr lang="en-US" sz="5800" dirty="0"/>
              <a:t>Enable file history or system protection. In your Windows 10 or Windows 8.1 devices, you must have your file history enabled and you have to setup a drive for file history.</a:t>
            </a:r>
          </a:p>
          <a:p>
            <a:r>
              <a:rPr lang="en-US" sz="5800" dirty="0"/>
              <a:t>Use OneDrive for Consumer or for </a:t>
            </a:r>
            <a:r>
              <a:rPr lang="en-US" sz="5800" dirty="0" smtClean="0"/>
              <a:t>Business.</a:t>
            </a:r>
          </a:p>
          <a:p>
            <a:r>
              <a:rPr lang="en-US" sz="5100" dirty="0" smtClean="0"/>
              <a:t>Beware </a:t>
            </a:r>
            <a:r>
              <a:rPr lang="en-US" sz="5100" dirty="0"/>
              <a:t>of phishing emails, spams, and clicking malicious attachment</a:t>
            </a:r>
            <a:r>
              <a:rPr lang="en-US" sz="5100" dirty="0" smtClean="0"/>
              <a:t>.</a:t>
            </a:r>
          </a:p>
        </p:txBody>
      </p:sp>
    </p:spTree>
    <p:extLst>
      <p:ext uri="{BB962C8B-B14F-4D97-AF65-F5344CB8AC3E}">
        <p14:creationId xmlns:p14="http://schemas.microsoft.com/office/powerpoint/2010/main" val="627362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83771"/>
            <a:ext cx="10515600" cy="906917"/>
          </a:xfrm>
          <a:solidFill>
            <a:schemeClr val="bg2">
              <a:lumMod val="75000"/>
              <a:alpha val="50000"/>
            </a:schemeClr>
          </a:solidFill>
        </p:spPr>
        <p:txBody>
          <a:bodyPr>
            <a:normAutofit/>
          </a:bodyPr>
          <a:lstStyle/>
          <a:p>
            <a:pPr>
              <a:tabLst>
                <a:tab pos="2859088" algn="l"/>
              </a:tabLst>
            </a:pPr>
            <a:r>
              <a:rPr lang="en-US" sz="4800" dirty="0" smtClean="0"/>
              <a:t>Conclusion</a:t>
            </a:r>
            <a:endParaRPr lang="en-US" dirty="0"/>
          </a:p>
        </p:txBody>
      </p:sp>
      <p:sp>
        <p:nvSpPr>
          <p:cNvPr id="3" name="Content Placeholder 2"/>
          <p:cNvSpPr>
            <a:spLocks noGrp="1"/>
          </p:cNvSpPr>
          <p:nvPr>
            <p:ph idx="1"/>
          </p:nvPr>
        </p:nvSpPr>
        <p:spPr>
          <a:xfrm>
            <a:off x="838200" y="1690688"/>
            <a:ext cx="10515600" cy="4913312"/>
          </a:xfrm>
          <a:solidFill>
            <a:schemeClr val="bg2">
              <a:lumMod val="75000"/>
              <a:alpha val="50000"/>
            </a:schemeClr>
          </a:solidFill>
        </p:spPr>
        <p:txBody>
          <a:bodyPr>
            <a:normAutofit/>
          </a:bodyPr>
          <a:lstStyle/>
          <a:p>
            <a:pPr marL="0" indent="0">
              <a:buNone/>
            </a:pPr>
            <a:r>
              <a:rPr lang="en-US" sz="3600" dirty="0" smtClean="0"/>
              <a:t>Cyberwarfare </a:t>
            </a:r>
            <a:r>
              <a:rPr lang="en-US" sz="3600" dirty="0"/>
              <a:t>is here whether we like it or not and it comes with huge risks and uncertainties like </a:t>
            </a:r>
            <a:r>
              <a:rPr lang="en-US" sz="3600" dirty="0" smtClean="0"/>
              <a:t>:</a:t>
            </a:r>
          </a:p>
          <a:p>
            <a:r>
              <a:rPr lang="en-US" sz="3600" dirty="0" smtClean="0"/>
              <a:t>Shutting </a:t>
            </a:r>
            <a:r>
              <a:rPr lang="en-US" sz="3600" dirty="0"/>
              <a:t>down of a countries critical infrastructure</a:t>
            </a:r>
            <a:r>
              <a:rPr lang="en-US" sz="3600" dirty="0" smtClean="0"/>
              <a:t>.</a:t>
            </a:r>
          </a:p>
          <a:p>
            <a:r>
              <a:rPr lang="en-US" sz="3600" dirty="0" smtClean="0"/>
              <a:t>Anonymity </a:t>
            </a:r>
            <a:r>
              <a:rPr lang="en-US" sz="3600" dirty="0"/>
              <a:t>of the </a:t>
            </a:r>
            <a:r>
              <a:rPr lang="en-US" sz="3600" dirty="0" smtClean="0"/>
              <a:t>Initiator </a:t>
            </a:r>
            <a:r>
              <a:rPr lang="en-US" sz="3600" dirty="0"/>
              <a:t>of the attack. </a:t>
            </a:r>
            <a:endParaRPr lang="en-US" sz="3600" dirty="0" smtClean="0"/>
          </a:p>
          <a:p>
            <a:r>
              <a:rPr lang="en-US" sz="3600" dirty="0" smtClean="0"/>
              <a:t>It </a:t>
            </a:r>
            <a:r>
              <a:rPr lang="en-US" sz="3600" dirty="0"/>
              <a:t>does not need heavy funding unlike physical warfare. </a:t>
            </a:r>
            <a:endParaRPr lang="en-US" sz="3600" dirty="0" smtClean="0"/>
          </a:p>
          <a:p>
            <a:r>
              <a:rPr lang="en-US" sz="3600" dirty="0" smtClean="0"/>
              <a:t>Vulnerabilities </a:t>
            </a:r>
            <a:r>
              <a:rPr lang="en-US" sz="3600" dirty="0"/>
              <a:t>and bugs will always exist in a system as 100 % security is a myth.</a:t>
            </a:r>
          </a:p>
        </p:txBody>
      </p:sp>
    </p:spTree>
    <p:extLst>
      <p:ext uri="{BB962C8B-B14F-4D97-AF65-F5344CB8AC3E}">
        <p14:creationId xmlns:p14="http://schemas.microsoft.com/office/powerpoint/2010/main" val="2413798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83771"/>
            <a:ext cx="10515600" cy="906917"/>
          </a:xfrm>
          <a:solidFill>
            <a:schemeClr val="bg2">
              <a:lumMod val="75000"/>
              <a:alpha val="50000"/>
            </a:schemeClr>
          </a:solidFill>
        </p:spPr>
        <p:txBody>
          <a:bodyPr/>
          <a:lstStyle/>
          <a:p>
            <a:r>
              <a:rPr lang="en-US" b="1" dirty="0" smtClean="0"/>
              <a:t> </a:t>
            </a:r>
            <a:endParaRPr lang="en-US" b="1" dirty="0"/>
          </a:p>
        </p:txBody>
      </p:sp>
      <p:sp>
        <p:nvSpPr>
          <p:cNvPr id="3" name="Content Placeholder 2"/>
          <p:cNvSpPr>
            <a:spLocks noGrp="1"/>
          </p:cNvSpPr>
          <p:nvPr>
            <p:ph idx="1"/>
          </p:nvPr>
        </p:nvSpPr>
        <p:spPr>
          <a:xfrm>
            <a:off x="838200" y="1690688"/>
            <a:ext cx="10515600" cy="4913312"/>
          </a:xfrm>
          <a:solidFill>
            <a:schemeClr val="bg2">
              <a:lumMod val="75000"/>
              <a:alpha val="50000"/>
            </a:schemeClr>
          </a:solidFill>
        </p:spPr>
        <p:txBody>
          <a:bodyPr>
            <a:normAutofit/>
          </a:bodyPr>
          <a:lstStyle/>
          <a:p>
            <a:pPr marL="0" indent="0" algn="ctr">
              <a:buNone/>
            </a:pPr>
            <a:endParaRPr lang="en-US" sz="3600" dirty="0" smtClean="0"/>
          </a:p>
          <a:p>
            <a:pPr marL="0" indent="0" algn="ctr">
              <a:buNone/>
            </a:pPr>
            <a:endParaRPr lang="en-US" sz="3600" dirty="0"/>
          </a:p>
          <a:p>
            <a:pPr marL="0" indent="0" algn="ctr">
              <a:buNone/>
            </a:pPr>
            <a:r>
              <a:rPr lang="en-US" sz="11500" dirty="0" smtClean="0"/>
              <a:t>THANK YOU</a:t>
            </a:r>
            <a:endParaRPr lang="en-US" sz="11500" dirty="0"/>
          </a:p>
        </p:txBody>
      </p:sp>
    </p:spTree>
    <p:extLst>
      <p:ext uri="{BB962C8B-B14F-4D97-AF65-F5344CB8AC3E}">
        <p14:creationId xmlns:p14="http://schemas.microsoft.com/office/powerpoint/2010/main" val="2089203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83771"/>
            <a:ext cx="10515600" cy="906917"/>
          </a:xfrm>
          <a:solidFill>
            <a:schemeClr val="bg2">
              <a:lumMod val="75000"/>
              <a:alpha val="50000"/>
            </a:schemeClr>
          </a:solidFill>
        </p:spPr>
        <p:txBody>
          <a:bodyPr/>
          <a:lstStyle/>
          <a:p>
            <a:r>
              <a:rPr lang="en-US" dirty="0"/>
              <a:t>What is Ransomware?</a:t>
            </a:r>
          </a:p>
        </p:txBody>
      </p:sp>
      <p:sp>
        <p:nvSpPr>
          <p:cNvPr id="3" name="Content Placeholder 2"/>
          <p:cNvSpPr>
            <a:spLocks noGrp="1"/>
          </p:cNvSpPr>
          <p:nvPr>
            <p:ph idx="1"/>
          </p:nvPr>
        </p:nvSpPr>
        <p:spPr>
          <a:xfrm>
            <a:off x="838200" y="1690688"/>
            <a:ext cx="10515600" cy="4826226"/>
          </a:xfrm>
          <a:solidFill>
            <a:schemeClr val="bg2">
              <a:lumMod val="75000"/>
              <a:alpha val="50000"/>
            </a:schemeClr>
          </a:solidFill>
        </p:spPr>
        <p:txBody>
          <a:bodyPr>
            <a:normAutofit/>
          </a:bodyPr>
          <a:lstStyle/>
          <a:p>
            <a:r>
              <a:rPr lang="en-US" dirty="0"/>
              <a:t>Ransom </a:t>
            </a:r>
            <a:r>
              <a:rPr lang="en-US" dirty="0" smtClean="0"/>
              <a:t>malware </a:t>
            </a:r>
            <a:r>
              <a:rPr lang="en-US" dirty="0"/>
              <a:t>that prevents users from accessing their system or personal files and demands ransom payment in order to regain access</a:t>
            </a:r>
            <a:r>
              <a:rPr lang="en-US" dirty="0" smtClean="0"/>
              <a:t>.</a:t>
            </a:r>
          </a:p>
          <a:p>
            <a:r>
              <a:rPr lang="en-US" dirty="0" smtClean="0"/>
              <a:t>Encrypts </a:t>
            </a:r>
            <a:r>
              <a:rPr lang="en-US" dirty="0"/>
              <a:t>all data in a computer and blocks access to </a:t>
            </a:r>
            <a:r>
              <a:rPr lang="en-US" dirty="0" smtClean="0"/>
              <a:t>them</a:t>
            </a:r>
          </a:p>
          <a:p>
            <a:r>
              <a:rPr lang="en-US" dirty="0" smtClean="0"/>
              <a:t>Often</a:t>
            </a:r>
            <a:r>
              <a:rPr lang="en-US" dirty="0"/>
              <a:t>, this malware </a:t>
            </a:r>
            <a:r>
              <a:rPr lang="en-US" dirty="0" smtClean="0"/>
              <a:t>masquerades </a:t>
            </a:r>
            <a:r>
              <a:rPr lang="en-US" dirty="0"/>
              <a:t>as an innocent email attachment or a legitimate website link conning users to open </a:t>
            </a:r>
            <a:r>
              <a:rPr lang="en-US" dirty="0" smtClean="0"/>
              <a:t>it</a:t>
            </a:r>
          </a:p>
          <a:p>
            <a:r>
              <a:rPr lang="en-US" dirty="0"/>
              <a:t>Once this malicious file is opened, it attacks the hard drive and encrypts all the files. </a:t>
            </a:r>
            <a:endParaRPr lang="en-US" dirty="0" smtClean="0"/>
          </a:p>
          <a:p>
            <a:r>
              <a:rPr lang="en-US" dirty="0"/>
              <a:t>A</a:t>
            </a:r>
            <a:r>
              <a:rPr lang="en-US" dirty="0" smtClean="0"/>
              <a:t> </a:t>
            </a:r>
            <a:r>
              <a:rPr lang="en-US" dirty="0"/>
              <a:t>ransom is demanded for decrypting the files and if the user doesn't oblige, the files will be deleted. </a:t>
            </a:r>
          </a:p>
        </p:txBody>
      </p:sp>
    </p:spTree>
    <p:extLst>
      <p:ext uri="{BB962C8B-B14F-4D97-AF65-F5344CB8AC3E}">
        <p14:creationId xmlns:p14="http://schemas.microsoft.com/office/powerpoint/2010/main" val="46196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83771"/>
            <a:ext cx="10515600" cy="906917"/>
          </a:xfrm>
          <a:solidFill>
            <a:schemeClr val="bg2">
              <a:lumMod val="75000"/>
              <a:alpha val="50000"/>
            </a:schemeClr>
          </a:solidFill>
        </p:spPr>
        <p:txBody>
          <a:bodyPr/>
          <a:lstStyle/>
          <a:p>
            <a:r>
              <a:rPr lang="en-US" dirty="0"/>
              <a:t>What is </a:t>
            </a:r>
            <a:r>
              <a:rPr lang="en-US" dirty="0" smtClean="0"/>
              <a:t>WannaCry?</a:t>
            </a:r>
            <a:endParaRPr lang="en-US" dirty="0"/>
          </a:p>
        </p:txBody>
      </p:sp>
      <p:sp>
        <p:nvSpPr>
          <p:cNvPr id="3" name="Content Placeholder 2"/>
          <p:cNvSpPr>
            <a:spLocks noGrp="1"/>
          </p:cNvSpPr>
          <p:nvPr>
            <p:ph idx="1"/>
          </p:nvPr>
        </p:nvSpPr>
        <p:spPr>
          <a:xfrm>
            <a:off x="838200" y="1690688"/>
            <a:ext cx="10515600" cy="4913312"/>
          </a:xfrm>
          <a:solidFill>
            <a:schemeClr val="bg2">
              <a:lumMod val="75000"/>
              <a:alpha val="50000"/>
            </a:schemeClr>
          </a:solidFill>
        </p:spPr>
        <p:txBody>
          <a:bodyPr/>
          <a:lstStyle/>
          <a:p>
            <a:r>
              <a:rPr lang="en-US" dirty="0"/>
              <a:t>On May 12, 2017 the world witnessed the biggest ever cyber-attack in the history of internet, WannaCry - a ransomware which rendered computers across the globe </a:t>
            </a:r>
            <a:r>
              <a:rPr lang="en-US" dirty="0" smtClean="0"/>
              <a:t>useless.</a:t>
            </a:r>
          </a:p>
          <a:p>
            <a:r>
              <a:rPr lang="en-US" dirty="0"/>
              <a:t>WannaCry ransomware C</a:t>
            </a:r>
            <a:r>
              <a:rPr lang="en-US" dirty="0" smtClean="0"/>
              <a:t>ryptoworm, </a:t>
            </a:r>
            <a:r>
              <a:rPr lang="en-US" dirty="0"/>
              <a:t>which targeted computers running the Microsoft Windows operating system by encrypting data and demanding ransom payments in the Bitcoin cryptocurrency</a:t>
            </a:r>
            <a:r>
              <a:rPr lang="en-US" dirty="0" smtClean="0"/>
              <a:t>.</a:t>
            </a:r>
          </a:p>
          <a:p>
            <a:r>
              <a:rPr lang="en-US" dirty="0"/>
              <a:t>This malware locked all the data in the computer and displayed a message demanding a ransom in exchange to unblock the data</a:t>
            </a:r>
            <a:r>
              <a:rPr lang="en-US" dirty="0" smtClean="0"/>
              <a:t>.</a:t>
            </a:r>
          </a:p>
          <a:p>
            <a:r>
              <a:rPr lang="en-US" dirty="0"/>
              <a:t>The message also indicated that the payment amount will be doubled after three days</a:t>
            </a:r>
            <a:r>
              <a:rPr lang="en-US" dirty="0" smtClean="0"/>
              <a:t>.</a:t>
            </a:r>
          </a:p>
          <a:p>
            <a:r>
              <a:rPr lang="en-US" dirty="0"/>
              <a:t>Also, the files will be deleted if payment is not made after seven days.</a:t>
            </a:r>
            <a:endParaRPr lang="en-US" dirty="0" smtClean="0"/>
          </a:p>
          <a:p>
            <a:endParaRPr lang="en-US" dirty="0" smtClean="0"/>
          </a:p>
          <a:p>
            <a:endParaRPr lang="en-US" dirty="0"/>
          </a:p>
        </p:txBody>
      </p:sp>
    </p:spTree>
    <p:extLst>
      <p:ext uri="{BB962C8B-B14F-4D97-AF65-F5344CB8AC3E}">
        <p14:creationId xmlns:p14="http://schemas.microsoft.com/office/powerpoint/2010/main" val="1853533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83771"/>
            <a:ext cx="10515600" cy="906917"/>
          </a:xfrm>
          <a:solidFill>
            <a:schemeClr val="bg2">
              <a:lumMod val="75000"/>
              <a:alpha val="50000"/>
            </a:schemeClr>
          </a:solidFill>
        </p:spPr>
        <p:txBody>
          <a:bodyPr>
            <a:noAutofit/>
          </a:bodyPr>
          <a:lstStyle/>
          <a:p>
            <a:r>
              <a:rPr lang="en-US" sz="3200" dirty="0" smtClean="0"/>
              <a:t>A Screenshot </a:t>
            </a:r>
            <a:r>
              <a:rPr lang="en-US" sz="3200" dirty="0"/>
              <a:t>of the ransom note left on an infected system</a:t>
            </a:r>
          </a:p>
        </p:txBody>
      </p:sp>
      <p:sp>
        <p:nvSpPr>
          <p:cNvPr id="3" name="Content Placeholder 2"/>
          <p:cNvSpPr>
            <a:spLocks noGrp="1"/>
          </p:cNvSpPr>
          <p:nvPr>
            <p:ph idx="1"/>
          </p:nvPr>
        </p:nvSpPr>
        <p:spPr>
          <a:xfrm>
            <a:off x="838200" y="1690688"/>
            <a:ext cx="10515600" cy="4913312"/>
          </a:xfrm>
          <a:solidFill>
            <a:schemeClr val="bg2">
              <a:lumMod val="75000"/>
              <a:alpha val="50000"/>
            </a:schemeClr>
          </a:solidFill>
        </p:spPr>
        <p:txBody>
          <a:bodyPr/>
          <a:lstStyle/>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5174" y="1609921"/>
            <a:ext cx="6721651" cy="5074846"/>
          </a:xfrm>
          <a:prstGeom prst="rect">
            <a:avLst/>
          </a:prstGeom>
        </p:spPr>
      </p:pic>
    </p:spTree>
    <p:extLst>
      <p:ext uri="{BB962C8B-B14F-4D97-AF65-F5344CB8AC3E}">
        <p14:creationId xmlns:p14="http://schemas.microsoft.com/office/powerpoint/2010/main" val="539363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83771"/>
            <a:ext cx="10515600" cy="906917"/>
          </a:xfrm>
          <a:solidFill>
            <a:schemeClr val="bg2">
              <a:lumMod val="75000"/>
              <a:alpha val="50000"/>
            </a:schemeClr>
          </a:solidFill>
        </p:spPr>
        <p:txBody>
          <a:bodyPr/>
          <a:lstStyle/>
          <a:p>
            <a:r>
              <a:rPr lang="en-US" dirty="0"/>
              <a:t>How much was demanded? Why in bitcoins? </a:t>
            </a:r>
          </a:p>
        </p:txBody>
      </p:sp>
      <p:sp>
        <p:nvSpPr>
          <p:cNvPr id="3" name="Content Placeholder 2"/>
          <p:cNvSpPr>
            <a:spLocks noGrp="1"/>
          </p:cNvSpPr>
          <p:nvPr>
            <p:ph idx="1"/>
          </p:nvPr>
        </p:nvSpPr>
        <p:spPr>
          <a:xfrm>
            <a:off x="838200" y="1690688"/>
            <a:ext cx="10515600" cy="4913312"/>
          </a:xfrm>
          <a:solidFill>
            <a:schemeClr val="bg2">
              <a:lumMod val="75000"/>
              <a:alpha val="50000"/>
            </a:schemeClr>
          </a:solidFill>
        </p:spPr>
        <p:txBody>
          <a:bodyPr/>
          <a:lstStyle/>
          <a:p>
            <a:r>
              <a:rPr lang="en-US" dirty="0"/>
              <a:t>WannaCry ransomware demanded $300 worth of the crypto-currency Bitcoin to decrypt the contents of the affected computers. </a:t>
            </a:r>
            <a:endParaRPr lang="en-US" dirty="0" smtClean="0"/>
          </a:p>
          <a:p>
            <a:r>
              <a:rPr lang="en-US" dirty="0"/>
              <a:t>The payment was demanded in bitcoins as this digital currency, popular among cybercriminals, is </a:t>
            </a:r>
            <a:r>
              <a:rPr lang="en-US" dirty="0" smtClean="0"/>
              <a:t>decentralized, </a:t>
            </a:r>
            <a:r>
              <a:rPr lang="en-US" dirty="0"/>
              <a:t>unregulated and impossible to trace</a:t>
            </a:r>
            <a:r>
              <a:rPr lang="en-US" dirty="0" smtClean="0"/>
              <a:t>.</a:t>
            </a:r>
          </a:p>
          <a:p>
            <a:r>
              <a:rPr lang="en-US" dirty="0" smtClean="0"/>
              <a:t>The </a:t>
            </a:r>
            <a:r>
              <a:rPr lang="en-US" dirty="0"/>
              <a:t>more important cost - the time lost, the files damaged beyond repair and other unexpected collateral damage caused by the malware, will be very difficult to ascertain.</a:t>
            </a:r>
            <a:endParaRPr lang="en-US" dirty="0" smtClean="0"/>
          </a:p>
          <a:p>
            <a:endParaRPr lang="en-US" dirty="0" smtClean="0"/>
          </a:p>
          <a:p>
            <a:endParaRPr lang="en-US" dirty="0"/>
          </a:p>
        </p:txBody>
      </p:sp>
    </p:spTree>
    <p:extLst>
      <p:ext uri="{BB962C8B-B14F-4D97-AF65-F5344CB8AC3E}">
        <p14:creationId xmlns:p14="http://schemas.microsoft.com/office/powerpoint/2010/main" val="274216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83771"/>
            <a:ext cx="10515600" cy="906917"/>
          </a:xfrm>
          <a:solidFill>
            <a:schemeClr val="bg2">
              <a:lumMod val="75000"/>
              <a:alpha val="50000"/>
            </a:schemeClr>
          </a:solidFill>
        </p:spPr>
        <p:txBody>
          <a:bodyPr/>
          <a:lstStyle/>
          <a:p>
            <a:r>
              <a:rPr lang="en-US" dirty="0" smtClean="0"/>
              <a:t>Vulnerability</a:t>
            </a:r>
            <a:endParaRPr lang="en-US" dirty="0"/>
          </a:p>
        </p:txBody>
      </p:sp>
      <p:sp>
        <p:nvSpPr>
          <p:cNvPr id="3" name="Content Placeholder 2"/>
          <p:cNvSpPr>
            <a:spLocks noGrp="1"/>
          </p:cNvSpPr>
          <p:nvPr>
            <p:ph idx="1"/>
          </p:nvPr>
        </p:nvSpPr>
        <p:spPr>
          <a:xfrm>
            <a:off x="838200" y="1690688"/>
            <a:ext cx="10515600" cy="4913312"/>
          </a:xfrm>
          <a:solidFill>
            <a:schemeClr val="bg2">
              <a:lumMod val="75000"/>
              <a:alpha val="50000"/>
            </a:schemeClr>
          </a:solidFill>
        </p:spPr>
        <p:txBody>
          <a:bodyPr/>
          <a:lstStyle/>
          <a:p>
            <a:r>
              <a:rPr lang="en-US" dirty="0"/>
              <a:t>The vulnerability used by the WannaCry</a:t>
            </a:r>
            <a:r>
              <a:rPr lang="en-US" dirty="0" smtClean="0"/>
              <a:t> </a:t>
            </a:r>
            <a:r>
              <a:rPr lang="en-US" dirty="0"/>
              <a:t>ransomware for taking over system control is known as Eternal Blue</a:t>
            </a:r>
            <a:r>
              <a:rPr lang="en-US" dirty="0" smtClean="0"/>
              <a:t> </a:t>
            </a:r>
            <a:r>
              <a:rPr lang="en-US" dirty="0"/>
              <a:t>or MS17-010. It’s CVE is : CVE-2017-0144 </a:t>
            </a:r>
          </a:p>
          <a:p>
            <a:endParaRPr lang="en-US" dirty="0" smtClean="0"/>
          </a:p>
          <a:p>
            <a:r>
              <a:rPr lang="en-US" dirty="0" smtClean="0"/>
              <a:t>It </a:t>
            </a:r>
            <a:r>
              <a:rPr lang="en-US" dirty="0"/>
              <a:t>exploits a vulnerability in the implementation of </a:t>
            </a:r>
            <a:r>
              <a:rPr lang="en-US" dirty="0" smtClean="0"/>
              <a:t>Microsoft  </a:t>
            </a:r>
            <a:r>
              <a:rPr lang="en-US" dirty="0"/>
              <a:t>server message block (SMB). The vulnerability exists because the </a:t>
            </a:r>
            <a:r>
              <a:rPr lang="en-US" dirty="0" smtClean="0"/>
              <a:t>SMB </a:t>
            </a:r>
            <a:r>
              <a:rPr lang="en-US" dirty="0"/>
              <a:t>v1 server in various windows versions mishandles specially crafted packets by remote attackers allowing them to execute arbitrary code on the target computer</a:t>
            </a:r>
            <a:r>
              <a:rPr lang="en-US" dirty="0" smtClean="0"/>
              <a:t>.</a:t>
            </a:r>
          </a:p>
        </p:txBody>
      </p:sp>
    </p:spTree>
    <p:extLst>
      <p:ext uri="{BB962C8B-B14F-4D97-AF65-F5344CB8AC3E}">
        <p14:creationId xmlns:p14="http://schemas.microsoft.com/office/powerpoint/2010/main" val="1042109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83771"/>
            <a:ext cx="10515600" cy="906917"/>
          </a:xfrm>
          <a:solidFill>
            <a:schemeClr val="bg2">
              <a:lumMod val="75000"/>
              <a:alpha val="50000"/>
            </a:schemeClr>
          </a:solidFill>
        </p:spPr>
        <p:txBody>
          <a:bodyPr/>
          <a:lstStyle/>
          <a:p>
            <a:r>
              <a:rPr lang="en-US" dirty="0" smtClean="0"/>
              <a:t>Infection</a:t>
            </a:r>
            <a:endParaRPr lang="en-US" dirty="0"/>
          </a:p>
        </p:txBody>
      </p:sp>
      <p:sp>
        <p:nvSpPr>
          <p:cNvPr id="3" name="Content Placeholder 2"/>
          <p:cNvSpPr>
            <a:spLocks noGrp="1"/>
          </p:cNvSpPr>
          <p:nvPr>
            <p:ph idx="1"/>
          </p:nvPr>
        </p:nvSpPr>
        <p:spPr>
          <a:xfrm>
            <a:off x="838200" y="1690688"/>
            <a:ext cx="10515600" cy="4913312"/>
          </a:xfrm>
          <a:solidFill>
            <a:schemeClr val="bg2">
              <a:lumMod val="75000"/>
              <a:alpha val="50000"/>
            </a:schemeClr>
          </a:solidFill>
        </p:spPr>
        <p:txBody>
          <a:bodyPr/>
          <a:lstStyle/>
          <a:p>
            <a:r>
              <a:rPr lang="en-US" dirty="0"/>
              <a:t>The attack started on Friday, 12 may 2017 with evidence pointing to an intentional infection in Asia where it is suspected to have come from specifically N</a:t>
            </a:r>
            <a:r>
              <a:rPr lang="en-US" dirty="0" smtClean="0"/>
              <a:t>orth Korea. </a:t>
            </a:r>
          </a:p>
          <a:p>
            <a:r>
              <a:rPr lang="en-US" dirty="0" smtClean="0"/>
              <a:t>Organizations </a:t>
            </a:r>
            <a:r>
              <a:rPr lang="en-US" dirty="0"/>
              <a:t>that have not installed windows update the previous month fell victim to the ransomware attack. </a:t>
            </a:r>
            <a:endParaRPr lang="en-US" dirty="0" smtClean="0"/>
          </a:p>
          <a:p>
            <a:r>
              <a:rPr lang="en-US" dirty="0" smtClean="0"/>
              <a:t>The </a:t>
            </a:r>
            <a:r>
              <a:rPr lang="en-US" dirty="0"/>
              <a:t>worm was  spread over network an was reported to have infected over 230,000 devices within the first day of attack. Within the worm itself was a feature that enabled it to scan for vulnerable hosts machine on the network which it then proceeds to use the Eternal Blue</a:t>
            </a:r>
            <a:r>
              <a:rPr lang="en-US" dirty="0" smtClean="0"/>
              <a:t> </a:t>
            </a:r>
            <a:r>
              <a:rPr lang="en-US" dirty="0"/>
              <a:t>vulnerability to attempt gaining access. It uses double pulsar tool to install and copy itself on the network.</a:t>
            </a:r>
            <a:endParaRPr lang="en-US" dirty="0" smtClean="0"/>
          </a:p>
        </p:txBody>
      </p:sp>
    </p:spTree>
    <p:extLst>
      <p:ext uri="{BB962C8B-B14F-4D97-AF65-F5344CB8AC3E}">
        <p14:creationId xmlns:p14="http://schemas.microsoft.com/office/powerpoint/2010/main" val="2558227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83771"/>
            <a:ext cx="10515600" cy="906917"/>
          </a:xfrm>
          <a:solidFill>
            <a:schemeClr val="bg2">
              <a:lumMod val="75000"/>
              <a:alpha val="50000"/>
            </a:schemeClr>
          </a:solidFill>
        </p:spPr>
        <p:txBody>
          <a:bodyPr/>
          <a:lstStyle/>
          <a:p>
            <a:r>
              <a:rPr lang="en-US" dirty="0" smtClean="0"/>
              <a:t>Mitigation</a:t>
            </a:r>
            <a:endParaRPr lang="en-US" dirty="0"/>
          </a:p>
        </p:txBody>
      </p:sp>
      <p:sp>
        <p:nvSpPr>
          <p:cNvPr id="3" name="Content Placeholder 2"/>
          <p:cNvSpPr>
            <a:spLocks noGrp="1"/>
          </p:cNvSpPr>
          <p:nvPr>
            <p:ph idx="1"/>
          </p:nvPr>
        </p:nvSpPr>
        <p:spPr>
          <a:xfrm>
            <a:off x="838200" y="1690688"/>
            <a:ext cx="10515600" cy="4913312"/>
          </a:xfrm>
          <a:solidFill>
            <a:schemeClr val="bg2">
              <a:lumMod val="75000"/>
              <a:alpha val="50000"/>
            </a:schemeClr>
          </a:solidFill>
        </p:spPr>
        <p:txBody>
          <a:bodyPr>
            <a:normAutofit lnSpcReduction="10000"/>
          </a:bodyPr>
          <a:lstStyle/>
          <a:p>
            <a:r>
              <a:rPr lang="en-US" dirty="0"/>
              <a:t>Security professionals </a:t>
            </a:r>
            <a:r>
              <a:rPr lang="en-US" dirty="0" smtClean="0"/>
              <a:t>advised </a:t>
            </a:r>
            <a:r>
              <a:rPr lang="en-US" dirty="0"/>
              <a:t>users against paying the </a:t>
            </a:r>
            <a:r>
              <a:rPr lang="en-US" dirty="0" smtClean="0"/>
              <a:t>ransom </a:t>
            </a:r>
            <a:r>
              <a:rPr lang="en-US" dirty="0"/>
              <a:t>as those that paid initially failed to get back their data and paying such </a:t>
            </a:r>
            <a:r>
              <a:rPr lang="en-US" dirty="0" smtClean="0"/>
              <a:t>ransoms </a:t>
            </a:r>
            <a:r>
              <a:rPr lang="en-US" dirty="0"/>
              <a:t>will fuel future campaigns/attacks like this one which should be avoided at all cost. Organizations that have not installed windows update the previous month fell victim to the ransomware attack. </a:t>
            </a:r>
            <a:endParaRPr lang="en-US" dirty="0" smtClean="0"/>
          </a:p>
          <a:p>
            <a:r>
              <a:rPr lang="en-US" dirty="0" smtClean="0"/>
              <a:t>Marcus </a:t>
            </a:r>
            <a:r>
              <a:rPr lang="en-US" dirty="0"/>
              <a:t>Hutchins a security researcher in the UK made the one single contribution to stopping the attack by identifying a domain name hardcoded and embedded within the worm itself which was intended to be used as a kill switch by the attackers before it got out of hand</a:t>
            </a:r>
            <a:r>
              <a:rPr lang="en-US" dirty="0" smtClean="0"/>
              <a:t>.</a:t>
            </a:r>
          </a:p>
          <a:p>
            <a:r>
              <a:rPr lang="en-US" dirty="0" smtClean="0"/>
              <a:t>The </a:t>
            </a:r>
            <a:r>
              <a:rPr lang="en-US" dirty="0"/>
              <a:t>worm comes online it makes a request to the domain name when it gets nothing back it proceeds to activate other features otherwise it halts and kills itself hence the kill switch term.</a:t>
            </a:r>
            <a:endParaRPr lang="en-US" dirty="0" smtClean="0"/>
          </a:p>
        </p:txBody>
      </p:sp>
    </p:spTree>
    <p:extLst>
      <p:ext uri="{BB962C8B-B14F-4D97-AF65-F5344CB8AC3E}">
        <p14:creationId xmlns:p14="http://schemas.microsoft.com/office/powerpoint/2010/main" val="1637442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83771"/>
            <a:ext cx="10515600" cy="906917"/>
          </a:xfrm>
          <a:solidFill>
            <a:schemeClr val="bg2">
              <a:lumMod val="75000"/>
              <a:alpha val="50000"/>
            </a:schemeClr>
          </a:solidFill>
        </p:spPr>
        <p:txBody>
          <a:bodyPr/>
          <a:lstStyle/>
          <a:p>
            <a:r>
              <a:rPr lang="en-US" dirty="0" smtClean="0"/>
              <a:t>Impact of </a:t>
            </a:r>
            <a:r>
              <a:rPr lang="en-US" dirty="0"/>
              <a:t>t</a:t>
            </a:r>
            <a:r>
              <a:rPr lang="en-US" dirty="0" smtClean="0"/>
              <a:t>his Attack </a:t>
            </a:r>
            <a:endParaRPr lang="en-US" dirty="0"/>
          </a:p>
        </p:txBody>
      </p:sp>
      <p:sp>
        <p:nvSpPr>
          <p:cNvPr id="3" name="Content Placeholder 2"/>
          <p:cNvSpPr>
            <a:spLocks noGrp="1"/>
          </p:cNvSpPr>
          <p:nvPr>
            <p:ph idx="1"/>
          </p:nvPr>
        </p:nvSpPr>
        <p:spPr>
          <a:xfrm>
            <a:off x="838200" y="1690688"/>
            <a:ext cx="10515600" cy="4913312"/>
          </a:xfrm>
          <a:solidFill>
            <a:schemeClr val="bg2">
              <a:lumMod val="75000"/>
              <a:alpha val="50000"/>
            </a:schemeClr>
          </a:solidFill>
        </p:spPr>
        <p:txBody>
          <a:bodyPr>
            <a:normAutofit fontScale="92500" lnSpcReduction="10000"/>
          </a:bodyPr>
          <a:lstStyle/>
          <a:p>
            <a:r>
              <a:rPr lang="en-US" dirty="0"/>
              <a:t>WannaCry hit more than 200,000 organizations from over 150 countries, shutting down everything from telecoms in Spain to the Interior ministry of Russia, and affecting 47 NHS trusts in United Kingdom</a:t>
            </a:r>
            <a:r>
              <a:rPr lang="en-US" dirty="0" smtClean="0"/>
              <a:t>.</a:t>
            </a:r>
          </a:p>
          <a:p>
            <a:r>
              <a:rPr lang="en-US" dirty="0"/>
              <a:t>This kind of ransomware attack was unprecedented and unheard of</a:t>
            </a:r>
            <a:r>
              <a:rPr lang="en-US" dirty="0" smtClean="0"/>
              <a:t>.</a:t>
            </a:r>
          </a:p>
          <a:p>
            <a:r>
              <a:rPr lang="en-US" dirty="0" smtClean="0"/>
              <a:t> </a:t>
            </a:r>
            <a:r>
              <a:rPr lang="en-US" dirty="0"/>
              <a:t>230,000 infected computers over a 150 countries. </a:t>
            </a:r>
            <a:endParaRPr lang="en-US" dirty="0" smtClean="0"/>
          </a:p>
          <a:p>
            <a:r>
              <a:rPr lang="en-US" dirty="0" smtClean="0"/>
              <a:t>One </a:t>
            </a:r>
            <a:r>
              <a:rPr lang="en-US" dirty="0"/>
              <a:t>of the most hit organization was the NHS in </a:t>
            </a:r>
            <a:r>
              <a:rPr lang="en-US" dirty="0" smtClean="0"/>
              <a:t>UK </a:t>
            </a:r>
            <a:r>
              <a:rPr lang="en-US" dirty="0"/>
              <a:t>where over 70,000 devices including oxygen generators </a:t>
            </a:r>
            <a:r>
              <a:rPr lang="en-US" dirty="0" smtClean="0"/>
              <a:t>MRI </a:t>
            </a:r>
            <a:r>
              <a:rPr lang="en-US" dirty="0"/>
              <a:t>scanners </a:t>
            </a:r>
            <a:r>
              <a:rPr lang="en-US" dirty="0" smtClean="0"/>
              <a:t>etc. were </a:t>
            </a:r>
            <a:r>
              <a:rPr lang="en-US" dirty="0"/>
              <a:t>infected by the worm. </a:t>
            </a:r>
            <a:endParaRPr lang="en-US" dirty="0" smtClean="0"/>
          </a:p>
          <a:p>
            <a:r>
              <a:rPr lang="en-US" dirty="0" smtClean="0"/>
              <a:t>Nissan </a:t>
            </a:r>
            <a:r>
              <a:rPr lang="en-US" dirty="0"/>
              <a:t>motors halted production due to the infection and to curtail </a:t>
            </a:r>
            <a:r>
              <a:rPr lang="en-US" dirty="0" smtClean="0"/>
              <a:t>it</a:t>
            </a:r>
          </a:p>
          <a:p>
            <a:r>
              <a:rPr lang="en-US" dirty="0" smtClean="0"/>
              <a:t>. </a:t>
            </a:r>
            <a:r>
              <a:rPr lang="en-US" dirty="0"/>
              <a:t>A total of 327 payments were made </a:t>
            </a:r>
            <a:r>
              <a:rPr lang="en-US" dirty="0" smtClean="0"/>
              <a:t>totaling </a:t>
            </a:r>
            <a:r>
              <a:rPr lang="en-US" dirty="0"/>
              <a:t>up to 130,000 US </a:t>
            </a:r>
            <a:r>
              <a:rPr lang="en-US" dirty="0" smtClean="0"/>
              <a:t>dollars</a:t>
            </a:r>
          </a:p>
          <a:p>
            <a:r>
              <a:rPr lang="en-US" dirty="0" smtClean="0"/>
              <a:t> </a:t>
            </a:r>
            <a:r>
              <a:rPr lang="en-US" dirty="0"/>
              <a:t>while the economic loss of the entire attack is valued at around 4 billion US dollars.</a:t>
            </a:r>
            <a:endParaRPr lang="en-US" dirty="0" smtClean="0"/>
          </a:p>
        </p:txBody>
      </p:sp>
    </p:spTree>
    <p:extLst>
      <p:ext uri="{BB962C8B-B14F-4D97-AF65-F5344CB8AC3E}">
        <p14:creationId xmlns:p14="http://schemas.microsoft.com/office/powerpoint/2010/main" val="3565247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109</TotalTime>
  <Words>1015</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WannaCry Ransomware </vt:lpstr>
      <vt:lpstr>What is Ransomware?</vt:lpstr>
      <vt:lpstr>What is WannaCry?</vt:lpstr>
      <vt:lpstr>A Screenshot of the ransom note left on an infected system</vt:lpstr>
      <vt:lpstr>How much was demanded? Why in bitcoins? </vt:lpstr>
      <vt:lpstr>Vulnerability</vt:lpstr>
      <vt:lpstr>Infection</vt:lpstr>
      <vt:lpstr>Mitigation</vt:lpstr>
      <vt:lpstr>Impact of this Attack </vt:lpstr>
      <vt:lpstr>Responsibility and Disclosure</vt:lpstr>
      <vt:lpstr> How to protect yourself?</vt:lpstr>
      <vt:lpstr>Conclusion</vt:lpstr>
      <vt:lpstr>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WANNA-CRY RANSOMWARE</dc:title>
  <dc:creator>Dell</dc:creator>
  <cp:lastModifiedBy>Dell</cp:lastModifiedBy>
  <cp:revision>45</cp:revision>
  <dcterms:created xsi:type="dcterms:W3CDTF">2020-03-29T19:48:18Z</dcterms:created>
  <dcterms:modified xsi:type="dcterms:W3CDTF">2020-03-30T06:03:53Z</dcterms:modified>
</cp:coreProperties>
</file>