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CDDF6A5-325E-45C4-BFC3-E01E7AFC94CA}" type="datetimeFigureOut">
              <a:rPr lang="en-IN" smtClean="0"/>
              <a:t>18-03-2020</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72EBCF3-0754-4905-B8B3-959AD57AE137}" type="slidenum">
              <a:rPr lang="en-IN" smtClean="0"/>
              <a:t>‹#›</a:t>
            </a:fld>
            <a:endParaRPr lang="en-IN"/>
          </a:p>
        </p:txBody>
      </p:sp>
    </p:spTree>
    <p:extLst>
      <p:ext uri="{BB962C8B-B14F-4D97-AF65-F5344CB8AC3E}">
        <p14:creationId xmlns:p14="http://schemas.microsoft.com/office/powerpoint/2010/main" val="18430227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F6A5-325E-45C4-BFC3-E01E7AFC94CA}" type="datetimeFigureOut">
              <a:rPr lang="en-IN" smtClean="0"/>
              <a:t>18-03-2020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370445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F6A5-325E-45C4-BFC3-E01E7AFC94CA}" type="datetimeFigureOut">
              <a:rPr lang="en-IN" smtClean="0"/>
              <a:t>18-03-2020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260183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DF6A5-325E-45C4-BFC3-E01E7AFC94CA}" type="datetimeFigureOut">
              <a:rPr lang="en-IN" smtClean="0"/>
              <a:t>18-03-2020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243308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CDDF6A5-325E-45C4-BFC3-E01E7AFC94CA}" type="datetimeFigureOut">
              <a:rPr lang="en-IN" smtClean="0"/>
              <a:t>18-03-2020</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31367129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DF6A5-325E-45C4-BFC3-E01E7AFC94CA}" type="datetimeFigureOut">
              <a:rPr lang="en-IN" smtClean="0"/>
              <a:t>18-03-2020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36659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DF6A5-325E-45C4-BFC3-E01E7AFC94CA}" type="datetimeFigureOut">
              <a:rPr lang="en-IN" smtClean="0"/>
              <a:t>18-03-2020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363104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DF6A5-325E-45C4-BFC3-E01E7AFC94CA}" type="datetimeFigureOut">
              <a:rPr lang="en-IN" smtClean="0"/>
              <a:t>18-03-2020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183207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DF6A5-325E-45C4-BFC3-E01E7AFC94CA}" type="datetimeFigureOut">
              <a:rPr lang="en-IN" smtClean="0"/>
              <a:t>18-03-2020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2EBCF3-0754-4905-B8B3-959AD57AE137}" type="slidenum">
              <a:rPr lang="en-IN" smtClean="0"/>
              <a:t>‹#›</a:t>
            </a:fld>
            <a:endParaRPr lang="en-IN"/>
          </a:p>
        </p:txBody>
      </p:sp>
    </p:spTree>
    <p:extLst>
      <p:ext uri="{BB962C8B-B14F-4D97-AF65-F5344CB8AC3E}">
        <p14:creationId xmlns:p14="http://schemas.microsoft.com/office/powerpoint/2010/main" val="318294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CDDF6A5-325E-45C4-BFC3-E01E7AFC94CA}" type="datetimeFigureOut">
              <a:rPr lang="en-IN" smtClean="0"/>
              <a:t>18-03-2020</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72EBCF3-0754-4905-B8B3-959AD57AE13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446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CDDF6A5-325E-45C4-BFC3-E01E7AFC94CA}" type="datetimeFigureOut">
              <a:rPr lang="en-IN" smtClean="0"/>
              <a:t>18-03-2020</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72EBCF3-0754-4905-B8B3-959AD57AE13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30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CDDF6A5-325E-45C4-BFC3-E01E7AFC94CA}" type="datetimeFigureOut">
              <a:rPr lang="en-IN" smtClean="0"/>
              <a:t>18-03-2020</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72EBCF3-0754-4905-B8B3-959AD57AE137}" type="slidenum">
              <a:rPr lang="en-IN" smtClean="0"/>
              <a:t>‹#›</a:t>
            </a:fld>
            <a:endParaRPr lang="en-IN"/>
          </a:p>
        </p:txBody>
      </p:sp>
    </p:spTree>
    <p:extLst>
      <p:ext uri="{BB962C8B-B14F-4D97-AF65-F5344CB8AC3E}">
        <p14:creationId xmlns:p14="http://schemas.microsoft.com/office/powerpoint/2010/main" val="2050468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4D0E07-B26F-40FD-AD0E-DD58D5470483}"/>
              </a:ext>
            </a:extLst>
          </p:cNvPr>
          <p:cNvSpPr>
            <a:spLocks noGrp="1"/>
          </p:cNvSpPr>
          <p:nvPr>
            <p:ph type="subTitle" idx="1"/>
          </p:nvPr>
        </p:nvSpPr>
        <p:spPr/>
        <p:txBody>
          <a:bodyPr/>
          <a:lstStyle/>
          <a:p>
            <a:endParaRPr lang="en-IN"/>
          </a:p>
        </p:txBody>
      </p:sp>
      <p:sp>
        <p:nvSpPr>
          <p:cNvPr id="4" name="Title 3">
            <a:extLst>
              <a:ext uri="{FF2B5EF4-FFF2-40B4-BE49-F238E27FC236}">
                <a16:creationId xmlns:a16="http://schemas.microsoft.com/office/drawing/2014/main" id="{A898DFC3-3B65-46E9-8E8B-F5D444C12EA4}"/>
              </a:ext>
            </a:extLst>
          </p:cNvPr>
          <p:cNvSpPr>
            <a:spLocks noGrp="1"/>
          </p:cNvSpPr>
          <p:nvPr>
            <p:ph type="ctrTitle"/>
          </p:nvPr>
        </p:nvSpPr>
        <p:spPr/>
        <p:txBody>
          <a:bodyPr/>
          <a:lstStyle/>
          <a:p>
            <a:endParaRPr lang="en-IN"/>
          </a:p>
        </p:txBody>
      </p:sp>
      <p:pic>
        <p:nvPicPr>
          <p:cNvPr id="6" name="Picture 5">
            <a:extLst>
              <a:ext uri="{FF2B5EF4-FFF2-40B4-BE49-F238E27FC236}">
                <a16:creationId xmlns:a16="http://schemas.microsoft.com/office/drawing/2014/main" id="{99E417B2-AB63-42DF-9568-5297F9E91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629"/>
            <a:ext cx="12192000" cy="4314548"/>
          </a:xfrm>
          <a:prstGeom prst="rect">
            <a:avLst/>
          </a:prstGeom>
        </p:spPr>
      </p:pic>
      <p:sp>
        <p:nvSpPr>
          <p:cNvPr id="8" name="Title 1">
            <a:extLst>
              <a:ext uri="{FF2B5EF4-FFF2-40B4-BE49-F238E27FC236}">
                <a16:creationId xmlns:a16="http://schemas.microsoft.com/office/drawing/2014/main" id="{F40136FB-0BC1-4F1A-817E-50268ED35E9D}"/>
              </a:ext>
            </a:extLst>
          </p:cNvPr>
          <p:cNvSpPr txBox="1">
            <a:spLocks/>
          </p:cNvSpPr>
          <p:nvPr/>
        </p:nvSpPr>
        <p:spPr>
          <a:xfrm>
            <a:off x="71021" y="1500327"/>
            <a:ext cx="4163628" cy="3559944"/>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r>
              <a:rPr lang="en-IN" sz="5200" dirty="0">
                <a:solidFill>
                  <a:schemeClr val="accent3">
                    <a:lumMod val="75000"/>
                  </a:schemeClr>
                </a:solidFill>
              </a:rPr>
              <a:t>Unit 5</a:t>
            </a:r>
            <a:br>
              <a:rPr lang="en-IN" sz="5200" dirty="0">
                <a:solidFill>
                  <a:schemeClr val="accent3">
                    <a:lumMod val="75000"/>
                  </a:schemeClr>
                </a:solidFill>
              </a:rPr>
            </a:br>
            <a:r>
              <a:rPr lang="en-IN" sz="5200" dirty="0">
                <a:solidFill>
                  <a:schemeClr val="accent3">
                    <a:lumMod val="75000"/>
                  </a:schemeClr>
                </a:solidFill>
              </a:rPr>
              <a:t>Privacy </a:t>
            </a:r>
          </a:p>
          <a:p>
            <a:r>
              <a:rPr lang="en-IN" sz="5200" dirty="0">
                <a:solidFill>
                  <a:schemeClr val="accent3">
                    <a:lumMod val="75000"/>
                  </a:schemeClr>
                </a:solidFill>
              </a:rPr>
              <a:t>In computing</a:t>
            </a:r>
          </a:p>
        </p:txBody>
      </p:sp>
    </p:spTree>
    <p:extLst>
      <p:ext uri="{BB962C8B-B14F-4D97-AF65-F5344CB8AC3E}">
        <p14:creationId xmlns:p14="http://schemas.microsoft.com/office/powerpoint/2010/main" val="44867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B809-0E53-4F2D-84CF-FDEF6F2E2719}"/>
              </a:ext>
            </a:extLst>
          </p:cNvPr>
          <p:cNvSpPr>
            <a:spLocks noGrp="1"/>
          </p:cNvSpPr>
          <p:nvPr>
            <p:ph type="title"/>
          </p:nvPr>
        </p:nvSpPr>
        <p:spPr/>
        <p:txBody>
          <a:bodyPr/>
          <a:lstStyle/>
          <a:p>
            <a:pPr algn="ctr"/>
            <a:r>
              <a:rPr lang="en-IN" dirty="0">
                <a:solidFill>
                  <a:schemeClr val="accent3">
                    <a:lumMod val="50000"/>
                  </a:schemeClr>
                </a:solidFill>
              </a:rPr>
              <a:t>Privacy Concepts</a:t>
            </a:r>
          </a:p>
        </p:txBody>
      </p:sp>
      <p:sp>
        <p:nvSpPr>
          <p:cNvPr id="3" name="Content Placeholder 2">
            <a:extLst>
              <a:ext uri="{FF2B5EF4-FFF2-40B4-BE49-F238E27FC236}">
                <a16:creationId xmlns:a16="http://schemas.microsoft.com/office/drawing/2014/main" id="{B1757D60-DD74-475B-B851-47BCD39C0C6C}"/>
              </a:ext>
            </a:extLst>
          </p:cNvPr>
          <p:cNvSpPr>
            <a:spLocks noGrp="1"/>
          </p:cNvSpPr>
          <p:nvPr>
            <p:ph idx="1"/>
          </p:nvPr>
        </p:nvSpPr>
        <p:spPr/>
        <p:txBody>
          <a:bodyPr/>
          <a:lstStyle/>
          <a:p>
            <a:pPr marL="0" indent="0">
              <a:buNone/>
            </a:pPr>
            <a:r>
              <a:rPr lang="en-IN" dirty="0">
                <a:solidFill>
                  <a:schemeClr val="bg2">
                    <a:lumMod val="25000"/>
                  </a:schemeClr>
                </a:solidFill>
              </a:rPr>
              <a:t>Privacy is often defined as having the ability to protect sensitive information about personally identifiable information, while protection is really a security component. Others define it as the right to be left alone.</a:t>
            </a:r>
          </a:p>
        </p:txBody>
      </p:sp>
    </p:spTree>
    <p:extLst>
      <p:ext uri="{BB962C8B-B14F-4D97-AF65-F5344CB8AC3E}">
        <p14:creationId xmlns:p14="http://schemas.microsoft.com/office/powerpoint/2010/main" val="130230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316F-3239-4F86-82BE-34DAD2368276}"/>
              </a:ext>
            </a:extLst>
          </p:cNvPr>
          <p:cNvSpPr>
            <a:spLocks noGrp="1"/>
          </p:cNvSpPr>
          <p:nvPr>
            <p:ph type="title"/>
          </p:nvPr>
        </p:nvSpPr>
        <p:spPr/>
        <p:txBody>
          <a:bodyPr>
            <a:normAutofit/>
          </a:bodyPr>
          <a:lstStyle/>
          <a:p>
            <a:r>
              <a:rPr lang="en-IN" sz="3800" dirty="0">
                <a:solidFill>
                  <a:schemeClr val="accent3">
                    <a:lumMod val="50000"/>
                  </a:schemeClr>
                </a:solidFill>
              </a:rPr>
              <a:t>Aspects of Information Privacy</a:t>
            </a:r>
            <a:endParaRPr lang="en-IN" sz="3800" dirty="0"/>
          </a:p>
        </p:txBody>
      </p:sp>
      <p:sp>
        <p:nvSpPr>
          <p:cNvPr id="3" name="Content Placeholder 2">
            <a:extLst>
              <a:ext uri="{FF2B5EF4-FFF2-40B4-BE49-F238E27FC236}">
                <a16:creationId xmlns:a16="http://schemas.microsoft.com/office/drawing/2014/main" id="{DE4587D1-6B4D-48D6-BD6B-2331288F743E}"/>
              </a:ext>
            </a:extLst>
          </p:cNvPr>
          <p:cNvSpPr>
            <a:spLocks noGrp="1"/>
          </p:cNvSpPr>
          <p:nvPr>
            <p:ph idx="1"/>
          </p:nvPr>
        </p:nvSpPr>
        <p:spPr/>
        <p:txBody>
          <a:bodyPr/>
          <a:lstStyle/>
          <a:p>
            <a:pPr marL="0" indent="0">
              <a:buNone/>
            </a:pPr>
            <a:r>
              <a:rPr lang="en-IN" dirty="0"/>
              <a:t>Information Privacy has three main Aspects</a:t>
            </a:r>
          </a:p>
          <a:p>
            <a:r>
              <a:rPr lang="en-IN" dirty="0"/>
              <a:t>Controlled Disclosure</a:t>
            </a:r>
          </a:p>
          <a:p>
            <a:r>
              <a:rPr lang="en-IN" dirty="0"/>
              <a:t>Sensitive data</a:t>
            </a:r>
          </a:p>
          <a:p>
            <a:r>
              <a:rPr lang="en-IN" dirty="0"/>
              <a:t>Affected parties</a:t>
            </a:r>
          </a:p>
        </p:txBody>
      </p:sp>
    </p:spTree>
    <p:extLst>
      <p:ext uri="{BB962C8B-B14F-4D97-AF65-F5344CB8AC3E}">
        <p14:creationId xmlns:p14="http://schemas.microsoft.com/office/powerpoint/2010/main" val="409370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587D1-6B4D-48D6-BD6B-2331288F743E}"/>
              </a:ext>
            </a:extLst>
          </p:cNvPr>
          <p:cNvSpPr>
            <a:spLocks noGrp="1"/>
          </p:cNvSpPr>
          <p:nvPr>
            <p:ph idx="1"/>
          </p:nvPr>
        </p:nvSpPr>
        <p:spPr>
          <a:xfrm>
            <a:off x="1066800" y="763480"/>
            <a:ext cx="10058400" cy="5271560"/>
          </a:xfrm>
        </p:spPr>
        <p:txBody>
          <a:bodyPr>
            <a:normAutofit/>
          </a:bodyPr>
          <a:lstStyle/>
          <a:p>
            <a:pPr marL="0" indent="0">
              <a:buNone/>
            </a:pPr>
            <a:r>
              <a:rPr lang="en-IN" dirty="0">
                <a:solidFill>
                  <a:schemeClr val="accent3">
                    <a:lumMod val="50000"/>
                  </a:schemeClr>
                </a:solidFill>
              </a:rPr>
              <a:t>Controlled Disclosure</a:t>
            </a:r>
          </a:p>
          <a:p>
            <a:pPr marL="0" indent="0">
              <a:buNone/>
            </a:pPr>
            <a:r>
              <a:rPr lang="en-IN" dirty="0"/>
              <a:t>What is privacy ???</a:t>
            </a:r>
          </a:p>
          <a:p>
            <a:pPr marL="0" indent="0">
              <a:buNone/>
            </a:pPr>
            <a:r>
              <a:rPr lang="en-IN" dirty="0"/>
              <a:t>A good working definition Is that privacy is the right to control who knows certain aspect about you, your communications and your activities. </a:t>
            </a:r>
          </a:p>
          <a:p>
            <a:pPr marL="0" indent="0">
              <a:buNone/>
            </a:pPr>
            <a:endParaRPr lang="en-IN" dirty="0">
              <a:solidFill>
                <a:schemeClr val="accent3">
                  <a:lumMod val="50000"/>
                </a:schemeClr>
              </a:solidFill>
            </a:endParaRPr>
          </a:p>
          <a:p>
            <a:pPr marL="0" indent="0">
              <a:buNone/>
            </a:pPr>
            <a:r>
              <a:rPr lang="en-IN" dirty="0">
                <a:solidFill>
                  <a:schemeClr val="accent3">
                    <a:lumMod val="50000"/>
                  </a:schemeClr>
                </a:solidFill>
              </a:rPr>
              <a:t>Sensitive data</a:t>
            </a:r>
          </a:p>
          <a:p>
            <a:pPr marL="0" indent="0">
              <a:buNone/>
            </a:pPr>
            <a:r>
              <a:rPr lang="en-IN" dirty="0"/>
              <a:t>Sensitive information is data that must be protected from unauthorized access to safeguard the privacy or security of an individual or organization.</a:t>
            </a:r>
          </a:p>
          <a:p>
            <a:pPr marL="0" indent="0">
              <a:buNone/>
            </a:pPr>
            <a:r>
              <a:rPr lang="en-IN" dirty="0"/>
              <a:t>Data should be considered private:- Identity, finances, legal matters, medical condition biometrics and etc.</a:t>
            </a:r>
          </a:p>
          <a:p>
            <a:pPr marL="0" indent="0">
              <a:buNone/>
            </a:pPr>
            <a:endParaRPr lang="en-IN" dirty="0"/>
          </a:p>
          <a:p>
            <a:pPr marL="0" indent="0">
              <a:buNone/>
            </a:pPr>
            <a:r>
              <a:rPr lang="en-IN" dirty="0">
                <a:solidFill>
                  <a:schemeClr val="accent3">
                    <a:lumMod val="50000"/>
                  </a:schemeClr>
                </a:solidFill>
              </a:rPr>
              <a:t>Affected subjects</a:t>
            </a:r>
          </a:p>
          <a:p>
            <a:pPr marL="0" indent="0">
              <a:buNone/>
            </a:pPr>
            <a:r>
              <a:rPr lang="en-IN" dirty="0"/>
              <a:t>Government consider military and diplomatic matters sensitive, but they also recognize a responsibility to keep confidential data they collect from citizens, such as tax information.</a:t>
            </a:r>
          </a:p>
          <a:p>
            <a:pPr marL="0" indent="0">
              <a:buNone/>
            </a:pPr>
            <a:endParaRPr lang="en-IN" dirty="0">
              <a:solidFill>
                <a:schemeClr val="accent3">
                  <a:lumMod val="50000"/>
                </a:schemeClr>
              </a:solidFill>
            </a:endParaRPr>
          </a:p>
          <a:p>
            <a:pPr marL="0" indent="0">
              <a:buNone/>
            </a:pPr>
            <a:endParaRPr lang="en-IN" dirty="0"/>
          </a:p>
        </p:txBody>
      </p:sp>
    </p:spTree>
    <p:extLst>
      <p:ext uri="{BB962C8B-B14F-4D97-AF65-F5344CB8AC3E}">
        <p14:creationId xmlns:p14="http://schemas.microsoft.com/office/powerpoint/2010/main" val="373930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C074-F99F-4243-82C3-654319D88E36}"/>
              </a:ext>
            </a:extLst>
          </p:cNvPr>
          <p:cNvSpPr>
            <a:spLocks noGrp="1"/>
          </p:cNvSpPr>
          <p:nvPr>
            <p:ph type="title"/>
          </p:nvPr>
        </p:nvSpPr>
        <p:spPr/>
        <p:txBody>
          <a:bodyPr>
            <a:normAutofit/>
          </a:bodyPr>
          <a:lstStyle/>
          <a:p>
            <a:r>
              <a:rPr lang="en-IN" sz="3800" dirty="0">
                <a:solidFill>
                  <a:schemeClr val="accent3">
                    <a:lumMod val="50000"/>
                  </a:schemeClr>
                </a:solidFill>
              </a:rPr>
              <a:t>Computer related Privacy Problems</a:t>
            </a:r>
            <a:endParaRPr lang="en-IN" sz="3800" dirty="0"/>
          </a:p>
        </p:txBody>
      </p:sp>
      <p:sp>
        <p:nvSpPr>
          <p:cNvPr id="3" name="Content Placeholder 2">
            <a:extLst>
              <a:ext uri="{FF2B5EF4-FFF2-40B4-BE49-F238E27FC236}">
                <a16:creationId xmlns:a16="http://schemas.microsoft.com/office/drawing/2014/main" id="{58B7E4B9-295E-4747-8140-9CA31F821BC5}"/>
              </a:ext>
            </a:extLst>
          </p:cNvPr>
          <p:cNvSpPr>
            <a:spLocks noGrp="1"/>
          </p:cNvSpPr>
          <p:nvPr>
            <p:ph idx="1"/>
          </p:nvPr>
        </p:nvSpPr>
        <p:spPr/>
        <p:txBody>
          <a:bodyPr/>
          <a:lstStyle/>
          <a:p>
            <a:pPr marL="0" indent="0">
              <a:buNone/>
            </a:pPr>
            <a:r>
              <a:rPr lang="en-IN" dirty="0"/>
              <a:t>Privacy issues that have come about through use of computers</a:t>
            </a:r>
          </a:p>
          <a:p>
            <a:r>
              <a:rPr lang="en-IN" dirty="0">
                <a:solidFill>
                  <a:schemeClr val="accent3">
                    <a:lumMod val="50000"/>
                  </a:schemeClr>
                </a:solidFill>
              </a:rPr>
              <a:t>Data collection</a:t>
            </a:r>
          </a:p>
          <a:p>
            <a:r>
              <a:rPr lang="en-IN" dirty="0">
                <a:solidFill>
                  <a:schemeClr val="accent3">
                    <a:lumMod val="50000"/>
                  </a:schemeClr>
                </a:solidFill>
              </a:rPr>
              <a:t>No informed consent</a:t>
            </a:r>
          </a:p>
          <a:p>
            <a:r>
              <a:rPr lang="en-IN" dirty="0">
                <a:solidFill>
                  <a:schemeClr val="accent3">
                    <a:lumMod val="50000"/>
                  </a:schemeClr>
                </a:solidFill>
              </a:rPr>
              <a:t>Loss of control</a:t>
            </a:r>
          </a:p>
          <a:p>
            <a:r>
              <a:rPr lang="en-IN" dirty="0">
                <a:solidFill>
                  <a:schemeClr val="accent3">
                    <a:lumMod val="50000"/>
                  </a:schemeClr>
                </a:solidFill>
              </a:rPr>
              <a:t>Ownership of the data</a:t>
            </a:r>
          </a:p>
        </p:txBody>
      </p:sp>
    </p:spTree>
    <p:extLst>
      <p:ext uri="{BB962C8B-B14F-4D97-AF65-F5344CB8AC3E}">
        <p14:creationId xmlns:p14="http://schemas.microsoft.com/office/powerpoint/2010/main" val="314349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E1FAC-D440-4DDB-AD68-45A2BD7D403F}"/>
              </a:ext>
            </a:extLst>
          </p:cNvPr>
          <p:cNvSpPr>
            <a:spLocks noGrp="1"/>
          </p:cNvSpPr>
          <p:nvPr>
            <p:ph idx="1"/>
          </p:nvPr>
        </p:nvSpPr>
        <p:spPr>
          <a:xfrm>
            <a:off x="1066800" y="719091"/>
            <a:ext cx="10058400" cy="5315949"/>
          </a:xfrm>
        </p:spPr>
        <p:txBody>
          <a:bodyPr/>
          <a:lstStyle/>
          <a:p>
            <a:r>
              <a:rPr lang="en-IN" dirty="0">
                <a:solidFill>
                  <a:schemeClr val="accent3">
                    <a:lumMod val="50000"/>
                  </a:schemeClr>
                </a:solidFill>
              </a:rPr>
              <a:t>Data collection</a:t>
            </a:r>
          </a:p>
          <a:p>
            <a:pPr marL="0" indent="0">
              <a:buNone/>
            </a:pPr>
            <a:r>
              <a:rPr lang="en-IN" dirty="0"/>
              <a:t>	As we have previously said, advances in computer storage make it possible to	hold and manipulate huge numbers of records.</a:t>
            </a:r>
            <a:endParaRPr lang="en-IN" dirty="0">
              <a:solidFill>
                <a:schemeClr val="accent3">
                  <a:lumMod val="50000"/>
                </a:schemeClr>
              </a:solidFill>
            </a:endParaRPr>
          </a:p>
          <a:p>
            <a:r>
              <a:rPr lang="en-IN" dirty="0">
                <a:solidFill>
                  <a:schemeClr val="accent3">
                    <a:lumMod val="50000"/>
                  </a:schemeClr>
                </a:solidFill>
              </a:rPr>
              <a:t>No informed consent</a:t>
            </a:r>
          </a:p>
          <a:p>
            <a:pPr marL="0" indent="0">
              <a:buNone/>
            </a:pPr>
            <a:r>
              <a:rPr lang="en-IN" dirty="0"/>
              <a:t> 	some are from public and commercial sources and others are from </a:t>
            </a:r>
            <a:r>
              <a:rPr lang="en-IN"/>
              <a:t>intentional 	data still others </a:t>
            </a:r>
            <a:r>
              <a:rPr lang="en-IN" dirty="0"/>
              <a:t>are collected without announcement.</a:t>
            </a:r>
            <a:endParaRPr lang="en-IN" dirty="0">
              <a:solidFill>
                <a:schemeClr val="accent3">
                  <a:lumMod val="50000"/>
                </a:schemeClr>
              </a:solidFill>
            </a:endParaRPr>
          </a:p>
          <a:p>
            <a:r>
              <a:rPr lang="en-IN" dirty="0">
                <a:solidFill>
                  <a:schemeClr val="accent3">
                    <a:lumMod val="50000"/>
                  </a:schemeClr>
                </a:solidFill>
              </a:rPr>
              <a:t>Loss of control</a:t>
            </a:r>
          </a:p>
          <a:p>
            <a:pPr marL="0" indent="0">
              <a:buNone/>
            </a:pPr>
            <a:r>
              <a:rPr lang="en-IN" dirty="0"/>
              <a:t>	We realize that others may keep data we give them. When you order	merchandise online, you know you have just released your name, probably	some address and payment data, and the items you purchased. </a:t>
            </a:r>
            <a:endParaRPr lang="en-IN" dirty="0">
              <a:solidFill>
                <a:schemeClr val="accent3">
                  <a:lumMod val="50000"/>
                </a:schemeClr>
              </a:solidFill>
            </a:endParaRPr>
          </a:p>
          <a:p>
            <a:r>
              <a:rPr lang="en-IN" dirty="0">
                <a:solidFill>
                  <a:schemeClr val="accent3">
                    <a:lumMod val="50000"/>
                  </a:schemeClr>
                </a:solidFill>
              </a:rPr>
              <a:t>Ownership of the data</a:t>
            </a:r>
          </a:p>
          <a:p>
            <a:pPr marL="0" indent="0">
              <a:buNone/>
            </a:pPr>
            <a:r>
              <a:rPr lang="en-IN" dirty="0"/>
              <a:t>	In the cases just described, customer details are being marketed. Information 	about you is being sold and you have no control; nor do you get to share in the 	profit.</a:t>
            </a:r>
          </a:p>
        </p:txBody>
      </p:sp>
    </p:spTree>
    <p:extLst>
      <p:ext uri="{BB962C8B-B14F-4D97-AF65-F5344CB8AC3E}">
        <p14:creationId xmlns:p14="http://schemas.microsoft.com/office/powerpoint/2010/main" val="111627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8D32-67A7-4F5A-937A-E1D24C21F218}"/>
              </a:ext>
            </a:extLst>
          </p:cNvPr>
          <p:cNvSpPr>
            <a:spLocks noGrp="1"/>
          </p:cNvSpPr>
          <p:nvPr>
            <p:ph type="title"/>
          </p:nvPr>
        </p:nvSpPr>
        <p:spPr/>
        <p:txBody>
          <a:bodyPr/>
          <a:lstStyle/>
          <a:p>
            <a:pPr algn="ctr"/>
            <a:r>
              <a:rPr lang="en-IN" dirty="0">
                <a:solidFill>
                  <a:schemeClr val="accent3">
                    <a:lumMod val="50000"/>
                  </a:schemeClr>
                </a:solidFill>
              </a:rPr>
              <a:t>Authentication and Privacy</a:t>
            </a:r>
            <a:endParaRPr lang="en-IN" dirty="0"/>
          </a:p>
        </p:txBody>
      </p:sp>
      <p:sp>
        <p:nvSpPr>
          <p:cNvPr id="3" name="Content Placeholder 2">
            <a:extLst>
              <a:ext uri="{FF2B5EF4-FFF2-40B4-BE49-F238E27FC236}">
                <a16:creationId xmlns:a16="http://schemas.microsoft.com/office/drawing/2014/main" id="{19EF43E5-2FFD-472E-B351-C21EC3D5ECC4}"/>
              </a:ext>
            </a:extLst>
          </p:cNvPr>
          <p:cNvSpPr>
            <a:spLocks noGrp="1"/>
          </p:cNvSpPr>
          <p:nvPr>
            <p:ph idx="1"/>
          </p:nvPr>
        </p:nvSpPr>
        <p:spPr/>
        <p:txBody>
          <a:bodyPr/>
          <a:lstStyle/>
          <a:p>
            <a:pPr marL="0" indent="0">
              <a:buNone/>
            </a:pPr>
            <a:r>
              <a:rPr lang="en-IN" sz="2800" dirty="0">
                <a:solidFill>
                  <a:schemeClr val="accent3">
                    <a:lumMod val="50000"/>
                  </a:schemeClr>
                </a:solidFill>
              </a:rPr>
              <a:t>What Authentication means</a:t>
            </a:r>
          </a:p>
          <a:p>
            <a:pPr marL="0" indent="0">
              <a:buNone/>
            </a:pPr>
            <a:endParaRPr lang="en-IN" sz="2800" dirty="0"/>
          </a:p>
          <a:p>
            <a:r>
              <a:rPr lang="en-IN" dirty="0"/>
              <a:t>The process of identifying an individual, usually based on a username and password. In </a:t>
            </a:r>
            <a:r>
              <a:rPr lang="en-IN" b="1" dirty="0"/>
              <a:t>security</a:t>
            </a:r>
            <a:r>
              <a:rPr lang="en-IN" dirty="0"/>
              <a:t> systems, </a:t>
            </a:r>
            <a:r>
              <a:rPr lang="en-IN" b="1" dirty="0"/>
              <a:t>authentication</a:t>
            </a:r>
            <a:r>
              <a:rPr lang="en-IN" dirty="0"/>
              <a:t> is distinct from authorization , which is the process of giving individuals access to system objects based on their identity.</a:t>
            </a:r>
          </a:p>
        </p:txBody>
      </p:sp>
    </p:spTree>
    <p:extLst>
      <p:ext uri="{BB962C8B-B14F-4D97-AF65-F5344CB8AC3E}">
        <p14:creationId xmlns:p14="http://schemas.microsoft.com/office/powerpoint/2010/main" val="211227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7FE58-318D-4525-833C-0032E93DCF8D}"/>
              </a:ext>
            </a:extLst>
          </p:cNvPr>
          <p:cNvSpPr>
            <a:spLocks noGrp="1"/>
          </p:cNvSpPr>
          <p:nvPr>
            <p:ph idx="1"/>
          </p:nvPr>
        </p:nvSpPr>
        <p:spPr/>
        <p:txBody>
          <a:bodyPr/>
          <a:lstStyle/>
          <a:p>
            <a:pPr marL="0" indent="0">
              <a:buNone/>
            </a:pPr>
            <a:r>
              <a:rPr lang="en-IN" sz="2800" dirty="0">
                <a:solidFill>
                  <a:schemeClr val="accent3">
                    <a:lumMod val="50000"/>
                  </a:schemeClr>
                </a:solidFill>
              </a:rPr>
              <a:t>Individual Authentication</a:t>
            </a:r>
          </a:p>
          <a:p>
            <a:r>
              <a:rPr lang="en-IN" dirty="0"/>
              <a:t>There are few ways of identifying of identifying an individual like birth certificate, UID and pan Card.</a:t>
            </a:r>
          </a:p>
          <a:p>
            <a:pPr marL="0" indent="0">
              <a:buNone/>
            </a:pPr>
            <a:r>
              <a:rPr lang="en-IN" sz="2800" dirty="0">
                <a:solidFill>
                  <a:schemeClr val="accent3">
                    <a:lumMod val="50000"/>
                  </a:schemeClr>
                </a:solidFill>
              </a:rPr>
              <a:t>Identity Authentication</a:t>
            </a:r>
          </a:p>
          <a:p>
            <a:r>
              <a:rPr lang="en-IN" dirty="0">
                <a:solidFill>
                  <a:schemeClr val="bg2">
                    <a:lumMod val="10000"/>
                  </a:schemeClr>
                </a:solidFill>
              </a:rPr>
              <a:t>It is accomplished when the user provides a credential.</a:t>
            </a:r>
          </a:p>
          <a:p>
            <a:pPr marL="0" indent="0">
              <a:buNone/>
            </a:pPr>
            <a:r>
              <a:rPr lang="en-IN" sz="2800" dirty="0">
                <a:solidFill>
                  <a:schemeClr val="accent3">
                    <a:lumMod val="50000"/>
                  </a:schemeClr>
                </a:solidFill>
              </a:rPr>
              <a:t>Anonymized Records</a:t>
            </a:r>
          </a:p>
          <a:p>
            <a:r>
              <a:rPr lang="en-IN" dirty="0">
                <a:solidFill>
                  <a:schemeClr val="bg2">
                    <a:lumMod val="10000"/>
                  </a:schemeClr>
                </a:solidFill>
              </a:rPr>
              <a:t>Records from which identifying information has been removed </a:t>
            </a:r>
          </a:p>
          <a:p>
            <a:pPr marL="0" indent="0">
              <a:buNone/>
            </a:pPr>
            <a:r>
              <a:rPr lang="en-IN" dirty="0" err="1">
                <a:solidFill>
                  <a:schemeClr val="bg2">
                    <a:lumMod val="10000"/>
                  </a:schemeClr>
                </a:solidFill>
              </a:rPr>
              <a:t>eg.</a:t>
            </a:r>
            <a:r>
              <a:rPr lang="en-IN" dirty="0">
                <a:solidFill>
                  <a:schemeClr val="bg2">
                    <a:lumMod val="10000"/>
                  </a:schemeClr>
                </a:solidFill>
              </a:rPr>
              <a:t> Due to HIPAA(Health Insurance Portability and Accountability Act) compliance, its must for hospitals to safeguard its patient’s and client’s personal information.  </a:t>
            </a:r>
          </a:p>
          <a:p>
            <a:endParaRPr lang="en-IN" dirty="0">
              <a:solidFill>
                <a:schemeClr val="bg2">
                  <a:lumMod val="10000"/>
                </a:schemeClr>
              </a:solidFill>
            </a:endParaRPr>
          </a:p>
          <a:p>
            <a:pPr marL="0" indent="0">
              <a:buNone/>
            </a:pPr>
            <a:endParaRPr lang="en-IN" dirty="0">
              <a:solidFill>
                <a:schemeClr val="accent3">
                  <a:lumMod val="50000"/>
                </a:schemeClr>
              </a:solidFill>
            </a:endParaRPr>
          </a:p>
          <a:p>
            <a:pPr marL="0" indent="0">
              <a:buNone/>
            </a:pPr>
            <a:endParaRPr lang="en-IN" dirty="0">
              <a:solidFill>
                <a:schemeClr val="accent3">
                  <a:lumMod val="50000"/>
                </a:schemeClr>
              </a:solidFill>
            </a:endParaRPr>
          </a:p>
          <a:p>
            <a:endParaRPr lang="en-IN" dirty="0"/>
          </a:p>
        </p:txBody>
      </p:sp>
    </p:spTree>
    <p:extLst>
      <p:ext uri="{BB962C8B-B14F-4D97-AF65-F5344CB8AC3E}">
        <p14:creationId xmlns:p14="http://schemas.microsoft.com/office/powerpoint/2010/main" val="2101038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145</TotalTime>
  <Words>447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lpstr>
      <vt:lpstr>PowerPoint Presentation</vt:lpstr>
      <vt:lpstr>Privacy Concepts</vt:lpstr>
      <vt:lpstr>Aspects of Information Privacy</vt:lpstr>
      <vt:lpstr>PowerPoint Presentation</vt:lpstr>
      <vt:lpstr>Computer related Privacy Problems</vt:lpstr>
      <vt:lpstr>PowerPoint Presentation</vt:lpstr>
      <vt:lpstr>Authentication and Privacy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rampal</dc:creator>
  <cp:lastModifiedBy>swati rampal</cp:lastModifiedBy>
  <cp:revision>13</cp:revision>
  <dcterms:created xsi:type="dcterms:W3CDTF">2020-03-17T15:58:30Z</dcterms:created>
  <dcterms:modified xsi:type="dcterms:W3CDTF">2020-03-18T05:01:22Z</dcterms:modified>
</cp:coreProperties>
</file>