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1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1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6CE7-E321-4002-9236-A1229CABB0B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2205-0F99-4719-99E8-5CA7563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DBMS</a:t>
            </a:r>
            <a:br>
              <a:rPr lang="en-US" smtClean="0"/>
            </a:br>
            <a:r>
              <a:rPr lang="en-US" smtClean="0"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By - ANUPAMA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68F501-4CDE-4F13-9521-45DA440B7C57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A271B-B428-4A00-96A2-5813DB72550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Difficulty in access data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Need to write a new program to carry out each new task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Data isolation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Multiple files and format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Integrity problems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Hard to add new constraints or change existing ones.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Whenever balance is updated, constraints should be check and then update the database.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C1B0EF-0901-4914-B9B1-ACF4B32EB92C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4C6E9-253F-4665-A687-E31CBEA80342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 (cont…)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Atomicity of updates</a:t>
            </a:r>
          </a:p>
          <a:p>
            <a:pPr lvl="1"/>
            <a:r>
              <a:rPr lang="en-US" smtClean="0"/>
              <a:t>Failures may leave database in an inconsistent state with partial update carried out.</a:t>
            </a:r>
          </a:p>
          <a:p>
            <a:pPr lvl="1"/>
            <a:endParaRPr lang="en-US" smtClean="0"/>
          </a:p>
          <a:p>
            <a:r>
              <a:rPr lang="en-US" smtClean="0"/>
              <a:t>Example : Transfer of funds should be done full or none at 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A036E-6573-4DA7-A585-79D245559974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C4D78-E636-4837-AC72-787DF5B0CA76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 (cont…)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Concurrent access</a:t>
            </a:r>
            <a:r>
              <a:rPr lang="en-US" smtClean="0"/>
              <a:t> by multiple users</a:t>
            </a:r>
          </a:p>
          <a:p>
            <a:pPr lvl="1"/>
            <a:r>
              <a:rPr lang="en-US" smtClean="0"/>
              <a:t>Concurrent access needed for performance</a:t>
            </a:r>
          </a:p>
          <a:p>
            <a:pPr lvl="1"/>
            <a:r>
              <a:rPr lang="en-US" smtClean="0"/>
              <a:t>Uncontrolled access can lead to inconsistency</a:t>
            </a:r>
          </a:p>
          <a:p>
            <a:pPr lvl="1"/>
            <a:endParaRPr lang="en-US" smtClean="0"/>
          </a:p>
          <a:p>
            <a:r>
              <a:rPr lang="en-US" smtClean="0"/>
              <a:t>Example : </a:t>
            </a:r>
          </a:p>
          <a:p>
            <a:pPr lvl="1"/>
            <a:r>
              <a:rPr lang="en-US" smtClean="0"/>
              <a:t>Railways reservation : booking of berth</a:t>
            </a:r>
          </a:p>
          <a:p>
            <a:pPr lvl="1"/>
            <a:r>
              <a:rPr lang="en-US" smtClean="0"/>
              <a:t>Net banking : fund transfer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6FA949-07F1-40CE-AE3E-FA848DCCFEBF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FA6EB-5865-4017-A4B8-73CBE1507CE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 (cont…)</a:t>
            </a:r>
            <a:endParaRPr lang="en-US" b="1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Security problems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Hard to provide user access to some, but not all data.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Durability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As the system crash file are lost.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No recovery methods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No backup techniques are used.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endParaRPr lang="en-US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Note : Database systems offer solutions to all the file systems problems.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51FC91-C586-486D-AE50-A0CD3F96B94A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C3BC8-B118-4829-A23E-749C6730B743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Advantages of DBMS over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</a:t>
            </a:r>
            <a:r>
              <a:rPr lang="en-US" dirty="0" smtClean="0">
                <a:solidFill>
                  <a:srgbClr val="FF0000"/>
                </a:solidFill>
              </a:rPr>
              <a:t>. It reduces the data redundancy and inconsistency problem.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Redundancy : same information is available at multiple places.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inconsistency  : when multiple copies of file is available in system and one of the file is updated and the copied file is not updated.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2. Data Isolation</a:t>
            </a:r>
          </a:p>
          <a:p>
            <a:r>
              <a:rPr lang="en-US" smtClean="0"/>
              <a:t>Excel file to be open in Linux, will not open correctly in windows.</a:t>
            </a:r>
          </a:p>
          <a:p>
            <a:r>
              <a:rPr lang="en-US" smtClean="0"/>
              <a:t>But in case of database, every data is present in terms of bits.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73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</a:t>
            </a:r>
            <a:r>
              <a:rPr lang="en-US" smtClean="0">
                <a:solidFill>
                  <a:srgbClr val="FF0000"/>
                </a:solidFill>
              </a:rPr>
              <a:t>. data integrity</a:t>
            </a:r>
          </a:p>
          <a:p>
            <a:endParaRPr lang="en-US" smtClean="0"/>
          </a:p>
          <a:p>
            <a:r>
              <a:rPr lang="en-US" smtClean="0"/>
              <a:t>Semantic </a:t>
            </a:r>
          </a:p>
          <a:p>
            <a:pPr lvl="1"/>
            <a:r>
              <a:rPr lang="en-US" smtClean="0"/>
              <a:t>In excel, if range is fixed for particular column</a:t>
            </a:r>
          </a:p>
          <a:p>
            <a:pPr lvl="1"/>
            <a:r>
              <a:rPr lang="en-US" smtClean="0"/>
              <a:t>And enter values out of range will not result into error but if in case of database, while creating the schema range has been fixed.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62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</a:t>
            </a:r>
            <a:r>
              <a:rPr lang="en-US" dirty="0" smtClean="0">
                <a:solidFill>
                  <a:srgbClr val="FF0000"/>
                </a:solidFill>
              </a:rPr>
              <a:t>. Atomicity of Operations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E.g. Bank transfer case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From A to B -&gt; credit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Then B : Credit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A: Debit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Done completely both or else none.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5. Concurrency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If multiple user are working on same file, then one person will update the file and then only next person can update the file.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However, in case of database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Multiple user can access the same database at a time.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6</a:t>
            </a:r>
            <a:r>
              <a:rPr lang="en-US" smtClean="0">
                <a:solidFill>
                  <a:srgbClr val="FF0000"/>
                </a:solidFill>
              </a:rPr>
              <a:t>. Security</a:t>
            </a:r>
          </a:p>
          <a:p>
            <a:endParaRPr lang="en-US" smtClean="0"/>
          </a:p>
          <a:p>
            <a:r>
              <a:rPr lang="en-US" smtClean="0"/>
              <a:t>Authenticity</a:t>
            </a:r>
          </a:p>
          <a:p>
            <a:r>
              <a:rPr lang="en-US" smtClean="0"/>
              <a:t>Various level of Access Control - &gt; Attribute level privilege.</a:t>
            </a:r>
          </a:p>
          <a:p>
            <a:endParaRPr lang="en-US" smtClean="0"/>
          </a:p>
          <a:p>
            <a:r>
              <a:rPr lang="en-US" smtClean="0"/>
              <a:t>E.g. student can change the basic profile like address but not their CGPA/TGPA.</a:t>
            </a:r>
          </a:p>
        </p:txBody>
      </p:sp>
    </p:spTree>
    <p:extLst>
      <p:ext uri="{BB962C8B-B14F-4D97-AF65-F5344CB8AC3E}">
        <p14:creationId xmlns:p14="http://schemas.microsoft.com/office/powerpoint/2010/main" val="12190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Textbook</a:t>
            </a:r>
          </a:p>
        </p:txBody>
      </p:sp>
      <p:sp>
        <p:nvSpPr>
          <p:cNvPr id="3075" name="object 4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lIns="0" tIns="0" rIns="0" bIns="0"/>
          <a:lstStyle/>
          <a:p>
            <a:endParaRPr lang="en-US" smtClean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584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83F7BB-1E39-4E9F-B128-CE40D409F43A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B216-5733-4458-BF9F-0B785A40C4D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Level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95275" indent="-282575">
              <a:spcBef>
                <a:spcPts val="75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400" b="1" smtClean="0">
                <a:solidFill>
                  <a:srgbClr val="FF0000"/>
                </a:solidFill>
                <a:cs typeface="Arial" pitchFamily="34" charset="0"/>
              </a:rPr>
              <a:t>Physical level: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describes how a record (e.g., instructor) is stored</a:t>
            </a:r>
          </a:p>
          <a:p>
            <a:pPr marL="295275" indent="-282575">
              <a:lnSpc>
                <a:spcPct val="102000"/>
              </a:lnSpc>
              <a:spcBef>
                <a:spcPts val="62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400" b="1" smtClean="0">
                <a:solidFill>
                  <a:srgbClr val="FF0000"/>
                </a:solidFill>
                <a:cs typeface="Arial" pitchFamily="34" charset="0"/>
              </a:rPr>
              <a:t>Logical level: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describes data stored in database, and the relationships  among the data</a:t>
            </a:r>
          </a:p>
          <a:p>
            <a:pPr marL="295275" indent="-282575">
              <a:spcBef>
                <a:spcPts val="663"/>
              </a:spcBef>
              <a:buFont typeface="Arial" pitchFamily="34" charset="0"/>
              <a:buNone/>
              <a:tabLst>
                <a:tab pos="295275" algn="l"/>
              </a:tabLst>
            </a:pPr>
            <a:r>
              <a:rPr lang="en-US" sz="2400" b="1" smtClean="0">
                <a:solidFill>
                  <a:srgbClr val="000000"/>
                </a:solidFill>
                <a:cs typeface="Arial" pitchFamily="34" charset="0"/>
              </a:rPr>
              <a:t>type </a:t>
            </a:r>
            <a:r>
              <a:rPr lang="en-US" sz="2400" i="1" smtClean="0">
                <a:solidFill>
                  <a:srgbClr val="000000"/>
                </a:solidFill>
                <a:cs typeface="Arial" pitchFamily="34" charset="0"/>
              </a:rPr>
              <a:t>instructor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cs typeface="Arial" pitchFamily="34" charset="0"/>
              </a:rPr>
              <a:t>record</a:t>
            </a:r>
            <a:endParaRPr lang="en-US" sz="2400" smtClean="0">
              <a:solidFill>
                <a:srgbClr val="000000"/>
              </a:solidFill>
              <a:cs typeface="Arial" pitchFamily="34" charset="0"/>
            </a:endParaRPr>
          </a:p>
          <a:p>
            <a:pPr marL="295275" indent="-282575">
              <a:spcBef>
                <a:spcPts val="663"/>
              </a:spcBef>
              <a:buFont typeface="Arial" pitchFamily="34" charset="0"/>
              <a:buNone/>
              <a:tabLst>
                <a:tab pos="295275" algn="l"/>
              </a:tabLst>
            </a:pPr>
            <a:r>
              <a:rPr lang="en-US" sz="2400" i="1" smtClean="0">
                <a:solidFill>
                  <a:srgbClr val="000000"/>
                </a:solidFill>
                <a:cs typeface="Arial" pitchFamily="34" charset="0"/>
              </a:rPr>
              <a:t>ID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: string;</a:t>
            </a:r>
          </a:p>
          <a:p>
            <a:pPr marL="295275" indent="-282575">
              <a:lnSpc>
                <a:spcPct val="102000"/>
              </a:lnSpc>
              <a:spcBef>
                <a:spcPct val="0"/>
              </a:spcBef>
              <a:buFont typeface="Arial" pitchFamily="34" charset="0"/>
              <a:buNone/>
              <a:tabLst>
                <a:tab pos="295275" algn="l"/>
              </a:tabLst>
            </a:pPr>
            <a:r>
              <a:rPr lang="en-US" sz="2400" i="1" smtClean="0">
                <a:solidFill>
                  <a:srgbClr val="000000"/>
                </a:solidFill>
                <a:cs typeface="Arial" pitchFamily="34" charset="0"/>
              </a:rPr>
              <a:t>name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: string; </a:t>
            </a:r>
          </a:p>
          <a:p>
            <a:pPr marL="295275" indent="-282575">
              <a:lnSpc>
                <a:spcPct val="102000"/>
              </a:lnSpc>
              <a:spcBef>
                <a:spcPct val="0"/>
              </a:spcBef>
              <a:buFont typeface="Arial" pitchFamily="34" charset="0"/>
              <a:buNone/>
              <a:tabLst>
                <a:tab pos="295275" algn="l"/>
              </a:tabLst>
            </a:pP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sz="2400" i="1" smtClean="0">
                <a:solidFill>
                  <a:srgbClr val="000000"/>
                </a:solidFill>
                <a:cs typeface="Arial" pitchFamily="34" charset="0"/>
              </a:rPr>
              <a:t>dept_name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: string; </a:t>
            </a:r>
          </a:p>
          <a:p>
            <a:pPr marL="295275" indent="-282575">
              <a:lnSpc>
                <a:spcPct val="102000"/>
              </a:lnSpc>
              <a:spcBef>
                <a:spcPct val="0"/>
              </a:spcBef>
              <a:buFont typeface="Arial" pitchFamily="34" charset="0"/>
              <a:buNone/>
              <a:tabLst>
                <a:tab pos="295275" algn="l"/>
              </a:tabLst>
            </a:pP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sz="2400" i="1" smtClean="0">
                <a:solidFill>
                  <a:srgbClr val="000000"/>
                </a:solidFill>
                <a:cs typeface="Arial" pitchFamily="34" charset="0"/>
              </a:rPr>
              <a:t>salary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: integer </a:t>
            </a:r>
            <a:r>
              <a:rPr lang="en-US" sz="2400" b="1" smtClean="0">
                <a:solidFill>
                  <a:srgbClr val="000000"/>
                </a:solidFill>
                <a:cs typeface="Arial" pitchFamily="34" charset="0"/>
              </a:rPr>
              <a:t>end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marL="295275" indent="-282575">
              <a:spcBef>
                <a:spcPts val="66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400" b="1" smtClean="0">
                <a:solidFill>
                  <a:srgbClr val="FF0000"/>
                </a:solidFill>
                <a:cs typeface="Arial" pitchFamily="34" charset="0"/>
              </a:rPr>
              <a:t>View level/Conceptual level: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application programs </a:t>
            </a:r>
            <a:r>
              <a:rPr lang="en-US" sz="2400" smtClean="0">
                <a:solidFill>
                  <a:schemeClr val="tx2"/>
                </a:solidFill>
                <a:cs typeface="Arial" pitchFamily="34" charset="0"/>
              </a:rPr>
              <a:t>hide details of data types</a:t>
            </a:r>
          </a:p>
          <a:p>
            <a:pPr marL="623888" lvl="1" indent="-234950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Views can also </a:t>
            </a:r>
            <a:r>
              <a:rPr lang="en-US" sz="2400" smtClean="0">
                <a:solidFill>
                  <a:schemeClr val="tx2"/>
                </a:solidFill>
                <a:cs typeface="Arial" pitchFamily="34" charset="0"/>
              </a:rPr>
              <a:t>hide information </a:t>
            </a:r>
            <a:r>
              <a:rPr lang="en-US" sz="2400" smtClean="0">
                <a:solidFill>
                  <a:srgbClr val="000000"/>
                </a:solidFill>
                <a:cs typeface="Arial" pitchFamily="34" charset="0"/>
              </a:rPr>
              <a:t>(such as an employee’s salary) for  security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1711B1-017E-4A20-92C5-12C35440CDC8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74404-3604-47CF-B38C-A1394A6250D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of Data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architecture for a database systems</a:t>
            </a:r>
          </a:p>
        </p:txBody>
      </p:sp>
      <p:sp>
        <p:nvSpPr>
          <p:cNvPr id="22532" name="object 9"/>
          <p:cNvSpPr>
            <a:spLocks noChangeArrowheads="1"/>
          </p:cNvSpPr>
          <p:nvPr/>
        </p:nvSpPr>
        <p:spPr bwMode="auto">
          <a:xfrm rot="-5400000">
            <a:off x="3172618" y="180182"/>
            <a:ext cx="1884363" cy="6096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3" name="object 10"/>
          <p:cNvSpPr>
            <a:spLocks noChangeArrowheads="1"/>
          </p:cNvSpPr>
          <p:nvPr/>
        </p:nvSpPr>
        <p:spPr bwMode="auto">
          <a:xfrm rot="-5400000">
            <a:off x="3276601" y="4349750"/>
            <a:ext cx="1676400" cy="1317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7A88EA-75A2-4D71-A8C4-02035FC19490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B8A83-C82A-471A-8A96-62994C526DA4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90000"/>
              </a:lnSpc>
              <a:spcBef>
                <a:spcPts val="75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Similar to types and variables in programming languages</a:t>
            </a:r>
          </a:p>
          <a:p>
            <a:pPr marL="295275" indent="-282575">
              <a:lnSpc>
                <a:spcPct val="90000"/>
              </a:lnSpc>
              <a:spcBef>
                <a:spcPts val="67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Schema</a:t>
            </a:r>
            <a:endParaRPr lang="en-US" sz="140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23888" lvl="1" indent="-234950">
              <a:lnSpc>
                <a:spcPct val="90000"/>
              </a:lnSpc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Logical Schema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– the </a:t>
            </a:r>
            <a:r>
              <a:rPr lang="en-US" sz="14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overall logical structure of the database</a:t>
            </a: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Analogous to </a:t>
            </a:r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type information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of a variable in a program</a:t>
            </a:r>
          </a:p>
          <a:p>
            <a:pPr marL="908050" lvl="2" indent="-188913">
              <a:lnSpc>
                <a:spcPct val="92000"/>
              </a:lnSpc>
              <a:spcBef>
                <a:spcPts val="625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Example: The database consists of information about a set of  customers and accounts in a bank and the relationship between  them</a:t>
            </a: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Customer Schema</a:t>
            </a: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Account Schema</a:t>
            </a: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Physical Schema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– the overall </a:t>
            </a:r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physical structure of the database</a:t>
            </a: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908050" lvl="2" indent="-188913">
              <a:lnSpc>
                <a:spcPct val="90000"/>
              </a:lnSpc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7"/>
          <p:cNvGraphicFramePr>
            <a:graphicFrameLocks noGrp="1"/>
          </p:cNvGraphicFramePr>
          <p:nvPr/>
        </p:nvGraphicFramePr>
        <p:xfrm>
          <a:off x="1524000" y="3886200"/>
          <a:ext cx="5507038" cy="25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39"/>
                <a:gridCol w="1324533"/>
                <a:gridCol w="1155634"/>
                <a:gridCol w="1155634"/>
                <a:gridCol w="1154998"/>
              </a:tblGrid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739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400" b="1" spc="-3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739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0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739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400" b="1" spc="-3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739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1400" b="1" spc="-2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6739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8"/>
          <p:cNvGraphicFramePr>
            <a:graphicFrameLocks noGrp="1"/>
          </p:cNvGraphicFramePr>
          <p:nvPr/>
        </p:nvGraphicFramePr>
        <p:xfrm>
          <a:off x="1600200" y="5181600"/>
          <a:ext cx="5905500" cy="30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670"/>
                <a:gridCol w="1436216"/>
                <a:gridCol w="1344786"/>
                <a:gridCol w="1005731"/>
                <a:gridCol w="1005097"/>
              </a:tblGrid>
              <a:tr h="306388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0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742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0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2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Interest</a:t>
                      </a:r>
                      <a:r>
                        <a:rPr sz="1400" b="1" spc="-4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2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Min.</a:t>
                      </a:r>
                      <a:r>
                        <a:rPr sz="140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Bal.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2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Balance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742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52CF00-4B50-4220-8FA3-B29B530F4D62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DD137-C0C2-4A27-AC0E-53D25C29831D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95275" indent="-282575" fontAlgn="auto">
              <a:spcBef>
                <a:spcPts val="75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1450" b="1" spc="10" dirty="0" smtClean="0">
                <a:solidFill>
                  <a:srgbClr val="00009A"/>
                </a:solidFill>
                <a:latin typeface="Arial"/>
                <a:cs typeface="Arial"/>
              </a:rPr>
              <a:t>Instance</a:t>
            </a:r>
            <a:endParaRPr lang="en-US" sz="1450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7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1450" spc="20" dirty="0" smtClean="0">
                <a:latin typeface="Arial"/>
                <a:cs typeface="Arial"/>
              </a:rPr>
              <a:t>The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actual content of the database at </a:t>
            </a:r>
            <a:r>
              <a:rPr lang="en-US" sz="1450" spc="20" dirty="0" smtClean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particular point </a:t>
            </a:r>
            <a:r>
              <a:rPr lang="en-US" sz="1450" spc="1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lang="en-US" sz="1450" spc="-1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lang="en-US" sz="145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624840" lvl="1" indent="-234950" fontAlgn="auto">
              <a:spcBef>
                <a:spcPts val="665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1450" spc="15" dirty="0" smtClean="0">
                <a:latin typeface="Arial"/>
                <a:cs typeface="Arial"/>
              </a:rPr>
              <a:t>Analogous to the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value of </a:t>
            </a:r>
            <a:r>
              <a:rPr lang="en-US" sz="1450" spc="2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1450" spc="-9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450" spc="15" dirty="0" smtClean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lang="en-US" sz="145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1450" spc="20" dirty="0" smtClean="0">
                <a:latin typeface="Arial"/>
                <a:cs typeface="Arial"/>
              </a:rPr>
              <a:t>Customer</a:t>
            </a:r>
            <a:r>
              <a:rPr lang="en-US" sz="1450" spc="-20" dirty="0" smtClean="0">
                <a:latin typeface="Arial"/>
                <a:cs typeface="Arial"/>
              </a:rPr>
              <a:t> </a:t>
            </a:r>
            <a:r>
              <a:rPr lang="en-US" sz="1450" spc="15" dirty="0" smtClean="0">
                <a:latin typeface="Arial"/>
                <a:cs typeface="Arial"/>
              </a:rPr>
              <a:t>Instance</a:t>
            </a: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1450" spc="15" dirty="0" smtClean="0">
                <a:latin typeface="Arial"/>
                <a:cs typeface="Arial"/>
              </a:rPr>
              <a:t>Customer Instance</a:t>
            </a: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1450" spc="15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1450" spc="15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1450" spc="15" dirty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1450" spc="15" dirty="0" smtClean="0">
                <a:latin typeface="Arial"/>
                <a:cs typeface="Arial"/>
              </a:rPr>
              <a:t>Account Instance</a:t>
            </a: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1450" spc="15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66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dirty="0"/>
          </a:p>
        </p:txBody>
      </p:sp>
      <p:graphicFrame>
        <p:nvGraphicFramePr>
          <p:cNvPr id="4" name="object 6"/>
          <p:cNvGraphicFramePr>
            <a:graphicFrameLocks noGrp="1"/>
          </p:cNvGraphicFramePr>
          <p:nvPr/>
        </p:nvGraphicFramePr>
        <p:xfrm>
          <a:off x="1219200" y="3581400"/>
          <a:ext cx="6503988" cy="12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79"/>
                <a:gridCol w="1324675"/>
                <a:gridCol w="1154486"/>
                <a:gridCol w="1460572"/>
                <a:gridCol w="1250376"/>
              </a:tblGrid>
              <a:tr h="305435"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450" b="1" spc="-3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50" b="1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Aadhaar</a:t>
                      </a:r>
                      <a:r>
                        <a:rPr sz="1450" b="1" spc="-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1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b="1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1450" b="1" spc="-2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Pavan</a:t>
                      </a:r>
                      <a:r>
                        <a:rPr sz="1450" spc="-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Laha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6728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917322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182719289372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9830100291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Lata</a:t>
                      </a:r>
                      <a:r>
                        <a:rPr sz="1450" spc="-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1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Kala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8912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827183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918291204829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7189203928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Nand</a:t>
                      </a:r>
                      <a:r>
                        <a:rPr sz="1450" spc="-35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Prabhu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6617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372912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127837291021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50" spc="20" dirty="0">
                          <a:solidFill>
                            <a:srgbClr val="9A2600"/>
                          </a:solidFill>
                          <a:latin typeface="Arial"/>
                          <a:cs typeface="Arial"/>
                        </a:rPr>
                        <a:t>8892021892</a:t>
                      </a:r>
                      <a:endParaRPr sz="14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7"/>
          <p:cNvGraphicFramePr>
            <a:graphicFrameLocks noGrp="1"/>
          </p:cNvGraphicFramePr>
          <p:nvPr/>
        </p:nvGraphicFramePr>
        <p:xfrm>
          <a:off x="1219200" y="5410200"/>
          <a:ext cx="5905500" cy="1220788"/>
        </p:xfrm>
        <a:graphic>
          <a:graphicData uri="http://schemas.openxmlformats.org/drawingml/2006/table">
            <a:tbl>
              <a:tblPr/>
              <a:tblGrid>
                <a:gridCol w="1114425"/>
                <a:gridCol w="1435100"/>
                <a:gridCol w="1346200"/>
                <a:gridCol w="1004888"/>
                <a:gridCol w="1004887"/>
              </a:tblGrid>
              <a:tr h="304800"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Account #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Account Type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Interest Rate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Min. Bal.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Balance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917322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Savings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4.0%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372912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Current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0.0%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291820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827183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Term Deposit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6.75%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A26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6830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3ABE96E-4974-45A6-BC65-6F1FCD1108FD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788ED-D021-4D80-93D4-FFB9A3A14121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Schema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2000"/>
              </a:lnSpc>
              <a:spcBef>
                <a:spcPts val="10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400" b="1" smtClean="0">
                <a:solidFill>
                  <a:srgbClr val="FF0000"/>
                </a:solidFill>
                <a:cs typeface="Arial" pitchFamily="34" charset="0"/>
              </a:rPr>
              <a:t>Physical Data Independence </a:t>
            </a:r>
            <a:r>
              <a:rPr lang="en-US" sz="2400" smtClean="0">
                <a:cs typeface="Arial" pitchFamily="34" charset="0"/>
              </a:rPr>
              <a:t>– the ability to modify the physical schema  without changing the logical schema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2400" smtClean="0">
              <a:cs typeface="Arial" pitchFamily="34" charset="0"/>
            </a:endParaRP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400" smtClean="0">
                <a:cs typeface="Arial" pitchFamily="34" charset="0"/>
              </a:rPr>
              <a:t>Applications depend on the logical schema</a:t>
            </a:r>
          </a:p>
          <a:p>
            <a:pPr marL="623888" lvl="1" indent="-234950" algn="just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2400" smtClean="0">
              <a:cs typeface="Arial" pitchFamily="34" charset="0"/>
            </a:endParaRPr>
          </a:p>
          <a:p>
            <a:pPr marL="623888" lvl="1" indent="-234950" algn="just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400" smtClean="0">
                <a:cs typeface="Arial" pitchFamily="34" charset="0"/>
              </a:rPr>
              <a:t>In general, the interfaces between the various levels and components  should be well defined so that changes in some parts do not seriously  influence others.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AAF0FF-5B7A-477A-A72F-83EA56F9C587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E5820-3C0B-4700-BB5B-B51C5CC155F4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 Schema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80000"/>
              </a:lnSpc>
              <a:spcBef>
                <a:spcPts val="75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i="1" baseline="-2000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attributes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pPr marL="295275" indent="-282575">
              <a:lnSpc>
                <a:spcPct val="80000"/>
              </a:lnSpc>
              <a:spcBef>
                <a:spcPts val="67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200" i="1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i="1" baseline="-2000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) is a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relation schema</a:t>
            </a:r>
            <a:endParaRPr lang="en-US" sz="2200" smtClean="0">
              <a:latin typeface="Arial" pitchFamily="34" charset="0"/>
              <a:cs typeface="Arial" pitchFamily="34" charset="0"/>
            </a:endParaRPr>
          </a:p>
          <a:p>
            <a:pPr marL="295275" indent="-282575">
              <a:lnSpc>
                <a:spcPct val="80000"/>
              </a:lnSpc>
              <a:spcBef>
                <a:spcPts val="825"/>
              </a:spcBef>
              <a:tabLst>
                <a:tab pos="295275" algn="l"/>
              </a:tabLst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295275" indent="-282575">
              <a:lnSpc>
                <a:spcPct val="80000"/>
              </a:lnSpc>
              <a:spcBef>
                <a:spcPts val="1025"/>
              </a:spcBef>
              <a:tabLst>
                <a:tab pos="295275" algn="l"/>
              </a:tabLst>
            </a:pPr>
            <a:r>
              <a:rPr lang="en-US" sz="2200" i="1" smtClean="0">
                <a:latin typeface="Arial" pitchFamily="34" charset="0"/>
                <a:cs typeface="Arial" pitchFamily="34" charset="0"/>
              </a:rPr>
              <a:t>instructor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= (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ID, name, dept_name, salary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95275" indent="-282575">
              <a:lnSpc>
                <a:spcPct val="80000"/>
              </a:lnSpc>
              <a:spcBef>
                <a:spcPts val="102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Formally, given sets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….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000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200" b="1" smtClean="0">
                <a:solidFill>
                  <a:srgbClr val="00009A"/>
                </a:solidFill>
                <a:latin typeface="Arial" pitchFamily="34" charset="0"/>
                <a:cs typeface="Arial" pitchFamily="34" charset="0"/>
              </a:rPr>
              <a:t>relation </a:t>
            </a:r>
            <a:r>
              <a:rPr lang="en-US" sz="2200" b="1" i="1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is a subset of</a:t>
            </a:r>
          </a:p>
          <a:p>
            <a:pPr marL="295275" indent="-282575">
              <a:lnSpc>
                <a:spcPct val="80000"/>
              </a:lnSpc>
              <a:spcBef>
                <a:spcPts val="400"/>
              </a:spcBef>
              <a:tabLst>
                <a:tab pos="295275" algn="l"/>
              </a:tabLst>
            </a:pPr>
            <a:r>
              <a:rPr lang="en-US" sz="2200" i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x … x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0000" smtClean="0">
                <a:latin typeface="Arial" pitchFamily="34" charset="0"/>
                <a:cs typeface="Arial" pitchFamily="34" charset="0"/>
              </a:rPr>
              <a:t>n</a:t>
            </a:r>
            <a:endParaRPr lang="en-US" sz="2200" baseline="-20000" smtClean="0">
              <a:latin typeface="Arial" pitchFamily="34" charset="0"/>
              <a:cs typeface="Arial" pitchFamily="34" charset="0"/>
            </a:endParaRPr>
          </a:p>
          <a:p>
            <a:pPr marL="295275" indent="-282575">
              <a:lnSpc>
                <a:spcPct val="80000"/>
              </a:lnSpc>
              <a:spcBef>
                <a:spcPts val="400"/>
              </a:spcBef>
              <a:tabLst>
                <a:tab pos="295275" algn="l"/>
              </a:tabLst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Thus, a relation is a set of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-tuples (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baseline="-2000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…,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i="1" baseline="-20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) where each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i="1" baseline="-2000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220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0000" smtClean="0">
                <a:latin typeface="Arial" pitchFamily="34" charset="0"/>
                <a:cs typeface="Arial" pitchFamily="34" charset="0"/>
              </a:rPr>
              <a:t>i</a:t>
            </a:r>
            <a:endParaRPr lang="en-US" sz="2200" baseline="-20000" smtClean="0">
              <a:latin typeface="Arial" pitchFamily="34" charset="0"/>
              <a:cs typeface="Arial" pitchFamily="34" charset="0"/>
            </a:endParaRPr>
          </a:p>
          <a:p>
            <a:pPr marL="295275" indent="-282575">
              <a:lnSpc>
                <a:spcPct val="82000"/>
              </a:lnSpc>
              <a:spcBef>
                <a:spcPts val="81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The current values (</a:t>
            </a:r>
            <a:r>
              <a:rPr lang="en-US" sz="2200" b="1" smtClean="0">
                <a:solidFill>
                  <a:srgbClr val="00009A"/>
                </a:solidFill>
                <a:latin typeface="Arial" pitchFamily="34" charset="0"/>
                <a:cs typeface="Arial" pitchFamily="34" charset="0"/>
              </a:rPr>
              <a:t>relation instance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) of a relation are specified by a  table</a:t>
            </a:r>
          </a:p>
          <a:p>
            <a:pPr marL="295275" indent="-282575">
              <a:lnSpc>
                <a:spcPct val="80000"/>
              </a:lnSpc>
              <a:spcBef>
                <a:spcPts val="66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200" smtClean="0">
                <a:latin typeface="Arial" pitchFamily="34" charset="0"/>
                <a:cs typeface="Arial" pitchFamily="34" charset="0"/>
              </a:rPr>
              <a:t>An element </a:t>
            </a:r>
            <a:r>
              <a:rPr lang="en-US" sz="2200" b="1" i="1" smtClean="0">
                <a:solidFill>
                  <a:srgbClr val="65659A"/>
                </a:solidFill>
                <a:latin typeface="Arial" pitchFamily="34" charset="0"/>
                <a:cs typeface="Arial" pitchFamily="34" charset="0"/>
              </a:rPr>
              <a:t>t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2200" b="1" i="1" smtClean="0">
                <a:solidFill>
                  <a:srgbClr val="65659A"/>
                </a:solidFill>
                <a:latin typeface="Arial" pitchFamily="34" charset="0"/>
                <a:cs typeface="Arial" pitchFamily="34" charset="0"/>
              </a:rPr>
              <a:t>r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is a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tuple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, represented by a </a:t>
            </a:r>
            <a:r>
              <a:rPr lang="en-US" sz="2200" i="1" smtClean="0">
                <a:latin typeface="Arial" pitchFamily="34" charset="0"/>
                <a:cs typeface="Arial" pitchFamily="34" charset="0"/>
              </a:rPr>
              <a:t>row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in a table</a:t>
            </a:r>
          </a:p>
          <a:p>
            <a:pPr marL="295275" indent="-282575">
              <a:lnSpc>
                <a:spcPct val="80000"/>
              </a:lnSpc>
              <a:tabLst>
                <a:tab pos="295275" algn="l"/>
              </a:tabLst>
            </a:pPr>
            <a:endParaRPr lang="en-US" sz="22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52C4B5-5C87-4141-9D32-7A2184B4FC8E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9B180-4338-4F18-B522-D95E393480A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 are Unordered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0355" indent="-287655" fontAlgn="auto">
              <a:spcBef>
                <a:spcPts val="75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300355" algn="l"/>
                <a:tab pos="300990" algn="l"/>
              </a:tabLst>
              <a:defRPr/>
            </a:pPr>
            <a:r>
              <a:rPr lang="en-US" spc="15" dirty="0" smtClean="0">
                <a:latin typeface="Arial"/>
                <a:cs typeface="Arial"/>
              </a:rPr>
              <a:t>Order of tuples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15" dirty="0" smtClean="0">
                <a:latin typeface="Arial"/>
                <a:cs typeface="Arial"/>
              </a:rPr>
              <a:t>irrelevant (tuples </a:t>
            </a:r>
            <a:r>
              <a:rPr lang="en-US" spc="20" dirty="0" smtClean="0">
                <a:latin typeface="Arial"/>
                <a:cs typeface="Arial"/>
              </a:rPr>
              <a:t>may be </a:t>
            </a:r>
            <a:r>
              <a:rPr lang="en-US" spc="15" dirty="0" smtClean="0">
                <a:latin typeface="Arial"/>
                <a:cs typeface="Arial"/>
              </a:rPr>
              <a:t>stored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20" dirty="0" smtClean="0">
                <a:latin typeface="Arial"/>
                <a:cs typeface="Arial"/>
              </a:rPr>
              <a:t>an </a:t>
            </a:r>
            <a:r>
              <a:rPr lang="en-US" spc="15" dirty="0" smtClean="0">
                <a:latin typeface="Arial"/>
                <a:cs typeface="Arial"/>
              </a:rPr>
              <a:t>arbitrary</a:t>
            </a:r>
            <a:r>
              <a:rPr lang="en-US" spc="-220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order)</a:t>
            </a:r>
            <a:endParaRPr lang="en-US" dirty="0" smtClean="0">
              <a:latin typeface="Arial"/>
              <a:cs typeface="Arial"/>
            </a:endParaRPr>
          </a:p>
          <a:p>
            <a:pPr marL="300355" indent="-287655" fontAlgn="auto">
              <a:spcBef>
                <a:spcPts val="670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300355" algn="l"/>
                <a:tab pos="300990" algn="l"/>
              </a:tabLst>
              <a:defRPr/>
            </a:pPr>
            <a:r>
              <a:rPr lang="en-US" spc="15" dirty="0" smtClean="0">
                <a:latin typeface="Arial"/>
                <a:cs typeface="Arial"/>
              </a:rPr>
              <a:t>Example: </a:t>
            </a:r>
            <a:r>
              <a:rPr lang="en-US" i="1" spc="15" dirty="0" smtClean="0">
                <a:latin typeface="Arial"/>
                <a:cs typeface="Arial"/>
              </a:rPr>
              <a:t>instructor </a:t>
            </a:r>
            <a:r>
              <a:rPr lang="en-US" spc="15" dirty="0" smtClean="0">
                <a:latin typeface="Arial"/>
                <a:cs typeface="Arial"/>
              </a:rPr>
              <a:t>relation with unordered</a:t>
            </a:r>
            <a:r>
              <a:rPr lang="en-US" spc="-9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tuples</a:t>
            </a:r>
            <a:endParaRPr lang="en-US" dirty="0" smtClean="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1295400" y="3776663"/>
            <a:ext cx="6705600" cy="30813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5F220F-1B84-441B-859C-55199FE6B5DF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16DE7-86FB-4BBA-B766-48D28D4F836D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138"/>
              </a:spcBef>
            </a:pPr>
            <a:r>
              <a:rPr lang="en-US" sz="20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process of designing the general structure of the database:</a:t>
            </a:r>
          </a:p>
          <a:p>
            <a:pPr marL="12700">
              <a:spcBef>
                <a:spcPts val="25"/>
              </a:spcBef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2000"/>
              </a:lnSpc>
              <a:buClr>
                <a:srgbClr val="CC3300"/>
              </a:buClr>
              <a:buSzPct val="90000"/>
              <a:buFont typeface="Wingdings" pitchFamily="2" charset="2"/>
              <a:buChar char=""/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Logical Design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– Deciding on the database schema.  Database design requires that we find a “good” collection of  relation schemas.</a:t>
            </a:r>
          </a:p>
          <a:p>
            <a:pPr marL="906463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Business decision</a:t>
            </a:r>
          </a:p>
          <a:p>
            <a:pPr marL="1190625" lvl="2" indent="-188913">
              <a:spcBef>
                <a:spcPts val="663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What attributes should we record in the database?</a:t>
            </a:r>
          </a:p>
          <a:p>
            <a:pPr marL="906463" lvl="1" indent="-234950">
              <a:spcBef>
                <a:spcPts val="67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Computer Science decision</a:t>
            </a:r>
          </a:p>
          <a:p>
            <a:pPr marL="1190625" lvl="2" indent="-188913">
              <a:lnSpc>
                <a:spcPct val="102000"/>
              </a:lnSpc>
              <a:spcBef>
                <a:spcPts val="625"/>
              </a:spcBef>
              <a:buClr>
                <a:srgbClr val="33CC33"/>
              </a:buClr>
              <a:buSzPct val="76000"/>
              <a:buFont typeface="Wingdings" pitchFamily="2" charset="2"/>
              <a:buChar char="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What relation schemas should we have and how  should the attributes be distributed among the  various relation schemas?</a:t>
            </a:r>
          </a:p>
          <a:p>
            <a:pPr marL="12700">
              <a:lnSpc>
                <a:spcPct val="102000"/>
              </a:lnSpc>
              <a:spcBef>
                <a:spcPts val="62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</a:pPr>
            <a:r>
              <a:rPr lang="en-US" sz="2000" b="1" smtClean="0">
                <a:latin typeface="Arial" pitchFamily="34" charset="0"/>
                <a:cs typeface="Arial" pitchFamily="34" charset="0"/>
              </a:rPr>
              <a:t>Physical Design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– Deciding on the physical layout of the 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6C4780-F902-4FF0-9527-30AC41B47B6A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EA9C-3E0A-4E3C-94B5-52A1FF76FD24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Design(Cont…)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there any problem with this relation?</a:t>
            </a:r>
          </a:p>
        </p:txBody>
      </p:sp>
      <p:sp>
        <p:nvSpPr>
          <p:cNvPr id="35844" name="object 10"/>
          <p:cNvSpPr>
            <a:spLocks noChangeArrowheads="1"/>
          </p:cNvSpPr>
          <p:nvPr/>
        </p:nvSpPr>
        <p:spPr bwMode="auto">
          <a:xfrm rot="-5400000">
            <a:off x="2971800" y="685800"/>
            <a:ext cx="3886200" cy="7086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B52EFC-1961-4950-9602-F3A48C4CD455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A1493-BEBE-4DDF-856B-C5FFD32C672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2000"/>
              </a:lnSpc>
              <a:spcBef>
                <a:spcPts val="10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Need to come up with a methodology to ensure that each of the  relations in the database is “good”</a:t>
            </a:r>
          </a:p>
          <a:p>
            <a:pPr marL="295275" indent="-282575">
              <a:spcBef>
                <a:spcPts val="66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Two ways of doing so: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b="1" smtClean="0">
                <a:latin typeface="Arial" pitchFamily="34" charset="0"/>
                <a:cs typeface="Arial" pitchFamily="34" charset="0"/>
              </a:rPr>
              <a:t>Entity Relationship Model 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solidFill>
                  <a:srgbClr val="33CC33"/>
                </a:solidFill>
                <a:latin typeface="Webdings" pitchFamily="18" charset="2"/>
                <a:ea typeface="Webdings" pitchFamily="18" charset="2"/>
                <a:cs typeface="Webdings" pitchFamily="18" charset="2"/>
              </a:rPr>
              <a:t></a:t>
            </a:r>
            <a:r>
              <a:rPr lang="en-US" sz="180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Models an enterprise as a collection of </a:t>
            </a:r>
            <a:r>
              <a:rPr lang="en-US" sz="1800" i="1" smtClean="0">
                <a:latin typeface="Arial" pitchFamily="34" charset="0"/>
                <a:cs typeface="Arial" pitchFamily="34" charset="0"/>
              </a:rPr>
              <a:t>entities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and</a:t>
            </a:r>
          </a:p>
          <a:p>
            <a:pPr marL="295275" indent="-282575">
              <a:spcBef>
                <a:spcPts val="50"/>
              </a:spcBef>
              <a:tabLst>
                <a:tab pos="295275" algn="l"/>
              </a:tabLst>
            </a:pPr>
            <a:r>
              <a:rPr lang="en-US" sz="1800" i="1" smtClean="0">
                <a:latin typeface="Arial" pitchFamily="34" charset="0"/>
                <a:cs typeface="Arial" pitchFamily="34" charset="0"/>
              </a:rPr>
              <a:t>relationships</a:t>
            </a: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marL="295275" indent="-282575">
              <a:lnSpc>
                <a:spcPct val="102000"/>
              </a:lnSpc>
              <a:spcBef>
                <a:spcPts val="625"/>
              </a:spcBef>
              <a:tabLst>
                <a:tab pos="295275" algn="l"/>
              </a:tabLst>
            </a:pPr>
            <a:r>
              <a:rPr lang="en-US" sz="1800" smtClean="0">
                <a:solidFill>
                  <a:srgbClr val="33CC33"/>
                </a:solidFill>
                <a:latin typeface="Webdings" pitchFamily="18" charset="2"/>
                <a:ea typeface="Webdings" pitchFamily="18" charset="2"/>
                <a:cs typeface="Webdings" pitchFamily="18" charset="2"/>
              </a:rPr>
              <a:t></a:t>
            </a:r>
            <a:r>
              <a:rPr lang="en-US" sz="180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Represented diagrammatically by an </a:t>
            </a:r>
            <a:r>
              <a:rPr lang="en-US" sz="1800" i="1" smtClean="0">
                <a:latin typeface="Arial" pitchFamily="34" charset="0"/>
                <a:cs typeface="Arial" pitchFamily="34" charset="0"/>
              </a:rPr>
              <a:t>entity-relationship  diagram:</a:t>
            </a:r>
            <a:endParaRPr lang="en-US" sz="1800" smtClean="0">
              <a:latin typeface="Arial" pitchFamily="34" charset="0"/>
              <a:cs typeface="Arial" pitchFamily="34" charset="0"/>
            </a:endParaRP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b="1" smtClean="0">
                <a:latin typeface="Arial" pitchFamily="34" charset="0"/>
                <a:cs typeface="Arial" pitchFamily="34" charset="0"/>
              </a:rPr>
              <a:t>Normalization Theory 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solidFill>
                  <a:srgbClr val="33CC33"/>
                </a:solidFill>
                <a:latin typeface="Webdings" pitchFamily="18" charset="2"/>
                <a:ea typeface="Webdings" pitchFamily="18" charset="2"/>
                <a:cs typeface="Webdings" pitchFamily="18" charset="2"/>
              </a:rPr>
              <a:t></a:t>
            </a:r>
            <a:r>
              <a:rPr lang="en-US" sz="1800" smtClean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Formalize what designs are bad, and test for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C8E15A-26D6-467B-8526-035A41D0DC7C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1A0A2-F704-4A9B-82F8-C484C1FBD4F1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database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a collection of interrelated data.</a:t>
            </a:r>
          </a:p>
          <a:p>
            <a:endParaRPr lang="en-US" smtClean="0"/>
          </a:p>
          <a:p>
            <a:r>
              <a:rPr lang="en-US" smtClean="0"/>
              <a:t>E.g.</a:t>
            </a:r>
          </a:p>
          <a:p>
            <a:r>
              <a:rPr lang="en-US" smtClean="0"/>
              <a:t>Maintaining detail of an institute, which constitute the details of student, faculty, courses etc.</a:t>
            </a:r>
          </a:p>
        </p:txBody>
      </p:sp>
    </p:spTree>
    <p:extLst>
      <p:ext uri="{BB962C8B-B14F-4D97-AF65-F5344CB8AC3E}">
        <p14:creationId xmlns:p14="http://schemas.microsoft.com/office/powerpoint/2010/main" val="17029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95275" indent="-282575" fontAlgn="auto">
              <a:spcBef>
                <a:spcPts val="39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2000" spc="25" dirty="0" smtClean="0">
                <a:latin typeface="Arial"/>
                <a:cs typeface="Arial"/>
              </a:rPr>
              <a:t>A </a:t>
            </a:r>
            <a:r>
              <a:rPr lang="en-US" sz="2000" spc="10" dirty="0" smtClean="0">
                <a:latin typeface="Arial"/>
                <a:cs typeface="Arial"/>
              </a:rPr>
              <a:t>collection of tools for</a:t>
            </a:r>
            <a:r>
              <a:rPr lang="en-US" sz="2000" spc="-50" dirty="0" smtClean="0">
                <a:latin typeface="Arial"/>
                <a:cs typeface="Arial"/>
              </a:rPr>
              <a:t> </a:t>
            </a:r>
            <a:r>
              <a:rPr lang="en-US" sz="2000" spc="10" dirty="0" smtClean="0">
                <a:latin typeface="Arial"/>
                <a:cs typeface="Arial"/>
              </a:rPr>
              <a:t>describing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309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2000" spc="20" dirty="0" smtClean="0">
                <a:latin typeface="Arial"/>
                <a:cs typeface="Arial"/>
              </a:rPr>
              <a:t>Data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31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2000" spc="15" dirty="0" smtClean="0">
                <a:latin typeface="Arial"/>
                <a:cs typeface="Arial"/>
              </a:rPr>
              <a:t>Data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10" dirty="0" smtClean="0">
                <a:latin typeface="Arial"/>
                <a:cs typeface="Arial"/>
              </a:rPr>
              <a:t>relationships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305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2000" spc="20" dirty="0" smtClean="0">
                <a:latin typeface="Arial"/>
                <a:cs typeface="Arial"/>
              </a:rPr>
              <a:t>Data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semantics</a:t>
            </a:r>
            <a:endParaRPr lang="en-US" sz="2000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315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2000" spc="20" dirty="0" smtClean="0">
                <a:latin typeface="Arial"/>
                <a:cs typeface="Arial"/>
              </a:rPr>
              <a:t>Data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15" dirty="0" smtClean="0">
                <a:latin typeface="Arial"/>
                <a:cs typeface="Arial"/>
              </a:rPr>
              <a:t>constraints</a:t>
            </a:r>
          </a:p>
          <a:p>
            <a:pPr marL="624840" lvl="1" indent="-234950" fontAlgn="auto">
              <a:spcBef>
                <a:spcPts val="315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endParaRPr lang="en-US" sz="2000" dirty="0" smtClean="0">
              <a:latin typeface="Arial"/>
              <a:cs typeface="Arial"/>
            </a:endParaRPr>
          </a:p>
          <a:p>
            <a:pPr marL="295275" indent="-282575" fontAlgn="auto">
              <a:spcBef>
                <a:spcPts val="66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2000" b="1" spc="10" dirty="0" smtClean="0">
                <a:solidFill>
                  <a:srgbClr val="FF0000"/>
                </a:solidFill>
                <a:latin typeface="Arial"/>
                <a:cs typeface="Arial"/>
              </a:rPr>
              <a:t>Relational </a:t>
            </a:r>
            <a:r>
              <a:rPr lang="en-US" sz="2000" b="1" spc="15" dirty="0" smtClean="0">
                <a:solidFill>
                  <a:srgbClr val="FF0000"/>
                </a:solidFill>
                <a:latin typeface="Arial"/>
                <a:cs typeface="Arial"/>
              </a:rPr>
              <a:t>model </a:t>
            </a:r>
          </a:p>
          <a:p>
            <a:pPr marL="695325" lvl="1" indent="-282575" fontAlgn="auto">
              <a:spcBef>
                <a:spcPts val="66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1600" spc="15" dirty="0" smtClean="0">
                <a:latin typeface="Arial"/>
                <a:cs typeface="Arial"/>
              </a:rPr>
              <a:t>Entity-Relationship data </a:t>
            </a:r>
            <a:r>
              <a:rPr lang="en-US" sz="1600" spc="20" dirty="0" smtClean="0">
                <a:latin typeface="Arial"/>
                <a:cs typeface="Arial"/>
              </a:rPr>
              <a:t>model </a:t>
            </a:r>
            <a:r>
              <a:rPr lang="en-US" sz="1600" spc="15" dirty="0" smtClean="0">
                <a:latin typeface="Arial"/>
                <a:cs typeface="Arial"/>
              </a:rPr>
              <a:t>(mainly </a:t>
            </a:r>
            <a:r>
              <a:rPr lang="en-US" sz="1600" spc="10" dirty="0" smtClean="0">
                <a:latin typeface="Arial"/>
                <a:cs typeface="Arial"/>
              </a:rPr>
              <a:t>for </a:t>
            </a:r>
            <a:r>
              <a:rPr lang="en-US" sz="1600" spc="15" dirty="0" smtClean="0">
                <a:latin typeface="Arial"/>
                <a:cs typeface="Arial"/>
              </a:rPr>
              <a:t>database</a:t>
            </a:r>
            <a:r>
              <a:rPr lang="en-US" sz="1600" spc="-105" dirty="0" smtClean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design)</a:t>
            </a:r>
            <a:endParaRPr lang="en-US" sz="1600" dirty="0" smtClean="0">
              <a:latin typeface="Arial"/>
              <a:cs typeface="Arial"/>
            </a:endParaRPr>
          </a:p>
          <a:p>
            <a:pPr marL="695325" lvl="1" indent="-282575" fontAlgn="auto">
              <a:spcBef>
                <a:spcPts val="66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1600" spc="15" dirty="0" smtClean="0">
                <a:latin typeface="Arial"/>
                <a:cs typeface="Arial"/>
              </a:rPr>
              <a:t>Object-based data </a:t>
            </a:r>
            <a:r>
              <a:rPr lang="en-US" sz="1600" spc="20" dirty="0" smtClean="0">
                <a:latin typeface="Arial"/>
                <a:cs typeface="Arial"/>
              </a:rPr>
              <a:t>models </a:t>
            </a:r>
            <a:r>
              <a:rPr lang="en-US" sz="1600" spc="10" dirty="0" smtClean="0">
                <a:latin typeface="Arial"/>
                <a:cs typeface="Arial"/>
              </a:rPr>
              <a:t>(Object-oriented </a:t>
            </a:r>
            <a:r>
              <a:rPr lang="en-US" sz="1600" spc="15" dirty="0" smtClean="0">
                <a:latin typeface="Arial"/>
                <a:cs typeface="Arial"/>
              </a:rPr>
              <a:t>and</a:t>
            </a:r>
            <a:r>
              <a:rPr lang="en-US" sz="1600" spc="-30" dirty="0" smtClean="0">
                <a:latin typeface="Arial"/>
                <a:cs typeface="Arial"/>
              </a:rPr>
              <a:t> </a:t>
            </a:r>
            <a:r>
              <a:rPr lang="en-US" sz="1600" spc="10" dirty="0" smtClean="0">
                <a:latin typeface="Arial"/>
                <a:cs typeface="Arial"/>
              </a:rPr>
              <a:t>Object-relational)</a:t>
            </a:r>
            <a:endParaRPr lang="en-US" sz="1600" dirty="0" smtClean="0">
              <a:latin typeface="Arial"/>
              <a:cs typeface="Arial"/>
            </a:endParaRPr>
          </a:p>
          <a:p>
            <a:pPr marL="695325" lvl="1" indent="-282575" fontAlgn="auto">
              <a:spcBef>
                <a:spcPts val="66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1600" spc="10" dirty="0" smtClean="0">
                <a:latin typeface="Arial"/>
                <a:cs typeface="Arial"/>
              </a:rPr>
              <a:t>Semi-structured data </a:t>
            </a:r>
            <a:r>
              <a:rPr lang="en-US" sz="1600" spc="15" dirty="0" smtClean="0">
                <a:latin typeface="Arial"/>
                <a:cs typeface="Arial"/>
              </a:rPr>
              <a:t>model</a:t>
            </a:r>
            <a:r>
              <a:rPr lang="en-US" sz="1600" spc="375" dirty="0" smtClean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(XML)</a:t>
            </a:r>
            <a:endParaRPr lang="en-US" sz="1600" dirty="0" smtClean="0">
              <a:latin typeface="Arial"/>
              <a:cs typeface="Arial"/>
            </a:endParaRPr>
          </a:p>
          <a:p>
            <a:pPr marL="695325" lvl="1" indent="-282575" fontAlgn="auto">
              <a:spcBef>
                <a:spcPts val="670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1600" spc="15" dirty="0" smtClean="0">
                <a:latin typeface="Arial"/>
                <a:cs typeface="Arial"/>
              </a:rPr>
              <a:t>Other older</a:t>
            </a:r>
            <a:r>
              <a:rPr lang="en-US" sz="1600" spc="-30" dirty="0" smtClean="0">
                <a:latin typeface="Arial"/>
                <a:cs typeface="Arial"/>
              </a:rPr>
              <a:t> </a:t>
            </a:r>
            <a:r>
              <a:rPr lang="en-US" sz="1600" spc="15" dirty="0" smtClean="0">
                <a:latin typeface="Arial"/>
                <a:cs typeface="Arial"/>
              </a:rPr>
              <a:t>models:</a:t>
            </a:r>
            <a:endParaRPr lang="en-US" sz="1600" dirty="0" smtClean="0">
              <a:latin typeface="Arial"/>
              <a:cs typeface="Arial"/>
            </a:endParaRPr>
          </a:p>
          <a:p>
            <a:pPr marL="1024890" lvl="2" indent="-234950" fontAlgn="auto">
              <a:lnSpc>
                <a:spcPts val="1714"/>
              </a:lnSpc>
              <a:spcBef>
                <a:spcPts val="20"/>
              </a:spcBef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1600" spc="15" dirty="0" smtClean="0">
                <a:latin typeface="Arial"/>
                <a:cs typeface="Arial"/>
              </a:rPr>
              <a:t>Network</a:t>
            </a:r>
            <a:r>
              <a:rPr lang="en-US" sz="1600" spc="-10" dirty="0" smtClean="0">
                <a:latin typeface="Arial"/>
                <a:cs typeface="Arial"/>
              </a:rPr>
              <a:t> </a:t>
            </a:r>
            <a:r>
              <a:rPr lang="en-US" sz="1600" spc="20" dirty="0" smtClean="0">
                <a:latin typeface="Arial"/>
                <a:cs typeface="Arial"/>
              </a:rPr>
              <a:t>model</a:t>
            </a:r>
            <a:endParaRPr lang="en-US" sz="1600" dirty="0" smtClean="0">
              <a:latin typeface="Arial"/>
              <a:cs typeface="Arial"/>
            </a:endParaRPr>
          </a:p>
          <a:p>
            <a:pPr marL="1024890" lvl="2" indent="-234950" fontAlgn="auto">
              <a:lnSpc>
                <a:spcPts val="1714"/>
              </a:lnSpc>
              <a:spcAft>
                <a:spcPts val="0"/>
              </a:spcAft>
              <a:buClr>
                <a:srgbClr val="FF9A33"/>
              </a:buClr>
              <a:buSzPct val="79310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1600" spc="15" dirty="0" smtClean="0">
                <a:latin typeface="Arial"/>
                <a:cs typeface="Arial"/>
              </a:rPr>
              <a:t>Hierarchical</a:t>
            </a:r>
            <a:r>
              <a:rPr lang="en-US" sz="1600" spc="-15" dirty="0" smtClean="0">
                <a:latin typeface="Arial"/>
                <a:cs typeface="Arial"/>
              </a:rPr>
              <a:t> </a:t>
            </a:r>
            <a:r>
              <a:rPr lang="en-US" sz="1600" spc="20" dirty="0" smtClean="0">
                <a:latin typeface="Arial"/>
                <a:cs typeface="Arial"/>
              </a:rPr>
              <a:t>model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306CC7-C257-488E-AC6A-EC37061AAB3E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C21FC-CEBC-4DDB-8310-4450A06BEAFA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95275" indent="-282575" fontAlgn="auto">
              <a:spcBef>
                <a:spcPts val="755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pc="10" dirty="0" smtClean="0">
                <a:latin typeface="Arial"/>
                <a:cs typeface="Arial"/>
              </a:rPr>
              <a:t>All </a:t>
            </a:r>
            <a:r>
              <a:rPr lang="en-US" spc="15" dirty="0" smtClean="0">
                <a:latin typeface="Arial"/>
                <a:cs typeface="Arial"/>
              </a:rPr>
              <a:t>the data </a:t>
            </a:r>
            <a:r>
              <a:rPr lang="en-US" spc="10" dirty="0" smtClean="0">
                <a:latin typeface="Arial"/>
                <a:cs typeface="Arial"/>
              </a:rPr>
              <a:t>is </a:t>
            </a:r>
            <a:r>
              <a:rPr lang="en-US" spc="15" dirty="0" smtClean="0">
                <a:latin typeface="Arial"/>
                <a:cs typeface="Arial"/>
              </a:rPr>
              <a:t>stored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15" dirty="0" smtClean="0">
                <a:latin typeface="Arial"/>
                <a:cs typeface="Arial"/>
              </a:rPr>
              <a:t>various</a:t>
            </a:r>
            <a:r>
              <a:rPr lang="en-US" spc="-85" dirty="0" smtClean="0">
                <a:latin typeface="Arial"/>
                <a:cs typeface="Arial"/>
              </a:rPr>
              <a:t> </a:t>
            </a:r>
            <a:r>
              <a:rPr lang="en-US" spc="15" dirty="0" smtClean="0">
                <a:latin typeface="Arial"/>
                <a:cs typeface="Arial"/>
              </a:rPr>
              <a:t>tables</a:t>
            </a:r>
            <a:endParaRPr lang="en-US" dirty="0" smtClean="0">
              <a:latin typeface="Arial"/>
              <a:cs typeface="Arial"/>
            </a:endParaRPr>
          </a:p>
          <a:p>
            <a:pPr marL="295275" indent="-282575" fontAlgn="auto">
              <a:spcBef>
                <a:spcPts val="670"/>
              </a:spcBef>
              <a:spcAft>
                <a:spcPts val="0"/>
              </a:spcAft>
              <a:buClr>
                <a:srgbClr val="CC3300"/>
              </a:buClr>
              <a:buSzPct val="89655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pc="20" dirty="0" smtClean="0">
                <a:latin typeface="Arial"/>
                <a:cs typeface="Arial"/>
              </a:rPr>
              <a:t>Example </a:t>
            </a:r>
            <a:r>
              <a:rPr lang="en-US" spc="15" dirty="0" smtClean="0">
                <a:latin typeface="Arial"/>
                <a:cs typeface="Arial"/>
              </a:rPr>
              <a:t>of tabular data </a:t>
            </a:r>
            <a:r>
              <a:rPr lang="en-US" spc="10" dirty="0" smtClean="0">
                <a:latin typeface="Arial"/>
                <a:cs typeface="Arial"/>
              </a:rPr>
              <a:t>in </a:t>
            </a:r>
            <a:r>
              <a:rPr lang="en-US" spc="15" dirty="0" smtClean="0">
                <a:latin typeface="Arial"/>
                <a:cs typeface="Arial"/>
              </a:rPr>
              <a:t>the relational</a:t>
            </a:r>
            <a:r>
              <a:rPr lang="en-US" spc="-145" dirty="0" smtClean="0">
                <a:latin typeface="Arial"/>
                <a:cs typeface="Arial"/>
              </a:rPr>
              <a:t> </a:t>
            </a:r>
            <a:r>
              <a:rPr lang="en-US" spc="20" dirty="0" smtClean="0">
                <a:latin typeface="Arial"/>
                <a:cs typeface="Arial"/>
              </a:rPr>
              <a:t>model.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3113"/>
            <a:ext cx="4560888" cy="309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object 5"/>
          <p:cNvSpPr>
            <a:spLocks/>
          </p:cNvSpPr>
          <p:nvPr/>
        </p:nvSpPr>
        <p:spPr bwMode="auto">
          <a:xfrm>
            <a:off x="5167313" y="2795588"/>
            <a:ext cx="711200" cy="528637"/>
          </a:xfrm>
          <a:custGeom>
            <a:avLst/>
            <a:gdLst>
              <a:gd name="T0" fmla="*/ 47706 w 709929"/>
              <a:gd name="T1" fmla="*/ 489282 h 529589"/>
              <a:gd name="T2" fmla="*/ 31242 w 709929"/>
              <a:gd name="T3" fmla="*/ 467106 h 529589"/>
              <a:gd name="T4" fmla="*/ 0 w 709929"/>
              <a:gd name="T5" fmla="*/ 529590 h 529589"/>
              <a:gd name="T6" fmla="*/ 39623 w 709929"/>
              <a:gd name="T7" fmla="*/ 522545 h 529589"/>
              <a:gd name="T8" fmla="*/ 39623 w 709929"/>
              <a:gd name="T9" fmla="*/ 495300 h 529589"/>
              <a:gd name="T10" fmla="*/ 47706 w 709929"/>
              <a:gd name="T11" fmla="*/ 489282 h 529589"/>
              <a:gd name="T12" fmla="*/ 52248 w 709929"/>
              <a:gd name="T13" fmla="*/ 495400 h 529589"/>
              <a:gd name="T14" fmla="*/ 47706 w 709929"/>
              <a:gd name="T15" fmla="*/ 489282 h 529589"/>
              <a:gd name="T16" fmla="*/ 39623 w 709929"/>
              <a:gd name="T17" fmla="*/ 495300 h 529589"/>
              <a:gd name="T18" fmla="*/ 44195 w 709929"/>
              <a:gd name="T19" fmla="*/ 501395 h 529589"/>
              <a:gd name="T20" fmla="*/ 52248 w 709929"/>
              <a:gd name="T21" fmla="*/ 495400 h 529589"/>
              <a:gd name="T22" fmla="*/ 68579 w 709929"/>
              <a:gd name="T23" fmla="*/ 517398 h 529589"/>
              <a:gd name="T24" fmla="*/ 52248 w 709929"/>
              <a:gd name="T25" fmla="*/ 495400 h 529589"/>
              <a:gd name="T26" fmla="*/ 44195 w 709929"/>
              <a:gd name="T27" fmla="*/ 501395 h 529589"/>
              <a:gd name="T28" fmla="*/ 39623 w 709929"/>
              <a:gd name="T29" fmla="*/ 495300 h 529589"/>
              <a:gd name="T30" fmla="*/ 39623 w 709929"/>
              <a:gd name="T31" fmla="*/ 522545 h 529589"/>
              <a:gd name="T32" fmla="*/ 68579 w 709929"/>
              <a:gd name="T33" fmla="*/ 517398 h 529589"/>
              <a:gd name="T34" fmla="*/ 709422 w 709929"/>
              <a:gd name="T35" fmla="*/ 6095 h 529589"/>
              <a:gd name="T36" fmla="*/ 704850 w 709929"/>
              <a:gd name="T37" fmla="*/ 0 h 529589"/>
              <a:gd name="T38" fmla="*/ 47706 w 709929"/>
              <a:gd name="T39" fmla="*/ 489282 h 529589"/>
              <a:gd name="T40" fmla="*/ 52248 w 709929"/>
              <a:gd name="T41" fmla="*/ 495400 h 529589"/>
              <a:gd name="T42" fmla="*/ 709422 w 709929"/>
              <a:gd name="T43" fmla="*/ 6095 h 529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9929" h="529589">
                <a:moveTo>
                  <a:pt x="47706" y="489282"/>
                </a:moveTo>
                <a:lnTo>
                  <a:pt x="31242" y="467106"/>
                </a:lnTo>
                <a:lnTo>
                  <a:pt x="0" y="529590"/>
                </a:lnTo>
                <a:lnTo>
                  <a:pt x="39623" y="522545"/>
                </a:lnTo>
                <a:lnTo>
                  <a:pt x="39623" y="495300"/>
                </a:lnTo>
                <a:lnTo>
                  <a:pt x="47706" y="489282"/>
                </a:lnTo>
                <a:close/>
              </a:path>
              <a:path w="709929" h="529589">
                <a:moveTo>
                  <a:pt x="52248" y="495400"/>
                </a:moveTo>
                <a:lnTo>
                  <a:pt x="47706" y="489282"/>
                </a:lnTo>
                <a:lnTo>
                  <a:pt x="39623" y="495300"/>
                </a:lnTo>
                <a:lnTo>
                  <a:pt x="44195" y="501395"/>
                </a:lnTo>
                <a:lnTo>
                  <a:pt x="52248" y="495400"/>
                </a:lnTo>
                <a:close/>
              </a:path>
              <a:path w="709929" h="529589">
                <a:moveTo>
                  <a:pt x="68579" y="517398"/>
                </a:moveTo>
                <a:lnTo>
                  <a:pt x="52248" y="495400"/>
                </a:lnTo>
                <a:lnTo>
                  <a:pt x="44195" y="501395"/>
                </a:lnTo>
                <a:lnTo>
                  <a:pt x="39623" y="495300"/>
                </a:lnTo>
                <a:lnTo>
                  <a:pt x="39623" y="522545"/>
                </a:lnTo>
                <a:lnTo>
                  <a:pt x="68579" y="517398"/>
                </a:lnTo>
                <a:close/>
              </a:path>
              <a:path w="709929" h="529589">
                <a:moveTo>
                  <a:pt x="709422" y="6095"/>
                </a:moveTo>
                <a:lnTo>
                  <a:pt x="704850" y="0"/>
                </a:lnTo>
                <a:lnTo>
                  <a:pt x="47706" y="489282"/>
                </a:lnTo>
                <a:lnTo>
                  <a:pt x="52248" y="495400"/>
                </a:lnTo>
                <a:lnTo>
                  <a:pt x="709422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6"/>
          <p:cNvSpPr txBox="1"/>
          <p:nvPr/>
        </p:nvSpPr>
        <p:spPr>
          <a:xfrm>
            <a:off x="5561013" y="2581275"/>
            <a:ext cx="685800" cy="227013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300" spc="5" dirty="0">
                <a:latin typeface="Arial"/>
                <a:cs typeface="Arial"/>
              </a:rPr>
              <a:t>Columns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919" name="object 7"/>
          <p:cNvSpPr>
            <a:spLocks/>
          </p:cNvSpPr>
          <p:nvPr/>
        </p:nvSpPr>
        <p:spPr bwMode="auto">
          <a:xfrm>
            <a:off x="4438650" y="2817813"/>
            <a:ext cx="1247775" cy="523875"/>
          </a:xfrm>
          <a:custGeom>
            <a:avLst/>
            <a:gdLst>
              <a:gd name="T0" fmla="*/ 56963 w 1247775"/>
              <a:gd name="T1" fmla="*/ 491278 h 523875"/>
              <a:gd name="T2" fmla="*/ 46482 w 1247775"/>
              <a:gd name="T3" fmla="*/ 465582 h 523875"/>
              <a:gd name="T4" fmla="*/ 0 w 1247775"/>
              <a:gd name="T5" fmla="*/ 518922 h 523875"/>
              <a:gd name="T6" fmla="*/ 47244 w 1247775"/>
              <a:gd name="T7" fmla="*/ 522003 h 523875"/>
              <a:gd name="T8" fmla="*/ 47244 w 1247775"/>
              <a:gd name="T9" fmla="*/ 495300 h 523875"/>
              <a:gd name="T10" fmla="*/ 56963 w 1247775"/>
              <a:gd name="T11" fmla="*/ 491278 h 523875"/>
              <a:gd name="T12" fmla="*/ 59799 w 1247775"/>
              <a:gd name="T13" fmla="*/ 498230 h 523875"/>
              <a:gd name="T14" fmla="*/ 56963 w 1247775"/>
              <a:gd name="T15" fmla="*/ 491278 h 523875"/>
              <a:gd name="T16" fmla="*/ 47244 w 1247775"/>
              <a:gd name="T17" fmla="*/ 495300 h 523875"/>
              <a:gd name="T18" fmla="*/ 50292 w 1247775"/>
              <a:gd name="T19" fmla="*/ 502158 h 523875"/>
              <a:gd name="T20" fmla="*/ 59799 w 1247775"/>
              <a:gd name="T21" fmla="*/ 498230 h 523875"/>
              <a:gd name="T22" fmla="*/ 70104 w 1247775"/>
              <a:gd name="T23" fmla="*/ 523494 h 523875"/>
              <a:gd name="T24" fmla="*/ 59799 w 1247775"/>
              <a:gd name="T25" fmla="*/ 498230 h 523875"/>
              <a:gd name="T26" fmla="*/ 50292 w 1247775"/>
              <a:gd name="T27" fmla="*/ 502158 h 523875"/>
              <a:gd name="T28" fmla="*/ 47244 w 1247775"/>
              <a:gd name="T29" fmla="*/ 495300 h 523875"/>
              <a:gd name="T30" fmla="*/ 47244 w 1247775"/>
              <a:gd name="T31" fmla="*/ 522003 h 523875"/>
              <a:gd name="T32" fmla="*/ 70104 w 1247775"/>
              <a:gd name="T33" fmla="*/ 523494 h 523875"/>
              <a:gd name="T34" fmla="*/ 1247394 w 1247775"/>
              <a:gd name="T35" fmla="*/ 7620 h 523875"/>
              <a:gd name="T36" fmla="*/ 1244346 w 1247775"/>
              <a:gd name="T37" fmla="*/ 0 h 523875"/>
              <a:gd name="T38" fmla="*/ 56963 w 1247775"/>
              <a:gd name="T39" fmla="*/ 491278 h 523875"/>
              <a:gd name="T40" fmla="*/ 59799 w 1247775"/>
              <a:gd name="T41" fmla="*/ 498230 h 523875"/>
              <a:gd name="T42" fmla="*/ 1247394 w 1247775"/>
              <a:gd name="T43" fmla="*/ 7620 h 52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7775" h="523875">
                <a:moveTo>
                  <a:pt x="56963" y="491278"/>
                </a:moveTo>
                <a:lnTo>
                  <a:pt x="46482" y="465582"/>
                </a:lnTo>
                <a:lnTo>
                  <a:pt x="0" y="518922"/>
                </a:lnTo>
                <a:lnTo>
                  <a:pt x="47244" y="522003"/>
                </a:lnTo>
                <a:lnTo>
                  <a:pt x="47244" y="495300"/>
                </a:lnTo>
                <a:lnTo>
                  <a:pt x="56963" y="491278"/>
                </a:lnTo>
                <a:close/>
              </a:path>
              <a:path w="1247775" h="523875">
                <a:moveTo>
                  <a:pt x="59799" y="498230"/>
                </a:moveTo>
                <a:lnTo>
                  <a:pt x="56963" y="491278"/>
                </a:lnTo>
                <a:lnTo>
                  <a:pt x="47244" y="495300"/>
                </a:lnTo>
                <a:lnTo>
                  <a:pt x="50292" y="502158"/>
                </a:lnTo>
                <a:lnTo>
                  <a:pt x="59799" y="498230"/>
                </a:lnTo>
                <a:close/>
              </a:path>
              <a:path w="1247775" h="523875">
                <a:moveTo>
                  <a:pt x="70104" y="523494"/>
                </a:moveTo>
                <a:lnTo>
                  <a:pt x="59799" y="498230"/>
                </a:lnTo>
                <a:lnTo>
                  <a:pt x="50292" y="502158"/>
                </a:lnTo>
                <a:lnTo>
                  <a:pt x="47244" y="495300"/>
                </a:lnTo>
                <a:lnTo>
                  <a:pt x="47244" y="522003"/>
                </a:lnTo>
                <a:lnTo>
                  <a:pt x="70104" y="523494"/>
                </a:lnTo>
                <a:close/>
              </a:path>
              <a:path w="1247775" h="523875">
                <a:moveTo>
                  <a:pt x="1247394" y="7620"/>
                </a:moveTo>
                <a:lnTo>
                  <a:pt x="1244346" y="0"/>
                </a:lnTo>
                <a:lnTo>
                  <a:pt x="56963" y="491278"/>
                </a:lnTo>
                <a:lnTo>
                  <a:pt x="59799" y="498230"/>
                </a:lnTo>
                <a:lnTo>
                  <a:pt x="1247394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9"/>
          <p:cNvSpPr txBox="1"/>
          <p:nvPr/>
        </p:nvSpPr>
        <p:spPr>
          <a:xfrm>
            <a:off x="6253163" y="3629025"/>
            <a:ext cx="446087" cy="225425"/>
          </a:xfrm>
          <a:prstGeom prst="rect">
            <a:avLst/>
          </a:prstGeom>
        </p:spPr>
        <p:txBody>
          <a:bodyPr lIns="0" tIns="15240" rIns="0" bIns="0">
            <a:spAutoFit/>
          </a:bodyPr>
          <a:lstStyle/>
          <a:p>
            <a:pPr marL="12700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300" spc="10" dirty="0">
                <a:latin typeface="Arial"/>
                <a:cs typeface="Arial"/>
              </a:rPr>
              <a:t>Rows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5754688" y="3740150"/>
            <a:ext cx="434975" cy="63500"/>
          </a:xfrm>
          <a:custGeom>
            <a:avLst/>
            <a:gdLst>
              <a:gd name="T0" fmla="*/ 62306 w 435609"/>
              <a:gd name="T1" fmla="*/ 27608 h 62864"/>
              <a:gd name="T2" fmla="*/ 60960 w 435609"/>
              <a:gd name="T3" fmla="*/ 0 h 62864"/>
              <a:gd name="T4" fmla="*/ 0 w 435609"/>
              <a:gd name="T5" fmla="*/ 34290 h 62864"/>
              <a:gd name="T6" fmla="*/ 51816 w 435609"/>
              <a:gd name="T7" fmla="*/ 57113 h 62864"/>
              <a:gd name="T8" fmla="*/ 51816 w 435609"/>
              <a:gd name="T9" fmla="*/ 28194 h 62864"/>
              <a:gd name="T10" fmla="*/ 62306 w 435609"/>
              <a:gd name="T11" fmla="*/ 27608 h 62864"/>
              <a:gd name="T12" fmla="*/ 62680 w 435609"/>
              <a:gd name="T13" fmla="*/ 35270 h 62864"/>
              <a:gd name="T14" fmla="*/ 62306 w 435609"/>
              <a:gd name="T15" fmla="*/ 27608 h 62864"/>
              <a:gd name="T16" fmla="*/ 51816 w 435609"/>
              <a:gd name="T17" fmla="*/ 28194 h 62864"/>
              <a:gd name="T18" fmla="*/ 52578 w 435609"/>
              <a:gd name="T19" fmla="*/ 35814 h 62864"/>
              <a:gd name="T20" fmla="*/ 62680 w 435609"/>
              <a:gd name="T21" fmla="*/ 35270 h 62864"/>
              <a:gd name="T22" fmla="*/ 64008 w 435609"/>
              <a:gd name="T23" fmla="*/ 62484 h 62864"/>
              <a:gd name="T24" fmla="*/ 62680 w 435609"/>
              <a:gd name="T25" fmla="*/ 35270 h 62864"/>
              <a:gd name="T26" fmla="*/ 52578 w 435609"/>
              <a:gd name="T27" fmla="*/ 35814 h 62864"/>
              <a:gd name="T28" fmla="*/ 51816 w 435609"/>
              <a:gd name="T29" fmla="*/ 28194 h 62864"/>
              <a:gd name="T30" fmla="*/ 51816 w 435609"/>
              <a:gd name="T31" fmla="*/ 57113 h 62864"/>
              <a:gd name="T32" fmla="*/ 64008 w 435609"/>
              <a:gd name="T33" fmla="*/ 62484 h 62864"/>
              <a:gd name="T34" fmla="*/ 435102 w 435609"/>
              <a:gd name="T35" fmla="*/ 15240 h 62864"/>
              <a:gd name="T36" fmla="*/ 434340 w 435609"/>
              <a:gd name="T37" fmla="*/ 6858 h 62864"/>
              <a:gd name="T38" fmla="*/ 62306 w 435609"/>
              <a:gd name="T39" fmla="*/ 27608 h 62864"/>
              <a:gd name="T40" fmla="*/ 62680 w 435609"/>
              <a:gd name="T41" fmla="*/ 35270 h 62864"/>
              <a:gd name="T42" fmla="*/ 435102 w 435609"/>
              <a:gd name="T43" fmla="*/ 15240 h 6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5609" h="62864">
                <a:moveTo>
                  <a:pt x="62306" y="27608"/>
                </a:moveTo>
                <a:lnTo>
                  <a:pt x="60960" y="0"/>
                </a:lnTo>
                <a:lnTo>
                  <a:pt x="0" y="34290"/>
                </a:lnTo>
                <a:lnTo>
                  <a:pt x="51816" y="57113"/>
                </a:lnTo>
                <a:lnTo>
                  <a:pt x="51816" y="28194"/>
                </a:lnTo>
                <a:lnTo>
                  <a:pt x="62306" y="27608"/>
                </a:lnTo>
                <a:close/>
              </a:path>
              <a:path w="435609" h="62864">
                <a:moveTo>
                  <a:pt x="62680" y="35270"/>
                </a:moveTo>
                <a:lnTo>
                  <a:pt x="62306" y="27608"/>
                </a:lnTo>
                <a:lnTo>
                  <a:pt x="51816" y="28194"/>
                </a:lnTo>
                <a:lnTo>
                  <a:pt x="52578" y="35814"/>
                </a:lnTo>
                <a:lnTo>
                  <a:pt x="62680" y="35270"/>
                </a:lnTo>
                <a:close/>
              </a:path>
              <a:path w="435609" h="62864">
                <a:moveTo>
                  <a:pt x="64008" y="62484"/>
                </a:moveTo>
                <a:lnTo>
                  <a:pt x="62680" y="35270"/>
                </a:lnTo>
                <a:lnTo>
                  <a:pt x="52578" y="35814"/>
                </a:lnTo>
                <a:lnTo>
                  <a:pt x="51816" y="28194"/>
                </a:lnTo>
                <a:lnTo>
                  <a:pt x="51816" y="57113"/>
                </a:lnTo>
                <a:lnTo>
                  <a:pt x="64008" y="62484"/>
                </a:lnTo>
                <a:close/>
              </a:path>
              <a:path w="435609" h="62864">
                <a:moveTo>
                  <a:pt x="435102" y="15240"/>
                </a:moveTo>
                <a:lnTo>
                  <a:pt x="434340" y="6858"/>
                </a:lnTo>
                <a:lnTo>
                  <a:pt x="62306" y="27608"/>
                </a:lnTo>
                <a:lnTo>
                  <a:pt x="62680" y="35270"/>
                </a:lnTo>
                <a:lnTo>
                  <a:pt x="435102" y="15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2" name="object 11"/>
          <p:cNvSpPr>
            <a:spLocks/>
          </p:cNvSpPr>
          <p:nvPr/>
        </p:nvSpPr>
        <p:spPr bwMode="auto">
          <a:xfrm>
            <a:off x="5748338" y="3813175"/>
            <a:ext cx="455612" cy="1995488"/>
          </a:xfrm>
          <a:custGeom>
            <a:avLst/>
            <a:gdLst>
              <a:gd name="T0" fmla="*/ 26639 w 455929"/>
              <a:gd name="T1" fmla="*/ 1931996 h 1994535"/>
              <a:gd name="T2" fmla="*/ 0 w 455929"/>
              <a:gd name="T3" fmla="*/ 1926336 h 1994535"/>
              <a:gd name="T4" fmla="*/ 16763 w 455929"/>
              <a:gd name="T5" fmla="*/ 1994154 h 1994535"/>
              <a:gd name="T6" fmla="*/ 24383 w 455929"/>
              <a:gd name="T7" fmla="*/ 1984694 h 1994535"/>
              <a:gd name="T8" fmla="*/ 24383 w 455929"/>
              <a:gd name="T9" fmla="*/ 1942338 h 1994535"/>
              <a:gd name="T10" fmla="*/ 26639 w 455929"/>
              <a:gd name="T11" fmla="*/ 1931996 h 1994535"/>
              <a:gd name="T12" fmla="*/ 34239 w 455929"/>
              <a:gd name="T13" fmla="*/ 1933611 h 1994535"/>
              <a:gd name="T14" fmla="*/ 26639 w 455929"/>
              <a:gd name="T15" fmla="*/ 1931996 h 1994535"/>
              <a:gd name="T16" fmla="*/ 24383 w 455929"/>
              <a:gd name="T17" fmla="*/ 1942338 h 1994535"/>
              <a:gd name="T18" fmla="*/ 32003 w 455929"/>
              <a:gd name="T19" fmla="*/ 1943862 h 1994535"/>
              <a:gd name="T20" fmla="*/ 34239 w 455929"/>
              <a:gd name="T21" fmla="*/ 1933611 h 1994535"/>
              <a:gd name="T22" fmla="*/ 60959 w 455929"/>
              <a:gd name="T23" fmla="*/ 1939289 h 1994535"/>
              <a:gd name="T24" fmla="*/ 34239 w 455929"/>
              <a:gd name="T25" fmla="*/ 1933611 h 1994535"/>
              <a:gd name="T26" fmla="*/ 32003 w 455929"/>
              <a:gd name="T27" fmla="*/ 1943862 h 1994535"/>
              <a:gd name="T28" fmla="*/ 24383 w 455929"/>
              <a:gd name="T29" fmla="*/ 1942338 h 1994535"/>
              <a:gd name="T30" fmla="*/ 24383 w 455929"/>
              <a:gd name="T31" fmla="*/ 1984694 h 1994535"/>
              <a:gd name="T32" fmla="*/ 60959 w 455929"/>
              <a:gd name="T33" fmla="*/ 1939289 h 1994535"/>
              <a:gd name="T34" fmla="*/ 455675 w 455929"/>
              <a:gd name="T35" fmla="*/ 1524 h 1994535"/>
              <a:gd name="T36" fmla="*/ 448055 w 455929"/>
              <a:gd name="T37" fmla="*/ 0 h 1994535"/>
              <a:gd name="T38" fmla="*/ 26639 w 455929"/>
              <a:gd name="T39" fmla="*/ 1931996 h 1994535"/>
              <a:gd name="T40" fmla="*/ 34239 w 455929"/>
              <a:gd name="T41" fmla="*/ 1933611 h 1994535"/>
              <a:gd name="T42" fmla="*/ 455675 w 455929"/>
              <a:gd name="T43" fmla="*/ 1524 h 1994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5929" h="1994535">
                <a:moveTo>
                  <a:pt x="26639" y="1931996"/>
                </a:moveTo>
                <a:lnTo>
                  <a:pt x="0" y="1926336"/>
                </a:lnTo>
                <a:lnTo>
                  <a:pt x="16763" y="1994154"/>
                </a:lnTo>
                <a:lnTo>
                  <a:pt x="24383" y="1984694"/>
                </a:lnTo>
                <a:lnTo>
                  <a:pt x="24383" y="1942338"/>
                </a:lnTo>
                <a:lnTo>
                  <a:pt x="26639" y="1931996"/>
                </a:lnTo>
                <a:close/>
              </a:path>
              <a:path w="455929" h="1994535">
                <a:moveTo>
                  <a:pt x="34239" y="1933611"/>
                </a:moveTo>
                <a:lnTo>
                  <a:pt x="26639" y="1931996"/>
                </a:lnTo>
                <a:lnTo>
                  <a:pt x="24383" y="1942338"/>
                </a:lnTo>
                <a:lnTo>
                  <a:pt x="32003" y="1943862"/>
                </a:lnTo>
                <a:lnTo>
                  <a:pt x="34239" y="1933611"/>
                </a:lnTo>
                <a:close/>
              </a:path>
              <a:path w="455929" h="1994535">
                <a:moveTo>
                  <a:pt x="60959" y="1939289"/>
                </a:moveTo>
                <a:lnTo>
                  <a:pt x="34239" y="1933611"/>
                </a:lnTo>
                <a:lnTo>
                  <a:pt x="32003" y="1943862"/>
                </a:lnTo>
                <a:lnTo>
                  <a:pt x="24383" y="1942338"/>
                </a:lnTo>
                <a:lnTo>
                  <a:pt x="24383" y="1984694"/>
                </a:lnTo>
                <a:lnTo>
                  <a:pt x="60959" y="1939289"/>
                </a:lnTo>
                <a:close/>
              </a:path>
              <a:path w="455929" h="1994535">
                <a:moveTo>
                  <a:pt x="455675" y="1524"/>
                </a:moveTo>
                <a:lnTo>
                  <a:pt x="448055" y="0"/>
                </a:lnTo>
                <a:lnTo>
                  <a:pt x="26639" y="1931996"/>
                </a:lnTo>
                <a:lnTo>
                  <a:pt x="34239" y="1933611"/>
                </a:lnTo>
                <a:lnTo>
                  <a:pt x="455675" y="15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D978BE-4463-471C-84A4-97D126380B1D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9E084-DFFD-4810-9238-57CBD4C13740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sample Relational Model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9940" name="object 8"/>
          <p:cNvSpPr>
            <a:spLocks noChangeArrowheads="1"/>
          </p:cNvSpPr>
          <p:nvPr/>
        </p:nvSpPr>
        <p:spPr bwMode="auto">
          <a:xfrm rot="-5400000">
            <a:off x="2324100" y="190500"/>
            <a:ext cx="4724400" cy="7696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37D966-699B-4726-809D-0C066C6EBF9C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2CDE4-5BF8-4B63-901D-D51701B2A8B0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Object Relational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spcBef>
                <a:spcPts val="75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Relational model: flat, “atomic” values</a:t>
            </a:r>
          </a:p>
          <a:p>
            <a:pPr marL="295275" indent="-282575">
              <a:spcBef>
                <a:spcPts val="67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Object Relational Data Models</a:t>
            </a:r>
          </a:p>
          <a:p>
            <a:pPr marL="623888" lvl="1" indent="-234950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Extend the relational data model by including object orientation  and constructs to deal with added data types</a:t>
            </a:r>
          </a:p>
          <a:p>
            <a:pPr marL="623888" lvl="1" indent="-234950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Allow attributes of tuples to have complex types, including non-  atomic values such as nested relations</a:t>
            </a:r>
          </a:p>
          <a:p>
            <a:pPr marL="623888" lvl="1" indent="-234950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Preserve relational foundations, in particular the declarative  access to data, while extending modeling power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Provide upward compatibility with existing relational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ADE98A-68A4-4DAD-9A5D-6BCC2F20CAA1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40574-ACCB-4412-8D1D-056DA9CBA717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DDL and 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DDL ( Data Definition Language)</a:t>
            </a:r>
          </a:p>
          <a:p>
            <a:pPr marL="295275" indent="-282575" fontAlgn="auto">
              <a:spcBef>
                <a:spcPts val="670"/>
              </a:spcBef>
              <a:spcAft>
                <a:spcPts val="0"/>
              </a:spcAft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2400" dirty="0" smtClean="0">
                <a:latin typeface="Arial"/>
                <a:cs typeface="Arial"/>
              </a:rPr>
              <a:t>Specification notation for defining </a:t>
            </a:r>
            <a:r>
              <a:rPr lang="en-US" sz="2400" spc="5" dirty="0" smtClean="0">
                <a:latin typeface="Arial"/>
                <a:cs typeface="Arial"/>
              </a:rPr>
              <a:t>the database</a:t>
            </a:r>
            <a:r>
              <a:rPr lang="en-US" sz="2400" spc="95" dirty="0" smtClean="0">
                <a:latin typeface="Arial"/>
                <a:cs typeface="Arial"/>
              </a:rPr>
              <a:t> </a:t>
            </a:r>
            <a:r>
              <a:rPr lang="en-US" sz="2400" spc="5" dirty="0" smtClean="0">
                <a:latin typeface="Arial"/>
                <a:cs typeface="Arial"/>
              </a:rPr>
              <a:t>schema</a:t>
            </a:r>
            <a:endParaRPr lang="en-US" sz="2400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  <a:tab pos="1520825" algn="l"/>
              </a:tabLst>
              <a:defRPr/>
            </a:pPr>
            <a:r>
              <a:rPr lang="en-US" sz="2400" spc="5" dirty="0" smtClean="0">
                <a:latin typeface="Arial"/>
                <a:cs typeface="Arial"/>
              </a:rPr>
              <a:t>Example:	</a:t>
            </a:r>
          </a:p>
          <a:p>
            <a:pPr marL="789940" lvl="2" indent="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Arial" pitchFamily="34" charset="0"/>
              <a:buNone/>
              <a:tabLst>
                <a:tab pos="624840" algn="l"/>
                <a:tab pos="625475" algn="l"/>
                <a:tab pos="1520825" algn="l"/>
              </a:tabLst>
              <a:defRPr/>
            </a:pPr>
            <a:r>
              <a:rPr lang="en-US" sz="2000" b="1" spc="5" dirty="0" smtClean="0">
                <a:latin typeface="Arial"/>
                <a:cs typeface="Arial"/>
              </a:rPr>
              <a:t>create table </a:t>
            </a:r>
            <a:r>
              <a:rPr lang="en-US" sz="2000" i="1" dirty="0" smtClean="0">
                <a:latin typeface="Arial"/>
                <a:cs typeface="Arial"/>
              </a:rPr>
              <a:t>instructor</a:t>
            </a:r>
            <a:r>
              <a:rPr lang="en-US" sz="2000" i="1" spc="35" dirty="0" smtClean="0">
                <a:latin typeface="Arial"/>
                <a:cs typeface="Arial"/>
              </a:rPr>
              <a:t> </a:t>
            </a:r>
            <a:r>
              <a:rPr lang="en-US" sz="2000" spc="5" dirty="0" smtClean="0">
                <a:latin typeface="Arial"/>
                <a:cs typeface="Arial"/>
              </a:rPr>
              <a:t>(</a:t>
            </a:r>
          </a:p>
          <a:p>
            <a:pPr marL="789940" lvl="2" indent="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Arial" pitchFamily="34" charset="0"/>
              <a:buNone/>
              <a:tabLst>
                <a:tab pos="624840" algn="l"/>
                <a:tab pos="625475" algn="l"/>
                <a:tab pos="1520825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Id char(5),</a:t>
            </a:r>
          </a:p>
          <a:p>
            <a:pPr marL="789940" lvl="2" indent="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Arial" pitchFamily="34" charset="0"/>
              <a:buNone/>
              <a:tabLst>
                <a:tab pos="624840" algn="l"/>
                <a:tab pos="625475" algn="l"/>
                <a:tab pos="1520825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Name </a:t>
            </a:r>
            <a:r>
              <a:rPr lang="en-US" sz="2000" dirty="0" err="1" smtClean="0">
                <a:latin typeface="Arial"/>
                <a:cs typeface="Arial"/>
              </a:rPr>
              <a:t>varchar</a:t>
            </a:r>
            <a:r>
              <a:rPr lang="en-US" sz="2000" dirty="0" smtClean="0">
                <a:latin typeface="Arial"/>
                <a:cs typeface="Arial"/>
              </a:rPr>
              <a:t>(20),</a:t>
            </a:r>
          </a:p>
          <a:p>
            <a:pPr marL="789940" lvl="2" indent="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Arial" pitchFamily="34" charset="0"/>
              <a:buNone/>
              <a:tabLst>
                <a:tab pos="624840" algn="l"/>
                <a:tab pos="625475" algn="l"/>
                <a:tab pos="1520825" algn="l"/>
              </a:tabLst>
              <a:defRPr/>
            </a:pPr>
            <a:r>
              <a:rPr lang="en-US" sz="2000" dirty="0" err="1" smtClean="0">
                <a:latin typeface="Arial"/>
                <a:cs typeface="Arial"/>
              </a:rPr>
              <a:t>Dept_name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varchar</a:t>
            </a:r>
            <a:r>
              <a:rPr lang="en-US" sz="2000" dirty="0" smtClean="0">
                <a:latin typeface="Arial"/>
                <a:cs typeface="Arial"/>
              </a:rPr>
              <a:t>(20),</a:t>
            </a:r>
          </a:p>
          <a:p>
            <a:pPr marL="789940" lvl="2" indent="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Arial" pitchFamily="34" charset="0"/>
              <a:buNone/>
              <a:tabLst>
                <a:tab pos="624840" algn="l"/>
                <a:tab pos="625475" algn="l"/>
                <a:tab pos="1520825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Salary number(8,2)</a:t>
            </a:r>
          </a:p>
          <a:p>
            <a:pPr marL="789940" lvl="2" indent="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Arial" pitchFamily="34" charset="0"/>
              <a:buNone/>
              <a:tabLst>
                <a:tab pos="624840" algn="l"/>
                <a:tab pos="625475" algn="l"/>
                <a:tab pos="1520825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marL="624840" lvl="1" indent="-23495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  <a:tab pos="1520825" algn="l"/>
              </a:tabLst>
              <a:defRPr/>
            </a:pPr>
            <a:endParaRPr lang="en-US" dirty="0" smtClean="0">
              <a:latin typeface="Arial"/>
              <a:cs typeface="Arial"/>
            </a:endParaRPr>
          </a:p>
          <a:p>
            <a:pPr marL="624840" lvl="1" indent="-23495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  <a:tab pos="1520825" algn="l"/>
              </a:tabLst>
              <a:defRPr/>
            </a:pPr>
            <a:endParaRPr lang="en-US" dirty="0" smtClean="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6CB421-CAF2-4217-B8FE-4FDEB31F8D1D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CC586-D633-479A-9CD7-A5797169CA27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DDL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95275" indent="-282575" fontAlgn="auto">
              <a:spcBef>
                <a:spcPts val="660"/>
              </a:spcBef>
              <a:spcAft>
                <a:spcPts val="0"/>
              </a:spcAft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2400" spc="5" dirty="0">
                <a:latin typeface="Arial"/>
                <a:cs typeface="Arial"/>
              </a:rPr>
              <a:t>DDL </a:t>
            </a:r>
            <a:r>
              <a:rPr lang="en-US" sz="2400" dirty="0">
                <a:latin typeface="Arial"/>
                <a:cs typeface="Arial"/>
              </a:rPr>
              <a:t>compiler </a:t>
            </a:r>
            <a:r>
              <a:rPr lang="en-US" sz="2400" spc="5" dirty="0">
                <a:latin typeface="Arial"/>
                <a:cs typeface="Arial"/>
              </a:rPr>
              <a:t>generates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spc="5" dirty="0">
                <a:latin typeface="Arial"/>
                <a:cs typeface="Arial"/>
              </a:rPr>
              <a:t>set of </a:t>
            </a:r>
            <a:r>
              <a:rPr lang="en-US" sz="2400" dirty="0">
                <a:latin typeface="Arial"/>
                <a:cs typeface="Arial"/>
              </a:rPr>
              <a:t>table </a:t>
            </a:r>
            <a:r>
              <a:rPr lang="en-US" sz="2400" spc="5" dirty="0">
                <a:latin typeface="Arial"/>
                <a:cs typeface="Arial"/>
              </a:rPr>
              <a:t>templates stored in </a:t>
            </a:r>
            <a:r>
              <a:rPr lang="en-US" sz="2400" spc="10" dirty="0">
                <a:latin typeface="Arial"/>
                <a:cs typeface="Arial"/>
              </a:rPr>
              <a:t>a </a:t>
            </a:r>
            <a:r>
              <a:rPr lang="en-US" sz="2400" b="1" i="1" spc="15" dirty="0">
                <a:solidFill>
                  <a:srgbClr val="0065CC"/>
                </a:solidFill>
                <a:latin typeface="Arial"/>
                <a:cs typeface="Arial"/>
              </a:rPr>
              <a:t>data</a:t>
            </a:r>
            <a:r>
              <a:rPr lang="en-US" sz="2400" b="1" i="1" spc="2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lang="en-US" sz="2400" b="1" i="1" spc="15" dirty="0">
                <a:solidFill>
                  <a:srgbClr val="0065CC"/>
                </a:solidFill>
                <a:latin typeface="Arial"/>
                <a:cs typeface="Arial"/>
              </a:rPr>
              <a:t>dictionary</a:t>
            </a:r>
            <a:endParaRPr lang="en-US" sz="2400" dirty="0">
              <a:latin typeface="Arial"/>
              <a:cs typeface="Arial"/>
            </a:endParaRPr>
          </a:p>
          <a:p>
            <a:pPr marL="295275" indent="-282575" fontAlgn="auto">
              <a:spcBef>
                <a:spcPts val="590"/>
              </a:spcBef>
              <a:spcAft>
                <a:spcPts val="0"/>
              </a:spcAft>
              <a:buClr>
                <a:srgbClr val="CC3300"/>
              </a:buClr>
              <a:buSzPct val="88461"/>
              <a:buFont typeface="Wingdings"/>
              <a:buChar char=""/>
              <a:tabLst>
                <a:tab pos="295275" algn="l"/>
                <a:tab pos="295910" algn="l"/>
              </a:tabLst>
              <a:defRPr/>
            </a:pPr>
            <a:r>
              <a:rPr lang="en-US" sz="2400" spc="5" dirty="0">
                <a:latin typeface="Arial"/>
                <a:cs typeface="Arial"/>
              </a:rPr>
              <a:t>Data </a:t>
            </a:r>
            <a:r>
              <a:rPr lang="en-US" sz="2400" dirty="0">
                <a:latin typeface="Arial"/>
                <a:cs typeface="Arial"/>
              </a:rPr>
              <a:t>dictionary contains </a:t>
            </a:r>
            <a:r>
              <a:rPr lang="en-US" sz="2400" spc="5" dirty="0">
                <a:latin typeface="Arial"/>
                <a:cs typeface="Arial"/>
              </a:rPr>
              <a:t>metadata </a:t>
            </a:r>
            <a:r>
              <a:rPr lang="en-US" sz="2400" dirty="0">
                <a:latin typeface="Arial"/>
                <a:cs typeface="Arial"/>
              </a:rPr>
              <a:t>(i.e., </a:t>
            </a:r>
            <a:r>
              <a:rPr lang="en-US" sz="2400" spc="5" dirty="0">
                <a:latin typeface="Arial"/>
                <a:cs typeface="Arial"/>
              </a:rPr>
              <a:t>data about</a:t>
            </a:r>
            <a:r>
              <a:rPr lang="en-US" sz="2400" spc="8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data)</a:t>
            </a:r>
          </a:p>
          <a:p>
            <a:pPr marL="624840" lvl="1" indent="-23495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2400" spc="5" dirty="0">
                <a:latin typeface="Arial"/>
                <a:cs typeface="Arial"/>
              </a:rPr>
              <a:t>Database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schema</a:t>
            </a:r>
            <a:endParaRPr lang="en-US" sz="2400" dirty="0">
              <a:latin typeface="Arial"/>
              <a:cs typeface="Arial"/>
            </a:endParaRPr>
          </a:p>
          <a:p>
            <a:pPr marL="624840" lvl="1" indent="-234950" fontAlgn="auto">
              <a:spcBef>
                <a:spcPts val="58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2400" dirty="0">
                <a:latin typeface="Arial"/>
                <a:cs typeface="Arial"/>
              </a:rPr>
              <a:t>Integrity</a:t>
            </a:r>
            <a:r>
              <a:rPr lang="en-US" sz="2400" spc="2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constraints</a:t>
            </a:r>
          </a:p>
          <a:p>
            <a:pPr marL="719455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lang="en-US" sz="2400" spc="40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4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Primary key (ID </a:t>
            </a:r>
            <a:r>
              <a:rPr lang="en-US" sz="2400" dirty="0">
                <a:latin typeface="Arial"/>
                <a:cs typeface="Arial"/>
              </a:rPr>
              <a:t>uniquely identifies</a:t>
            </a:r>
            <a:r>
              <a:rPr lang="en-US" sz="2400" spc="-17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instructors)</a:t>
            </a:r>
          </a:p>
          <a:p>
            <a:pPr marL="624840" lvl="1" indent="-234950" fontAlgn="auto">
              <a:spcBef>
                <a:spcPts val="575"/>
              </a:spcBef>
              <a:spcAft>
                <a:spcPts val="0"/>
              </a:spcAft>
              <a:buClr>
                <a:srgbClr val="FF9A33"/>
              </a:buClr>
              <a:buSzPct val="80769"/>
              <a:buFont typeface="Wingdings"/>
              <a:buChar char=""/>
              <a:tabLst>
                <a:tab pos="624840" algn="l"/>
                <a:tab pos="625475" algn="l"/>
              </a:tabLst>
              <a:defRPr/>
            </a:pPr>
            <a:r>
              <a:rPr lang="en-US" sz="2400" dirty="0">
                <a:latin typeface="Arial"/>
                <a:cs typeface="Arial"/>
              </a:rPr>
              <a:t>Authorization</a:t>
            </a:r>
          </a:p>
          <a:p>
            <a:pPr marL="719455"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sz="2400" spc="40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lang="en-US" sz="2400" spc="4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Arial"/>
                <a:cs typeface="Arial"/>
              </a:rPr>
              <a:t>Who </a:t>
            </a:r>
            <a:r>
              <a:rPr lang="en-US" sz="2400" spc="5" dirty="0">
                <a:latin typeface="Arial"/>
                <a:cs typeface="Arial"/>
              </a:rPr>
              <a:t>can access</a:t>
            </a:r>
            <a:r>
              <a:rPr lang="en-US" sz="2400" spc="-175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what</a:t>
            </a:r>
            <a:endParaRPr lang="en-US" sz="2400" dirty="0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9A9859-4441-40E3-9C1C-769816076C08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CCE94-20E6-4F3D-A6DA-D8121410A6B2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2000"/>
              </a:lnSpc>
              <a:spcBef>
                <a:spcPts val="10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Language for accessing and manipulating the data organized  by the appropriate data model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DML also known as query language</a:t>
            </a:r>
          </a:p>
          <a:p>
            <a:pPr marL="295275" indent="-282575">
              <a:spcBef>
                <a:spcPts val="66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endParaRPr lang="en-US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32CF84-6322-4656-A289-B04EE320DC93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B0258-381D-4F93-BC6D-3756C921A86F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spcBef>
                <a:spcPts val="75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The most widely used commercial language</a:t>
            </a:r>
          </a:p>
          <a:p>
            <a:pPr marL="295275" indent="-282575">
              <a:spcBef>
                <a:spcPts val="67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SQL is NOT a Turing machine equivalent language</a:t>
            </a:r>
          </a:p>
          <a:p>
            <a:pPr marL="623888" lvl="1" indent="-234950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Cannot be used to solve all problems that a C program, for  example, can solve</a:t>
            </a:r>
          </a:p>
          <a:p>
            <a:pPr marL="295275" indent="-282575">
              <a:lnSpc>
                <a:spcPct val="102000"/>
              </a:lnSpc>
              <a:spcBef>
                <a:spcPts val="62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be able to compute complex functions SQL is usually  embedded in some higher-level language</a:t>
            </a:r>
          </a:p>
          <a:p>
            <a:pPr marL="295275" indent="-282575">
              <a:spcBef>
                <a:spcPts val="66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Application programs generally access databases through one of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Language extensions to allow embedded SQL</a:t>
            </a:r>
          </a:p>
          <a:p>
            <a:pPr marL="623888" lvl="1" indent="-234950">
              <a:lnSpc>
                <a:spcPct val="102000"/>
              </a:lnSpc>
              <a:spcBef>
                <a:spcPts val="62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Application program interface (e.g., ODBC/JDBC) which allow  SQL queries to be sent to a database</a:t>
            </a:r>
          </a:p>
          <a:p>
            <a:pPr marL="295275" indent="-282575">
              <a:tabLst>
                <a:tab pos="295275" algn="l"/>
              </a:tabLst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3CB343-0BFB-4878-8C69-8E24EF243933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4103A-CAD6-4FCF-A6F6-8D6D5DFB1542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a Relation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4" name="object 4"/>
          <p:cNvSpPr>
            <a:spLocks noChangeArrowheads="1"/>
          </p:cNvSpPr>
          <p:nvPr/>
        </p:nvSpPr>
        <p:spPr bwMode="auto">
          <a:xfrm>
            <a:off x="2447925" y="2647950"/>
            <a:ext cx="4365625" cy="32797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5" name="object 5"/>
          <p:cNvSpPr>
            <a:spLocks/>
          </p:cNvSpPr>
          <p:nvPr/>
        </p:nvSpPr>
        <p:spPr bwMode="auto">
          <a:xfrm>
            <a:off x="3929063" y="2324100"/>
            <a:ext cx="3209925" cy="339725"/>
          </a:xfrm>
          <a:custGeom>
            <a:avLst/>
            <a:gdLst>
              <a:gd name="T0" fmla="*/ 62089 w 3209290"/>
              <a:gd name="T1" fmla="*/ 305326 h 340994"/>
              <a:gd name="T2" fmla="*/ 59436 w 3209290"/>
              <a:gd name="T3" fmla="*/ 278130 h 340994"/>
              <a:gd name="T4" fmla="*/ 0 w 3209290"/>
              <a:gd name="T5" fmla="*/ 315468 h 340994"/>
              <a:gd name="T6" fmla="*/ 51816 w 3209290"/>
              <a:gd name="T7" fmla="*/ 335350 h 340994"/>
              <a:gd name="T8" fmla="*/ 51816 w 3209290"/>
              <a:gd name="T9" fmla="*/ 306324 h 340994"/>
              <a:gd name="T10" fmla="*/ 62089 w 3209290"/>
              <a:gd name="T11" fmla="*/ 305326 h 340994"/>
              <a:gd name="T12" fmla="*/ 62832 w 3209290"/>
              <a:gd name="T13" fmla="*/ 312948 h 340994"/>
              <a:gd name="T14" fmla="*/ 62089 w 3209290"/>
              <a:gd name="T15" fmla="*/ 305326 h 340994"/>
              <a:gd name="T16" fmla="*/ 51816 w 3209290"/>
              <a:gd name="T17" fmla="*/ 306324 h 340994"/>
              <a:gd name="T18" fmla="*/ 52578 w 3209290"/>
              <a:gd name="T19" fmla="*/ 313944 h 340994"/>
              <a:gd name="T20" fmla="*/ 62832 w 3209290"/>
              <a:gd name="T21" fmla="*/ 312948 h 340994"/>
              <a:gd name="T22" fmla="*/ 65532 w 3209290"/>
              <a:gd name="T23" fmla="*/ 340614 h 340994"/>
              <a:gd name="T24" fmla="*/ 62832 w 3209290"/>
              <a:gd name="T25" fmla="*/ 312948 h 340994"/>
              <a:gd name="T26" fmla="*/ 52578 w 3209290"/>
              <a:gd name="T27" fmla="*/ 313944 h 340994"/>
              <a:gd name="T28" fmla="*/ 51816 w 3209290"/>
              <a:gd name="T29" fmla="*/ 306324 h 340994"/>
              <a:gd name="T30" fmla="*/ 51816 w 3209290"/>
              <a:gd name="T31" fmla="*/ 335350 h 340994"/>
              <a:gd name="T32" fmla="*/ 65532 w 3209290"/>
              <a:gd name="T33" fmla="*/ 340614 h 340994"/>
              <a:gd name="T34" fmla="*/ 3208782 w 3209290"/>
              <a:gd name="T35" fmla="*/ 7620 h 340994"/>
              <a:gd name="T36" fmla="*/ 3208020 w 3209290"/>
              <a:gd name="T37" fmla="*/ 0 h 340994"/>
              <a:gd name="T38" fmla="*/ 62089 w 3209290"/>
              <a:gd name="T39" fmla="*/ 305326 h 340994"/>
              <a:gd name="T40" fmla="*/ 62832 w 3209290"/>
              <a:gd name="T41" fmla="*/ 312948 h 340994"/>
              <a:gd name="T42" fmla="*/ 3208782 w 3209290"/>
              <a:gd name="T43" fmla="*/ 7620 h 340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9290" h="340994">
                <a:moveTo>
                  <a:pt x="62089" y="305326"/>
                </a:moveTo>
                <a:lnTo>
                  <a:pt x="59436" y="278130"/>
                </a:lnTo>
                <a:lnTo>
                  <a:pt x="0" y="315468"/>
                </a:lnTo>
                <a:lnTo>
                  <a:pt x="51816" y="335350"/>
                </a:lnTo>
                <a:lnTo>
                  <a:pt x="51816" y="306324"/>
                </a:lnTo>
                <a:lnTo>
                  <a:pt x="62089" y="305326"/>
                </a:lnTo>
                <a:close/>
              </a:path>
              <a:path w="3209290" h="340994">
                <a:moveTo>
                  <a:pt x="62832" y="312948"/>
                </a:moveTo>
                <a:lnTo>
                  <a:pt x="62089" y="305326"/>
                </a:lnTo>
                <a:lnTo>
                  <a:pt x="51816" y="306324"/>
                </a:lnTo>
                <a:lnTo>
                  <a:pt x="52578" y="313944"/>
                </a:lnTo>
                <a:lnTo>
                  <a:pt x="62832" y="312948"/>
                </a:lnTo>
                <a:close/>
              </a:path>
              <a:path w="3209290" h="340994">
                <a:moveTo>
                  <a:pt x="65532" y="340614"/>
                </a:moveTo>
                <a:lnTo>
                  <a:pt x="62832" y="312948"/>
                </a:lnTo>
                <a:lnTo>
                  <a:pt x="52578" y="313944"/>
                </a:lnTo>
                <a:lnTo>
                  <a:pt x="51816" y="306324"/>
                </a:lnTo>
                <a:lnTo>
                  <a:pt x="51816" y="335350"/>
                </a:lnTo>
                <a:lnTo>
                  <a:pt x="65532" y="340614"/>
                </a:lnTo>
                <a:close/>
              </a:path>
              <a:path w="3209290" h="340994">
                <a:moveTo>
                  <a:pt x="3208782" y="7620"/>
                </a:moveTo>
                <a:lnTo>
                  <a:pt x="3208020" y="0"/>
                </a:lnTo>
                <a:lnTo>
                  <a:pt x="62089" y="305326"/>
                </a:lnTo>
                <a:lnTo>
                  <a:pt x="62832" y="312948"/>
                </a:lnTo>
                <a:lnTo>
                  <a:pt x="3208782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6" name="object 6"/>
          <p:cNvSpPr>
            <a:spLocks/>
          </p:cNvSpPr>
          <p:nvPr/>
        </p:nvSpPr>
        <p:spPr bwMode="auto">
          <a:xfrm>
            <a:off x="5059363" y="2366963"/>
            <a:ext cx="2111375" cy="295275"/>
          </a:xfrm>
          <a:custGeom>
            <a:avLst/>
            <a:gdLst>
              <a:gd name="T0" fmla="*/ 61955 w 2110740"/>
              <a:gd name="T1" fmla="*/ 259319 h 295275"/>
              <a:gd name="T2" fmla="*/ 58674 w 2110740"/>
              <a:gd name="T3" fmla="*/ 232410 h 295275"/>
              <a:gd name="T4" fmla="*/ 0 w 2110740"/>
              <a:gd name="T5" fmla="*/ 271272 h 295275"/>
              <a:gd name="T6" fmla="*/ 51816 w 2110740"/>
              <a:gd name="T7" fmla="*/ 289735 h 295275"/>
              <a:gd name="T8" fmla="*/ 51816 w 2110740"/>
              <a:gd name="T9" fmla="*/ 260604 h 295275"/>
              <a:gd name="T10" fmla="*/ 61955 w 2110740"/>
              <a:gd name="T11" fmla="*/ 259319 h 295275"/>
              <a:gd name="T12" fmla="*/ 62882 w 2110740"/>
              <a:gd name="T13" fmla="*/ 266919 h 295275"/>
              <a:gd name="T14" fmla="*/ 61955 w 2110740"/>
              <a:gd name="T15" fmla="*/ 259319 h 295275"/>
              <a:gd name="T16" fmla="*/ 51816 w 2110740"/>
              <a:gd name="T17" fmla="*/ 260604 h 295275"/>
              <a:gd name="T18" fmla="*/ 52578 w 2110740"/>
              <a:gd name="T19" fmla="*/ 268224 h 295275"/>
              <a:gd name="T20" fmla="*/ 62882 w 2110740"/>
              <a:gd name="T21" fmla="*/ 266919 h 295275"/>
              <a:gd name="T22" fmla="*/ 66294 w 2110740"/>
              <a:gd name="T23" fmla="*/ 294894 h 295275"/>
              <a:gd name="T24" fmla="*/ 62882 w 2110740"/>
              <a:gd name="T25" fmla="*/ 266919 h 295275"/>
              <a:gd name="T26" fmla="*/ 52578 w 2110740"/>
              <a:gd name="T27" fmla="*/ 268224 h 295275"/>
              <a:gd name="T28" fmla="*/ 51816 w 2110740"/>
              <a:gd name="T29" fmla="*/ 260604 h 295275"/>
              <a:gd name="T30" fmla="*/ 51816 w 2110740"/>
              <a:gd name="T31" fmla="*/ 289735 h 295275"/>
              <a:gd name="T32" fmla="*/ 66294 w 2110740"/>
              <a:gd name="T33" fmla="*/ 294894 h 295275"/>
              <a:gd name="T34" fmla="*/ 2110740 w 2110740"/>
              <a:gd name="T35" fmla="*/ 7620 h 295275"/>
              <a:gd name="T36" fmla="*/ 2109216 w 2110740"/>
              <a:gd name="T37" fmla="*/ 0 h 295275"/>
              <a:gd name="T38" fmla="*/ 61955 w 2110740"/>
              <a:gd name="T39" fmla="*/ 259319 h 295275"/>
              <a:gd name="T40" fmla="*/ 62882 w 2110740"/>
              <a:gd name="T41" fmla="*/ 266919 h 295275"/>
              <a:gd name="T42" fmla="*/ 2110740 w 2110740"/>
              <a:gd name="T43" fmla="*/ 7620 h 29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10740" h="295275">
                <a:moveTo>
                  <a:pt x="61955" y="259319"/>
                </a:moveTo>
                <a:lnTo>
                  <a:pt x="58674" y="232410"/>
                </a:lnTo>
                <a:lnTo>
                  <a:pt x="0" y="271272"/>
                </a:lnTo>
                <a:lnTo>
                  <a:pt x="51816" y="289735"/>
                </a:lnTo>
                <a:lnTo>
                  <a:pt x="51816" y="260604"/>
                </a:lnTo>
                <a:lnTo>
                  <a:pt x="61955" y="259319"/>
                </a:lnTo>
                <a:close/>
              </a:path>
              <a:path w="2110740" h="295275">
                <a:moveTo>
                  <a:pt x="62882" y="266919"/>
                </a:moveTo>
                <a:lnTo>
                  <a:pt x="61955" y="259319"/>
                </a:lnTo>
                <a:lnTo>
                  <a:pt x="51816" y="260604"/>
                </a:lnTo>
                <a:lnTo>
                  <a:pt x="52578" y="268224"/>
                </a:lnTo>
                <a:lnTo>
                  <a:pt x="62882" y="266919"/>
                </a:lnTo>
                <a:close/>
              </a:path>
              <a:path w="2110740" h="295275">
                <a:moveTo>
                  <a:pt x="66294" y="294894"/>
                </a:moveTo>
                <a:lnTo>
                  <a:pt x="62882" y="266919"/>
                </a:lnTo>
                <a:lnTo>
                  <a:pt x="52578" y="268224"/>
                </a:lnTo>
                <a:lnTo>
                  <a:pt x="51816" y="260604"/>
                </a:lnTo>
                <a:lnTo>
                  <a:pt x="51816" y="289735"/>
                </a:lnTo>
                <a:lnTo>
                  <a:pt x="66294" y="294894"/>
                </a:lnTo>
                <a:close/>
              </a:path>
              <a:path w="2110740" h="295275">
                <a:moveTo>
                  <a:pt x="2110740" y="7620"/>
                </a:moveTo>
                <a:lnTo>
                  <a:pt x="2109216" y="0"/>
                </a:lnTo>
                <a:lnTo>
                  <a:pt x="61955" y="259319"/>
                </a:lnTo>
                <a:lnTo>
                  <a:pt x="62882" y="266919"/>
                </a:lnTo>
                <a:lnTo>
                  <a:pt x="2110740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7" name="object 7"/>
          <p:cNvSpPr>
            <a:spLocks/>
          </p:cNvSpPr>
          <p:nvPr/>
        </p:nvSpPr>
        <p:spPr bwMode="auto">
          <a:xfrm>
            <a:off x="6057900" y="2344738"/>
            <a:ext cx="1092200" cy="315912"/>
          </a:xfrm>
          <a:custGeom>
            <a:avLst/>
            <a:gdLst>
              <a:gd name="T0" fmla="*/ 59857 w 1091565"/>
              <a:gd name="T1" fmla="*/ 280647 h 314960"/>
              <a:gd name="T2" fmla="*/ 52578 w 1091565"/>
              <a:gd name="T3" fmla="*/ 254508 h 314960"/>
              <a:gd name="T4" fmla="*/ 0 w 1091565"/>
              <a:gd name="T5" fmla="*/ 300990 h 314960"/>
              <a:gd name="T6" fmla="*/ 49530 w 1091565"/>
              <a:gd name="T7" fmla="*/ 310787 h 314960"/>
              <a:gd name="T8" fmla="*/ 49530 w 1091565"/>
              <a:gd name="T9" fmla="*/ 283464 h 314960"/>
              <a:gd name="T10" fmla="*/ 59857 w 1091565"/>
              <a:gd name="T11" fmla="*/ 280647 h 314960"/>
              <a:gd name="T12" fmla="*/ 61990 w 1091565"/>
              <a:gd name="T13" fmla="*/ 288309 h 314960"/>
              <a:gd name="T14" fmla="*/ 59857 w 1091565"/>
              <a:gd name="T15" fmla="*/ 280647 h 314960"/>
              <a:gd name="T16" fmla="*/ 49530 w 1091565"/>
              <a:gd name="T17" fmla="*/ 283464 h 314960"/>
              <a:gd name="T18" fmla="*/ 51816 w 1091565"/>
              <a:gd name="T19" fmla="*/ 291084 h 314960"/>
              <a:gd name="T20" fmla="*/ 61990 w 1091565"/>
              <a:gd name="T21" fmla="*/ 288309 h 314960"/>
              <a:gd name="T22" fmla="*/ 69342 w 1091565"/>
              <a:gd name="T23" fmla="*/ 314706 h 314960"/>
              <a:gd name="T24" fmla="*/ 61990 w 1091565"/>
              <a:gd name="T25" fmla="*/ 288309 h 314960"/>
              <a:gd name="T26" fmla="*/ 51816 w 1091565"/>
              <a:gd name="T27" fmla="*/ 291084 h 314960"/>
              <a:gd name="T28" fmla="*/ 49530 w 1091565"/>
              <a:gd name="T29" fmla="*/ 283464 h 314960"/>
              <a:gd name="T30" fmla="*/ 49530 w 1091565"/>
              <a:gd name="T31" fmla="*/ 310787 h 314960"/>
              <a:gd name="T32" fmla="*/ 69342 w 1091565"/>
              <a:gd name="T33" fmla="*/ 314706 h 314960"/>
              <a:gd name="T34" fmla="*/ 1091184 w 1091565"/>
              <a:gd name="T35" fmla="*/ 7620 h 314960"/>
              <a:gd name="T36" fmla="*/ 1088898 w 1091565"/>
              <a:gd name="T37" fmla="*/ 0 h 314960"/>
              <a:gd name="T38" fmla="*/ 59857 w 1091565"/>
              <a:gd name="T39" fmla="*/ 280647 h 314960"/>
              <a:gd name="T40" fmla="*/ 61990 w 1091565"/>
              <a:gd name="T41" fmla="*/ 288309 h 314960"/>
              <a:gd name="T42" fmla="*/ 1091184 w 1091565"/>
              <a:gd name="T43" fmla="*/ 7620 h 314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1565" h="314960">
                <a:moveTo>
                  <a:pt x="59857" y="280647"/>
                </a:moveTo>
                <a:lnTo>
                  <a:pt x="52578" y="254508"/>
                </a:lnTo>
                <a:lnTo>
                  <a:pt x="0" y="300990"/>
                </a:lnTo>
                <a:lnTo>
                  <a:pt x="49530" y="310787"/>
                </a:lnTo>
                <a:lnTo>
                  <a:pt x="49530" y="283464"/>
                </a:lnTo>
                <a:lnTo>
                  <a:pt x="59857" y="280647"/>
                </a:lnTo>
                <a:close/>
              </a:path>
              <a:path w="1091565" h="314960">
                <a:moveTo>
                  <a:pt x="61990" y="288309"/>
                </a:moveTo>
                <a:lnTo>
                  <a:pt x="59857" y="280647"/>
                </a:lnTo>
                <a:lnTo>
                  <a:pt x="49530" y="283464"/>
                </a:lnTo>
                <a:lnTo>
                  <a:pt x="51816" y="291084"/>
                </a:lnTo>
                <a:lnTo>
                  <a:pt x="61990" y="288309"/>
                </a:lnTo>
                <a:close/>
              </a:path>
              <a:path w="1091565" h="314960">
                <a:moveTo>
                  <a:pt x="69342" y="314706"/>
                </a:moveTo>
                <a:lnTo>
                  <a:pt x="61990" y="288309"/>
                </a:lnTo>
                <a:lnTo>
                  <a:pt x="51816" y="291084"/>
                </a:lnTo>
                <a:lnTo>
                  <a:pt x="49530" y="283464"/>
                </a:lnTo>
                <a:lnTo>
                  <a:pt x="49530" y="310787"/>
                </a:lnTo>
                <a:lnTo>
                  <a:pt x="69342" y="314706"/>
                </a:lnTo>
                <a:close/>
              </a:path>
              <a:path w="1091565" h="314960">
                <a:moveTo>
                  <a:pt x="1091184" y="7620"/>
                </a:moveTo>
                <a:lnTo>
                  <a:pt x="1088898" y="0"/>
                </a:lnTo>
                <a:lnTo>
                  <a:pt x="59857" y="280647"/>
                </a:lnTo>
                <a:lnTo>
                  <a:pt x="61990" y="288309"/>
                </a:lnTo>
                <a:lnTo>
                  <a:pt x="1091184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7085013" y="2178050"/>
            <a:ext cx="1119187" cy="1460500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53975" indent="13493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2000"/>
              </a:lnSpc>
              <a:spcBef>
                <a:spcPts val="100"/>
              </a:spcBef>
            </a:pPr>
            <a:r>
              <a:rPr lang="en-US" sz="1400">
                <a:latin typeface="Arial" pitchFamily="34" charset="0"/>
              </a:rPr>
              <a:t>attributes  (or columns)</a:t>
            </a:r>
          </a:p>
          <a:p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5"/>
              </a:spcBef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2000"/>
              </a:lnSpc>
            </a:pPr>
            <a:r>
              <a:rPr lang="en-US" sz="1400">
                <a:latin typeface="Arial" pitchFamily="34" charset="0"/>
              </a:rPr>
              <a:t>tuples  (or rows)</a:t>
            </a:r>
          </a:p>
        </p:txBody>
      </p:sp>
      <p:sp>
        <p:nvSpPr>
          <p:cNvPr id="30729" name="object 9"/>
          <p:cNvSpPr>
            <a:spLocks/>
          </p:cNvSpPr>
          <p:nvPr/>
        </p:nvSpPr>
        <p:spPr bwMode="auto">
          <a:xfrm>
            <a:off x="6819900" y="3109913"/>
            <a:ext cx="307975" cy="185737"/>
          </a:xfrm>
          <a:custGeom>
            <a:avLst/>
            <a:gdLst>
              <a:gd name="T0" fmla="*/ 70103 w 307340"/>
              <a:gd name="T1" fmla="*/ 5333 h 185420"/>
              <a:gd name="T2" fmla="*/ 0 w 307340"/>
              <a:gd name="T3" fmla="*/ 0 h 185420"/>
              <a:gd name="T4" fmla="*/ 38099 w 307340"/>
              <a:gd name="T5" fmla="*/ 58673 h 185420"/>
              <a:gd name="T6" fmla="*/ 42671 w 307340"/>
              <a:gd name="T7" fmla="*/ 51053 h 185420"/>
              <a:gd name="T8" fmla="*/ 42671 w 307340"/>
              <a:gd name="T9" fmla="*/ 29717 h 185420"/>
              <a:gd name="T10" fmla="*/ 47243 w 307340"/>
              <a:gd name="T11" fmla="*/ 23621 h 185420"/>
              <a:gd name="T12" fmla="*/ 56002 w 307340"/>
              <a:gd name="T13" fmla="*/ 28836 h 185420"/>
              <a:gd name="T14" fmla="*/ 70103 w 307340"/>
              <a:gd name="T15" fmla="*/ 5333 h 185420"/>
              <a:gd name="T16" fmla="*/ 56002 w 307340"/>
              <a:gd name="T17" fmla="*/ 28836 h 185420"/>
              <a:gd name="T18" fmla="*/ 47243 w 307340"/>
              <a:gd name="T19" fmla="*/ 23621 h 185420"/>
              <a:gd name="T20" fmla="*/ 42671 w 307340"/>
              <a:gd name="T21" fmla="*/ 29717 h 185420"/>
              <a:gd name="T22" fmla="*/ 52099 w 307340"/>
              <a:gd name="T23" fmla="*/ 35341 h 185420"/>
              <a:gd name="T24" fmla="*/ 56002 w 307340"/>
              <a:gd name="T25" fmla="*/ 28836 h 185420"/>
              <a:gd name="T26" fmla="*/ 52099 w 307340"/>
              <a:gd name="T27" fmla="*/ 35341 h 185420"/>
              <a:gd name="T28" fmla="*/ 42671 w 307340"/>
              <a:gd name="T29" fmla="*/ 29717 h 185420"/>
              <a:gd name="T30" fmla="*/ 42671 w 307340"/>
              <a:gd name="T31" fmla="*/ 51053 h 185420"/>
              <a:gd name="T32" fmla="*/ 52099 w 307340"/>
              <a:gd name="T33" fmla="*/ 35341 h 185420"/>
              <a:gd name="T34" fmla="*/ 307085 w 307340"/>
              <a:gd name="T35" fmla="*/ 178307 h 185420"/>
              <a:gd name="T36" fmla="*/ 56002 w 307340"/>
              <a:gd name="T37" fmla="*/ 28836 h 185420"/>
              <a:gd name="T38" fmla="*/ 52099 w 307340"/>
              <a:gd name="T39" fmla="*/ 35341 h 185420"/>
              <a:gd name="T40" fmla="*/ 303275 w 307340"/>
              <a:gd name="T41" fmla="*/ 185165 h 185420"/>
              <a:gd name="T42" fmla="*/ 307085 w 307340"/>
              <a:gd name="T43" fmla="*/ 178307 h 185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7340" h="185420">
                <a:moveTo>
                  <a:pt x="70103" y="5333"/>
                </a:moveTo>
                <a:lnTo>
                  <a:pt x="0" y="0"/>
                </a:lnTo>
                <a:lnTo>
                  <a:pt x="38099" y="58673"/>
                </a:lnTo>
                <a:lnTo>
                  <a:pt x="42671" y="51053"/>
                </a:lnTo>
                <a:lnTo>
                  <a:pt x="42671" y="29717"/>
                </a:lnTo>
                <a:lnTo>
                  <a:pt x="47243" y="23621"/>
                </a:lnTo>
                <a:lnTo>
                  <a:pt x="56002" y="28836"/>
                </a:lnTo>
                <a:lnTo>
                  <a:pt x="70103" y="5333"/>
                </a:lnTo>
                <a:close/>
              </a:path>
              <a:path w="307340" h="185420">
                <a:moveTo>
                  <a:pt x="56002" y="28836"/>
                </a:moveTo>
                <a:lnTo>
                  <a:pt x="47243" y="23621"/>
                </a:lnTo>
                <a:lnTo>
                  <a:pt x="42671" y="29717"/>
                </a:lnTo>
                <a:lnTo>
                  <a:pt x="52099" y="35341"/>
                </a:lnTo>
                <a:lnTo>
                  <a:pt x="56002" y="28836"/>
                </a:lnTo>
                <a:close/>
              </a:path>
              <a:path w="307340" h="185420">
                <a:moveTo>
                  <a:pt x="52099" y="35341"/>
                </a:moveTo>
                <a:lnTo>
                  <a:pt x="42671" y="29717"/>
                </a:lnTo>
                <a:lnTo>
                  <a:pt x="42671" y="51053"/>
                </a:lnTo>
                <a:lnTo>
                  <a:pt x="52099" y="35341"/>
                </a:lnTo>
                <a:close/>
              </a:path>
              <a:path w="307340" h="185420">
                <a:moveTo>
                  <a:pt x="307085" y="178307"/>
                </a:moveTo>
                <a:lnTo>
                  <a:pt x="56002" y="28836"/>
                </a:lnTo>
                <a:lnTo>
                  <a:pt x="52099" y="35341"/>
                </a:lnTo>
                <a:lnTo>
                  <a:pt x="303275" y="185165"/>
                </a:lnTo>
                <a:lnTo>
                  <a:pt x="307085" y="1783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object 10"/>
          <p:cNvSpPr>
            <a:spLocks/>
          </p:cNvSpPr>
          <p:nvPr/>
        </p:nvSpPr>
        <p:spPr bwMode="auto">
          <a:xfrm>
            <a:off x="6808788" y="3267075"/>
            <a:ext cx="306387" cy="63500"/>
          </a:xfrm>
          <a:custGeom>
            <a:avLst/>
            <a:gdLst>
              <a:gd name="T0" fmla="*/ 62730 w 306070"/>
              <a:gd name="T1" fmla="*/ 27888 h 63500"/>
              <a:gd name="T2" fmla="*/ 61721 w 306070"/>
              <a:gd name="T3" fmla="*/ 0 h 63500"/>
              <a:gd name="T4" fmla="*/ 0 w 306070"/>
              <a:gd name="T5" fmla="*/ 33528 h 63500"/>
              <a:gd name="T6" fmla="*/ 52577 w 306070"/>
              <a:gd name="T7" fmla="*/ 57939 h 63500"/>
              <a:gd name="T8" fmla="*/ 52577 w 306070"/>
              <a:gd name="T9" fmla="*/ 28194 h 63500"/>
              <a:gd name="T10" fmla="*/ 62730 w 306070"/>
              <a:gd name="T11" fmla="*/ 27888 h 63500"/>
              <a:gd name="T12" fmla="*/ 63005 w 306070"/>
              <a:gd name="T13" fmla="*/ 35499 h 63500"/>
              <a:gd name="T14" fmla="*/ 62730 w 306070"/>
              <a:gd name="T15" fmla="*/ 27888 h 63500"/>
              <a:gd name="T16" fmla="*/ 52577 w 306070"/>
              <a:gd name="T17" fmla="*/ 28194 h 63500"/>
              <a:gd name="T18" fmla="*/ 52577 w 306070"/>
              <a:gd name="T19" fmla="*/ 35814 h 63500"/>
              <a:gd name="T20" fmla="*/ 63005 w 306070"/>
              <a:gd name="T21" fmla="*/ 35499 h 63500"/>
              <a:gd name="T22" fmla="*/ 64007 w 306070"/>
              <a:gd name="T23" fmla="*/ 63246 h 63500"/>
              <a:gd name="T24" fmla="*/ 63005 w 306070"/>
              <a:gd name="T25" fmla="*/ 35499 h 63500"/>
              <a:gd name="T26" fmla="*/ 52577 w 306070"/>
              <a:gd name="T27" fmla="*/ 35814 h 63500"/>
              <a:gd name="T28" fmla="*/ 52577 w 306070"/>
              <a:gd name="T29" fmla="*/ 57939 h 63500"/>
              <a:gd name="T30" fmla="*/ 64007 w 306070"/>
              <a:gd name="T31" fmla="*/ 63246 h 63500"/>
              <a:gd name="T32" fmla="*/ 305561 w 306070"/>
              <a:gd name="T33" fmla="*/ 28194 h 63500"/>
              <a:gd name="T34" fmla="*/ 305561 w 306070"/>
              <a:gd name="T35" fmla="*/ 20574 h 63500"/>
              <a:gd name="T36" fmla="*/ 62730 w 306070"/>
              <a:gd name="T37" fmla="*/ 27888 h 63500"/>
              <a:gd name="T38" fmla="*/ 63005 w 306070"/>
              <a:gd name="T39" fmla="*/ 35499 h 63500"/>
              <a:gd name="T40" fmla="*/ 305561 w 306070"/>
              <a:gd name="T41" fmla="*/ 28194 h 6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6070" h="63500">
                <a:moveTo>
                  <a:pt x="62730" y="27888"/>
                </a:moveTo>
                <a:lnTo>
                  <a:pt x="61721" y="0"/>
                </a:lnTo>
                <a:lnTo>
                  <a:pt x="0" y="33528"/>
                </a:lnTo>
                <a:lnTo>
                  <a:pt x="52577" y="57939"/>
                </a:lnTo>
                <a:lnTo>
                  <a:pt x="52577" y="28194"/>
                </a:lnTo>
                <a:lnTo>
                  <a:pt x="62730" y="27888"/>
                </a:lnTo>
                <a:close/>
              </a:path>
              <a:path w="306070" h="63500">
                <a:moveTo>
                  <a:pt x="63005" y="35499"/>
                </a:moveTo>
                <a:lnTo>
                  <a:pt x="62730" y="27888"/>
                </a:lnTo>
                <a:lnTo>
                  <a:pt x="52577" y="28194"/>
                </a:lnTo>
                <a:lnTo>
                  <a:pt x="52577" y="35814"/>
                </a:lnTo>
                <a:lnTo>
                  <a:pt x="63005" y="35499"/>
                </a:lnTo>
                <a:close/>
              </a:path>
              <a:path w="306070" h="63500">
                <a:moveTo>
                  <a:pt x="64007" y="63246"/>
                </a:moveTo>
                <a:lnTo>
                  <a:pt x="63005" y="35499"/>
                </a:lnTo>
                <a:lnTo>
                  <a:pt x="52577" y="35814"/>
                </a:lnTo>
                <a:lnTo>
                  <a:pt x="52577" y="57939"/>
                </a:lnTo>
                <a:lnTo>
                  <a:pt x="64007" y="63246"/>
                </a:lnTo>
                <a:close/>
              </a:path>
              <a:path w="306070" h="63500">
                <a:moveTo>
                  <a:pt x="305561" y="28194"/>
                </a:moveTo>
                <a:lnTo>
                  <a:pt x="305561" y="20574"/>
                </a:lnTo>
                <a:lnTo>
                  <a:pt x="62730" y="27888"/>
                </a:lnTo>
                <a:lnTo>
                  <a:pt x="63005" y="35499"/>
                </a:lnTo>
                <a:lnTo>
                  <a:pt x="305561" y="281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object 11"/>
          <p:cNvSpPr>
            <a:spLocks/>
          </p:cNvSpPr>
          <p:nvPr/>
        </p:nvSpPr>
        <p:spPr bwMode="auto">
          <a:xfrm>
            <a:off x="6800850" y="3297238"/>
            <a:ext cx="325438" cy="261937"/>
          </a:xfrm>
          <a:custGeom>
            <a:avLst/>
            <a:gdLst>
              <a:gd name="T0" fmla="*/ 47006 w 326390"/>
              <a:gd name="T1" fmla="*/ 219053 h 261620"/>
              <a:gd name="T2" fmla="*/ 29718 w 326390"/>
              <a:gd name="T3" fmla="*/ 197358 h 261620"/>
              <a:gd name="T4" fmla="*/ 0 w 326390"/>
              <a:gd name="T5" fmla="*/ 261365 h 261620"/>
              <a:gd name="T6" fmla="*/ 38862 w 326390"/>
              <a:gd name="T7" fmla="*/ 252729 h 261620"/>
              <a:gd name="T8" fmla="*/ 38862 w 326390"/>
              <a:gd name="T9" fmla="*/ 225552 h 261620"/>
              <a:gd name="T10" fmla="*/ 47006 w 326390"/>
              <a:gd name="T11" fmla="*/ 219053 h 261620"/>
              <a:gd name="T12" fmla="*/ 51753 w 326390"/>
              <a:gd name="T13" fmla="*/ 225010 h 261620"/>
              <a:gd name="T14" fmla="*/ 47006 w 326390"/>
              <a:gd name="T15" fmla="*/ 219053 h 261620"/>
              <a:gd name="T16" fmla="*/ 38862 w 326390"/>
              <a:gd name="T17" fmla="*/ 225552 h 261620"/>
              <a:gd name="T18" fmla="*/ 43434 w 326390"/>
              <a:gd name="T19" fmla="*/ 231647 h 261620"/>
              <a:gd name="T20" fmla="*/ 51753 w 326390"/>
              <a:gd name="T21" fmla="*/ 225010 h 261620"/>
              <a:gd name="T22" fmla="*/ 68580 w 326390"/>
              <a:gd name="T23" fmla="*/ 246126 h 261620"/>
              <a:gd name="T24" fmla="*/ 51753 w 326390"/>
              <a:gd name="T25" fmla="*/ 225010 h 261620"/>
              <a:gd name="T26" fmla="*/ 43434 w 326390"/>
              <a:gd name="T27" fmla="*/ 231647 h 261620"/>
              <a:gd name="T28" fmla="*/ 38862 w 326390"/>
              <a:gd name="T29" fmla="*/ 225552 h 261620"/>
              <a:gd name="T30" fmla="*/ 38862 w 326390"/>
              <a:gd name="T31" fmla="*/ 252729 h 261620"/>
              <a:gd name="T32" fmla="*/ 68580 w 326390"/>
              <a:gd name="T33" fmla="*/ 246126 h 261620"/>
              <a:gd name="T34" fmla="*/ 326136 w 326390"/>
              <a:gd name="T35" fmla="*/ 6096 h 261620"/>
              <a:gd name="T36" fmla="*/ 321564 w 326390"/>
              <a:gd name="T37" fmla="*/ 0 h 261620"/>
              <a:gd name="T38" fmla="*/ 47006 w 326390"/>
              <a:gd name="T39" fmla="*/ 219053 h 261620"/>
              <a:gd name="T40" fmla="*/ 51753 w 326390"/>
              <a:gd name="T41" fmla="*/ 225010 h 261620"/>
              <a:gd name="T42" fmla="*/ 326136 w 326390"/>
              <a:gd name="T43" fmla="*/ 6096 h 26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6390" h="261620">
                <a:moveTo>
                  <a:pt x="47006" y="219053"/>
                </a:moveTo>
                <a:lnTo>
                  <a:pt x="29718" y="197358"/>
                </a:lnTo>
                <a:lnTo>
                  <a:pt x="0" y="261365"/>
                </a:lnTo>
                <a:lnTo>
                  <a:pt x="38862" y="252729"/>
                </a:lnTo>
                <a:lnTo>
                  <a:pt x="38862" y="225552"/>
                </a:lnTo>
                <a:lnTo>
                  <a:pt x="47006" y="219053"/>
                </a:lnTo>
                <a:close/>
              </a:path>
              <a:path w="326390" h="261620">
                <a:moveTo>
                  <a:pt x="51753" y="225010"/>
                </a:moveTo>
                <a:lnTo>
                  <a:pt x="47006" y="219053"/>
                </a:lnTo>
                <a:lnTo>
                  <a:pt x="38862" y="225552"/>
                </a:lnTo>
                <a:lnTo>
                  <a:pt x="43434" y="231647"/>
                </a:lnTo>
                <a:lnTo>
                  <a:pt x="51753" y="225010"/>
                </a:lnTo>
                <a:close/>
              </a:path>
              <a:path w="326390" h="261620">
                <a:moveTo>
                  <a:pt x="68580" y="246126"/>
                </a:moveTo>
                <a:lnTo>
                  <a:pt x="51753" y="225010"/>
                </a:lnTo>
                <a:lnTo>
                  <a:pt x="43434" y="231647"/>
                </a:lnTo>
                <a:lnTo>
                  <a:pt x="38862" y="225552"/>
                </a:lnTo>
                <a:lnTo>
                  <a:pt x="38862" y="252729"/>
                </a:lnTo>
                <a:lnTo>
                  <a:pt x="68580" y="246126"/>
                </a:lnTo>
                <a:close/>
              </a:path>
              <a:path w="326390" h="261620">
                <a:moveTo>
                  <a:pt x="326136" y="6096"/>
                </a:moveTo>
                <a:lnTo>
                  <a:pt x="321564" y="0"/>
                </a:lnTo>
                <a:lnTo>
                  <a:pt x="47006" y="219053"/>
                </a:lnTo>
                <a:lnTo>
                  <a:pt x="51753" y="225010"/>
                </a:lnTo>
                <a:lnTo>
                  <a:pt x="326136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2" name="object 12"/>
          <p:cNvSpPr>
            <a:spLocks/>
          </p:cNvSpPr>
          <p:nvPr/>
        </p:nvSpPr>
        <p:spPr bwMode="auto">
          <a:xfrm>
            <a:off x="6808788" y="3305175"/>
            <a:ext cx="319087" cy="461963"/>
          </a:xfrm>
          <a:custGeom>
            <a:avLst/>
            <a:gdLst>
              <a:gd name="T0" fmla="*/ 32615 w 318134"/>
              <a:gd name="T1" fmla="*/ 406602 h 461010"/>
              <a:gd name="T2" fmla="*/ 9906 w 318134"/>
              <a:gd name="T3" fmla="*/ 390906 h 461010"/>
              <a:gd name="T4" fmla="*/ 0 w 318134"/>
              <a:gd name="T5" fmla="*/ 461009 h 461010"/>
              <a:gd name="T6" fmla="*/ 26670 w 318134"/>
              <a:gd name="T7" fmla="*/ 446193 h 461010"/>
              <a:gd name="T8" fmla="*/ 26670 w 318134"/>
              <a:gd name="T9" fmla="*/ 415290 h 461010"/>
              <a:gd name="T10" fmla="*/ 32615 w 318134"/>
              <a:gd name="T11" fmla="*/ 406602 h 461010"/>
              <a:gd name="T12" fmla="*/ 38889 w 318134"/>
              <a:gd name="T13" fmla="*/ 410938 h 461010"/>
              <a:gd name="T14" fmla="*/ 32615 w 318134"/>
              <a:gd name="T15" fmla="*/ 406602 h 461010"/>
              <a:gd name="T16" fmla="*/ 26670 w 318134"/>
              <a:gd name="T17" fmla="*/ 415290 h 461010"/>
              <a:gd name="T18" fmla="*/ 32766 w 318134"/>
              <a:gd name="T19" fmla="*/ 419862 h 461010"/>
              <a:gd name="T20" fmla="*/ 38889 w 318134"/>
              <a:gd name="T21" fmla="*/ 410938 h 461010"/>
              <a:gd name="T22" fmla="*/ 61722 w 318134"/>
              <a:gd name="T23" fmla="*/ 426720 h 461010"/>
              <a:gd name="T24" fmla="*/ 38889 w 318134"/>
              <a:gd name="T25" fmla="*/ 410938 h 461010"/>
              <a:gd name="T26" fmla="*/ 32766 w 318134"/>
              <a:gd name="T27" fmla="*/ 419862 h 461010"/>
              <a:gd name="T28" fmla="*/ 26670 w 318134"/>
              <a:gd name="T29" fmla="*/ 415290 h 461010"/>
              <a:gd name="T30" fmla="*/ 26670 w 318134"/>
              <a:gd name="T31" fmla="*/ 446193 h 461010"/>
              <a:gd name="T32" fmla="*/ 61722 w 318134"/>
              <a:gd name="T33" fmla="*/ 426720 h 461010"/>
              <a:gd name="T34" fmla="*/ 317754 w 318134"/>
              <a:gd name="T35" fmla="*/ 4571 h 461010"/>
              <a:gd name="T36" fmla="*/ 310896 w 318134"/>
              <a:gd name="T37" fmla="*/ 0 h 461010"/>
              <a:gd name="T38" fmla="*/ 32615 w 318134"/>
              <a:gd name="T39" fmla="*/ 406602 h 461010"/>
              <a:gd name="T40" fmla="*/ 38889 w 318134"/>
              <a:gd name="T41" fmla="*/ 410938 h 461010"/>
              <a:gd name="T42" fmla="*/ 317754 w 318134"/>
              <a:gd name="T43" fmla="*/ 4571 h 46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8134" h="461010">
                <a:moveTo>
                  <a:pt x="32615" y="406602"/>
                </a:moveTo>
                <a:lnTo>
                  <a:pt x="9906" y="390906"/>
                </a:lnTo>
                <a:lnTo>
                  <a:pt x="0" y="461009"/>
                </a:lnTo>
                <a:lnTo>
                  <a:pt x="26670" y="446193"/>
                </a:lnTo>
                <a:lnTo>
                  <a:pt x="26670" y="415290"/>
                </a:lnTo>
                <a:lnTo>
                  <a:pt x="32615" y="406602"/>
                </a:lnTo>
                <a:close/>
              </a:path>
              <a:path w="318134" h="461010">
                <a:moveTo>
                  <a:pt x="38889" y="410938"/>
                </a:moveTo>
                <a:lnTo>
                  <a:pt x="32615" y="406602"/>
                </a:lnTo>
                <a:lnTo>
                  <a:pt x="26670" y="415290"/>
                </a:lnTo>
                <a:lnTo>
                  <a:pt x="32766" y="419862"/>
                </a:lnTo>
                <a:lnTo>
                  <a:pt x="38889" y="410938"/>
                </a:lnTo>
                <a:close/>
              </a:path>
              <a:path w="318134" h="461010">
                <a:moveTo>
                  <a:pt x="61722" y="426720"/>
                </a:moveTo>
                <a:lnTo>
                  <a:pt x="38889" y="410938"/>
                </a:lnTo>
                <a:lnTo>
                  <a:pt x="32766" y="419862"/>
                </a:lnTo>
                <a:lnTo>
                  <a:pt x="26670" y="415290"/>
                </a:lnTo>
                <a:lnTo>
                  <a:pt x="26670" y="446193"/>
                </a:lnTo>
                <a:lnTo>
                  <a:pt x="61722" y="426720"/>
                </a:lnTo>
                <a:close/>
              </a:path>
              <a:path w="318134" h="461010">
                <a:moveTo>
                  <a:pt x="317754" y="4571"/>
                </a:moveTo>
                <a:lnTo>
                  <a:pt x="310896" y="0"/>
                </a:lnTo>
                <a:lnTo>
                  <a:pt x="32615" y="406602"/>
                </a:lnTo>
                <a:lnTo>
                  <a:pt x="38889" y="410938"/>
                </a:lnTo>
                <a:lnTo>
                  <a:pt x="317754" y="4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1BE719-E05A-4CF0-8890-F204B2E5A619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7A700-7A58-4C76-85CA-24841E7780BD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275" indent="-282575">
              <a:lnSpc>
                <a:spcPct val="102000"/>
              </a:lnSpc>
              <a:spcBef>
                <a:spcPts val="100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The set of allowed values for each attribute is called the </a:t>
            </a:r>
            <a:r>
              <a:rPr lang="en-US" sz="1400" b="1" smtClean="0">
                <a:solidFill>
                  <a:srgbClr val="00009A"/>
                </a:solidFill>
                <a:latin typeface="Arial" pitchFamily="34" charset="0"/>
                <a:cs typeface="Arial" pitchFamily="34" charset="0"/>
              </a:rPr>
              <a:t>domain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of the  attribute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latin typeface="Arial" pitchFamily="34" charset="0"/>
                <a:cs typeface="Arial" pitchFamily="34" charset="0"/>
              </a:rPr>
              <a:t>Roll #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 Alphanumeric string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latin typeface="Arial" pitchFamily="34" charset="0"/>
                <a:cs typeface="Arial" pitchFamily="34" charset="0"/>
              </a:rPr>
              <a:t>First Name, Last Name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 Alpha String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latin typeface="Arial" pitchFamily="34" charset="0"/>
                <a:cs typeface="Arial" pitchFamily="34" charset="0"/>
              </a:rPr>
              <a:t>DoB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 Date</a:t>
            </a:r>
          </a:p>
          <a:p>
            <a:pPr marL="623888" lvl="1" indent="-234950">
              <a:spcBef>
                <a:spcPts val="675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latin typeface="Arial" pitchFamily="34" charset="0"/>
                <a:cs typeface="Arial" pitchFamily="34" charset="0"/>
              </a:rPr>
              <a:t>Passport #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 String (Letter followed by 7 digits) – nullable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latin typeface="Arial" pitchFamily="34" charset="0"/>
                <a:cs typeface="Arial" pitchFamily="34" charset="0"/>
              </a:rPr>
              <a:t>Aadhaar #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 12-digit number</a:t>
            </a:r>
          </a:p>
          <a:p>
            <a:pPr marL="623888" lvl="1" indent="-234950">
              <a:spcBef>
                <a:spcPts val="663"/>
              </a:spcBef>
              <a:buClr>
                <a:srgbClr val="FF9A33"/>
              </a:buClr>
              <a:buSzPct val="79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b="1" smtClean="0">
                <a:latin typeface="Arial" pitchFamily="34" charset="0"/>
                <a:cs typeface="Arial" pitchFamily="34" charset="0"/>
              </a:rPr>
              <a:t>Department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: Alpha String</a:t>
            </a:r>
          </a:p>
          <a:p>
            <a:pPr marL="295275" indent="-282575">
              <a:spcBef>
                <a:spcPts val="66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Attribute values are (normally) required to be </a:t>
            </a:r>
            <a:r>
              <a:rPr lang="en-US" sz="1400" b="1" smtClean="0">
                <a:solidFill>
                  <a:srgbClr val="00009A"/>
                </a:solidFill>
                <a:latin typeface="Arial" pitchFamily="34" charset="0"/>
                <a:cs typeface="Arial" pitchFamily="34" charset="0"/>
              </a:rPr>
              <a:t>atomic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; that is, indivisible</a:t>
            </a:r>
          </a:p>
          <a:p>
            <a:pPr marL="295275" indent="-282575">
              <a:lnSpc>
                <a:spcPct val="102000"/>
              </a:lnSpc>
              <a:spcBef>
                <a:spcPts val="625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The special value </a:t>
            </a:r>
            <a:r>
              <a:rPr lang="en-US" sz="1400" b="1" i="1" smtClean="0">
                <a:latin typeface="Arial" pitchFamily="34" charset="0"/>
                <a:cs typeface="Arial" pitchFamily="34" charset="0"/>
              </a:rPr>
              <a:t>null </a:t>
            </a:r>
            <a:r>
              <a:rPr lang="en-US" sz="1400" smtClean="0">
                <a:latin typeface="Arial" pitchFamily="34" charset="0"/>
                <a:cs typeface="Arial" pitchFamily="34" charset="0"/>
              </a:rPr>
              <a:t>is a member of every domain. Indicated that the  value is “unknown”</a:t>
            </a:r>
          </a:p>
          <a:p>
            <a:pPr marL="295275" indent="-282575">
              <a:spcBef>
                <a:spcPts val="663"/>
              </a:spcBef>
              <a:buClr>
                <a:srgbClr val="CC3300"/>
              </a:buClr>
              <a:buSzPct val="90000"/>
              <a:buFont typeface="Wingdings" pitchFamily="2" charset="2"/>
              <a:buChar char=""/>
              <a:tabLst>
                <a:tab pos="295275" algn="l"/>
              </a:tabLst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The null value causes complications in the definition of many operations</a:t>
            </a:r>
          </a:p>
          <a:p>
            <a:pPr marL="295275" indent="-282575">
              <a:tabLst>
                <a:tab pos="295275" algn="l"/>
              </a:tabLst>
            </a:pPr>
            <a:endParaRPr lang="en-US" smtClean="0"/>
          </a:p>
        </p:txBody>
      </p:sp>
      <p:graphicFrame>
        <p:nvGraphicFramePr>
          <p:cNvPr id="4" name="object 5"/>
          <p:cNvGraphicFramePr>
            <a:graphicFrameLocks noGrp="1"/>
          </p:cNvGraphicFramePr>
          <p:nvPr/>
        </p:nvGraphicFramePr>
        <p:xfrm>
          <a:off x="1371600" y="4800600"/>
          <a:ext cx="6772275" cy="1089026"/>
        </p:xfrm>
        <a:graphic>
          <a:graphicData uri="http://schemas.openxmlformats.org/drawingml/2006/table">
            <a:tbl>
              <a:tblPr/>
              <a:tblGrid>
                <a:gridCol w="949325"/>
                <a:gridCol w="668338"/>
                <a:gridCol w="693737"/>
                <a:gridCol w="996950"/>
                <a:gridCol w="1020763"/>
                <a:gridCol w="1277937"/>
                <a:gridCol w="1165225"/>
              </a:tblGrid>
              <a:tr h="477838">
                <a:tc>
                  <a:txBody>
                    <a:bodyPr/>
                    <a:lstStyle/>
                    <a:p>
                      <a:pPr marL="79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Roll #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25" marR="0" lvl="0" indent="46038" algn="l" defTabSz="914400" rtl="0" eaLnBrk="1" fontAlgn="base" latinLnBrk="0" hangingPunct="1">
                        <a:lnSpc>
                          <a:spcPct val="101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First  Name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2384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55563" algn="l" defTabSz="914400" rtl="0" eaLnBrk="1" fontAlgn="base" latinLnBrk="0" hangingPunct="1">
                        <a:lnSpc>
                          <a:spcPct val="101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Last  Name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2384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DoB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Passport #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Aadhaar #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54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Department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15CS10026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Lalit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Dubey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1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27-Mar-1997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L4032464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1728-6174-9239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Computer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16EE30029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Jatin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93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Chopra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17-Nov-1996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0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3917-1836-3816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25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Electrical</a:t>
                      </a:r>
                    </a:p>
                  </a:txBody>
                  <a:tcPr marL="0" marR="0" marT="33655" marB="0" horzOverflow="overflow">
                    <a:lnL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1A6248-B879-405F-A421-57E89B26A25F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2A86A-EA42-4E67-B7E3-7ADA8CBA4A9B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Database Management System</a:t>
            </a:r>
          </a:p>
          <a:p>
            <a:pPr lvl="1"/>
            <a:r>
              <a:rPr lang="en-US" smtClean="0"/>
              <a:t>Contains information about particular enterprise</a:t>
            </a:r>
          </a:p>
          <a:p>
            <a:pPr lvl="1"/>
            <a:r>
              <a:rPr lang="en-US" smtClean="0"/>
              <a:t>Set of program to access data</a:t>
            </a:r>
          </a:p>
          <a:p>
            <a:pPr lvl="1"/>
            <a:r>
              <a:rPr lang="en-US" smtClean="0"/>
              <a:t>An environment that is both efficient and convenient to use.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A98642-1A53-4F18-91CB-4586E61250BD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30F20-59BB-4A07-B44C-45AB54D78D4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: Interrelated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– It is a </a:t>
            </a:r>
            <a:r>
              <a:rPr lang="en-US" dirty="0" smtClean="0">
                <a:solidFill>
                  <a:srgbClr val="FF0000"/>
                </a:solidFill>
              </a:rPr>
              <a:t>system that provides an environment </a:t>
            </a:r>
            <a:r>
              <a:rPr lang="en-US" dirty="0" smtClean="0"/>
              <a:t>to handle database.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It must be easy and convenient to use.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It must contains some programs or interface to store data.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4 tasks </a:t>
            </a:r>
            <a:r>
              <a:rPr lang="en-US" dirty="0" smtClean="0"/>
              <a:t>of DBMS: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1. Store Data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2. Visualize data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3. Access(query) data</a:t>
            </a:r>
          </a:p>
          <a:p>
            <a:pPr marL="40005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accent1"/>
                </a:solidFill>
              </a:rPr>
              <a:t>4. Update (manipulate)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Database 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Banking</a:t>
            </a:r>
            <a:r>
              <a:rPr lang="en-US" dirty="0" smtClean="0"/>
              <a:t> : transactions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Airlines:</a:t>
            </a:r>
            <a:r>
              <a:rPr lang="en-US" dirty="0" smtClean="0"/>
              <a:t> reservation, schedules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Universities </a:t>
            </a:r>
            <a:r>
              <a:rPr lang="en-US" dirty="0" smtClean="0"/>
              <a:t>: registration, grades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Sales</a:t>
            </a:r>
            <a:r>
              <a:rPr lang="en-US" dirty="0" smtClean="0"/>
              <a:t> : customer, products and purchases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Online Retailers</a:t>
            </a:r>
            <a:r>
              <a:rPr lang="en-US" dirty="0" smtClean="0"/>
              <a:t>: order tracking, customized recommendations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Manufacturing</a:t>
            </a:r>
            <a:r>
              <a:rPr lang="en-US" dirty="0" smtClean="0"/>
              <a:t> : production, inventory, orders, supply chain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Human Resources </a:t>
            </a:r>
            <a:r>
              <a:rPr lang="en-US" dirty="0" smtClean="0"/>
              <a:t>: employee records, salaries, tax deductions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13062-882E-4B20-AFAB-FE07F7D6846F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0C1F3-D167-4445-8920-D7E625171E8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University Database Example	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Add</a:t>
            </a:r>
            <a:r>
              <a:rPr lang="en-US" smtClean="0"/>
              <a:t> new students, instructors and course</a:t>
            </a:r>
          </a:p>
          <a:p>
            <a:r>
              <a:rPr lang="en-US" smtClean="0">
                <a:solidFill>
                  <a:srgbClr val="FF0000"/>
                </a:solidFill>
              </a:rPr>
              <a:t>Assign</a:t>
            </a:r>
            <a:r>
              <a:rPr lang="en-US" smtClean="0"/>
              <a:t> grades to students</a:t>
            </a:r>
          </a:p>
          <a:p>
            <a:r>
              <a:rPr lang="en-US" smtClean="0"/>
              <a:t> compute grade point </a:t>
            </a:r>
          </a:p>
          <a:p>
            <a:r>
              <a:rPr lang="en-US" smtClean="0"/>
              <a:t>Do </a:t>
            </a:r>
            <a:r>
              <a:rPr lang="en-US" smtClean="0">
                <a:solidFill>
                  <a:srgbClr val="FF0000"/>
                </a:solidFill>
              </a:rPr>
              <a:t>updation</a:t>
            </a:r>
            <a:r>
              <a:rPr lang="en-US" smtClean="0"/>
              <a:t> in fields of new students, instructors and course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AE57A8-F951-4382-A484-31A5929E684F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57FEA-0A27-4CB4-83B7-68D32ED2E8D6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a large number of </a:t>
            </a:r>
            <a:r>
              <a:rPr lang="en-US" smtClean="0">
                <a:solidFill>
                  <a:srgbClr val="FF0000"/>
                </a:solidFill>
              </a:rPr>
              <a:t>sequential files </a:t>
            </a:r>
            <a:r>
              <a:rPr lang="en-US" smtClean="0"/>
              <a:t>which can be written and read in a certain order and </a:t>
            </a:r>
          </a:p>
          <a:p>
            <a:r>
              <a:rPr lang="en-US" smtClean="0">
                <a:solidFill>
                  <a:srgbClr val="FF0000"/>
                </a:solidFill>
              </a:rPr>
              <a:t>Random access files </a:t>
            </a:r>
            <a:r>
              <a:rPr lang="en-US" smtClean="0"/>
              <a:t>where you can reach a particular point in the file to do certain access operation and certain manipulation operations .</a:t>
            </a:r>
          </a:p>
          <a:p>
            <a:endParaRPr lang="en-US" smtClean="0"/>
          </a:p>
          <a:p>
            <a:r>
              <a:rPr lang="en-US" sz="2200" smtClean="0">
                <a:solidFill>
                  <a:srgbClr val="FF0000"/>
                </a:solidFill>
              </a:rPr>
              <a:t>Note : But, it was observed that the file systems to store data to manage data has lot of drawbacks.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7D267C-460D-41D7-B472-B398C2C833EB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399CA-65CF-474E-9072-724F39CC070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Drawbacks of using file systems to store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Data redundancy and inconsistency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Redundancy : Same data is available at multiple places in different forms.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Which results into various forms of inconsistency.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Student, teacher and course file is maintained at multiple places in different forms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And update the file at one place and forget to update the file at another place.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8CAAE4-4AA2-4643-B2E0-142C76834002}" type="datetime1">
              <a:rPr lang="en-US"/>
              <a:pPr>
                <a:defRPr/>
              </a:pPr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Assistant professor@LPU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B1162-8C70-4AEF-89A6-99457647490C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1935</Words>
  <Application>Microsoft Office PowerPoint</Application>
  <PresentationFormat>On-screen Show (4:3)</PresentationFormat>
  <Paragraphs>433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DBMS Fundamentals</vt:lpstr>
      <vt:lpstr>Course Textbook</vt:lpstr>
      <vt:lpstr>What is database</vt:lpstr>
      <vt:lpstr>DBMS</vt:lpstr>
      <vt:lpstr>Database : Interrelated</vt:lpstr>
      <vt:lpstr>Database Applications </vt:lpstr>
      <vt:lpstr>University Database Example </vt:lpstr>
      <vt:lpstr>File system</vt:lpstr>
      <vt:lpstr>Drawbacks of using file systems to store data </vt:lpstr>
      <vt:lpstr>Drawbacks(cont…)</vt:lpstr>
      <vt:lpstr>Drawbacks (cont…)</vt:lpstr>
      <vt:lpstr>Drawbacks (cont…)</vt:lpstr>
      <vt:lpstr>Drawbacks (cont…)</vt:lpstr>
      <vt:lpstr>Advantages of DBMS over File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Level of Abstraction</vt:lpstr>
      <vt:lpstr>View of Data</vt:lpstr>
      <vt:lpstr>Schema and Instance</vt:lpstr>
      <vt:lpstr>Schema and Instance</vt:lpstr>
      <vt:lpstr>Schema and Instance</vt:lpstr>
      <vt:lpstr>Relation Schema and Instance</vt:lpstr>
      <vt:lpstr>Relations are Unordered</vt:lpstr>
      <vt:lpstr>Database Design</vt:lpstr>
      <vt:lpstr>Database Design(Cont…)</vt:lpstr>
      <vt:lpstr>Design Approaches</vt:lpstr>
      <vt:lpstr>Data Models</vt:lpstr>
      <vt:lpstr>Relational Model</vt:lpstr>
      <vt:lpstr>A sample Relational Model</vt:lpstr>
      <vt:lpstr>Object Relational Data Models</vt:lpstr>
      <vt:lpstr>DDL and DML</vt:lpstr>
      <vt:lpstr>DDL (Cont…)</vt:lpstr>
      <vt:lpstr>DML</vt:lpstr>
      <vt:lpstr>SQL</vt:lpstr>
      <vt:lpstr>Examples of a Relation</vt:lpstr>
      <vt:lpstr>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Fundamentals</dc:title>
  <dc:creator>LENOVO</dc:creator>
  <cp:lastModifiedBy>LENOVO</cp:lastModifiedBy>
  <cp:revision>1</cp:revision>
  <dcterms:created xsi:type="dcterms:W3CDTF">2018-09-08T09:14:33Z</dcterms:created>
  <dcterms:modified xsi:type="dcterms:W3CDTF">2018-09-08T09:23:46Z</dcterms:modified>
</cp:coreProperties>
</file>