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319" r:id="rId3"/>
    <p:sldId id="257" r:id="rId4"/>
    <p:sldId id="321" r:id="rId5"/>
    <p:sldId id="322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323" r:id="rId15"/>
    <p:sldId id="324" r:id="rId16"/>
    <p:sldId id="325" r:id="rId17"/>
    <p:sldId id="326" r:id="rId18"/>
    <p:sldId id="327" r:id="rId19"/>
    <p:sldId id="328" r:id="rId20"/>
    <p:sldId id="267" r:id="rId21"/>
    <p:sldId id="268" r:id="rId22"/>
    <p:sldId id="269" r:id="rId23"/>
    <p:sldId id="270" r:id="rId24"/>
    <p:sldId id="271" r:id="rId25"/>
    <p:sldId id="275" r:id="rId26"/>
    <p:sldId id="320" r:id="rId27"/>
    <p:sldId id="276" r:id="rId28"/>
    <p:sldId id="277" r:id="rId29"/>
    <p:sldId id="332" r:id="rId30"/>
    <p:sldId id="333" r:id="rId31"/>
    <p:sldId id="334" r:id="rId32"/>
    <p:sldId id="335" r:id="rId33"/>
    <p:sldId id="278" r:id="rId34"/>
    <p:sldId id="279" r:id="rId35"/>
    <p:sldId id="280" r:id="rId36"/>
    <p:sldId id="329" r:id="rId37"/>
    <p:sldId id="330" r:id="rId38"/>
    <p:sldId id="331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7" r:id="rId52"/>
    <p:sldId id="298" r:id="rId53"/>
    <p:sldId id="299" r:id="rId54"/>
    <p:sldId id="300" r:id="rId55"/>
    <p:sldId id="301" r:id="rId56"/>
    <p:sldId id="302" r:id="rId57"/>
    <p:sldId id="336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12AEA-6B3F-4879-8721-BF9D0CAE2754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9A10B-565F-4D27-A9F3-5B94AEA0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4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FF66-1629-41CA-AADC-2FCC62FD52FB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3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5855-CAE4-4253-885D-7A7B4945BE2B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8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84C5-DF67-43BC-BEF3-8F6064214E66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2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381E-FA4A-473D-9219-CB711EB4ECD3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8BE2-7334-438A-9C97-15468FFEDED5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5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9E57-1043-44DC-B352-1A35D85A93A3}" type="datetime1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9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56D7-E4BE-4EA3-AF63-843F017465FC}" type="datetime1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0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A6D4-4AE4-4002-9D4C-7AF1DB28A11A}" type="datetime1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4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E7D0-6B65-47B3-AA16-CF18BF2F1F34}" type="datetime1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7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9E0C-34AB-4B9D-9767-6E0328800133}" type="datetime1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5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D014-83FE-4AC7-AE00-E170B1CA45EE}" type="datetime1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2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44608-4F03-4E6B-9780-98AD11BC0710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746C-D057-417C-8386-B6521322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1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DBMS</a:t>
            </a:r>
            <a:br>
              <a:rPr lang="en-US" dirty="0" smtClean="0"/>
            </a:br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- ANUPAMA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F501-4CDE-4F13-9521-45DA440B7C57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2. </a:t>
            </a:r>
            <a:r>
              <a:rPr lang="en-US" dirty="0" smtClean="0">
                <a:solidFill>
                  <a:srgbClr val="FF0000"/>
                </a:solidFill>
              </a:rPr>
              <a:t>Difficulty in access data</a:t>
            </a:r>
          </a:p>
          <a:p>
            <a:pPr lvl="1"/>
            <a:r>
              <a:rPr lang="en-US" dirty="0" smtClean="0"/>
              <a:t>Need to write a new program to carry out each new task</a:t>
            </a:r>
          </a:p>
          <a:p>
            <a:r>
              <a:rPr lang="en-US" dirty="0" smtClean="0"/>
              <a:t>3. </a:t>
            </a:r>
            <a:r>
              <a:rPr lang="en-US" dirty="0" smtClean="0">
                <a:solidFill>
                  <a:srgbClr val="FF0000"/>
                </a:solidFill>
              </a:rPr>
              <a:t>Data isolation</a:t>
            </a:r>
          </a:p>
          <a:p>
            <a:pPr lvl="1"/>
            <a:r>
              <a:rPr lang="en-US" dirty="0" smtClean="0"/>
              <a:t>Multiple files and format</a:t>
            </a:r>
          </a:p>
          <a:p>
            <a:r>
              <a:rPr lang="en-US" dirty="0" smtClean="0"/>
              <a:t>4. </a:t>
            </a:r>
            <a:r>
              <a:rPr lang="en-US" dirty="0" smtClean="0">
                <a:solidFill>
                  <a:srgbClr val="FF0000"/>
                </a:solidFill>
              </a:rPr>
              <a:t>Integrity problems</a:t>
            </a:r>
          </a:p>
          <a:p>
            <a:pPr lvl="1"/>
            <a:r>
              <a:rPr lang="en-US" dirty="0" smtClean="0"/>
              <a:t>Hard to add new constraints or change existing ones.</a:t>
            </a:r>
          </a:p>
          <a:p>
            <a:pPr lvl="1"/>
            <a:r>
              <a:rPr lang="en-US" dirty="0" smtClean="0"/>
              <a:t>Whenever balance is updated, constraints should be check and then update the database.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B0EF-0901-4914-B9B1-ACF4B32EB92C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Atomicity of updates</a:t>
            </a:r>
          </a:p>
          <a:p>
            <a:pPr lvl="1"/>
            <a:r>
              <a:rPr lang="en-US" dirty="0" smtClean="0"/>
              <a:t>Failures may leave database in an inconsistent state with partial update carried out.</a:t>
            </a:r>
          </a:p>
          <a:p>
            <a:pPr lvl="1"/>
            <a:endParaRPr lang="en-US" dirty="0"/>
          </a:p>
          <a:p>
            <a:r>
              <a:rPr lang="en-US" dirty="0" smtClean="0"/>
              <a:t>Example : </a:t>
            </a:r>
            <a:r>
              <a:rPr lang="en-US" dirty="0"/>
              <a:t>T</a:t>
            </a:r>
            <a:r>
              <a:rPr lang="en-US" dirty="0" smtClean="0"/>
              <a:t>ransfer of funds should be done full or none at all.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036E-6573-4DA7-A585-79D245559974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5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Concurrent access</a:t>
            </a:r>
            <a:r>
              <a:rPr lang="en-US" dirty="0" smtClean="0"/>
              <a:t> by multiple users</a:t>
            </a:r>
          </a:p>
          <a:p>
            <a:pPr lvl="1"/>
            <a:r>
              <a:rPr lang="en-US" dirty="0" smtClean="0"/>
              <a:t>Concurrent access needed for performance</a:t>
            </a:r>
          </a:p>
          <a:p>
            <a:pPr lvl="1"/>
            <a:r>
              <a:rPr lang="en-US" dirty="0" smtClean="0"/>
              <a:t>Uncontrolled access can lead to inconsistency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 : </a:t>
            </a:r>
          </a:p>
          <a:p>
            <a:pPr lvl="1"/>
            <a:r>
              <a:rPr lang="en-US" dirty="0" smtClean="0"/>
              <a:t>Railways reservation : booking of berth</a:t>
            </a:r>
          </a:p>
          <a:p>
            <a:pPr lvl="1"/>
            <a:r>
              <a:rPr lang="en-US" dirty="0" smtClean="0"/>
              <a:t>Net banking : fund transfer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A949-07F1-40CE-AE3E-FA848DCCFEBF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2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Security problems</a:t>
            </a:r>
          </a:p>
          <a:p>
            <a:pPr lvl="1"/>
            <a:r>
              <a:rPr lang="en-US" dirty="0" smtClean="0"/>
              <a:t>Hard to provide user access to some, but not all data.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Durability</a:t>
            </a:r>
          </a:p>
          <a:p>
            <a:pPr lvl="1"/>
            <a:r>
              <a:rPr lang="en-US" dirty="0" smtClean="0"/>
              <a:t>As the system crash file are lost.</a:t>
            </a:r>
          </a:p>
          <a:p>
            <a:pPr lvl="1"/>
            <a:r>
              <a:rPr lang="en-US" dirty="0" smtClean="0"/>
              <a:t>No recovery methods</a:t>
            </a:r>
          </a:p>
          <a:p>
            <a:pPr lvl="1"/>
            <a:r>
              <a:rPr lang="en-US" dirty="0" smtClean="0"/>
              <a:t>No backup techniques are used.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Note : Database systems offer solutions to all the file systems problems.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FC91-C586-486D-AE50-A0CD3F96B94A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DBMS over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  <a:r>
              <a:rPr lang="en-US" dirty="0" smtClean="0">
                <a:solidFill>
                  <a:srgbClr val="FF0000"/>
                </a:solidFill>
              </a:rPr>
              <a:t>. It reduces the data redundancy and inconsistency problem.</a:t>
            </a:r>
          </a:p>
          <a:p>
            <a:endParaRPr lang="en-US" dirty="0"/>
          </a:p>
          <a:p>
            <a:r>
              <a:rPr lang="en-US" dirty="0" smtClean="0"/>
              <a:t>Data Redundancy : same information is available at multiple places.</a:t>
            </a:r>
          </a:p>
          <a:p>
            <a:endParaRPr lang="en-US" dirty="0" smtClean="0"/>
          </a:p>
          <a:p>
            <a:r>
              <a:rPr lang="en-US" dirty="0" smtClean="0"/>
              <a:t>Data inconsistency  : when multiple copies of file is available in system and one of the file is updated and the copied file is not updated.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2. Data Isolation</a:t>
            </a:r>
          </a:p>
          <a:p>
            <a:r>
              <a:rPr lang="en-US" dirty="0" smtClean="0"/>
              <a:t>Excel file to be open in Linux, will not open correctly in windows.</a:t>
            </a:r>
          </a:p>
          <a:p>
            <a:r>
              <a:rPr lang="en-US" dirty="0" smtClean="0"/>
              <a:t>But in case of database, every data is present in terms of bits.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9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FF0000"/>
                </a:solidFill>
              </a:rPr>
              <a:t>. data integrity</a:t>
            </a:r>
          </a:p>
          <a:p>
            <a:endParaRPr lang="en-US" dirty="0"/>
          </a:p>
          <a:p>
            <a:r>
              <a:rPr lang="en-US" dirty="0" smtClean="0"/>
              <a:t>Semantic </a:t>
            </a:r>
          </a:p>
          <a:p>
            <a:pPr lvl="1"/>
            <a:r>
              <a:rPr lang="en-US" dirty="0" smtClean="0"/>
              <a:t>In excel, if range is fixed for particular column</a:t>
            </a:r>
          </a:p>
          <a:p>
            <a:pPr lvl="1"/>
            <a:r>
              <a:rPr lang="en-US" dirty="0" smtClean="0"/>
              <a:t>And enter values out of range will not result into error but if in case of database, while creating the schema range has been fixed.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43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4</a:t>
            </a:r>
            <a:r>
              <a:rPr lang="en-US" dirty="0" smtClean="0">
                <a:solidFill>
                  <a:srgbClr val="FF0000"/>
                </a:solidFill>
              </a:rPr>
              <a:t>. Atomicity of Operations</a:t>
            </a:r>
          </a:p>
          <a:p>
            <a:endParaRPr lang="en-US" dirty="0"/>
          </a:p>
          <a:p>
            <a:r>
              <a:rPr lang="en-US" dirty="0" smtClean="0"/>
              <a:t>E.g. Bank transfer case</a:t>
            </a:r>
          </a:p>
          <a:p>
            <a:endParaRPr lang="en-US" dirty="0"/>
          </a:p>
          <a:p>
            <a:r>
              <a:rPr lang="en-US" dirty="0" smtClean="0"/>
              <a:t>From A to B -&gt; credit</a:t>
            </a:r>
          </a:p>
          <a:p>
            <a:r>
              <a:rPr lang="en-US" dirty="0" smtClean="0"/>
              <a:t>Then B : Credit</a:t>
            </a:r>
          </a:p>
          <a:p>
            <a:r>
              <a:rPr lang="en-US" dirty="0" smtClean="0"/>
              <a:t>A: Debit</a:t>
            </a:r>
          </a:p>
          <a:p>
            <a:endParaRPr lang="en-US" dirty="0"/>
          </a:p>
          <a:p>
            <a:r>
              <a:rPr lang="en-US" dirty="0" smtClean="0"/>
              <a:t>Done completely both or else none.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2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 Concurrency</a:t>
            </a:r>
          </a:p>
          <a:p>
            <a:endParaRPr lang="en-US" dirty="0"/>
          </a:p>
          <a:p>
            <a:r>
              <a:rPr lang="en-US" dirty="0" smtClean="0"/>
              <a:t>If multiple user are working on same file, then one person will update the file and then only next person can update the file.</a:t>
            </a:r>
          </a:p>
          <a:p>
            <a:endParaRPr lang="en-US" dirty="0"/>
          </a:p>
          <a:p>
            <a:r>
              <a:rPr lang="en-US" dirty="0" smtClean="0"/>
              <a:t>However, in case of database </a:t>
            </a:r>
          </a:p>
          <a:p>
            <a:r>
              <a:rPr lang="en-US" dirty="0" smtClean="0"/>
              <a:t>Multiple user can access the same database at a time.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1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dirty="0" smtClean="0">
                <a:solidFill>
                  <a:srgbClr val="FF0000"/>
                </a:solidFill>
              </a:rPr>
              <a:t>. Security</a:t>
            </a:r>
          </a:p>
          <a:p>
            <a:endParaRPr lang="en-US" dirty="0"/>
          </a:p>
          <a:p>
            <a:r>
              <a:rPr lang="en-US" dirty="0" smtClean="0"/>
              <a:t>Authenticity</a:t>
            </a:r>
          </a:p>
          <a:p>
            <a:r>
              <a:rPr lang="en-US" dirty="0" smtClean="0"/>
              <a:t>Various level of Access Control - &gt; Attribute level privilege.</a:t>
            </a:r>
          </a:p>
          <a:p>
            <a:endParaRPr lang="en-US" dirty="0"/>
          </a:p>
          <a:p>
            <a:r>
              <a:rPr lang="en-US" dirty="0" smtClean="0"/>
              <a:t>E.g. student can change the basic profile like address but not their CGPA/TGPA.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Textbook</a:t>
            </a:r>
            <a:endParaRPr lang="en-US" dirty="0"/>
          </a:p>
        </p:txBody>
      </p:sp>
      <p:sp>
        <p:nvSpPr>
          <p:cNvPr id="4" name="object 4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524000"/>
            <a:ext cx="358457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F7BB-1E39-4E9F-B128-CE40D409F43A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1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of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95275" lvl="0" indent="-282575">
              <a:spcBef>
                <a:spcPts val="75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2400" b="1" spc="15" dirty="0">
                <a:solidFill>
                  <a:srgbClr val="FF0000"/>
                </a:solidFill>
                <a:cs typeface="Arial"/>
              </a:rPr>
              <a:t>Physical level: </a:t>
            </a:r>
            <a:r>
              <a:rPr lang="en-US" sz="2400" spc="15" dirty="0">
                <a:solidFill>
                  <a:prstClr val="black"/>
                </a:solidFill>
                <a:cs typeface="Arial"/>
              </a:rPr>
              <a:t>describes </a:t>
            </a:r>
            <a:r>
              <a:rPr lang="en-US" sz="2400" spc="20" dirty="0">
                <a:solidFill>
                  <a:prstClr val="black"/>
                </a:solidFill>
                <a:cs typeface="Arial"/>
              </a:rPr>
              <a:t>how a </a:t>
            </a:r>
            <a:r>
              <a:rPr lang="en-US" sz="2400" spc="15" dirty="0">
                <a:solidFill>
                  <a:prstClr val="black"/>
                </a:solidFill>
                <a:cs typeface="Arial"/>
              </a:rPr>
              <a:t>record </a:t>
            </a:r>
            <a:r>
              <a:rPr lang="en-US" sz="2400" spc="10" dirty="0">
                <a:solidFill>
                  <a:prstClr val="black"/>
                </a:solidFill>
                <a:cs typeface="Arial"/>
              </a:rPr>
              <a:t>(e.g., </a:t>
            </a:r>
            <a:r>
              <a:rPr lang="en-US" sz="2400" spc="15" dirty="0">
                <a:solidFill>
                  <a:prstClr val="black"/>
                </a:solidFill>
                <a:cs typeface="Arial"/>
              </a:rPr>
              <a:t>instructor) </a:t>
            </a:r>
            <a:r>
              <a:rPr lang="en-US" sz="2400" spc="10" dirty="0">
                <a:solidFill>
                  <a:prstClr val="black"/>
                </a:solidFill>
                <a:cs typeface="Arial"/>
              </a:rPr>
              <a:t>is</a:t>
            </a:r>
            <a:r>
              <a:rPr lang="en-US" sz="2400" spc="-130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2400" spc="15" dirty="0">
                <a:solidFill>
                  <a:prstClr val="black"/>
                </a:solidFill>
                <a:cs typeface="Arial"/>
              </a:rPr>
              <a:t>stored</a:t>
            </a:r>
            <a:endParaRPr lang="en-US" sz="2400" dirty="0">
              <a:solidFill>
                <a:prstClr val="black"/>
              </a:solidFill>
              <a:cs typeface="Arial"/>
            </a:endParaRPr>
          </a:p>
          <a:p>
            <a:pPr marL="295275" marR="5080" lvl="0" indent="-282575">
              <a:lnSpc>
                <a:spcPct val="102400"/>
              </a:lnSpc>
              <a:spcBef>
                <a:spcPts val="62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2400" b="1" spc="10" dirty="0">
                <a:solidFill>
                  <a:srgbClr val="FF0000"/>
                </a:solidFill>
                <a:cs typeface="Arial"/>
              </a:rPr>
              <a:t>Logical level: </a:t>
            </a:r>
            <a:r>
              <a:rPr lang="en-US" sz="2400" spc="15" dirty="0">
                <a:solidFill>
                  <a:prstClr val="black"/>
                </a:solidFill>
                <a:cs typeface="Arial"/>
              </a:rPr>
              <a:t>describes data stored </a:t>
            </a:r>
            <a:r>
              <a:rPr lang="en-US" sz="2400" spc="10" dirty="0">
                <a:solidFill>
                  <a:prstClr val="black"/>
                </a:solidFill>
                <a:cs typeface="Arial"/>
              </a:rPr>
              <a:t>in </a:t>
            </a:r>
            <a:r>
              <a:rPr lang="en-US" sz="2400" spc="15" dirty="0">
                <a:solidFill>
                  <a:prstClr val="black"/>
                </a:solidFill>
                <a:cs typeface="Arial"/>
              </a:rPr>
              <a:t>database, </a:t>
            </a:r>
            <a:r>
              <a:rPr lang="en-US" sz="2400" spc="20" dirty="0">
                <a:solidFill>
                  <a:prstClr val="black"/>
                </a:solidFill>
                <a:cs typeface="Arial"/>
              </a:rPr>
              <a:t>and </a:t>
            </a:r>
            <a:r>
              <a:rPr lang="en-US" sz="2400" spc="15" dirty="0">
                <a:solidFill>
                  <a:prstClr val="black"/>
                </a:solidFill>
                <a:cs typeface="Arial"/>
              </a:rPr>
              <a:t>the</a:t>
            </a:r>
            <a:r>
              <a:rPr lang="en-US" sz="2400" spc="-90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2400" spc="15" dirty="0">
                <a:solidFill>
                  <a:prstClr val="black"/>
                </a:solidFill>
                <a:cs typeface="Arial"/>
              </a:rPr>
              <a:t>relationships  </a:t>
            </a:r>
            <a:r>
              <a:rPr lang="en-US" sz="2400" spc="20" dirty="0">
                <a:solidFill>
                  <a:prstClr val="black"/>
                </a:solidFill>
                <a:cs typeface="Arial"/>
              </a:rPr>
              <a:t>among </a:t>
            </a:r>
            <a:r>
              <a:rPr lang="en-US" sz="2400" spc="15" dirty="0">
                <a:solidFill>
                  <a:prstClr val="black"/>
                </a:solidFill>
                <a:cs typeface="Arial"/>
              </a:rPr>
              <a:t>the</a:t>
            </a:r>
            <a:r>
              <a:rPr lang="en-US" sz="2400" spc="-30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2400" spc="15" dirty="0">
                <a:solidFill>
                  <a:prstClr val="black"/>
                </a:solidFill>
                <a:cs typeface="Arial"/>
              </a:rPr>
              <a:t>data</a:t>
            </a:r>
            <a:endParaRPr lang="en-US" sz="2400" dirty="0">
              <a:solidFill>
                <a:prstClr val="black"/>
              </a:solidFill>
              <a:cs typeface="Arial"/>
            </a:endParaRPr>
          </a:p>
          <a:p>
            <a:pPr marL="624840" lvl="0" indent="0">
              <a:spcBef>
                <a:spcPts val="665"/>
              </a:spcBef>
              <a:buNone/>
            </a:pPr>
            <a:r>
              <a:rPr lang="en-US" sz="2400" b="1" spc="10" dirty="0">
                <a:solidFill>
                  <a:prstClr val="black"/>
                </a:solidFill>
                <a:cs typeface="Arial"/>
              </a:rPr>
              <a:t>type </a:t>
            </a:r>
            <a:r>
              <a:rPr lang="en-US" sz="2400" i="1" spc="15" dirty="0">
                <a:solidFill>
                  <a:prstClr val="black"/>
                </a:solidFill>
                <a:cs typeface="Arial"/>
              </a:rPr>
              <a:t>instructor </a:t>
            </a:r>
            <a:r>
              <a:rPr lang="en-US" sz="2400" spc="20" dirty="0">
                <a:solidFill>
                  <a:prstClr val="black"/>
                </a:solidFill>
                <a:cs typeface="Arial"/>
              </a:rPr>
              <a:t>=</a:t>
            </a:r>
            <a:r>
              <a:rPr lang="en-US" sz="2400" spc="-15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2400" b="1" spc="15" dirty="0">
                <a:solidFill>
                  <a:prstClr val="black"/>
                </a:solidFill>
                <a:cs typeface="Arial"/>
              </a:rPr>
              <a:t>record</a:t>
            </a:r>
            <a:endParaRPr lang="en-US" sz="2400" dirty="0">
              <a:solidFill>
                <a:prstClr val="black"/>
              </a:solidFill>
              <a:cs typeface="Arial"/>
            </a:endParaRPr>
          </a:p>
          <a:p>
            <a:pPr marL="1515110" lvl="0" indent="0">
              <a:spcBef>
                <a:spcPts val="660"/>
              </a:spcBef>
              <a:buNone/>
            </a:pPr>
            <a:r>
              <a:rPr lang="en-US" sz="2400" i="1" spc="15" dirty="0">
                <a:solidFill>
                  <a:prstClr val="black"/>
                </a:solidFill>
                <a:cs typeface="Arial"/>
              </a:rPr>
              <a:t>ID </a:t>
            </a:r>
            <a:r>
              <a:rPr lang="en-US" sz="2400" spc="10" dirty="0">
                <a:solidFill>
                  <a:prstClr val="black"/>
                </a:solidFill>
                <a:cs typeface="Arial"/>
              </a:rPr>
              <a:t>:</a:t>
            </a:r>
            <a:r>
              <a:rPr lang="en-US" sz="2400" spc="-10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2400" spc="10" dirty="0">
                <a:solidFill>
                  <a:prstClr val="black"/>
                </a:solidFill>
                <a:cs typeface="Arial"/>
              </a:rPr>
              <a:t>string;</a:t>
            </a:r>
            <a:endParaRPr lang="en-US" sz="2400" dirty="0">
              <a:solidFill>
                <a:prstClr val="black"/>
              </a:solidFill>
              <a:cs typeface="Arial"/>
            </a:endParaRPr>
          </a:p>
          <a:p>
            <a:pPr marL="1515110" marR="3089910" lvl="0" indent="0">
              <a:lnSpc>
                <a:spcPct val="102400"/>
              </a:lnSpc>
              <a:spcBef>
                <a:spcPts val="0"/>
              </a:spcBef>
              <a:buNone/>
            </a:pPr>
            <a:r>
              <a:rPr lang="en-US" sz="2400" i="1" spc="20" dirty="0">
                <a:solidFill>
                  <a:prstClr val="black"/>
                </a:solidFill>
                <a:cs typeface="Arial"/>
              </a:rPr>
              <a:t>name </a:t>
            </a:r>
            <a:r>
              <a:rPr lang="en-US" sz="2400" spc="10" dirty="0">
                <a:solidFill>
                  <a:prstClr val="black"/>
                </a:solidFill>
                <a:cs typeface="Arial"/>
              </a:rPr>
              <a:t>: string; </a:t>
            </a:r>
            <a:endParaRPr lang="en-US" sz="2400" spc="10" dirty="0" smtClean="0">
              <a:solidFill>
                <a:prstClr val="black"/>
              </a:solidFill>
              <a:cs typeface="Arial"/>
            </a:endParaRPr>
          </a:p>
          <a:p>
            <a:pPr marL="1515110" marR="3089910" lvl="0" indent="0">
              <a:lnSpc>
                <a:spcPct val="102400"/>
              </a:lnSpc>
              <a:spcBef>
                <a:spcPts val="0"/>
              </a:spcBef>
              <a:buNone/>
            </a:pPr>
            <a:r>
              <a:rPr lang="en-US" sz="2400" spc="10" dirty="0" smtClean="0">
                <a:solidFill>
                  <a:prstClr val="black"/>
                </a:solidFill>
                <a:cs typeface="Arial"/>
              </a:rPr>
              <a:t> </a:t>
            </a:r>
            <a:r>
              <a:rPr lang="en-US" sz="2400" i="1" spc="20" dirty="0" err="1">
                <a:solidFill>
                  <a:prstClr val="black"/>
                </a:solidFill>
                <a:cs typeface="Arial"/>
              </a:rPr>
              <a:t>dept_name</a:t>
            </a:r>
            <a:r>
              <a:rPr lang="en-US" sz="2400" i="1" spc="20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2400" spc="10" dirty="0">
                <a:solidFill>
                  <a:prstClr val="black"/>
                </a:solidFill>
                <a:cs typeface="Arial"/>
              </a:rPr>
              <a:t>:</a:t>
            </a:r>
            <a:r>
              <a:rPr lang="en-US" sz="2400" spc="-85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2400" spc="10" dirty="0">
                <a:solidFill>
                  <a:prstClr val="black"/>
                </a:solidFill>
                <a:cs typeface="Arial"/>
              </a:rPr>
              <a:t>string; </a:t>
            </a:r>
            <a:endParaRPr lang="en-US" sz="2400" spc="10" dirty="0" smtClean="0">
              <a:solidFill>
                <a:prstClr val="black"/>
              </a:solidFill>
              <a:cs typeface="Arial"/>
            </a:endParaRPr>
          </a:p>
          <a:p>
            <a:pPr marL="1515110" marR="3089910" lvl="0" indent="0">
              <a:lnSpc>
                <a:spcPct val="102400"/>
              </a:lnSpc>
              <a:spcBef>
                <a:spcPts val="0"/>
              </a:spcBef>
              <a:buNone/>
            </a:pPr>
            <a:r>
              <a:rPr lang="en-US" sz="2400" spc="10" dirty="0" smtClean="0">
                <a:solidFill>
                  <a:prstClr val="black"/>
                </a:solidFill>
                <a:cs typeface="Arial"/>
              </a:rPr>
              <a:t> </a:t>
            </a:r>
            <a:r>
              <a:rPr lang="en-US" sz="2400" i="1" spc="15" dirty="0">
                <a:solidFill>
                  <a:prstClr val="black"/>
                </a:solidFill>
                <a:cs typeface="Arial"/>
              </a:rPr>
              <a:t>salary </a:t>
            </a:r>
            <a:r>
              <a:rPr lang="en-US" sz="2400" spc="10" dirty="0">
                <a:solidFill>
                  <a:prstClr val="black"/>
                </a:solidFill>
                <a:cs typeface="Arial"/>
              </a:rPr>
              <a:t>:</a:t>
            </a:r>
            <a:r>
              <a:rPr lang="en-US" sz="2400" spc="-35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2400" spc="15" dirty="0" smtClean="0">
                <a:solidFill>
                  <a:prstClr val="black"/>
                </a:solidFill>
                <a:cs typeface="Arial"/>
              </a:rPr>
              <a:t>integer </a:t>
            </a:r>
            <a:r>
              <a:rPr lang="en-US" sz="2400" b="1" spc="15" dirty="0" smtClean="0">
                <a:solidFill>
                  <a:prstClr val="black"/>
                </a:solidFill>
                <a:cs typeface="Arial"/>
              </a:rPr>
              <a:t>end</a:t>
            </a:r>
            <a:r>
              <a:rPr lang="en-US" sz="2400" spc="15" dirty="0">
                <a:solidFill>
                  <a:prstClr val="black"/>
                </a:solidFill>
                <a:cs typeface="Arial"/>
              </a:rPr>
              <a:t>;</a:t>
            </a:r>
            <a:endParaRPr lang="en-US" sz="2400" dirty="0">
              <a:solidFill>
                <a:prstClr val="black"/>
              </a:solidFill>
              <a:cs typeface="Arial"/>
            </a:endParaRPr>
          </a:p>
          <a:p>
            <a:pPr marL="295275" lvl="0" indent="-282575">
              <a:spcBef>
                <a:spcPts val="66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2400" b="1" spc="20" dirty="0">
                <a:solidFill>
                  <a:srgbClr val="FF0000"/>
                </a:solidFill>
                <a:cs typeface="Arial"/>
              </a:rPr>
              <a:t>View </a:t>
            </a:r>
            <a:r>
              <a:rPr lang="en-US" sz="2400" b="1" spc="15" dirty="0" smtClean="0">
                <a:solidFill>
                  <a:srgbClr val="FF0000"/>
                </a:solidFill>
                <a:cs typeface="Arial"/>
              </a:rPr>
              <a:t>level/Conceptual level: </a:t>
            </a:r>
            <a:r>
              <a:rPr lang="en-US" sz="2400" spc="10" dirty="0">
                <a:solidFill>
                  <a:prstClr val="black"/>
                </a:solidFill>
                <a:cs typeface="Arial"/>
              </a:rPr>
              <a:t>application </a:t>
            </a:r>
            <a:r>
              <a:rPr lang="en-US" sz="2400" spc="15" dirty="0">
                <a:solidFill>
                  <a:prstClr val="black"/>
                </a:solidFill>
                <a:cs typeface="Arial"/>
              </a:rPr>
              <a:t>programs </a:t>
            </a:r>
            <a:r>
              <a:rPr lang="en-US" sz="2400" spc="10" dirty="0">
                <a:solidFill>
                  <a:schemeClr val="tx2"/>
                </a:solidFill>
                <a:cs typeface="Arial"/>
              </a:rPr>
              <a:t>hide details of data</a:t>
            </a:r>
            <a:r>
              <a:rPr lang="en-US" sz="2400" spc="-125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2400" spc="10" dirty="0">
                <a:solidFill>
                  <a:schemeClr val="tx2"/>
                </a:solidFill>
                <a:cs typeface="Arial"/>
              </a:rPr>
              <a:t>types</a:t>
            </a:r>
            <a:endParaRPr lang="en-US" sz="2400" dirty="0">
              <a:solidFill>
                <a:schemeClr val="tx2"/>
              </a:solidFill>
              <a:cs typeface="Arial"/>
            </a:endParaRPr>
          </a:p>
          <a:p>
            <a:pPr marL="624840" marR="22860" lvl="1" indent="-234950">
              <a:lnSpc>
                <a:spcPct val="102400"/>
              </a:lnSpc>
              <a:spcBef>
                <a:spcPts val="62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2400" spc="20" dirty="0">
                <a:solidFill>
                  <a:prstClr val="black"/>
                </a:solidFill>
                <a:cs typeface="Arial"/>
              </a:rPr>
              <a:t>Views can </a:t>
            </a:r>
            <a:r>
              <a:rPr lang="en-US" sz="2400" spc="15" dirty="0">
                <a:solidFill>
                  <a:prstClr val="black"/>
                </a:solidFill>
                <a:cs typeface="Arial"/>
              </a:rPr>
              <a:t>also </a:t>
            </a:r>
            <a:r>
              <a:rPr lang="en-US" sz="2400" spc="15" dirty="0">
                <a:solidFill>
                  <a:schemeClr val="tx2"/>
                </a:solidFill>
                <a:cs typeface="Arial"/>
              </a:rPr>
              <a:t>hide information </a:t>
            </a:r>
            <a:r>
              <a:rPr lang="en-US" sz="2400" spc="15" dirty="0">
                <a:solidFill>
                  <a:prstClr val="black"/>
                </a:solidFill>
                <a:cs typeface="Arial"/>
              </a:rPr>
              <a:t>(such </a:t>
            </a:r>
            <a:r>
              <a:rPr lang="en-US" sz="2400" spc="20" dirty="0">
                <a:solidFill>
                  <a:prstClr val="black"/>
                </a:solidFill>
                <a:cs typeface="Arial"/>
              </a:rPr>
              <a:t>as an </a:t>
            </a:r>
            <a:r>
              <a:rPr lang="en-US" sz="2400" spc="15" dirty="0">
                <a:solidFill>
                  <a:prstClr val="black"/>
                </a:solidFill>
                <a:cs typeface="Arial"/>
              </a:rPr>
              <a:t>employee’s salary)</a:t>
            </a:r>
            <a:r>
              <a:rPr lang="en-US" sz="2400" spc="-170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2400" spc="10" dirty="0">
                <a:solidFill>
                  <a:prstClr val="black"/>
                </a:solidFill>
                <a:cs typeface="Arial"/>
              </a:rPr>
              <a:t>for  </a:t>
            </a:r>
            <a:r>
              <a:rPr lang="en-US" sz="2400" spc="15" dirty="0">
                <a:solidFill>
                  <a:prstClr val="black"/>
                </a:solidFill>
                <a:cs typeface="Arial"/>
              </a:rPr>
              <a:t>security</a:t>
            </a:r>
            <a:r>
              <a:rPr lang="en-US" sz="2400" spc="-15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2400" spc="15" dirty="0">
                <a:solidFill>
                  <a:prstClr val="black"/>
                </a:solidFill>
                <a:cs typeface="Arial"/>
              </a:rPr>
              <a:t>purposes</a:t>
            </a:r>
            <a:endParaRPr lang="en-US" sz="240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11B1-017E-4A20-92C5-12C35440CDC8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0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525963"/>
          </a:xfrm>
        </p:spPr>
        <p:txBody>
          <a:bodyPr/>
          <a:lstStyle/>
          <a:p>
            <a:r>
              <a:rPr lang="en-US" dirty="0" smtClean="0"/>
              <a:t>An architecture for a database systems</a:t>
            </a:r>
            <a:endParaRPr lang="en-US" dirty="0"/>
          </a:p>
        </p:txBody>
      </p:sp>
      <p:sp>
        <p:nvSpPr>
          <p:cNvPr id="4" name="object 9"/>
          <p:cNvSpPr/>
          <p:nvPr/>
        </p:nvSpPr>
        <p:spPr>
          <a:xfrm rot="16200000">
            <a:off x="3172968" y="179832"/>
            <a:ext cx="1883664" cy="60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0"/>
          <p:cNvSpPr/>
          <p:nvPr/>
        </p:nvSpPr>
        <p:spPr>
          <a:xfrm rot="16200000">
            <a:off x="3276219" y="4349877"/>
            <a:ext cx="1677162" cy="1316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88EA-75A2-4D71-A8C4-02035FC19490}" type="datetime1">
              <a:rPr lang="en-US" smtClean="0"/>
              <a:t>8/7/2018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and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95275" indent="-28257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Similar to types </a:t>
            </a:r>
            <a:r>
              <a:rPr lang="en-US" sz="1450" spc="20" dirty="0" smtClean="0">
                <a:latin typeface="Arial"/>
                <a:cs typeface="Arial"/>
              </a:rPr>
              <a:t>and </a:t>
            </a:r>
            <a:r>
              <a:rPr lang="en-US" sz="1450" spc="15" dirty="0" smtClean="0">
                <a:latin typeface="Arial"/>
                <a:cs typeface="Arial"/>
              </a:rPr>
              <a:t>variables </a:t>
            </a:r>
            <a:r>
              <a:rPr lang="en-US" sz="1450" spc="10" dirty="0" smtClean="0">
                <a:latin typeface="Arial"/>
                <a:cs typeface="Arial"/>
              </a:rPr>
              <a:t>in </a:t>
            </a:r>
            <a:r>
              <a:rPr lang="en-US" sz="1450" spc="20" dirty="0" smtClean="0">
                <a:latin typeface="Arial"/>
                <a:cs typeface="Arial"/>
              </a:rPr>
              <a:t>programming</a:t>
            </a:r>
            <a:r>
              <a:rPr lang="en-US" sz="1450" spc="-130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languages</a:t>
            </a:r>
            <a:endParaRPr lang="en-US" sz="1450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450" b="1" spc="20" dirty="0" smtClean="0">
                <a:solidFill>
                  <a:srgbClr val="FF0000"/>
                </a:solidFill>
                <a:latin typeface="Arial"/>
                <a:cs typeface="Arial"/>
              </a:rPr>
              <a:t>Schema</a:t>
            </a:r>
            <a:endParaRPr lang="en-US" sz="145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b="1" spc="10" dirty="0" smtClean="0">
                <a:solidFill>
                  <a:srgbClr val="FF0000"/>
                </a:solidFill>
                <a:latin typeface="Arial"/>
                <a:cs typeface="Arial"/>
              </a:rPr>
              <a:t>Logical </a:t>
            </a:r>
            <a:r>
              <a:rPr lang="en-US" sz="1450" b="1" spc="20" dirty="0" smtClean="0">
                <a:solidFill>
                  <a:srgbClr val="FF0000"/>
                </a:solidFill>
                <a:latin typeface="Arial"/>
                <a:cs typeface="Arial"/>
              </a:rPr>
              <a:t>Schema </a:t>
            </a:r>
            <a:r>
              <a:rPr lang="en-US" sz="1450" spc="20" dirty="0" smtClean="0">
                <a:latin typeface="Arial"/>
                <a:cs typeface="Arial"/>
              </a:rPr>
              <a:t>– </a:t>
            </a:r>
            <a:r>
              <a:rPr lang="en-US" sz="1450" spc="15" dirty="0" smtClean="0">
                <a:latin typeface="Arial"/>
                <a:cs typeface="Arial"/>
              </a:rPr>
              <a:t>the </a:t>
            </a:r>
            <a:r>
              <a:rPr lang="en-US" sz="1450" spc="10" dirty="0" smtClean="0">
                <a:solidFill>
                  <a:schemeClr val="tx2"/>
                </a:solidFill>
                <a:latin typeface="Arial"/>
                <a:cs typeface="Arial"/>
              </a:rPr>
              <a:t>overall logical structure of the</a:t>
            </a:r>
            <a:r>
              <a:rPr lang="en-US" sz="1450" spc="-95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450" spc="10" dirty="0" smtClean="0">
                <a:solidFill>
                  <a:schemeClr val="tx2"/>
                </a:solidFill>
                <a:latin typeface="Arial"/>
                <a:cs typeface="Arial"/>
              </a:rPr>
              <a:t>database</a:t>
            </a:r>
            <a:endParaRPr lang="en-US" sz="145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marL="908685" lvl="2" indent="-189230">
              <a:lnSpc>
                <a:spcPct val="100000"/>
              </a:lnSpc>
              <a:spcBef>
                <a:spcPts val="660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909319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Analogous to </a:t>
            </a:r>
            <a:r>
              <a:rPr lang="en-US" sz="1450" spc="15" dirty="0" smtClean="0">
                <a:solidFill>
                  <a:srgbClr val="FF0000"/>
                </a:solidFill>
                <a:latin typeface="Arial"/>
                <a:cs typeface="Arial"/>
              </a:rPr>
              <a:t>type information </a:t>
            </a:r>
            <a:r>
              <a:rPr lang="en-US" sz="1450" spc="15" dirty="0" smtClean="0">
                <a:latin typeface="Arial"/>
                <a:cs typeface="Arial"/>
              </a:rPr>
              <a:t>of </a:t>
            </a:r>
            <a:r>
              <a:rPr lang="en-US" sz="1450" spc="20" dirty="0" smtClean="0">
                <a:latin typeface="Arial"/>
                <a:cs typeface="Arial"/>
              </a:rPr>
              <a:t>a </a:t>
            </a:r>
            <a:r>
              <a:rPr lang="en-US" sz="1450" spc="15" dirty="0" smtClean="0">
                <a:latin typeface="Arial"/>
                <a:cs typeface="Arial"/>
              </a:rPr>
              <a:t>variable </a:t>
            </a:r>
            <a:r>
              <a:rPr lang="en-US" sz="1450" spc="10" dirty="0" smtClean="0">
                <a:latin typeface="Arial"/>
                <a:cs typeface="Arial"/>
              </a:rPr>
              <a:t>in </a:t>
            </a:r>
            <a:r>
              <a:rPr lang="en-US" sz="1450" spc="20" dirty="0" smtClean="0">
                <a:latin typeface="Arial"/>
                <a:cs typeface="Arial"/>
              </a:rPr>
              <a:t>a</a:t>
            </a:r>
            <a:r>
              <a:rPr lang="en-US" sz="1450" spc="-125" dirty="0" smtClean="0">
                <a:latin typeface="Arial"/>
                <a:cs typeface="Arial"/>
              </a:rPr>
              <a:t> </a:t>
            </a:r>
            <a:r>
              <a:rPr lang="en-US" sz="1450" spc="20" dirty="0" smtClean="0">
                <a:latin typeface="Arial"/>
                <a:cs typeface="Arial"/>
              </a:rPr>
              <a:t>program</a:t>
            </a:r>
            <a:endParaRPr lang="en-US" sz="1450" dirty="0" smtClean="0">
              <a:latin typeface="Arial"/>
              <a:cs typeface="Arial"/>
            </a:endParaRPr>
          </a:p>
          <a:p>
            <a:pPr marL="908685" marR="5080" lvl="2" indent="-189230">
              <a:lnSpc>
                <a:spcPct val="102400"/>
              </a:lnSpc>
              <a:spcBef>
                <a:spcPts val="625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909319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Example: </a:t>
            </a:r>
            <a:r>
              <a:rPr lang="en-US" sz="1450" spc="20" dirty="0" smtClean="0">
                <a:latin typeface="Arial"/>
                <a:cs typeface="Arial"/>
              </a:rPr>
              <a:t>The </a:t>
            </a:r>
            <a:r>
              <a:rPr lang="en-US" sz="1450" spc="15" dirty="0" smtClean="0">
                <a:latin typeface="Arial"/>
                <a:cs typeface="Arial"/>
              </a:rPr>
              <a:t>database consists of information about </a:t>
            </a:r>
            <a:r>
              <a:rPr lang="en-US" sz="1450" spc="20" dirty="0" smtClean="0">
                <a:latin typeface="Arial"/>
                <a:cs typeface="Arial"/>
              </a:rPr>
              <a:t>a </a:t>
            </a:r>
            <a:r>
              <a:rPr lang="en-US" sz="1450" spc="15" dirty="0" smtClean="0">
                <a:latin typeface="Arial"/>
                <a:cs typeface="Arial"/>
              </a:rPr>
              <a:t>set of  customers </a:t>
            </a:r>
            <a:r>
              <a:rPr lang="en-US" sz="1450" spc="20" dirty="0" smtClean="0">
                <a:latin typeface="Arial"/>
                <a:cs typeface="Arial"/>
              </a:rPr>
              <a:t>and </a:t>
            </a:r>
            <a:r>
              <a:rPr lang="en-US" sz="1450" spc="15" dirty="0" smtClean="0">
                <a:latin typeface="Arial"/>
                <a:cs typeface="Arial"/>
              </a:rPr>
              <a:t>accounts </a:t>
            </a:r>
            <a:r>
              <a:rPr lang="en-US" sz="1450" spc="10" dirty="0" smtClean="0">
                <a:latin typeface="Arial"/>
                <a:cs typeface="Arial"/>
              </a:rPr>
              <a:t>in </a:t>
            </a:r>
            <a:r>
              <a:rPr lang="en-US" sz="1450" spc="20" dirty="0" smtClean="0">
                <a:latin typeface="Arial"/>
                <a:cs typeface="Arial"/>
              </a:rPr>
              <a:t>a bank and </a:t>
            </a:r>
            <a:r>
              <a:rPr lang="en-US" sz="1450" spc="15" dirty="0" smtClean="0">
                <a:latin typeface="Arial"/>
                <a:cs typeface="Arial"/>
              </a:rPr>
              <a:t>the relationship</a:t>
            </a:r>
            <a:r>
              <a:rPr lang="en-US" sz="1450" spc="-155" dirty="0" smtClean="0">
                <a:latin typeface="Arial"/>
                <a:cs typeface="Arial"/>
              </a:rPr>
              <a:t> </a:t>
            </a:r>
            <a:r>
              <a:rPr lang="en-US" sz="1450" spc="20" dirty="0" smtClean="0">
                <a:latin typeface="Arial"/>
                <a:cs typeface="Arial"/>
              </a:rPr>
              <a:t>between  them</a:t>
            </a:r>
            <a:endParaRPr lang="en-US" sz="1450" dirty="0" smtClean="0">
              <a:latin typeface="Arial"/>
              <a:cs typeface="Arial"/>
            </a:endParaRPr>
          </a:p>
          <a:p>
            <a:pPr marL="908685" lvl="2" indent="-189230">
              <a:lnSpc>
                <a:spcPct val="100000"/>
              </a:lnSpc>
              <a:spcBef>
                <a:spcPts val="665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909319" algn="l"/>
              </a:tabLst>
            </a:pPr>
            <a:endParaRPr lang="en-US" sz="1450" spc="20" dirty="0" smtClean="0">
              <a:latin typeface="Arial"/>
              <a:cs typeface="Arial"/>
            </a:endParaRPr>
          </a:p>
          <a:p>
            <a:pPr marL="908685" lvl="2" indent="-189230">
              <a:lnSpc>
                <a:spcPct val="100000"/>
              </a:lnSpc>
              <a:spcBef>
                <a:spcPts val="665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909319" algn="l"/>
              </a:tabLst>
            </a:pPr>
            <a:r>
              <a:rPr lang="en-US" sz="1450" spc="20" dirty="0" smtClean="0">
                <a:latin typeface="Arial"/>
                <a:cs typeface="Arial"/>
              </a:rPr>
              <a:t>Customer</a:t>
            </a:r>
            <a:r>
              <a:rPr lang="en-US" sz="1450" spc="-20" dirty="0" smtClean="0">
                <a:latin typeface="Arial"/>
                <a:cs typeface="Arial"/>
              </a:rPr>
              <a:t> </a:t>
            </a:r>
            <a:r>
              <a:rPr lang="en-US" sz="1450" spc="20" dirty="0" smtClean="0">
                <a:latin typeface="Arial"/>
                <a:cs typeface="Arial"/>
              </a:rPr>
              <a:t>Schema</a:t>
            </a:r>
          </a:p>
          <a:p>
            <a:pPr marL="908685" lvl="2" indent="-189230">
              <a:lnSpc>
                <a:spcPct val="100000"/>
              </a:lnSpc>
              <a:spcBef>
                <a:spcPts val="665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909319" algn="l"/>
              </a:tabLst>
            </a:pPr>
            <a:endParaRPr lang="en-US" sz="1450" spc="20" dirty="0">
              <a:latin typeface="Arial"/>
              <a:cs typeface="Arial"/>
            </a:endParaRPr>
          </a:p>
          <a:p>
            <a:pPr marL="908685" lvl="2" indent="-189230">
              <a:lnSpc>
                <a:spcPct val="100000"/>
              </a:lnSpc>
              <a:spcBef>
                <a:spcPts val="665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909319" algn="l"/>
              </a:tabLst>
            </a:pPr>
            <a:endParaRPr lang="en-US" sz="1450" dirty="0" smtClean="0">
              <a:latin typeface="Arial"/>
              <a:cs typeface="Arial"/>
            </a:endParaRPr>
          </a:p>
          <a:p>
            <a:pPr marL="908685" lvl="2" indent="-189230">
              <a:lnSpc>
                <a:spcPct val="100000"/>
              </a:lnSpc>
              <a:spcBef>
                <a:spcPts val="665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909319" algn="l"/>
              </a:tabLst>
            </a:pPr>
            <a:endParaRPr lang="en-US" sz="1450" dirty="0">
              <a:latin typeface="Arial"/>
              <a:cs typeface="Arial"/>
            </a:endParaRPr>
          </a:p>
          <a:p>
            <a:pPr marL="908685" lvl="2" indent="-189230">
              <a:lnSpc>
                <a:spcPct val="100000"/>
              </a:lnSpc>
              <a:spcBef>
                <a:spcPts val="665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909319" algn="l"/>
              </a:tabLst>
            </a:pPr>
            <a:r>
              <a:rPr lang="en-US" sz="1450" dirty="0" smtClean="0">
                <a:latin typeface="Arial"/>
                <a:cs typeface="Arial"/>
              </a:rPr>
              <a:t>Account Schema</a:t>
            </a:r>
          </a:p>
          <a:p>
            <a:pPr marL="908685" lvl="2" indent="-189230">
              <a:lnSpc>
                <a:spcPct val="100000"/>
              </a:lnSpc>
              <a:spcBef>
                <a:spcPts val="665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909319" algn="l"/>
              </a:tabLst>
            </a:pPr>
            <a:endParaRPr lang="en-US" sz="1450" dirty="0">
              <a:latin typeface="Arial"/>
              <a:cs typeface="Arial"/>
            </a:endParaRPr>
          </a:p>
          <a:p>
            <a:pPr marL="908685" lvl="2" indent="-189230">
              <a:lnSpc>
                <a:spcPct val="100000"/>
              </a:lnSpc>
              <a:spcBef>
                <a:spcPts val="665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909319" algn="l"/>
              </a:tabLst>
            </a:pPr>
            <a:endParaRPr lang="en-US" sz="1450" dirty="0" smtClean="0">
              <a:latin typeface="Arial"/>
              <a:cs typeface="Arial"/>
            </a:endParaRPr>
          </a:p>
          <a:p>
            <a:pPr marL="908685" lvl="2" indent="-189230">
              <a:lnSpc>
                <a:spcPct val="100000"/>
              </a:lnSpc>
              <a:spcBef>
                <a:spcPts val="665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909319" algn="l"/>
              </a:tabLst>
            </a:pPr>
            <a:endParaRPr lang="en-US" sz="1450" dirty="0">
              <a:latin typeface="Arial"/>
              <a:cs typeface="Arial"/>
            </a:endParaRPr>
          </a:p>
          <a:p>
            <a:pPr marL="908685" lvl="2" indent="-189230">
              <a:spcBef>
                <a:spcPts val="665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909319" algn="l"/>
              </a:tabLst>
            </a:pPr>
            <a:r>
              <a:rPr lang="en-US" sz="1450" b="1" spc="10" dirty="0" smtClean="0">
                <a:solidFill>
                  <a:srgbClr val="FF0000"/>
                </a:solidFill>
                <a:latin typeface="Arial"/>
                <a:cs typeface="Arial"/>
              </a:rPr>
              <a:t>Physical </a:t>
            </a:r>
            <a:r>
              <a:rPr lang="en-US" sz="1450" b="1" spc="15" dirty="0" smtClean="0">
                <a:solidFill>
                  <a:srgbClr val="FF0000"/>
                </a:solidFill>
                <a:latin typeface="Arial"/>
                <a:cs typeface="Arial"/>
              </a:rPr>
              <a:t>Schema</a:t>
            </a:r>
            <a:r>
              <a:rPr lang="en-US" sz="1450" spc="15" dirty="0" smtClean="0">
                <a:latin typeface="Arial"/>
                <a:cs typeface="Arial"/>
              </a:rPr>
              <a:t>– the </a:t>
            </a:r>
            <a:r>
              <a:rPr lang="en-US" sz="1450" spc="10" dirty="0" smtClean="0">
                <a:latin typeface="Arial"/>
                <a:cs typeface="Arial"/>
              </a:rPr>
              <a:t>overall </a:t>
            </a:r>
            <a:r>
              <a:rPr lang="en-US" sz="1450" spc="10" dirty="0" smtClean="0">
                <a:solidFill>
                  <a:srgbClr val="FF0000"/>
                </a:solidFill>
                <a:latin typeface="Arial"/>
                <a:cs typeface="Arial"/>
              </a:rPr>
              <a:t>physical structure of the</a:t>
            </a:r>
            <a:r>
              <a:rPr lang="en-US" sz="1450" spc="-4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450" spc="10" dirty="0" smtClean="0">
                <a:solidFill>
                  <a:srgbClr val="FF0000"/>
                </a:solidFill>
                <a:latin typeface="Arial"/>
                <a:cs typeface="Arial"/>
              </a:rPr>
              <a:t>database</a:t>
            </a:r>
            <a:endParaRPr lang="en-US" sz="145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908685" lvl="2" indent="-189230">
              <a:lnSpc>
                <a:spcPct val="100000"/>
              </a:lnSpc>
              <a:spcBef>
                <a:spcPts val="665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909319" algn="l"/>
              </a:tabLst>
            </a:pPr>
            <a:endParaRPr lang="en-US" sz="1450" dirty="0" smtClean="0">
              <a:latin typeface="Arial"/>
              <a:cs typeface="Arial"/>
            </a:endParaRPr>
          </a:p>
          <a:p>
            <a:pPr marL="908685" lvl="2" indent="-189230">
              <a:lnSpc>
                <a:spcPct val="100000"/>
              </a:lnSpc>
              <a:spcBef>
                <a:spcPts val="665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909319" algn="l"/>
              </a:tabLst>
            </a:pPr>
            <a:endParaRPr lang="en-US" sz="1450" dirty="0">
              <a:latin typeface="Arial"/>
              <a:cs typeface="Arial"/>
            </a:endParaRPr>
          </a:p>
        </p:txBody>
      </p:sp>
      <p:graphicFrame>
        <p:nvGraphicFramePr>
          <p:cNvPr id="4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40446"/>
              </p:ext>
            </p:extLst>
          </p:nvPr>
        </p:nvGraphicFramePr>
        <p:xfrm>
          <a:off x="1524000" y="3886200"/>
          <a:ext cx="5507353" cy="257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"/>
                <a:gridCol w="1324609"/>
                <a:gridCol w="1155700"/>
                <a:gridCol w="1155700"/>
                <a:gridCol w="1155064"/>
              </a:tblGrid>
              <a:tr h="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b="1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b="1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r>
                        <a:rPr sz="1450" b="1" spc="-3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1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b="1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Account</a:t>
                      </a:r>
                      <a:r>
                        <a:rPr sz="1450" b="1" spc="-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b="1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Aadhaar</a:t>
                      </a:r>
                      <a:r>
                        <a:rPr sz="1450" b="1" spc="-3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1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b="1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Mobile</a:t>
                      </a:r>
                      <a:r>
                        <a:rPr sz="1450" b="1" spc="-2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45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039260"/>
              </p:ext>
            </p:extLst>
          </p:nvPr>
        </p:nvGraphicFramePr>
        <p:xfrm>
          <a:off x="1600200" y="5181600"/>
          <a:ext cx="5906134" cy="306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3790"/>
                <a:gridCol w="1436370"/>
                <a:gridCol w="1344930"/>
                <a:gridCol w="1005839"/>
                <a:gridCol w="1005205"/>
              </a:tblGrid>
              <a:tr h="30670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b="1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Account</a:t>
                      </a:r>
                      <a:r>
                        <a:rPr sz="1450" b="1" spc="-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45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b="1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Account</a:t>
                      </a:r>
                      <a:r>
                        <a:rPr sz="1450" b="1" spc="-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-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b="1" spc="1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Interest</a:t>
                      </a:r>
                      <a:r>
                        <a:rPr sz="1450" b="1" spc="-4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Rate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b="1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Min.</a:t>
                      </a:r>
                      <a:r>
                        <a:rPr sz="1450" b="1" spc="-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1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Bal.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b="1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Balance</a:t>
                      </a:r>
                      <a:endParaRPr sz="145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CF00-4B50-4220-8FA3-B29B530F4D62}" type="datetime1">
              <a:rPr lang="en-US" smtClean="0"/>
              <a:t>8/7/2018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5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and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5275" indent="-28257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450" b="1" spc="10" dirty="0" smtClean="0">
                <a:solidFill>
                  <a:srgbClr val="00009A"/>
                </a:solidFill>
                <a:latin typeface="Arial"/>
                <a:cs typeface="Arial"/>
              </a:rPr>
              <a:t>Instance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7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20" dirty="0" smtClean="0">
                <a:latin typeface="Arial"/>
                <a:cs typeface="Arial"/>
              </a:rPr>
              <a:t>The </a:t>
            </a:r>
            <a:r>
              <a:rPr lang="en-US" sz="1450" spc="15" dirty="0" smtClean="0">
                <a:solidFill>
                  <a:srgbClr val="FF0000"/>
                </a:solidFill>
                <a:latin typeface="Arial"/>
                <a:cs typeface="Arial"/>
              </a:rPr>
              <a:t>actual content of the database at </a:t>
            </a:r>
            <a:r>
              <a:rPr lang="en-US" sz="1450" spc="20" dirty="0" smtClean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lang="en-US" sz="1450" spc="15" dirty="0" smtClean="0">
                <a:solidFill>
                  <a:srgbClr val="FF0000"/>
                </a:solidFill>
                <a:latin typeface="Arial"/>
                <a:cs typeface="Arial"/>
              </a:rPr>
              <a:t>particular point </a:t>
            </a:r>
            <a:r>
              <a:rPr lang="en-US" sz="1450" spc="10" dirty="0" smtClean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lang="en-US" sz="1450" spc="-18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450" spc="15" dirty="0" smtClean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endParaRPr lang="en-US" sz="145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Analogous to the </a:t>
            </a:r>
            <a:r>
              <a:rPr lang="en-US" sz="1450" spc="15" dirty="0" smtClean="0">
                <a:solidFill>
                  <a:srgbClr val="FF0000"/>
                </a:solidFill>
                <a:latin typeface="Arial"/>
                <a:cs typeface="Arial"/>
              </a:rPr>
              <a:t>value of </a:t>
            </a:r>
            <a:r>
              <a:rPr lang="en-US" sz="1450" spc="2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en-US" sz="1450" spc="-9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450" spc="15" dirty="0" smtClean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endParaRPr lang="en-US" sz="145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20" dirty="0" smtClean="0">
                <a:latin typeface="Arial"/>
                <a:cs typeface="Arial"/>
              </a:rPr>
              <a:t>Customer</a:t>
            </a:r>
            <a:r>
              <a:rPr lang="en-US" sz="1450" spc="-20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Instance</a:t>
            </a:r>
          </a:p>
          <a:p>
            <a:pPr marL="624840" lvl="1" indent="-234950">
              <a:lnSpc>
                <a:spcPct val="100000"/>
              </a:lnSpc>
              <a:spcBef>
                <a:spcPts val="66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endParaRPr lang="en-US" sz="1450" spc="15" dirty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Customer Instance</a:t>
            </a:r>
          </a:p>
          <a:p>
            <a:pPr marL="624840" lvl="1" indent="-234950">
              <a:lnSpc>
                <a:spcPct val="100000"/>
              </a:lnSpc>
              <a:spcBef>
                <a:spcPts val="66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endParaRPr lang="en-US" sz="1450" spc="15" dirty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endParaRPr lang="en-US" sz="1450" spc="15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endParaRPr lang="en-US" sz="1450" spc="15" dirty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endParaRPr lang="en-US" sz="1450" spc="15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endParaRPr lang="en-US" sz="1450" spc="15" dirty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Account Instance</a:t>
            </a:r>
          </a:p>
          <a:p>
            <a:pPr marL="624840" lvl="1" indent="-234950">
              <a:lnSpc>
                <a:spcPct val="100000"/>
              </a:lnSpc>
              <a:spcBef>
                <a:spcPts val="66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endParaRPr lang="en-US" sz="1450" spc="15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endParaRPr lang="en-US" dirty="0"/>
          </a:p>
        </p:txBody>
      </p:sp>
      <p:graphicFrame>
        <p:nvGraphicFramePr>
          <p:cNvPr id="4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205979"/>
              </p:ext>
            </p:extLst>
          </p:nvPr>
        </p:nvGraphicFramePr>
        <p:xfrm>
          <a:off x="1219200" y="3581400"/>
          <a:ext cx="6503669" cy="1222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3815"/>
                <a:gridCol w="1324610"/>
                <a:gridCol w="1154429"/>
                <a:gridCol w="1460500"/>
                <a:gridCol w="1250315"/>
              </a:tblGrid>
              <a:tr h="305435">
                <a:tc>
                  <a:txBody>
                    <a:bodyPr/>
                    <a:lstStyle/>
                    <a:p>
                      <a:pPr marL="4032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b="1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5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b="1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r>
                        <a:rPr sz="1450" b="1" spc="-3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1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b="1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Account</a:t>
                      </a:r>
                      <a:r>
                        <a:rPr sz="1450" b="1" spc="-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b="1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Aadhaar</a:t>
                      </a:r>
                      <a:r>
                        <a:rPr sz="1450" b="1" spc="-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1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b="1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Mobile</a:t>
                      </a:r>
                      <a:r>
                        <a:rPr sz="1450" b="1" spc="-2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Pavan</a:t>
                      </a:r>
                      <a:r>
                        <a:rPr sz="1450" spc="-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Laha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6728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917322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182719289372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9830100291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  <a:tr h="30607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Lata</a:t>
                      </a:r>
                      <a:r>
                        <a:rPr sz="1450" spc="-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Kala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8912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827183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918291204829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7189203928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Nand</a:t>
                      </a:r>
                      <a:r>
                        <a:rPr sz="1450" spc="-3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Prabhu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6617</a:t>
                      </a:r>
                      <a:endParaRPr sz="145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372912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127837291021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8892021892</a:t>
                      </a:r>
                      <a:endParaRPr sz="145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39684"/>
              </p:ext>
            </p:extLst>
          </p:nvPr>
        </p:nvGraphicFramePr>
        <p:xfrm>
          <a:off x="1219200" y="5410200"/>
          <a:ext cx="5906134" cy="1222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3790"/>
                <a:gridCol w="1436370"/>
                <a:gridCol w="1344930"/>
                <a:gridCol w="1005839"/>
                <a:gridCol w="1005205"/>
              </a:tblGrid>
              <a:tr h="30543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b="1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Account</a:t>
                      </a:r>
                      <a:r>
                        <a:rPr sz="1450" b="1" spc="-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b="1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Account</a:t>
                      </a:r>
                      <a:r>
                        <a:rPr sz="1450" b="1" spc="-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-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b="1" spc="1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Interest</a:t>
                      </a:r>
                      <a:r>
                        <a:rPr sz="1450" b="1" spc="-4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Rate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b="1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Min.</a:t>
                      </a:r>
                      <a:r>
                        <a:rPr sz="1450" b="1" spc="-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1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Bal.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b="1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Balance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917322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Savings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4.0%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5000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7812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  <a:tr h="30607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372912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Current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0.0%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291820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827183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-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Term </a:t>
                      </a:r>
                      <a:r>
                        <a:rPr sz="1450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Deposit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6.75%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10000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100000</a:t>
                      </a:r>
                      <a:endParaRPr sz="145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E96E-4974-45A6-BC65-6F1FCD1108FD}" type="datetime1">
              <a:rPr lang="en-US" smtClean="0"/>
              <a:t>8/7/2018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2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and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5275" marR="8255" indent="-282575">
              <a:lnSpc>
                <a:spcPct val="102400"/>
              </a:lnSpc>
              <a:spcBef>
                <a:spcPts val="9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2400" b="1" spc="10" dirty="0" smtClean="0">
                <a:solidFill>
                  <a:srgbClr val="FF0000"/>
                </a:solidFill>
                <a:cs typeface="Arial"/>
              </a:rPr>
              <a:t>Physical </a:t>
            </a:r>
            <a:r>
              <a:rPr lang="en-US" sz="2400" b="1" spc="15" dirty="0" smtClean="0">
                <a:solidFill>
                  <a:srgbClr val="FF0000"/>
                </a:solidFill>
                <a:cs typeface="Arial"/>
              </a:rPr>
              <a:t>Data Independence </a:t>
            </a:r>
            <a:r>
              <a:rPr lang="en-US" sz="2400" spc="20" dirty="0" smtClean="0">
                <a:cs typeface="Arial"/>
              </a:rPr>
              <a:t>– </a:t>
            </a:r>
            <a:r>
              <a:rPr lang="en-US" sz="2400" spc="15" dirty="0" smtClean="0">
                <a:cs typeface="Arial"/>
              </a:rPr>
              <a:t>the </a:t>
            </a:r>
            <a:r>
              <a:rPr lang="en-US" sz="2400" spc="10" dirty="0" smtClean="0">
                <a:cs typeface="Arial"/>
              </a:rPr>
              <a:t>ability </a:t>
            </a:r>
            <a:r>
              <a:rPr lang="en-US" sz="2400" spc="15" dirty="0" smtClean="0">
                <a:cs typeface="Arial"/>
              </a:rPr>
              <a:t>to modify the physical </a:t>
            </a:r>
            <a:r>
              <a:rPr lang="en-US" sz="2400" spc="20" dirty="0" smtClean="0">
                <a:cs typeface="Arial"/>
              </a:rPr>
              <a:t>schema  </a:t>
            </a:r>
            <a:r>
              <a:rPr lang="en-US" sz="2400" spc="15" dirty="0" smtClean="0">
                <a:cs typeface="Arial"/>
              </a:rPr>
              <a:t>without changing the logical</a:t>
            </a:r>
            <a:r>
              <a:rPr lang="en-US" sz="2400" spc="-60" dirty="0" smtClean="0">
                <a:cs typeface="Arial"/>
              </a:rPr>
              <a:t> </a:t>
            </a:r>
            <a:r>
              <a:rPr lang="en-US" sz="2400" spc="20" dirty="0" smtClean="0">
                <a:cs typeface="Arial"/>
              </a:rPr>
              <a:t>schema</a:t>
            </a:r>
            <a:endParaRPr lang="en-US" sz="2400" dirty="0" smtClean="0"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endParaRPr lang="en-US" sz="2400" spc="15" dirty="0" smtClean="0"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2400" spc="15" dirty="0" smtClean="0">
                <a:cs typeface="Arial"/>
              </a:rPr>
              <a:t>Applications </a:t>
            </a:r>
            <a:r>
              <a:rPr lang="en-US" sz="2400" spc="20" dirty="0" smtClean="0">
                <a:cs typeface="Arial"/>
              </a:rPr>
              <a:t>depend on </a:t>
            </a:r>
            <a:r>
              <a:rPr lang="en-US" sz="2400" spc="15" dirty="0" smtClean="0">
                <a:cs typeface="Arial"/>
              </a:rPr>
              <a:t>the logical</a:t>
            </a:r>
            <a:r>
              <a:rPr lang="en-US" sz="2400" spc="-100" dirty="0" smtClean="0">
                <a:cs typeface="Arial"/>
              </a:rPr>
              <a:t> </a:t>
            </a:r>
            <a:r>
              <a:rPr lang="en-US" sz="2400" spc="20" dirty="0" smtClean="0">
                <a:cs typeface="Arial"/>
              </a:rPr>
              <a:t>schema</a:t>
            </a:r>
            <a:endParaRPr lang="en-US" sz="2400" dirty="0" smtClean="0">
              <a:cs typeface="Arial"/>
            </a:endParaRPr>
          </a:p>
          <a:p>
            <a:pPr marL="624840" marR="5080" lvl="1" indent="-234950" algn="just">
              <a:lnSpc>
                <a:spcPct val="102400"/>
              </a:lnSpc>
              <a:spcBef>
                <a:spcPts val="62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5475" algn="l"/>
              </a:tabLst>
            </a:pPr>
            <a:endParaRPr lang="en-US" sz="2400" spc="15" dirty="0" smtClean="0">
              <a:cs typeface="Arial"/>
            </a:endParaRPr>
          </a:p>
          <a:p>
            <a:pPr marL="624840" marR="5080" lvl="1" indent="-234950" algn="just">
              <a:lnSpc>
                <a:spcPct val="102400"/>
              </a:lnSpc>
              <a:spcBef>
                <a:spcPts val="62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5475" algn="l"/>
              </a:tabLst>
            </a:pPr>
            <a:r>
              <a:rPr lang="en-US" sz="2400" spc="15" dirty="0" smtClean="0">
                <a:cs typeface="Arial"/>
              </a:rPr>
              <a:t>In general, the interfaces </a:t>
            </a:r>
            <a:r>
              <a:rPr lang="en-US" sz="2400" spc="20" dirty="0" smtClean="0">
                <a:cs typeface="Arial"/>
              </a:rPr>
              <a:t>between </a:t>
            </a:r>
            <a:r>
              <a:rPr lang="en-US" sz="2400" spc="15" dirty="0" smtClean="0">
                <a:cs typeface="Arial"/>
              </a:rPr>
              <a:t>the various levels </a:t>
            </a:r>
            <a:r>
              <a:rPr lang="en-US" sz="2400" spc="20" dirty="0" smtClean="0">
                <a:cs typeface="Arial"/>
              </a:rPr>
              <a:t>and</a:t>
            </a:r>
            <a:r>
              <a:rPr lang="en-US" sz="2400" spc="-170" dirty="0" smtClean="0">
                <a:cs typeface="Arial"/>
              </a:rPr>
              <a:t> </a:t>
            </a:r>
            <a:r>
              <a:rPr lang="en-US" sz="2400" spc="20" dirty="0" smtClean="0">
                <a:cs typeface="Arial"/>
              </a:rPr>
              <a:t>components  </a:t>
            </a:r>
            <a:r>
              <a:rPr lang="en-US" sz="2400" spc="15" dirty="0" smtClean="0">
                <a:cs typeface="Arial"/>
              </a:rPr>
              <a:t>should </a:t>
            </a:r>
            <a:r>
              <a:rPr lang="en-US" sz="2400" spc="20" dirty="0" smtClean="0">
                <a:cs typeface="Arial"/>
              </a:rPr>
              <a:t>be </a:t>
            </a:r>
            <a:r>
              <a:rPr lang="en-US" sz="2400" spc="15" dirty="0" smtClean="0">
                <a:cs typeface="Arial"/>
              </a:rPr>
              <a:t>well defined </a:t>
            </a:r>
            <a:r>
              <a:rPr lang="en-US" sz="2400" spc="20" dirty="0" smtClean="0">
                <a:cs typeface="Arial"/>
              </a:rPr>
              <a:t>so </a:t>
            </a:r>
            <a:r>
              <a:rPr lang="en-US" sz="2400" spc="15" dirty="0" smtClean="0">
                <a:cs typeface="Arial"/>
              </a:rPr>
              <a:t>that </a:t>
            </a:r>
            <a:r>
              <a:rPr lang="en-US" sz="2400" spc="20" dirty="0" smtClean="0">
                <a:cs typeface="Arial"/>
              </a:rPr>
              <a:t>changes </a:t>
            </a:r>
            <a:r>
              <a:rPr lang="en-US" sz="2400" spc="10" dirty="0" smtClean="0">
                <a:cs typeface="Arial"/>
              </a:rPr>
              <a:t>in </a:t>
            </a:r>
            <a:r>
              <a:rPr lang="en-US" sz="2400" spc="20" dirty="0" smtClean="0">
                <a:cs typeface="Arial"/>
              </a:rPr>
              <a:t>some </a:t>
            </a:r>
            <a:r>
              <a:rPr lang="en-US" sz="2400" spc="15" dirty="0" smtClean="0">
                <a:cs typeface="Arial"/>
              </a:rPr>
              <a:t>parts </a:t>
            </a:r>
            <a:r>
              <a:rPr lang="en-US" sz="2400" spc="20" dirty="0" smtClean="0">
                <a:cs typeface="Arial"/>
              </a:rPr>
              <a:t>do </a:t>
            </a:r>
            <a:r>
              <a:rPr lang="en-US" sz="2400" spc="15" dirty="0" smtClean="0">
                <a:cs typeface="Arial"/>
              </a:rPr>
              <a:t>not</a:t>
            </a:r>
            <a:r>
              <a:rPr lang="en-US" sz="2400" spc="-225" dirty="0" smtClean="0">
                <a:cs typeface="Arial"/>
              </a:rPr>
              <a:t> </a:t>
            </a:r>
            <a:r>
              <a:rPr lang="en-US" sz="2400" spc="15" dirty="0" smtClean="0">
                <a:cs typeface="Arial"/>
              </a:rPr>
              <a:t>seriously  influence</a:t>
            </a:r>
            <a:r>
              <a:rPr lang="en-US" sz="2400" spc="-15" dirty="0" smtClean="0">
                <a:cs typeface="Arial"/>
              </a:rPr>
              <a:t> </a:t>
            </a:r>
            <a:r>
              <a:rPr lang="en-US" sz="2400" spc="15" dirty="0" smtClean="0">
                <a:cs typeface="Arial"/>
              </a:rPr>
              <a:t>others.</a:t>
            </a:r>
            <a:endParaRPr lang="en-US" sz="2400" dirty="0"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F0FF-5B7A-477A-A72F-83EA56F9C587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 and 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DDL ( Data Definition Language)</a:t>
            </a:r>
          </a:p>
          <a:p>
            <a:pPr marL="295275" indent="-28257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88461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2400" dirty="0" smtClean="0">
                <a:latin typeface="Arial"/>
                <a:cs typeface="Arial"/>
              </a:rPr>
              <a:t>Specification notation for defining </a:t>
            </a:r>
            <a:r>
              <a:rPr lang="en-US" sz="2400" spc="5" dirty="0" smtClean="0">
                <a:latin typeface="Arial"/>
                <a:cs typeface="Arial"/>
              </a:rPr>
              <a:t>the database</a:t>
            </a:r>
            <a:r>
              <a:rPr lang="en-US" sz="2400" spc="95" dirty="0" smtClean="0">
                <a:latin typeface="Arial"/>
                <a:cs typeface="Arial"/>
              </a:rPr>
              <a:t> </a:t>
            </a:r>
            <a:r>
              <a:rPr lang="en-US" sz="2400" spc="5" dirty="0" smtClean="0">
                <a:latin typeface="Arial"/>
                <a:cs typeface="Arial"/>
              </a:rPr>
              <a:t>schema</a:t>
            </a:r>
            <a:endParaRPr lang="en-US" sz="240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575"/>
              </a:spcBef>
              <a:buClr>
                <a:srgbClr val="FF9A33"/>
              </a:buClr>
              <a:buSzPct val="80769"/>
              <a:buFont typeface="Wingdings"/>
              <a:buChar char=""/>
              <a:tabLst>
                <a:tab pos="624840" algn="l"/>
                <a:tab pos="625475" algn="l"/>
                <a:tab pos="1520825" algn="l"/>
              </a:tabLst>
            </a:pPr>
            <a:r>
              <a:rPr lang="en-US" sz="2400" spc="5" dirty="0" smtClean="0">
                <a:latin typeface="Arial"/>
                <a:cs typeface="Arial"/>
              </a:rPr>
              <a:t>Example:	</a:t>
            </a:r>
          </a:p>
          <a:p>
            <a:pPr marL="789940" lvl="2" indent="0">
              <a:spcBef>
                <a:spcPts val="575"/>
              </a:spcBef>
              <a:buClr>
                <a:srgbClr val="FF9A33"/>
              </a:buClr>
              <a:buSzPct val="80769"/>
              <a:buNone/>
              <a:tabLst>
                <a:tab pos="624840" algn="l"/>
                <a:tab pos="625475" algn="l"/>
                <a:tab pos="1520825" algn="l"/>
              </a:tabLst>
            </a:pPr>
            <a:r>
              <a:rPr lang="en-US" sz="2000" b="1" spc="5" dirty="0" smtClean="0">
                <a:latin typeface="Arial"/>
                <a:cs typeface="Arial"/>
              </a:rPr>
              <a:t>create table </a:t>
            </a:r>
            <a:r>
              <a:rPr lang="en-US" sz="2000" i="1" dirty="0" smtClean="0">
                <a:latin typeface="Arial"/>
                <a:cs typeface="Arial"/>
              </a:rPr>
              <a:t>instructor</a:t>
            </a:r>
            <a:r>
              <a:rPr lang="en-US" sz="2000" i="1" spc="35" dirty="0" smtClean="0">
                <a:latin typeface="Arial"/>
                <a:cs typeface="Arial"/>
              </a:rPr>
              <a:t> </a:t>
            </a:r>
            <a:r>
              <a:rPr lang="en-US" sz="2000" spc="5" dirty="0" smtClean="0">
                <a:latin typeface="Arial"/>
                <a:cs typeface="Arial"/>
              </a:rPr>
              <a:t>(</a:t>
            </a:r>
          </a:p>
          <a:p>
            <a:pPr marL="789940" lvl="2" indent="0">
              <a:spcBef>
                <a:spcPts val="575"/>
              </a:spcBef>
              <a:buClr>
                <a:srgbClr val="FF9A33"/>
              </a:buClr>
              <a:buSzPct val="80769"/>
              <a:buNone/>
              <a:tabLst>
                <a:tab pos="624840" algn="l"/>
                <a:tab pos="625475" algn="l"/>
                <a:tab pos="1520825" algn="l"/>
              </a:tabLst>
            </a:pPr>
            <a:r>
              <a:rPr lang="en-US" sz="2000" dirty="0" smtClean="0">
                <a:latin typeface="Arial"/>
                <a:cs typeface="Arial"/>
              </a:rPr>
              <a:t>Id char(5),</a:t>
            </a:r>
          </a:p>
          <a:p>
            <a:pPr marL="789940" lvl="2" indent="0">
              <a:spcBef>
                <a:spcPts val="575"/>
              </a:spcBef>
              <a:buClr>
                <a:srgbClr val="FF9A33"/>
              </a:buClr>
              <a:buSzPct val="80769"/>
              <a:buNone/>
              <a:tabLst>
                <a:tab pos="624840" algn="l"/>
                <a:tab pos="625475" algn="l"/>
                <a:tab pos="1520825" algn="l"/>
              </a:tabLst>
            </a:pPr>
            <a:r>
              <a:rPr lang="en-US" sz="2000" dirty="0" smtClean="0">
                <a:latin typeface="Arial"/>
                <a:cs typeface="Arial"/>
              </a:rPr>
              <a:t>Name </a:t>
            </a:r>
            <a:r>
              <a:rPr lang="en-US" sz="2000" dirty="0" err="1" smtClean="0">
                <a:latin typeface="Arial"/>
                <a:cs typeface="Arial"/>
              </a:rPr>
              <a:t>varchar</a:t>
            </a:r>
            <a:r>
              <a:rPr lang="en-US" sz="2000" dirty="0" smtClean="0">
                <a:latin typeface="Arial"/>
                <a:cs typeface="Arial"/>
              </a:rPr>
              <a:t>(20),</a:t>
            </a:r>
          </a:p>
          <a:p>
            <a:pPr marL="789940" lvl="2" indent="0">
              <a:spcBef>
                <a:spcPts val="575"/>
              </a:spcBef>
              <a:buClr>
                <a:srgbClr val="FF9A33"/>
              </a:buClr>
              <a:buSzPct val="80769"/>
              <a:buNone/>
              <a:tabLst>
                <a:tab pos="624840" algn="l"/>
                <a:tab pos="625475" algn="l"/>
                <a:tab pos="1520825" algn="l"/>
              </a:tabLst>
            </a:pPr>
            <a:r>
              <a:rPr lang="en-US" sz="2000" dirty="0" err="1" smtClean="0">
                <a:latin typeface="Arial"/>
                <a:cs typeface="Arial"/>
              </a:rPr>
              <a:t>Dept_name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varchar</a:t>
            </a:r>
            <a:r>
              <a:rPr lang="en-US" sz="2000" dirty="0" smtClean="0">
                <a:latin typeface="Arial"/>
                <a:cs typeface="Arial"/>
              </a:rPr>
              <a:t>(20),</a:t>
            </a:r>
          </a:p>
          <a:p>
            <a:pPr marL="789940" lvl="2" indent="0">
              <a:spcBef>
                <a:spcPts val="575"/>
              </a:spcBef>
              <a:buClr>
                <a:srgbClr val="FF9A33"/>
              </a:buClr>
              <a:buSzPct val="80769"/>
              <a:buNone/>
              <a:tabLst>
                <a:tab pos="624840" algn="l"/>
                <a:tab pos="625475" algn="l"/>
                <a:tab pos="1520825" algn="l"/>
              </a:tabLst>
            </a:pPr>
            <a:r>
              <a:rPr lang="en-US" sz="2000" dirty="0" smtClean="0">
                <a:latin typeface="Arial"/>
                <a:cs typeface="Arial"/>
              </a:rPr>
              <a:t>Salary number(8,2)</a:t>
            </a:r>
          </a:p>
          <a:p>
            <a:pPr marL="789940" lvl="2" indent="0">
              <a:spcBef>
                <a:spcPts val="575"/>
              </a:spcBef>
              <a:buClr>
                <a:srgbClr val="FF9A33"/>
              </a:buClr>
              <a:buSzPct val="80769"/>
              <a:buNone/>
              <a:tabLst>
                <a:tab pos="624840" algn="l"/>
                <a:tab pos="625475" algn="l"/>
                <a:tab pos="1520825" algn="l"/>
              </a:tabLst>
            </a:pPr>
            <a:r>
              <a:rPr lang="en-US" sz="2000" dirty="0" smtClean="0">
                <a:latin typeface="Arial"/>
                <a:cs typeface="Arial"/>
              </a:rPr>
              <a:t>)</a:t>
            </a:r>
          </a:p>
          <a:p>
            <a:pPr marL="624840" lvl="1" indent="-234950">
              <a:lnSpc>
                <a:spcPct val="100000"/>
              </a:lnSpc>
              <a:spcBef>
                <a:spcPts val="575"/>
              </a:spcBef>
              <a:buClr>
                <a:srgbClr val="FF9A33"/>
              </a:buClr>
              <a:buSzPct val="80769"/>
              <a:buFont typeface="Wingdings"/>
              <a:buChar char=""/>
              <a:tabLst>
                <a:tab pos="624840" algn="l"/>
                <a:tab pos="625475" algn="l"/>
                <a:tab pos="152082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575"/>
              </a:spcBef>
              <a:buClr>
                <a:srgbClr val="FF9A33"/>
              </a:buClr>
              <a:buSzPct val="80769"/>
              <a:buFont typeface="Wingdings"/>
              <a:buChar char=""/>
              <a:tabLst>
                <a:tab pos="624840" algn="l"/>
                <a:tab pos="625475" algn="l"/>
                <a:tab pos="152082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B421-CAF2-4217-B8FE-4FDEB31F8D1D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5275" indent="-282575">
              <a:lnSpc>
                <a:spcPct val="100000"/>
              </a:lnSpc>
              <a:spcBef>
                <a:spcPts val="660"/>
              </a:spcBef>
              <a:buClr>
                <a:srgbClr val="CC3300"/>
              </a:buClr>
              <a:buSzPct val="88461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2400" spc="5" dirty="0">
                <a:latin typeface="Arial"/>
                <a:cs typeface="Arial"/>
              </a:rPr>
              <a:t>DDL </a:t>
            </a:r>
            <a:r>
              <a:rPr lang="en-US" sz="2400" dirty="0">
                <a:latin typeface="Arial"/>
                <a:cs typeface="Arial"/>
              </a:rPr>
              <a:t>compiler </a:t>
            </a:r>
            <a:r>
              <a:rPr lang="en-US" sz="2400" spc="5" dirty="0">
                <a:latin typeface="Arial"/>
                <a:cs typeface="Arial"/>
              </a:rPr>
              <a:t>generates </a:t>
            </a:r>
            <a:r>
              <a:rPr lang="en-US" sz="2400" spc="10" dirty="0">
                <a:latin typeface="Arial"/>
                <a:cs typeface="Arial"/>
              </a:rPr>
              <a:t>a </a:t>
            </a:r>
            <a:r>
              <a:rPr lang="en-US" sz="2400" spc="5" dirty="0">
                <a:latin typeface="Arial"/>
                <a:cs typeface="Arial"/>
              </a:rPr>
              <a:t>set of </a:t>
            </a:r>
            <a:r>
              <a:rPr lang="en-US" sz="2400" dirty="0">
                <a:latin typeface="Arial"/>
                <a:cs typeface="Arial"/>
              </a:rPr>
              <a:t>table </a:t>
            </a:r>
            <a:r>
              <a:rPr lang="en-US" sz="2400" spc="5" dirty="0">
                <a:latin typeface="Arial"/>
                <a:cs typeface="Arial"/>
              </a:rPr>
              <a:t>templates stored in </a:t>
            </a:r>
            <a:r>
              <a:rPr lang="en-US" sz="2400" spc="10" dirty="0">
                <a:latin typeface="Arial"/>
                <a:cs typeface="Arial"/>
              </a:rPr>
              <a:t>a </a:t>
            </a:r>
            <a:r>
              <a:rPr lang="en-US" sz="2400" b="1" i="1" spc="15" dirty="0">
                <a:solidFill>
                  <a:srgbClr val="0065CC"/>
                </a:solidFill>
                <a:latin typeface="Arial"/>
                <a:cs typeface="Arial"/>
              </a:rPr>
              <a:t>data</a:t>
            </a:r>
            <a:r>
              <a:rPr lang="en-US" sz="2400" b="1" i="1" spc="20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lang="en-US" sz="2400" b="1" i="1" spc="15" dirty="0">
                <a:solidFill>
                  <a:srgbClr val="0065CC"/>
                </a:solidFill>
                <a:latin typeface="Arial"/>
                <a:cs typeface="Arial"/>
              </a:rPr>
              <a:t>dictionary</a:t>
            </a:r>
            <a:endParaRPr lang="en-US" sz="2400" dirty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590"/>
              </a:spcBef>
              <a:buClr>
                <a:srgbClr val="CC3300"/>
              </a:buClr>
              <a:buSzPct val="88461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2400" spc="5" dirty="0">
                <a:latin typeface="Arial"/>
                <a:cs typeface="Arial"/>
              </a:rPr>
              <a:t>Data </a:t>
            </a:r>
            <a:r>
              <a:rPr lang="en-US" sz="2400" dirty="0">
                <a:latin typeface="Arial"/>
                <a:cs typeface="Arial"/>
              </a:rPr>
              <a:t>dictionary contains </a:t>
            </a:r>
            <a:r>
              <a:rPr lang="en-US" sz="2400" spc="5" dirty="0">
                <a:latin typeface="Arial"/>
                <a:cs typeface="Arial"/>
              </a:rPr>
              <a:t>metadata </a:t>
            </a:r>
            <a:r>
              <a:rPr lang="en-US" sz="2400" dirty="0">
                <a:latin typeface="Arial"/>
                <a:cs typeface="Arial"/>
              </a:rPr>
              <a:t>(i.e., </a:t>
            </a:r>
            <a:r>
              <a:rPr lang="en-US" sz="2400" spc="5" dirty="0">
                <a:latin typeface="Arial"/>
                <a:cs typeface="Arial"/>
              </a:rPr>
              <a:t>data about</a:t>
            </a:r>
            <a:r>
              <a:rPr lang="en-US" sz="2400" spc="8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data)</a:t>
            </a:r>
          </a:p>
          <a:p>
            <a:pPr marL="624840" lvl="1" indent="-234950">
              <a:lnSpc>
                <a:spcPct val="100000"/>
              </a:lnSpc>
              <a:spcBef>
                <a:spcPts val="575"/>
              </a:spcBef>
              <a:buClr>
                <a:srgbClr val="FF9A33"/>
              </a:buClr>
              <a:buSzPct val="80769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2400" spc="5" dirty="0">
                <a:latin typeface="Arial"/>
                <a:cs typeface="Arial"/>
              </a:rPr>
              <a:t>Database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schema</a:t>
            </a:r>
            <a:endParaRPr lang="en-US" sz="2400" dirty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585"/>
              </a:spcBef>
              <a:buClr>
                <a:srgbClr val="FF9A33"/>
              </a:buClr>
              <a:buSzPct val="80769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2400" dirty="0">
                <a:latin typeface="Arial"/>
                <a:cs typeface="Arial"/>
              </a:rPr>
              <a:t>Integrity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constraints</a:t>
            </a:r>
          </a:p>
          <a:p>
            <a:pPr marL="719455">
              <a:lnSpc>
                <a:spcPct val="100000"/>
              </a:lnSpc>
              <a:spcBef>
                <a:spcPts val="575"/>
              </a:spcBef>
            </a:pPr>
            <a:r>
              <a:rPr lang="en-US" sz="2400" spc="40" dirty="0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lang="en-US" sz="2400" spc="40" dirty="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Primary key (ID </a:t>
            </a:r>
            <a:r>
              <a:rPr lang="en-US" sz="2400" dirty="0">
                <a:latin typeface="Arial"/>
                <a:cs typeface="Arial"/>
              </a:rPr>
              <a:t>uniquely identifies</a:t>
            </a:r>
            <a:r>
              <a:rPr lang="en-US" sz="2400" spc="-17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instructors)</a:t>
            </a:r>
          </a:p>
          <a:p>
            <a:pPr marL="624840" lvl="1" indent="-234950">
              <a:lnSpc>
                <a:spcPct val="100000"/>
              </a:lnSpc>
              <a:spcBef>
                <a:spcPts val="575"/>
              </a:spcBef>
              <a:buClr>
                <a:srgbClr val="FF9A33"/>
              </a:buClr>
              <a:buSzPct val="80769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2400" dirty="0">
                <a:latin typeface="Arial"/>
                <a:cs typeface="Arial"/>
              </a:rPr>
              <a:t>Authorization</a:t>
            </a:r>
          </a:p>
          <a:p>
            <a:pPr marL="719455">
              <a:lnSpc>
                <a:spcPct val="100000"/>
              </a:lnSpc>
              <a:spcBef>
                <a:spcPts val="580"/>
              </a:spcBef>
            </a:pPr>
            <a:r>
              <a:rPr lang="en-US" sz="2400" spc="40" dirty="0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lang="en-US" sz="2400" spc="40" dirty="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Who </a:t>
            </a:r>
            <a:r>
              <a:rPr lang="en-US" sz="2400" spc="5" dirty="0">
                <a:latin typeface="Arial"/>
                <a:cs typeface="Arial"/>
              </a:rPr>
              <a:t>can access</a:t>
            </a:r>
            <a:r>
              <a:rPr lang="en-US" sz="2400" spc="-175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what</a:t>
            </a:r>
            <a:endParaRPr lang="en-US" sz="24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9859-4441-40E3-9C1C-769816076C08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1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5275" marR="5080" indent="-282575">
              <a:lnSpc>
                <a:spcPct val="102400"/>
              </a:lnSpc>
              <a:spcBef>
                <a:spcPts val="9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800" spc="20" dirty="0" smtClean="0">
                <a:latin typeface="Arial"/>
                <a:cs typeface="Arial"/>
              </a:rPr>
              <a:t>Language </a:t>
            </a:r>
            <a:r>
              <a:rPr lang="en-US" sz="1800" spc="10" dirty="0" smtClean="0">
                <a:latin typeface="Arial"/>
                <a:cs typeface="Arial"/>
              </a:rPr>
              <a:t>for </a:t>
            </a:r>
            <a:r>
              <a:rPr lang="en-US" sz="1800" spc="15" dirty="0" smtClean="0">
                <a:latin typeface="Arial"/>
                <a:cs typeface="Arial"/>
              </a:rPr>
              <a:t>accessing </a:t>
            </a:r>
            <a:r>
              <a:rPr lang="en-US" sz="1800" spc="20" dirty="0" smtClean="0">
                <a:latin typeface="Arial"/>
                <a:cs typeface="Arial"/>
              </a:rPr>
              <a:t>and </a:t>
            </a:r>
            <a:r>
              <a:rPr lang="en-US" sz="1800" spc="15" dirty="0" smtClean="0">
                <a:latin typeface="Arial"/>
                <a:cs typeface="Arial"/>
              </a:rPr>
              <a:t>manipulating the data</a:t>
            </a:r>
            <a:r>
              <a:rPr lang="en-US" sz="1800" spc="-90" dirty="0" smtClean="0">
                <a:latin typeface="Arial"/>
                <a:cs typeface="Arial"/>
              </a:rPr>
              <a:t> </a:t>
            </a:r>
            <a:r>
              <a:rPr lang="en-US" sz="1800" spc="15" dirty="0" smtClean="0">
                <a:latin typeface="Arial"/>
                <a:cs typeface="Arial"/>
              </a:rPr>
              <a:t>organized  </a:t>
            </a:r>
            <a:r>
              <a:rPr lang="en-US" sz="1800" spc="20" dirty="0" smtClean="0">
                <a:latin typeface="Arial"/>
                <a:cs typeface="Arial"/>
              </a:rPr>
              <a:t>by </a:t>
            </a:r>
            <a:r>
              <a:rPr lang="en-US" sz="1800" spc="15" dirty="0" smtClean="0">
                <a:latin typeface="Arial"/>
                <a:cs typeface="Arial"/>
              </a:rPr>
              <a:t>the appropriate data</a:t>
            </a:r>
            <a:r>
              <a:rPr lang="en-US" sz="1800" spc="-75" dirty="0" smtClean="0">
                <a:latin typeface="Arial"/>
                <a:cs typeface="Arial"/>
              </a:rPr>
              <a:t> </a:t>
            </a:r>
            <a:r>
              <a:rPr lang="en-US" sz="1800" spc="20" dirty="0" smtClean="0">
                <a:latin typeface="Arial"/>
                <a:cs typeface="Arial"/>
              </a:rPr>
              <a:t>model</a:t>
            </a:r>
            <a:endParaRPr lang="en-US" sz="180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800" spc="25" dirty="0" smtClean="0">
                <a:latin typeface="Arial"/>
                <a:cs typeface="Arial"/>
              </a:rPr>
              <a:t>DML </a:t>
            </a:r>
            <a:r>
              <a:rPr lang="en-US" sz="1800" spc="15" dirty="0" smtClean="0">
                <a:latin typeface="Arial"/>
                <a:cs typeface="Arial"/>
              </a:rPr>
              <a:t>also </a:t>
            </a:r>
            <a:r>
              <a:rPr lang="en-US" sz="1800" spc="20" dirty="0" smtClean="0">
                <a:latin typeface="Arial"/>
                <a:cs typeface="Arial"/>
              </a:rPr>
              <a:t>known as </a:t>
            </a:r>
            <a:r>
              <a:rPr lang="en-US" sz="1800" spc="15" dirty="0" smtClean="0">
                <a:latin typeface="Arial"/>
                <a:cs typeface="Arial"/>
              </a:rPr>
              <a:t>query</a:t>
            </a:r>
            <a:r>
              <a:rPr lang="en-US" sz="1800" spc="-85" dirty="0" smtClean="0">
                <a:latin typeface="Arial"/>
                <a:cs typeface="Arial"/>
              </a:rPr>
              <a:t> </a:t>
            </a:r>
            <a:r>
              <a:rPr lang="en-US" sz="1800" spc="15" dirty="0" smtClean="0">
                <a:latin typeface="Arial"/>
                <a:cs typeface="Arial"/>
              </a:rPr>
              <a:t>language</a:t>
            </a:r>
            <a:endParaRPr lang="en-US" sz="1800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6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CF84-6322-4656-A289-B04EE320DC93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5275" indent="-28257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800" spc="20" dirty="0" smtClean="0">
                <a:latin typeface="Arial"/>
                <a:cs typeface="Arial"/>
              </a:rPr>
              <a:t>The most </a:t>
            </a:r>
            <a:r>
              <a:rPr lang="en-US" sz="1800" spc="15" dirty="0" smtClean="0">
                <a:latin typeface="Arial"/>
                <a:cs typeface="Arial"/>
              </a:rPr>
              <a:t>widely </a:t>
            </a:r>
            <a:r>
              <a:rPr lang="en-US" sz="1800" spc="20" dirty="0" smtClean="0">
                <a:latin typeface="Arial"/>
                <a:cs typeface="Arial"/>
              </a:rPr>
              <a:t>used </a:t>
            </a:r>
            <a:r>
              <a:rPr lang="en-US" sz="1800" spc="15" dirty="0" smtClean="0">
                <a:latin typeface="Arial"/>
                <a:cs typeface="Arial"/>
              </a:rPr>
              <a:t>commercial</a:t>
            </a:r>
            <a:r>
              <a:rPr lang="en-US" sz="1800" spc="-100" dirty="0" smtClean="0">
                <a:latin typeface="Arial"/>
                <a:cs typeface="Arial"/>
              </a:rPr>
              <a:t> </a:t>
            </a:r>
            <a:r>
              <a:rPr lang="en-US" sz="1800" spc="15" dirty="0" smtClean="0">
                <a:latin typeface="Arial"/>
                <a:cs typeface="Arial"/>
              </a:rPr>
              <a:t>language</a:t>
            </a:r>
            <a:endParaRPr lang="en-US" sz="1800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800" spc="20" dirty="0" smtClean="0">
                <a:latin typeface="Arial"/>
                <a:cs typeface="Arial"/>
              </a:rPr>
              <a:t>SQL </a:t>
            </a:r>
            <a:r>
              <a:rPr lang="en-US" sz="1800" spc="10" dirty="0" smtClean="0">
                <a:latin typeface="Arial"/>
                <a:cs typeface="Arial"/>
              </a:rPr>
              <a:t>is </a:t>
            </a:r>
            <a:r>
              <a:rPr lang="en-US" sz="1800" spc="20" dirty="0" smtClean="0">
                <a:latin typeface="Arial"/>
                <a:cs typeface="Arial"/>
              </a:rPr>
              <a:t>NOT a </a:t>
            </a:r>
            <a:r>
              <a:rPr lang="en-US" sz="1800" spc="10" dirty="0" smtClean="0">
                <a:latin typeface="Arial"/>
                <a:cs typeface="Arial"/>
              </a:rPr>
              <a:t>Turing </a:t>
            </a:r>
            <a:r>
              <a:rPr lang="en-US" sz="1800" spc="15" dirty="0" smtClean="0">
                <a:latin typeface="Arial"/>
                <a:cs typeface="Arial"/>
              </a:rPr>
              <a:t>machine </a:t>
            </a:r>
            <a:r>
              <a:rPr lang="en-US" sz="1800" spc="10" dirty="0" smtClean="0">
                <a:latin typeface="Arial"/>
                <a:cs typeface="Arial"/>
              </a:rPr>
              <a:t>equivalent</a:t>
            </a:r>
            <a:r>
              <a:rPr lang="en-US" sz="1800" spc="-90" dirty="0" smtClean="0">
                <a:latin typeface="Arial"/>
                <a:cs typeface="Arial"/>
              </a:rPr>
              <a:t> </a:t>
            </a:r>
            <a:r>
              <a:rPr lang="en-US" sz="1800" spc="10" dirty="0" smtClean="0">
                <a:latin typeface="Arial"/>
                <a:cs typeface="Arial"/>
              </a:rPr>
              <a:t>language</a:t>
            </a:r>
            <a:endParaRPr lang="en-US" sz="1800" dirty="0" smtClean="0">
              <a:latin typeface="Arial"/>
              <a:cs typeface="Arial"/>
            </a:endParaRPr>
          </a:p>
          <a:p>
            <a:pPr marL="624840" marR="266700" lvl="1" indent="-234950">
              <a:lnSpc>
                <a:spcPct val="102400"/>
              </a:lnSpc>
              <a:spcBef>
                <a:spcPts val="62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800" spc="20" dirty="0" smtClean="0">
                <a:solidFill>
                  <a:srgbClr val="FF0000"/>
                </a:solidFill>
                <a:latin typeface="Arial"/>
                <a:cs typeface="Arial"/>
              </a:rPr>
              <a:t>Cannot be used </a:t>
            </a:r>
            <a:r>
              <a:rPr lang="en-US" sz="1800" spc="15" dirty="0" smtClean="0">
                <a:solidFill>
                  <a:srgbClr val="FF0000"/>
                </a:solidFill>
                <a:latin typeface="Arial"/>
                <a:cs typeface="Arial"/>
              </a:rPr>
              <a:t>to solve </a:t>
            </a:r>
            <a:r>
              <a:rPr lang="en-US" sz="1800" spc="10" dirty="0" smtClean="0">
                <a:solidFill>
                  <a:srgbClr val="FF0000"/>
                </a:solidFill>
                <a:latin typeface="Arial"/>
                <a:cs typeface="Arial"/>
              </a:rPr>
              <a:t>all </a:t>
            </a:r>
            <a:r>
              <a:rPr lang="en-US" sz="1800" spc="15" dirty="0" smtClean="0">
                <a:solidFill>
                  <a:srgbClr val="FF0000"/>
                </a:solidFill>
                <a:latin typeface="Arial"/>
                <a:cs typeface="Arial"/>
              </a:rPr>
              <a:t>problems that </a:t>
            </a:r>
            <a:r>
              <a:rPr lang="en-US" sz="1800" spc="20" dirty="0" smtClean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lang="en-US" sz="1800" spc="25" dirty="0" smtClean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lang="en-US" sz="1800" spc="15" dirty="0" smtClean="0">
                <a:solidFill>
                  <a:srgbClr val="FF0000"/>
                </a:solidFill>
                <a:latin typeface="Arial"/>
                <a:cs typeface="Arial"/>
              </a:rPr>
              <a:t>program,</a:t>
            </a:r>
            <a:r>
              <a:rPr lang="en-US" sz="1800" spc="-19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spc="10" dirty="0" smtClean="0">
                <a:solidFill>
                  <a:srgbClr val="FF0000"/>
                </a:solidFill>
                <a:latin typeface="Arial"/>
                <a:cs typeface="Arial"/>
              </a:rPr>
              <a:t>for  </a:t>
            </a:r>
            <a:r>
              <a:rPr lang="en-US" sz="1800" spc="15" dirty="0" smtClean="0">
                <a:solidFill>
                  <a:srgbClr val="FF0000"/>
                </a:solidFill>
                <a:latin typeface="Arial"/>
                <a:cs typeface="Arial"/>
              </a:rPr>
              <a:t>example, </a:t>
            </a:r>
            <a:r>
              <a:rPr lang="en-US" sz="1800" spc="20" dirty="0" smtClean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lang="en-US" sz="1800" spc="-3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spc="15" dirty="0" smtClean="0">
                <a:solidFill>
                  <a:srgbClr val="FF0000"/>
                </a:solidFill>
                <a:latin typeface="Arial"/>
                <a:cs typeface="Arial"/>
              </a:rPr>
              <a:t>solve</a:t>
            </a:r>
            <a:endParaRPr lang="en-US" sz="18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295275" marR="796925" indent="-282575">
              <a:lnSpc>
                <a:spcPct val="102400"/>
              </a:lnSpc>
              <a:spcBef>
                <a:spcPts val="620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800" spc="15" dirty="0" smtClean="0">
                <a:solidFill>
                  <a:srgbClr val="FF0000"/>
                </a:solidFill>
                <a:latin typeface="Arial"/>
                <a:cs typeface="Arial"/>
              </a:rPr>
              <a:t>To be </a:t>
            </a:r>
            <a:r>
              <a:rPr lang="en-US" sz="1800" spc="10" dirty="0" smtClean="0">
                <a:solidFill>
                  <a:srgbClr val="FF0000"/>
                </a:solidFill>
                <a:latin typeface="Arial"/>
                <a:cs typeface="Arial"/>
              </a:rPr>
              <a:t>able to </a:t>
            </a:r>
            <a:r>
              <a:rPr lang="en-US" sz="1800" spc="15" dirty="0" smtClean="0">
                <a:solidFill>
                  <a:srgbClr val="FF0000"/>
                </a:solidFill>
                <a:latin typeface="Arial"/>
                <a:cs typeface="Arial"/>
              </a:rPr>
              <a:t>compute complex </a:t>
            </a:r>
            <a:r>
              <a:rPr lang="en-US" sz="1800" spc="10" dirty="0" smtClean="0">
                <a:solidFill>
                  <a:srgbClr val="FF0000"/>
                </a:solidFill>
                <a:latin typeface="Arial"/>
                <a:cs typeface="Arial"/>
              </a:rPr>
              <a:t>functions </a:t>
            </a:r>
            <a:r>
              <a:rPr lang="en-US" sz="1800" spc="20" dirty="0" smtClean="0">
                <a:solidFill>
                  <a:srgbClr val="FF0000"/>
                </a:solidFill>
                <a:latin typeface="Arial"/>
                <a:cs typeface="Arial"/>
              </a:rPr>
              <a:t>SQL </a:t>
            </a:r>
            <a:r>
              <a:rPr lang="en-US" sz="1800" spc="10" dirty="0" smtClean="0">
                <a:solidFill>
                  <a:srgbClr val="FF0000"/>
                </a:solidFill>
                <a:latin typeface="Arial"/>
                <a:cs typeface="Arial"/>
              </a:rPr>
              <a:t>is usually  </a:t>
            </a:r>
            <a:r>
              <a:rPr lang="en-US" sz="1800" spc="15" dirty="0" smtClean="0">
                <a:solidFill>
                  <a:srgbClr val="FF0000"/>
                </a:solidFill>
                <a:latin typeface="Arial"/>
                <a:cs typeface="Arial"/>
              </a:rPr>
              <a:t>embedded </a:t>
            </a:r>
            <a:r>
              <a:rPr lang="en-US" sz="1800" spc="10" dirty="0" smtClean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lang="en-US" sz="1800" spc="15" dirty="0" smtClean="0">
                <a:solidFill>
                  <a:srgbClr val="FF0000"/>
                </a:solidFill>
                <a:latin typeface="Arial"/>
                <a:cs typeface="Arial"/>
              </a:rPr>
              <a:t>some </a:t>
            </a:r>
            <a:r>
              <a:rPr lang="en-US" sz="1800" spc="10" dirty="0" smtClean="0">
                <a:solidFill>
                  <a:srgbClr val="FF0000"/>
                </a:solidFill>
                <a:latin typeface="Arial"/>
                <a:cs typeface="Arial"/>
              </a:rPr>
              <a:t>higher-level</a:t>
            </a:r>
            <a:r>
              <a:rPr lang="en-US" sz="1800" spc="-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spc="10" dirty="0" smtClean="0">
                <a:solidFill>
                  <a:srgbClr val="FF0000"/>
                </a:solidFill>
                <a:latin typeface="Arial"/>
                <a:cs typeface="Arial"/>
              </a:rPr>
              <a:t>language</a:t>
            </a:r>
            <a:endParaRPr lang="en-US" sz="18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6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800" spc="15" dirty="0" smtClean="0">
                <a:latin typeface="Arial"/>
                <a:cs typeface="Arial"/>
              </a:rPr>
              <a:t>Application programs generally access databases through </a:t>
            </a:r>
            <a:r>
              <a:rPr lang="en-US" sz="1800" spc="20" dirty="0" smtClean="0">
                <a:latin typeface="Arial"/>
                <a:cs typeface="Arial"/>
              </a:rPr>
              <a:t>one</a:t>
            </a:r>
            <a:r>
              <a:rPr lang="en-US" sz="1800" spc="-90" dirty="0" smtClean="0">
                <a:latin typeface="Arial"/>
                <a:cs typeface="Arial"/>
              </a:rPr>
              <a:t> </a:t>
            </a:r>
            <a:r>
              <a:rPr lang="en-US" sz="1800" spc="15" dirty="0" smtClean="0">
                <a:latin typeface="Arial"/>
                <a:cs typeface="Arial"/>
              </a:rPr>
              <a:t>of</a:t>
            </a:r>
            <a:endParaRPr lang="en-US" sz="180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800" spc="15" dirty="0" smtClean="0">
                <a:latin typeface="Arial"/>
                <a:cs typeface="Arial"/>
              </a:rPr>
              <a:t>Language </a:t>
            </a:r>
            <a:r>
              <a:rPr lang="en-US" sz="1800" spc="10" dirty="0" smtClean="0">
                <a:latin typeface="Arial"/>
                <a:cs typeface="Arial"/>
              </a:rPr>
              <a:t>extensions to allow </a:t>
            </a:r>
            <a:r>
              <a:rPr lang="en-US" sz="1800" spc="15" dirty="0" smtClean="0">
                <a:latin typeface="Arial"/>
                <a:cs typeface="Arial"/>
              </a:rPr>
              <a:t>embedded</a:t>
            </a:r>
            <a:r>
              <a:rPr lang="en-US" sz="1800" spc="-70" dirty="0" smtClean="0">
                <a:latin typeface="Arial"/>
                <a:cs typeface="Arial"/>
              </a:rPr>
              <a:t> </a:t>
            </a:r>
            <a:r>
              <a:rPr lang="en-US" sz="1800" spc="20" dirty="0" smtClean="0">
                <a:latin typeface="Arial"/>
                <a:cs typeface="Arial"/>
              </a:rPr>
              <a:t>SQL</a:t>
            </a:r>
            <a:endParaRPr lang="en-US" sz="1800" dirty="0" smtClean="0">
              <a:latin typeface="Arial"/>
              <a:cs typeface="Arial"/>
            </a:endParaRPr>
          </a:p>
          <a:p>
            <a:pPr marL="624840" marR="5080" lvl="1" indent="-234950">
              <a:lnSpc>
                <a:spcPct val="102400"/>
              </a:lnSpc>
              <a:spcBef>
                <a:spcPts val="62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800" spc="15" dirty="0" smtClean="0">
                <a:solidFill>
                  <a:srgbClr val="FF0000"/>
                </a:solidFill>
                <a:latin typeface="Arial"/>
                <a:cs typeface="Arial"/>
              </a:rPr>
              <a:t>Application </a:t>
            </a:r>
            <a:r>
              <a:rPr lang="en-US" sz="1800" spc="20" dirty="0" smtClean="0">
                <a:solidFill>
                  <a:srgbClr val="FF0000"/>
                </a:solidFill>
                <a:latin typeface="Arial"/>
                <a:cs typeface="Arial"/>
              </a:rPr>
              <a:t>program </a:t>
            </a:r>
            <a:r>
              <a:rPr lang="en-US" sz="1800" spc="15" dirty="0" smtClean="0">
                <a:solidFill>
                  <a:srgbClr val="FF0000"/>
                </a:solidFill>
                <a:latin typeface="Arial"/>
                <a:cs typeface="Arial"/>
              </a:rPr>
              <a:t>interface </a:t>
            </a:r>
            <a:r>
              <a:rPr lang="en-US" sz="1800" spc="10" dirty="0" smtClean="0">
                <a:solidFill>
                  <a:srgbClr val="FF0000"/>
                </a:solidFill>
                <a:latin typeface="Arial"/>
                <a:cs typeface="Arial"/>
              </a:rPr>
              <a:t>(e.g., </a:t>
            </a:r>
            <a:r>
              <a:rPr lang="en-US" sz="1800" spc="20" dirty="0" smtClean="0">
                <a:solidFill>
                  <a:srgbClr val="FF0000"/>
                </a:solidFill>
                <a:latin typeface="Arial"/>
                <a:cs typeface="Arial"/>
              </a:rPr>
              <a:t>ODBC/JDBC) </a:t>
            </a:r>
            <a:r>
              <a:rPr lang="en-US" sz="1800" spc="15" dirty="0" smtClean="0">
                <a:solidFill>
                  <a:srgbClr val="FF0000"/>
                </a:solidFill>
                <a:latin typeface="Arial"/>
                <a:cs typeface="Arial"/>
              </a:rPr>
              <a:t>which</a:t>
            </a:r>
            <a:r>
              <a:rPr lang="en-US" sz="1800" spc="-1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spc="15" dirty="0" smtClean="0">
                <a:solidFill>
                  <a:srgbClr val="FF0000"/>
                </a:solidFill>
                <a:latin typeface="Arial"/>
                <a:cs typeface="Arial"/>
              </a:rPr>
              <a:t>allow  </a:t>
            </a:r>
            <a:r>
              <a:rPr lang="en-US" sz="1800" spc="25" dirty="0" smtClean="0">
                <a:solidFill>
                  <a:srgbClr val="FF0000"/>
                </a:solidFill>
                <a:latin typeface="Arial"/>
                <a:cs typeface="Arial"/>
              </a:rPr>
              <a:t>SQL </a:t>
            </a:r>
            <a:r>
              <a:rPr lang="en-US" sz="1800" spc="15" dirty="0" smtClean="0">
                <a:solidFill>
                  <a:srgbClr val="FF0000"/>
                </a:solidFill>
                <a:latin typeface="Arial"/>
                <a:cs typeface="Arial"/>
              </a:rPr>
              <a:t>queries to </a:t>
            </a:r>
            <a:r>
              <a:rPr lang="en-US" sz="1800" spc="20" dirty="0" smtClean="0">
                <a:solidFill>
                  <a:srgbClr val="FF0000"/>
                </a:solidFill>
                <a:latin typeface="Arial"/>
                <a:cs typeface="Arial"/>
              </a:rPr>
              <a:t>be </a:t>
            </a:r>
            <a:r>
              <a:rPr lang="en-US" sz="1800" spc="15" dirty="0" smtClean="0">
                <a:solidFill>
                  <a:srgbClr val="FF0000"/>
                </a:solidFill>
                <a:latin typeface="Arial"/>
                <a:cs typeface="Arial"/>
              </a:rPr>
              <a:t>sent to </a:t>
            </a:r>
            <a:r>
              <a:rPr lang="en-US" sz="1800" spc="2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en-US" sz="1800" spc="-12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spc="15" dirty="0" smtClean="0">
                <a:solidFill>
                  <a:srgbClr val="FF0000"/>
                </a:solidFill>
                <a:latin typeface="Arial"/>
                <a:cs typeface="Arial"/>
              </a:rPr>
              <a:t>database</a:t>
            </a:r>
            <a:endParaRPr lang="en-US" sz="18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343-0BFB-4878-8C69-8E24EF243933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2448305" y="2647950"/>
            <a:ext cx="4364735" cy="3279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29634" y="2323338"/>
            <a:ext cx="3209290" cy="340995"/>
          </a:xfrm>
          <a:custGeom>
            <a:avLst/>
            <a:gdLst/>
            <a:ahLst/>
            <a:cxnLst/>
            <a:rect l="l" t="t" r="r" b="b"/>
            <a:pathLst>
              <a:path w="3209290" h="340994">
                <a:moveTo>
                  <a:pt x="62089" y="305326"/>
                </a:moveTo>
                <a:lnTo>
                  <a:pt x="59436" y="278130"/>
                </a:lnTo>
                <a:lnTo>
                  <a:pt x="0" y="315468"/>
                </a:lnTo>
                <a:lnTo>
                  <a:pt x="51816" y="335350"/>
                </a:lnTo>
                <a:lnTo>
                  <a:pt x="51816" y="306324"/>
                </a:lnTo>
                <a:lnTo>
                  <a:pt x="62089" y="305326"/>
                </a:lnTo>
                <a:close/>
              </a:path>
              <a:path w="3209290" h="340994">
                <a:moveTo>
                  <a:pt x="62832" y="312948"/>
                </a:moveTo>
                <a:lnTo>
                  <a:pt x="62089" y="305326"/>
                </a:lnTo>
                <a:lnTo>
                  <a:pt x="51816" y="306324"/>
                </a:lnTo>
                <a:lnTo>
                  <a:pt x="52578" y="313944"/>
                </a:lnTo>
                <a:lnTo>
                  <a:pt x="62832" y="312948"/>
                </a:lnTo>
                <a:close/>
              </a:path>
              <a:path w="3209290" h="340994">
                <a:moveTo>
                  <a:pt x="65532" y="340614"/>
                </a:moveTo>
                <a:lnTo>
                  <a:pt x="62832" y="312948"/>
                </a:lnTo>
                <a:lnTo>
                  <a:pt x="52578" y="313944"/>
                </a:lnTo>
                <a:lnTo>
                  <a:pt x="51816" y="306324"/>
                </a:lnTo>
                <a:lnTo>
                  <a:pt x="51816" y="335350"/>
                </a:lnTo>
                <a:lnTo>
                  <a:pt x="65532" y="340614"/>
                </a:lnTo>
                <a:close/>
              </a:path>
              <a:path w="3209290" h="340994">
                <a:moveTo>
                  <a:pt x="3208782" y="7620"/>
                </a:moveTo>
                <a:lnTo>
                  <a:pt x="3208020" y="0"/>
                </a:lnTo>
                <a:lnTo>
                  <a:pt x="62089" y="305326"/>
                </a:lnTo>
                <a:lnTo>
                  <a:pt x="62832" y="312948"/>
                </a:lnTo>
                <a:lnTo>
                  <a:pt x="3208782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59679" y="2367533"/>
            <a:ext cx="2110740" cy="295275"/>
          </a:xfrm>
          <a:custGeom>
            <a:avLst/>
            <a:gdLst/>
            <a:ahLst/>
            <a:cxnLst/>
            <a:rect l="l" t="t" r="r" b="b"/>
            <a:pathLst>
              <a:path w="2110740" h="295275">
                <a:moveTo>
                  <a:pt x="61955" y="259319"/>
                </a:moveTo>
                <a:lnTo>
                  <a:pt x="58674" y="232410"/>
                </a:lnTo>
                <a:lnTo>
                  <a:pt x="0" y="271272"/>
                </a:lnTo>
                <a:lnTo>
                  <a:pt x="51816" y="289735"/>
                </a:lnTo>
                <a:lnTo>
                  <a:pt x="51816" y="260604"/>
                </a:lnTo>
                <a:lnTo>
                  <a:pt x="61955" y="259319"/>
                </a:lnTo>
                <a:close/>
              </a:path>
              <a:path w="2110740" h="295275">
                <a:moveTo>
                  <a:pt x="62882" y="266919"/>
                </a:moveTo>
                <a:lnTo>
                  <a:pt x="61955" y="259319"/>
                </a:lnTo>
                <a:lnTo>
                  <a:pt x="51816" y="260604"/>
                </a:lnTo>
                <a:lnTo>
                  <a:pt x="52578" y="268224"/>
                </a:lnTo>
                <a:lnTo>
                  <a:pt x="62882" y="266919"/>
                </a:lnTo>
                <a:close/>
              </a:path>
              <a:path w="2110740" h="295275">
                <a:moveTo>
                  <a:pt x="66294" y="294894"/>
                </a:moveTo>
                <a:lnTo>
                  <a:pt x="62882" y="266919"/>
                </a:lnTo>
                <a:lnTo>
                  <a:pt x="52578" y="268224"/>
                </a:lnTo>
                <a:lnTo>
                  <a:pt x="51816" y="260604"/>
                </a:lnTo>
                <a:lnTo>
                  <a:pt x="51816" y="289735"/>
                </a:lnTo>
                <a:lnTo>
                  <a:pt x="66294" y="294894"/>
                </a:lnTo>
                <a:close/>
              </a:path>
              <a:path w="2110740" h="295275">
                <a:moveTo>
                  <a:pt x="2110740" y="7620"/>
                </a:moveTo>
                <a:lnTo>
                  <a:pt x="2109216" y="0"/>
                </a:lnTo>
                <a:lnTo>
                  <a:pt x="61955" y="259319"/>
                </a:lnTo>
                <a:lnTo>
                  <a:pt x="62882" y="266919"/>
                </a:lnTo>
                <a:lnTo>
                  <a:pt x="21107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58661" y="2345435"/>
            <a:ext cx="1091565" cy="314960"/>
          </a:xfrm>
          <a:custGeom>
            <a:avLst/>
            <a:gdLst/>
            <a:ahLst/>
            <a:cxnLst/>
            <a:rect l="l" t="t" r="r" b="b"/>
            <a:pathLst>
              <a:path w="1091565" h="314960">
                <a:moveTo>
                  <a:pt x="59857" y="280647"/>
                </a:moveTo>
                <a:lnTo>
                  <a:pt x="52578" y="254508"/>
                </a:lnTo>
                <a:lnTo>
                  <a:pt x="0" y="300990"/>
                </a:lnTo>
                <a:lnTo>
                  <a:pt x="49530" y="310787"/>
                </a:lnTo>
                <a:lnTo>
                  <a:pt x="49530" y="283464"/>
                </a:lnTo>
                <a:lnTo>
                  <a:pt x="59857" y="280647"/>
                </a:lnTo>
                <a:close/>
              </a:path>
              <a:path w="1091565" h="314960">
                <a:moveTo>
                  <a:pt x="61990" y="288309"/>
                </a:moveTo>
                <a:lnTo>
                  <a:pt x="59857" y="280647"/>
                </a:lnTo>
                <a:lnTo>
                  <a:pt x="49530" y="283464"/>
                </a:lnTo>
                <a:lnTo>
                  <a:pt x="51816" y="291084"/>
                </a:lnTo>
                <a:lnTo>
                  <a:pt x="61990" y="288309"/>
                </a:lnTo>
                <a:close/>
              </a:path>
              <a:path w="1091565" h="314960">
                <a:moveTo>
                  <a:pt x="69342" y="314706"/>
                </a:moveTo>
                <a:lnTo>
                  <a:pt x="61990" y="288309"/>
                </a:lnTo>
                <a:lnTo>
                  <a:pt x="51816" y="291084"/>
                </a:lnTo>
                <a:lnTo>
                  <a:pt x="49530" y="283464"/>
                </a:lnTo>
                <a:lnTo>
                  <a:pt x="49530" y="310787"/>
                </a:lnTo>
                <a:lnTo>
                  <a:pt x="69342" y="314706"/>
                </a:lnTo>
                <a:close/>
              </a:path>
              <a:path w="1091565" h="314960">
                <a:moveTo>
                  <a:pt x="1091184" y="7620"/>
                </a:moveTo>
                <a:lnTo>
                  <a:pt x="1088898" y="0"/>
                </a:lnTo>
                <a:lnTo>
                  <a:pt x="59857" y="280647"/>
                </a:lnTo>
                <a:lnTo>
                  <a:pt x="61990" y="288309"/>
                </a:lnTo>
                <a:lnTo>
                  <a:pt x="1091184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85329" y="2177288"/>
            <a:ext cx="1118235" cy="1460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244" marR="5080" indent="135255">
              <a:lnSpc>
                <a:spcPct val="102400"/>
              </a:lnSpc>
              <a:spcBef>
                <a:spcPts val="95"/>
              </a:spcBef>
            </a:pPr>
            <a:r>
              <a:rPr sz="1450" spc="15" dirty="0">
                <a:latin typeface="Arial"/>
                <a:cs typeface="Arial"/>
              </a:rPr>
              <a:t>attributes  (or</a:t>
            </a:r>
            <a:r>
              <a:rPr sz="1450" spc="-65" dirty="0">
                <a:latin typeface="Arial"/>
                <a:cs typeface="Arial"/>
              </a:rPr>
              <a:t> </a:t>
            </a:r>
            <a:r>
              <a:rPr sz="1450" spc="15" dirty="0">
                <a:latin typeface="Arial"/>
                <a:cs typeface="Arial"/>
              </a:rPr>
              <a:t>columns)</a:t>
            </a:r>
            <a:endParaRPr sz="1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 marR="351790" indent="120014">
              <a:lnSpc>
                <a:spcPct val="102400"/>
              </a:lnSpc>
            </a:pPr>
            <a:r>
              <a:rPr sz="1450" spc="15" dirty="0">
                <a:latin typeface="Arial"/>
                <a:cs typeface="Arial"/>
              </a:rPr>
              <a:t>tuples  (or</a:t>
            </a:r>
            <a:r>
              <a:rPr sz="1450" spc="-80" dirty="0">
                <a:latin typeface="Arial"/>
                <a:cs typeface="Arial"/>
              </a:rPr>
              <a:t> </a:t>
            </a:r>
            <a:r>
              <a:rPr sz="1450" spc="15" dirty="0">
                <a:latin typeface="Arial"/>
                <a:cs typeface="Arial"/>
              </a:rPr>
              <a:t>rows)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19900" y="3110483"/>
            <a:ext cx="307340" cy="185420"/>
          </a:xfrm>
          <a:custGeom>
            <a:avLst/>
            <a:gdLst/>
            <a:ahLst/>
            <a:cxnLst/>
            <a:rect l="l" t="t" r="r" b="b"/>
            <a:pathLst>
              <a:path w="307340" h="185420">
                <a:moveTo>
                  <a:pt x="70103" y="5333"/>
                </a:moveTo>
                <a:lnTo>
                  <a:pt x="0" y="0"/>
                </a:lnTo>
                <a:lnTo>
                  <a:pt x="38099" y="58673"/>
                </a:lnTo>
                <a:lnTo>
                  <a:pt x="42671" y="51053"/>
                </a:lnTo>
                <a:lnTo>
                  <a:pt x="42671" y="29717"/>
                </a:lnTo>
                <a:lnTo>
                  <a:pt x="47243" y="23621"/>
                </a:lnTo>
                <a:lnTo>
                  <a:pt x="56002" y="28836"/>
                </a:lnTo>
                <a:lnTo>
                  <a:pt x="70103" y="5333"/>
                </a:lnTo>
                <a:close/>
              </a:path>
              <a:path w="307340" h="185420">
                <a:moveTo>
                  <a:pt x="56002" y="28836"/>
                </a:moveTo>
                <a:lnTo>
                  <a:pt x="47243" y="23621"/>
                </a:lnTo>
                <a:lnTo>
                  <a:pt x="42671" y="29717"/>
                </a:lnTo>
                <a:lnTo>
                  <a:pt x="52099" y="35341"/>
                </a:lnTo>
                <a:lnTo>
                  <a:pt x="56002" y="28836"/>
                </a:lnTo>
                <a:close/>
              </a:path>
              <a:path w="307340" h="185420">
                <a:moveTo>
                  <a:pt x="52099" y="35341"/>
                </a:moveTo>
                <a:lnTo>
                  <a:pt x="42671" y="29717"/>
                </a:lnTo>
                <a:lnTo>
                  <a:pt x="42671" y="51053"/>
                </a:lnTo>
                <a:lnTo>
                  <a:pt x="52099" y="35341"/>
                </a:lnTo>
                <a:close/>
              </a:path>
              <a:path w="307340" h="185420">
                <a:moveTo>
                  <a:pt x="307085" y="178307"/>
                </a:moveTo>
                <a:lnTo>
                  <a:pt x="56002" y="28836"/>
                </a:lnTo>
                <a:lnTo>
                  <a:pt x="52099" y="35341"/>
                </a:lnTo>
                <a:lnTo>
                  <a:pt x="303275" y="185165"/>
                </a:lnTo>
                <a:lnTo>
                  <a:pt x="307085" y="178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09231" y="3266694"/>
            <a:ext cx="306070" cy="63500"/>
          </a:xfrm>
          <a:custGeom>
            <a:avLst/>
            <a:gdLst/>
            <a:ahLst/>
            <a:cxnLst/>
            <a:rect l="l" t="t" r="r" b="b"/>
            <a:pathLst>
              <a:path w="306070" h="63500">
                <a:moveTo>
                  <a:pt x="62730" y="27888"/>
                </a:moveTo>
                <a:lnTo>
                  <a:pt x="61721" y="0"/>
                </a:lnTo>
                <a:lnTo>
                  <a:pt x="0" y="33528"/>
                </a:lnTo>
                <a:lnTo>
                  <a:pt x="52577" y="57939"/>
                </a:lnTo>
                <a:lnTo>
                  <a:pt x="52577" y="28194"/>
                </a:lnTo>
                <a:lnTo>
                  <a:pt x="62730" y="27888"/>
                </a:lnTo>
                <a:close/>
              </a:path>
              <a:path w="306070" h="63500">
                <a:moveTo>
                  <a:pt x="63005" y="35499"/>
                </a:moveTo>
                <a:lnTo>
                  <a:pt x="62730" y="27888"/>
                </a:lnTo>
                <a:lnTo>
                  <a:pt x="52577" y="28194"/>
                </a:lnTo>
                <a:lnTo>
                  <a:pt x="52577" y="35814"/>
                </a:lnTo>
                <a:lnTo>
                  <a:pt x="63005" y="35499"/>
                </a:lnTo>
                <a:close/>
              </a:path>
              <a:path w="306070" h="63500">
                <a:moveTo>
                  <a:pt x="64007" y="63246"/>
                </a:moveTo>
                <a:lnTo>
                  <a:pt x="63005" y="35499"/>
                </a:lnTo>
                <a:lnTo>
                  <a:pt x="52577" y="35814"/>
                </a:lnTo>
                <a:lnTo>
                  <a:pt x="52577" y="57939"/>
                </a:lnTo>
                <a:lnTo>
                  <a:pt x="64007" y="63246"/>
                </a:lnTo>
                <a:close/>
              </a:path>
              <a:path w="306070" h="63500">
                <a:moveTo>
                  <a:pt x="305561" y="28194"/>
                </a:moveTo>
                <a:lnTo>
                  <a:pt x="305561" y="20574"/>
                </a:lnTo>
                <a:lnTo>
                  <a:pt x="62730" y="27888"/>
                </a:lnTo>
                <a:lnTo>
                  <a:pt x="63005" y="35499"/>
                </a:lnTo>
                <a:lnTo>
                  <a:pt x="305561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00088" y="3297173"/>
            <a:ext cx="326390" cy="261620"/>
          </a:xfrm>
          <a:custGeom>
            <a:avLst/>
            <a:gdLst/>
            <a:ahLst/>
            <a:cxnLst/>
            <a:rect l="l" t="t" r="r" b="b"/>
            <a:pathLst>
              <a:path w="326390" h="261620">
                <a:moveTo>
                  <a:pt x="47006" y="219053"/>
                </a:moveTo>
                <a:lnTo>
                  <a:pt x="29718" y="197358"/>
                </a:lnTo>
                <a:lnTo>
                  <a:pt x="0" y="261365"/>
                </a:lnTo>
                <a:lnTo>
                  <a:pt x="38862" y="252729"/>
                </a:lnTo>
                <a:lnTo>
                  <a:pt x="38862" y="225552"/>
                </a:lnTo>
                <a:lnTo>
                  <a:pt x="47006" y="219053"/>
                </a:lnTo>
                <a:close/>
              </a:path>
              <a:path w="326390" h="261620">
                <a:moveTo>
                  <a:pt x="51753" y="225010"/>
                </a:moveTo>
                <a:lnTo>
                  <a:pt x="47006" y="219053"/>
                </a:lnTo>
                <a:lnTo>
                  <a:pt x="38862" y="225552"/>
                </a:lnTo>
                <a:lnTo>
                  <a:pt x="43434" y="231647"/>
                </a:lnTo>
                <a:lnTo>
                  <a:pt x="51753" y="225010"/>
                </a:lnTo>
                <a:close/>
              </a:path>
              <a:path w="326390" h="261620">
                <a:moveTo>
                  <a:pt x="68580" y="246126"/>
                </a:moveTo>
                <a:lnTo>
                  <a:pt x="51753" y="225010"/>
                </a:lnTo>
                <a:lnTo>
                  <a:pt x="43434" y="231647"/>
                </a:lnTo>
                <a:lnTo>
                  <a:pt x="38862" y="225552"/>
                </a:lnTo>
                <a:lnTo>
                  <a:pt x="38862" y="252729"/>
                </a:lnTo>
                <a:lnTo>
                  <a:pt x="68580" y="246126"/>
                </a:lnTo>
                <a:close/>
              </a:path>
              <a:path w="326390" h="261620">
                <a:moveTo>
                  <a:pt x="326136" y="6096"/>
                </a:moveTo>
                <a:lnTo>
                  <a:pt x="321564" y="0"/>
                </a:lnTo>
                <a:lnTo>
                  <a:pt x="47006" y="219053"/>
                </a:lnTo>
                <a:lnTo>
                  <a:pt x="51753" y="225010"/>
                </a:lnTo>
                <a:lnTo>
                  <a:pt x="32613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09231" y="3305555"/>
            <a:ext cx="318135" cy="461009"/>
          </a:xfrm>
          <a:custGeom>
            <a:avLst/>
            <a:gdLst/>
            <a:ahLst/>
            <a:cxnLst/>
            <a:rect l="l" t="t" r="r" b="b"/>
            <a:pathLst>
              <a:path w="318134" h="461010">
                <a:moveTo>
                  <a:pt x="32615" y="406602"/>
                </a:moveTo>
                <a:lnTo>
                  <a:pt x="9906" y="390906"/>
                </a:lnTo>
                <a:lnTo>
                  <a:pt x="0" y="461009"/>
                </a:lnTo>
                <a:lnTo>
                  <a:pt x="26670" y="446193"/>
                </a:lnTo>
                <a:lnTo>
                  <a:pt x="26670" y="415290"/>
                </a:lnTo>
                <a:lnTo>
                  <a:pt x="32615" y="406602"/>
                </a:lnTo>
                <a:close/>
              </a:path>
              <a:path w="318134" h="461010">
                <a:moveTo>
                  <a:pt x="38889" y="410938"/>
                </a:moveTo>
                <a:lnTo>
                  <a:pt x="32615" y="406602"/>
                </a:lnTo>
                <a:lnTo>
                  <a:pt x="26670" y="415290"/>
                </a:lnTo>
                <a:lnTo>
                  <a:pt x="32766" y="419862"/>
                </a:lnTo>
                <a:lnTo>
                  <a:pt x="38889" y="410938"/>
                </a:lnTo>
                <a:close/>
              </a:path>
              <a:path w="318134" h="461010">
                <a:moveTo>
                  <a:pt x="61722" y="426720"/>
                </a:moveTo>
                <a:lnTo>
                  <a:pt x="38889" y="410938"/>
                </a:lnTo>
                <a:lnTo>
                  <a:pt x="32766" y="419862"/>
                </a:lnTo>
                <a:lnTo>
                  <a:pt x="26670" y="415290"/>
                </a:lnTo>
                <a:lnTo>
                  <a:pt x="26670" y="446193"/>
                </a:lnTo>
                <a:lnTo>
                  <a:pt x="61722" y="426720"/>
                </a:lnTo>
                <a:close/>
              </a:path>
              <a:path w="318134" h="461010">
                <a:moveTo>
                  <a:pt x="317754" y="4571"/>
                </a:moveTo>
                <a:lnTo>
                  <a:pt x="310896" y="0"/>
                </a:lnTo>
                <a:lnTo>
                  <a:pt x="32615" y="406602"/>
                </a:lnTo>
                <a:lnTo>
                  <a:pt x="38889" y="410938"/>
                </a:lnTo>
                <a:lnTo>
                  <a:pt x="317754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E719-E05A-4CF0-8890-F204B2E5A619}" type="datetime1">
              <a:rPr lang="en-US" smtClean="0"/>
              <a:t>8/7/2018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Database Management System</a:t>
            </a:r>
          </a:p>
          <a:p>
            <a:pPr lvl="1"/>
            <a:r>
              <a:rPr lang="en-US" dirty="0" smtClean="0"/>
              <a:t>Contains information about particular enterprise</a:t>
            </a:r>
          </a:p>
          <a:p>
            <a:pPr lvl="1"/>
            <a:r>
              <a:rPr lang="en-US" dirty="0" smtClean="0"/>
              <a:t>Set of program to access data</a:t>
            </a:r>
          </a:p>
          <a:p>
            <a:pPr lvl="1"/>
            <a:r>
              <a:rPr lang="en-US" dirty="0" smtClean="0"/>
              <a:t>An environment that is both efficient and convenient to use.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642-1A53-4F18-91CB-4586E61250BD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0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5275" marR="109220" indent="-282575">
              <a:lnSpc>
                <a:spcPct val="102400"/>
              </a:lnSpc>
              <a:spcBef>
                <a:spcPts val="9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450" spc="20" dirty="0" smtClean="0">
                <a:latin typeface="Arial"/>
                <a:cs typeface="Arial"/>
              </a:rPr>
              <a:t>The </a:t>
            </a:r>
            <a:r>
              <a:rPr lang="en-US" sz="1450" spc="15" dirty="0" smtClean="0">
                <a:latin typeface="Arial"/>
                <a:cs typeface="Arial"/>
              </a:rPr>
              <a:t>set of allowed values </a:t>
            </a:r>
            <a:r>
              <a:rPr lang="en-US" sz="1450" spc="10" dirty="0" smtClean="0">
                <a:latin typeface="Arial"/>
                <a:cs typeface="Arial"/>
              </a:rPr>
              <a:t>for </a:t>
            </a:r>
            <a:r>
              <a:rPr lang="en-US" sz="1450" spc="20" dirty="0" smtClean="0">
                <a:latin typeface="Arial"/>
                <a:cs typeface="Arial"/>
              </a:rPr>
              <a:t>each </a:t>
            </a:r>
            <a:r>
              <a:rPr lang="en-US" sz="1450" spc="15" dirty="0" smtClean="0">
                <a:latin typeface="Arial"/>
                <a:cs typeface="Arial"/>
              </a:rPr>
              <a:t>attribute </a:t>
            </a:r>
            <a:r>
              <a:rPr lang="en-US" sz="1450" spc="10" dirty="0" smtClean="0">
                <a:latin typeface="Arial"/>
                <a:cs typeface="Arial"/>
              </a:rPr>
              <a:t>is </a:t>
            </a:r>
            <a:r>
              <a:rPr lang="en-US" sz="1450" spc="15" dirty="0" smtClean="0">
                <a:latin typeface="Arial"/>
                <a:cs typeface="Arial"/>
              </a:rPr>
              <a:t>called the </a:t>
            </a:r>
            <a:r>
              <a:rPr lang="en-US" sz="1450" b="1" spc="15" dirty="0" smtClean="0">
                <a:solidFill>
                  <a:srgbClr val="00009A"/>
                </a:solidFill>
                <a:latin typeface="Arial"/>
                <a:cs typeface="Arial"/>
              </a:rPr>
              <a:t>domain </a:t>
            </a:r>
            <a:r>
              <a:rPr lang="en-US" sz="1450" spc="10" dirty="0" smtClean="0">
                <a:latin typeface="Arial"/>
                <a:cs typeface="Arial"/>
              </a:rPr>
              <a:t>of</a:t>
            </a:r>
            <a:r>
              <a:rPr lang="en-US" sz="1450" spc="-165" dirty="0" smtClean="0">
                <a:latin typeface="Arial"/>
                <a:cs typeface="Arial"/>
              </a:rPr>
              <a:t> </a:t>
            </a:r>
            <a:r>
              <a:rPr lang="en-US" sz="1450" spc="10" dirty="0" smtClean="0">
                <a:latin typeface="Arial"/>
                <a:cs typeface="Arial"/>
              </a:rPr>
              <a:t>the  </a:t>
            </a:r>
            <a:r>
              <a:rPr lang="en-US" sz="1450" spc="15" dirty="0" smtClean="0">
                <a:latin typeface="Arial"/>
                <a:cs typeface="Arial"/>
              </a:rPr>
              <a:t>attribute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b="1" spc="10" dirty="0" smtClean="0">
                <a:latin typeface="Arial"/>
                <a:cs typeface="Arial"/>
              </a:rPr>
              <a:t>Roll #</a:t>
            </a:r>
            <a:r>
              <a:rPr lang="en-US" sz="1450" spc="10" dirty="0" smtClean="0">
                <a:latin typeface="Arial"/>
                <a:cs typeface="Arial"/>
              </a:rPr>
              <a:t>: </a:t>
            </a:r>
            <a:r>
              <a:rPr lang="en-US" sz="1450" spc="15" dirty="0" smtClean="0">
                <a:latin typeface="Arial"/>
                <a:cs typeface="Arial"/>
              </a:rPr>
              <a:t>Alphanumeric</a:t>
            </a:r>
            <a:r>
              <a:rPr lang="en-US" sz="1450" spc="-25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string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b="1" spc="15" dirty="0" smtClean="0">
                <a:latin typeface="Arial"/>
                <a:cs typeface="Arial"/>
              </a:rPr>
              <a:t>First </a:t>
            </a:r>
            <a:r>
              <a:rPr lang="en-US" sz="1450" b="1" spc="20" dirty="0" smtClean="0">
                <a:latin typeface="Arial"/>
                <a:cs typeface="Arial"/>
              </a:rPr>
              <a:t>Name, </a:t>
            </a:r>
            <a:r>
              <a:rPr lang="en-US" sz="1450" b="1" spc="15" dirty="0" smtClean="0">
                <a:latin typeface="Arial"/>
                <a:cs typeface="Arial"/>
              </a:rPr>
              <a:t>Last </a:t>
            </a:r>
            <a:r>
              <a:rPr lang="en-US" sz="1450" b="1" spc="20" dirty="0" smtClean="0">
                <a:latin typeface="Arial"/>
                <a:cs typeface="Arial"/>
              </a:rPr>
              <a:t>Name</a:t>
            </a:r>
            <a:r>
              <a:rPr lang="en-US" sz="1450" spc="20" dirty="0" smtClean="0">
                <a:latin typeface="Arial"/>
                <a:cs typeface="Arial"/>
              </a:rPr>
              <a:t>: </a:t>
            </a:r>
            <a:r>
              <a:rPr lang="en-US" sz="1450" spc="15" dirty="0" smtClean="0">
                <a:latin typeface="Arial"/>
                <a:cs typeface="Arial"/>
              </a:rPr>
              <a:t>Alpha</a:t>
            </a:r>
            <a:r>
              <a:rPr lang="en-US" sz="1450" spc="-85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String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b="1" spc="15" dirty="0" err="1" smtClean="0">
                <a:latin typeface="Arial"/>
                <a:cs typeface="Arial"/>
              </a:rPr>
              <a:t>DoB</a:t>
            </a:r>
            <a:r>
              <a:rPr lang="en-US" sz="1450" spc="15" dirty="0" smtClean="0">
                <a:latin typeface="Arial"/>
                <a:cs typeface="Arial"/>
              </a:rPr>
              <a:t>:</a:t>
            </a:r>
            <a:r>
              <a:rPr lang="en-US" sz="1450" dirty="0" smtClean="0">
                <a:latin typeface="Arial"/>
                <a:cs typeface="Arial"/>
              </a:rPr>
              <a:t> </a:t>
            </a:r>
            <a:r>
              <a:rPr lang="en-US" sz="1450" spc="20" dirty="0" smtClean="0">
                <a:latin typeface="Arial"/>
                <a:cs typeface="Arial"/>
              </a:rPr>
              <a:t>Date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7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b="1" spc="20" dirty="0" smtClean="0">
                <a:latin typeface="Arial"/>
                <a:cs typeface="Arial"/>
              </a:rPr>
              <a:t>Passport </a:t>
            </a:r>
            <a:r>
              <a:rPr lang="en-US" sz="1450" b="1" spc="10" dirty="0" smtClean="0">
                <a:latin typeface="Arial"/>
                <a:cs typeface="Arial"/>
              </a:rPr>
              <a:t>#</a:t>
            </a:r>
            <a:r>
              <a:rPr lang="en-US" sz="1450" spc="10" dirty="0" smtClean="0">
                <a:latin typeface="Arial"/>
                <a:cs typeface="Arial"/>
              </a:rPr>
              <a:t>: </a:t>
            </a:r>
            <a:r>
              <a:rPr lang="en-US" sz="1450" spc="15" dirty="0" smtClean="0">
                <a:latin typeface="Arial"/>
                <a:cs typeface="Arial"/>
              </a:rPr>
              <a:t>String (Letter followed </a:t>
            </a:r>
            <a:r>
              <a:rPr lang="en-US" sz="1450" spc="20" dirty="0" smtClean="0">
                <a:latin typeface="Arial"/>
                <a:cs typeface="Arial"/>
              </a:rPr>
              <a:t>by 7 </a:t>
            </a:r>
            <a:r>
              <a:rPr lang="en-US" sz="1450" spc="10" dirty="0" smtClean="0">
                <a:latin typeface="Arial"/>
                <a:cs typeface="Arial"/>
              </a:rPr>
              <a:t>digits) </a:t>
            </a:r>
            <a:r>
              <a:rPr lang="en-US" sz="1450" spc="20" dirty="0" smtClean="0">
                <a:latin typeface="Arial"/>
                <a:cs typeface="Arial"/>
              </a:rPr>
              <a:t>–</a:t>
            </a:r>
            <a:r>
              <a:rPr lang="en-US" sz="1450" spc="-150" dirty="0" smtClean="0">
                <a:latin typeface="Arial"/>
                <a:cs typeface="Arial"/>
              </a:rPr>
              <a:t> </a:t>
            </a:r>
            <a:r>
              <a:rPr lang="en-US" sz="1450" spc="15" dirty="0" err="1" smtClean="0">
                <a:latin typeface="Arial"/>
                <a:cs typeface="Arial"/>
              </a:rPr>
              <a:t>nullable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b="1" spc="15" dirty="0" err="1" smtClean="0">
                <a:latin typeface="Arial"/>
                <a:cs typeface="Arial"/>
              </a:rPr>
              <a:t>Aadhaar</a:t>
            </a:r>
            <a:r>
              <a:rPr lang="en-US" sz="1450" b="1" spc="15" dirty="0" smtClean="0">
                <a:latin typeface="Arial"/>
                <a:cs typeface="Arial"/>
              </a:rPr>
              <a:t> #</a:t>
            </a:r>
            <a:r>
              <a:rPr lang="en-US" sz="1450" spc="15" dirty="0" smtClean="0">
                <a:latin typeface="Arial"/>
                <a:cs typeface="Arial"/>
              </a:rPr>
              <a:t>: 12-digit</a:t>
            </a:r>
            <a:r>
              <a:rPr lang="en-US" sz="1450" spc="-40" dirty="0" smtClean="0">
                <a:latin typeface="Arial"/>
                <a:cs typeface="Arial"/>
              </a:rPr>
              <a:t> </a:t>
            </a:r>
            <a:r>
              <a:rPr lang="en-US" sz="1450" spc="20" dirty="0" smtClean="0">
                <a:latin typeface="Arial"/>
                <a:cs typeface="Arial"/>
              </a:rPr>
              <a:t>number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b="1" spc="15" dirty="0" smtClean="0">
                <a:latin typeface="Arial"/>
                <a:cs typeface="Arial"/>
              </a:rPr>
              <a:t>Department</a:t>
            </a:r>
            <a:r>
              <a:rPr lang="en-US" sz="1450" spc="15" dirty="0" smtClean="0">
                <a:latin typeface="Arial"/>
                <a:cs typeface="Arial"/>
              </a:rPr>
              <a:t>: Alpha</a:t>
            </a:r>
            <a:r>
              <a:rPr lang="en-US" sz="1450" spc="-30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String</a:t>
            </a:r>
            <a:endParaRPr lang="en-US" sz="1450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6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Attribute values are (normally) required to </a:t>
            </a:r>
            <a:r>
              <a:rPr lang="en-US" sz="1450" spc="20" dirty="0" smtClean="0">
                <a:latin typeface="Arial"/>
                <a:cs typeface="Arial"/>
              </a:rPr>
              <a:t>be </a:t>
            </a:r>
            <a:r>
              <a:rPr lang="en-US" sz="1450" b="1" spc="15" dirty="0" smtClean="0">
                <a:solidFill>
                  <a:srgbClr val="00009A"/>
                </a:solidFill>
                <a:latin typeface="Arial"/>
                <a:cs typeface="Arial"/>
              </a:rPr>
              <a:t>atomic</a:t>
            </a:r>
            <a:r>
              <a:rPr lang="en-US" sz="1450" spc="15" dirty="0" smtClean="0">
                <a:latin typeface="Arial"/>
                <a:cs typeface="Arial"/>
              </a:rPr>
              <a:t>; that </a:t>
            </a:r>
            <a:r>
              <a:rPr lang="en-US" sz="1450" spc="10" dirty="0" smtClean="0">
                <a:latin typeface="Arial"/>
                <a:cs typeface="Arial"/>
              </a:rPr>
              <a:t>is,</a:t>
            </a:r>
            <a:r>
              <a:rPr lang="en-US" sz="1450" spc="-90" dirty="0" smtClean="0">
                <a:latin typeface="Arial"/>
                <a:cs typeface="Arial"/>
              </a:rPr>
              <a:t> </a:t>
            </a:r>
            <a:r>
              <a:rPr lang="en-US" sz="1450" spc="10" dirty="0" smtClean="0">
                <a:latin typeface="Arial"/>
                <a:cs typeface="Arial"/>
              </a:rPr>
              <a:t>indivisible</a:t>
            </a:r>
            <a:endParaRPr lang="en-US" sz="1450" dirty="0" smtClean="0">
              <a:latin typeface="Arial"/>
              <a:cs typeface="Arial"/>
            </a:endParaRPr>
          </a:p>
          <a:p>
            <a:pPr marL="295275" marR="57785" indent="-282575">
              <a:lnSpc>
                <a:spcPct val="102400"/>
              </a:lnSpc>
              <a:spcBef>
                <a:spcPts val="62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The </a:t>
            </a:r>
            <a:r>
              <a:rPr lang="en-US" sz="1450" spc="10" dirty="0" smtClean="0">
                <a:latin typeface="Arial"/>
                <a:cs typeface="Arial"/>
              </a:rPr>
              <a:t>special value </a:t>
            </a:r>
            <a:r>
              <a:rPr lang="en-US" sz="1450" b="1" i="1" spc="10" dirty="0" smtClean="0">
                <a:latin typeface="Arial"/>
                <a:cs typeface="Arial"/>
              </a:rPr>
              <a:t>null </a:t>
            </a:r>
            <a:r>
              <a:rPr lang="en-US" sz="1450" spc="10" dirty="0" smtClean="0">
                <a:latin typeface="Arial"/>
                <a:cs typeface="Arial"/>
              </a:rPr>
              <a:t>is </a:t>
            </a:r>
            <a:r>
              <a:rPr lang="en-US" sz="1450" spc="20" dirty="0" smtClean="0">
                <a:latin typeface="Arial"/>
                <a:cs typeface="Arial"/>
              </a:rPr>
              <a:t>a member </a:t>
            </a:r>
            <a:r>
              <a:rPr lang="en-US" sz="1450" spc="15" dirty="0" smtClean="0">
                <a:latin typeface="Arial"/>
                <a:cs typeface="Arial"/>
              </a:rPr>
              <a:t>of every domain. Indicated that</a:t>
            </a:r>
            <a:r>
              <a:rPr lang="en-US" sz="1450" spc="-105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the  value </a:t>
            </a:r>
            <a:r>
              <a:rPr lang="en-US" sz="1450" spc="10" dirty="0" smtClean="0">
                <a:latin typeface="Arial"/>
                <a:cs typeface="Arial"/>
              </a:rPr>
              <a:t>is</a:t>
            </a:r>
            <a:r>
              <a:rPr lang="en-US" sz="1450" spc="-20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“unknown”</a:t>
            </a:r>
            <a:endParaRPr lang="en-US" sz="1450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6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The </a:t>
            </a:r>
            <a:r>
              <a:rPr lang="en-US" sz="1450" spc="10" dirty="0" smtClean="0">
                <a:latin typeface="Arial"/>
                <a:cs typeface="Arial"/>
              </a:rPr>
              <a:t>null value </a:t>
            </a:r>
            <a:r>
              <a:rPr lang="en-US" sz="1450" spc="15" dirty="0" smtClean="0">
                <a:latin typeface="Arial"/>
                <a:cs typeface="Arial"/>
              </a:rPr>
              <a:t>causes </a:t>
            </a:r>
            <a:r>
              <a:rPr lang="en-US" sz="1450" spc="10" dirty="0" smtClean="0">
                <a:latin typeface="Arial"/>
                <a:cs typeface="Arial"/>
              </a:rPr>
              <a:t>complications in the definition of </a:t>
            </a:r>
            <a:r>
              <a:rPr lang="en-US" sz="1450" spc="15" dirty="0" smtClean="0">
                <a:latin typeface="Arial"/>
                <a:cs typeface="Arial"/>
              </a:rPr>
              <a:t>many</a:t>
            </a:r>
            <a:r>
              <a:rPr lang="en-US" sz="1450" spc="-90" dirty="0" smtClean="0">
                <a:latin typeface="Arial"/>
                <a:cs typeface="Arial"/>
              </a:rPr>
              <a:t> </a:t>
            </a:r>
            <a:r>
              <a:rPr lang="en-US" sz="1450" spc="10" dirty="0" smtClean="0">
                <a:latin typeface="Arial"/>
                <a:cs typeface="Arial"/>
              </a:rPr>
              <a:t>operations</a:t>
            </a:r>
            <a:endParaRPr lang="en-US" sz="1450" dirty="0" smtClean="0">
              <a:latin typeface="Arial"/>
              <a:cs typeface="Arial"/>
            </a:endParaRPr>
          </a:p>
          <a:p>
            <a:endParaRPr lang="en-US" dirty="0"/>
          </a:p>
        </p:txBody>
      </p:sp>
      <p:graphicFrame>
        <p:nvGraphicFramePr>
          <p:cNvPr id="4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10745"/>
              </p:ext>
            </p:extLst>
          </p:nvPr>
        </p:nvGraphicFramePr>
        <p:xfrm>
          <a:off x="1371600" y="4800600"/>
          <a:ext cx="6772907" cy="1089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9325"/>
                <a:gridCol w="668655"/>
                <a:gridCol w="692784"/>
                <a:gridCol w="997585"/>
                <a:gridCol w="1021079"/>
                <a:gridCol w="1276985"/>
                <a:gridCol w="1166494"/>
              </a:tblGrid>
              <a:tr h="47752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Roll</a:t>
                      </a:r>
                      <a:r>
                        <a:rPr sz="13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 marR="92710" indent="46355">
                        <a:lnSpc>
                          <a:spcPct val="101499"/>
                        </a:lnSpc>
                        <a:spcBef>
                          <a:spcPts val="254"/>
                        </a:spcBef>
                      </a:pPr>
                      <a:r>
                        <a:rPr sz="13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First  Name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 marR="104139" indent="55880">
                        <a:lnSpc>
                          <a:spcPct val="101499"/>
                        </a:lnSpc>
                        <a:spcBef>
                          <a:spcPts val="254"/>
                        </a:spcBef>
                      </a:pPr>
                      <a:r>
                        <a:rPr sz="1300" b="1" spc="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Last  </a:t>
                      </a:r>
                      <a:r>
                        <a:rPr sz="13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DoB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Passport</a:t>
                      </a:r>
                      <a:r>
                        <a:rPr sz="1300" b="1" spc="-3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Aadhaar</a:t>
                      </a:r>
                      <a:r>
                        <a:rPr sz="1300" b="1" spc="-1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Department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15CS10026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Lalit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Dubey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27-Mar-1997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L4032464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1728-6174-9239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Computer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  <a:tr h="306070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16EE30029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Jatin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Chopra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17-Nov-1996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null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3917-1836-3816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Electrical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6248-B879-405F-A421-57E89B26A25F}" type="datetime1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8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Schema and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95275" indent="-28257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i="1" spc="15" dirty="0" smtClean="0">
                <a:latin typeface="Arial"/>
                <a:cs typeface="Arial"/>
              </a:rPr>
              <a:t>A</a:t>
            </a:r>
            <a:r>
              <a:rPr lang="en-US" spc="22" baseline="-20467" dirty="0" smtClean="0">
                <a:latin typeface="Arial"/>
                <a:cs typeface="Arial"/>
              </a:rPr>
              <a:t>1</a:t>
            </a:r>
            <a:r>
              <a:rPr lang="en-US" spc="15" dirty="0" smtClean="0">
                <a:latin typeface="Arial"/>
                <a:cs typeface="Arial"/>
              </a:rPr>
              <a:t>, </a:t>
            </a:r>
            <a:r>
              <a:rPr lang="en-US" i="1" spc="15" dirty="0" smtClean="0">
                <a:latin typeface="Arial"/>
                <a:cs typeface="Arial"/>
              </a:rPr>
              <a:t>A</a:t>
            </a:r>
            <a:r>
              <a:rPr lang="en-US" spc="22" baseline="-20467" dirty="0" smtClean="0">
                <a:latin typeface="Arial"/>
                <a:cs typeface="Arial"/>
              </a:rPr>
              <a:t>2</a:t>
            </a:r>
            <a:r>
              <a:rPr lang="en-US" spc="15" dirty="0" smtClean="0">
                <a:latin typeface="Arial"/>
                <a:cs typeface="Arial"/>
              </a:rPr>
              <a:t>, </a:t>
            </a:r>
            <a:r>
              <a:rPr lang="en-US" spc="20" dirty="0" smtClean="0">
                <a:latin typeface="Arial"/>
                <a:cs typeface="Arial"/>
              </a:rPr>
              <a:t>…, </a:t>
            </a:r>
            <a:r>
              <a:rPr lang="en-US" i="1" spc="20" dirty="0" smtClean="0">
                <a:latin typeface="Arial"/>
                <a:cs typeface="Arial"/>
              </a:rPr>
              <a:t>A</a:t>
            </a:r>
            <a:r>
              <a:rPr lang="en-US" i="1" spc="30" baseline="-20467" dirty="0" smtClean="0">
                <a:latin typeface="Arial"/>
                <a:cs typeface="Arial"/>
              </a:rPr>
              <a:t>n </a:t>
            </a:r>
            <a:r>
              <a:rPr lang="en-US" spc="15" dirty="0" smtClean="0">
                <a:latin typeface="Arial"/>
                <a:cs typeface="Arial"/>
              </a:rPr>
              <a:t>are</a:t>
            </a:r>
            <a:r>
              <a:rPr lang="en-US" spc="-70" dirty="0" smtClean="0">
                <a:latin typeface="Arial"/>
                <a:cs typeface="Arial"/>
              </a:rPr>
              <a:t> </a:t>
            </a:r>
            <a:r>
              <a:rPr lang="en-US" i="1" spc="15" dirty="0" smtClean="0">
                <a:latin typeface="Arial"/>
                <a:cs typeface="Arial"/>
              </a:rPr>
              <a:t>attributes</a:t>
            </a:r>
            <a:endParaRPr lang="en-US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i="1" spc="25" dirty="0" smtClean="0">
                <a:latin typeface="Arial"/>
                <a:cs typeface="Arial"/>
              </a:rPr>
              <a:t>R </a:t>
            </a:r>
            <a:r>
              <a:rPr lang="en-US" spc="20" dirty="0" smtClean="0">
                <a:latin typeface="Arial"/>
                <a:cs typeface="Arial"/>
              </a:rPr>
              <a:t>= </a:t>
            </a:r>
            <a:r>
              <a:rPr lang="en-US" spc="15" dirty="0" smtClean="0">
                <a:latin typeface="Arial"/>
                <a:cs typeface="Arial"/>
              </a:rPr>
              <a:t>(</a:t>
            </a:r>
            <a:r>
              <a:rPr lang="en-US" i="1" spc="15" dirty="0" smtClean="0">
                <a:latin typeface="Arial"/>
                <a:cs typeface="Arial"/>
              </a:rPr>
              <a:t>A</a:t>
            </a:r>
            <a:r>
              <a:rPr lang="en-US" spc="22" baseline="-20467" dirty="0" smtClean="0">
                <a:latin typeface="Arial"/>
                <a:cs typeface="Arial"/>
              </a:rPr>
              <a:t>1</a:t>
            </a:r>
            <a:r>
              <a:rPr lang="en-US" spc="15" dirty="0" smtClean="0">
                <a:latin typeface="Arial"/>
                <a:cs typeface="Arial"/>
              </a:rPr>
              <a:t>, </a:t>
            </a:r>
            <a:r>
              <a:rPr lang="en-US" i="1" spc="15" dirty="0" smtClean="0">
                <a:latin typeface="Arial"/>
                <a:cs typeface="Arial"/>
              </a:rPr>
              <a:t>A</a:t>
            </a:r>
            <a:r>
              <a:rPr lang="en-US" spc="22" baseline="-20467" dirty="0" smtClean="0">
                <a:latin typeface="Arial"/>
                <a:cs typeface="Arial"/>
              </a:rPr>
              <a:t>2</a:t>
            </a:r>
            <a:r>
              <a:rPr lang="en-US" spc="15" dirty="0" smtClean="0">
                <a:latin typeface="Arial"/>
                <a:cs typeface="Arial"/>
              </a:rPr>
              <a:t>, </a:t>
            </a:r>
            <a:r>
              <a:rPr lang="en-US" spc="20" dirty="0" smtClean="0">
                <a:latin typeface="Arial"/>
                <a:cs typeface="Arial"/>
              </a:rPr>
              <a:t>…, </a:t>
            </a:r>
            <a:r>
              <a:rPr lang="en-US" i="1" spc="20" dirty="0" smtClean="0">
                <a:latin typeface="Arial"/>
                <a:cs typeface="Arial"/>
              </a:rPr>
              <a:t>A</a:t>
            </a:r>
            <a:r>
              <a:rPr lang="en-US" i="1" spc="30" baseline="-20467" dirty="0" smtClean="0">
                <a:latin typeface="Arial"/>
                <a:cs typeface="Arial"/>
              </a:rPr>
              <a:t>n </a:t>
            </a:r>
            <a:r>
              <a:rPr lang="en-US" spc="10" dirty="0" smtClean="0">
                <a:latin typeface="Arial"/>
                <a:cs typeface="Arial"/>
              </a:rPr>
              <a:t>) is </a:t>
            </a:r>
            <a:r>
              <a:rPr lang="en-US" spc="20" dirty="0" smtClean="0">
                <a:latin typeface="Arial"/>
                <a:cs typeface="Arial"/>
              </a:rPr>
              <a:t>a </a:t>
            </a:r>
            <a:r>
              <a:rPr lang="en-US" i="1" spc="15" dirty="0" smtClean="0">
                <a:latin typeface="Arial"/>
                <a:cs typeface="Arial"/>
              </a:rPr>
              <a:t>relation</a:t>
            </a:r>
            <a:r>
              <a:rPr lang="en-US" i="1" spc="-160" dirty="0" smtClean="0">
                <a:latin typeface="Arial"/>
                <a:cs typeface="Arial"/>
              </a:rPr>
              <a:t> </a:t>
            </a:r>
            <a:r>
              <a:rPr lang="en-US" i="1" spc="20" dirty="0" smtClean="0">
                <a:latin typeface="Arial"/>
                <a:cs typeface="Arial"/>
              </a:rPr>
              <a:t>schema</a:t>
            </a:r>
            <a:endParaRPr lang="en-US" dirty="0" smtClean="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  <a:spcBef>
                <a:spcPts val="819"/>
              </a:spcBef>
            </a:pPr>
            <a:r>
              <a:rPr lang="en-US" spc="15" dirty="0" smtClean="0">
                <a:latin typeface="Arial"/>
                <a:cs typeface="Arial"/>
              </a:rPr>
              <a:t>Example:</a:t>
            </a:r>
            <a:endParaRPr lang="en-US" dirty="0" smtClean="0">
              <a:latin typeface="Arial"/>
              <a:cs typeface="Arial"/>
            </a:endParaRPr>
          </a:p>
          <a:p>
            <a:pPr marL="557530">
              <a:lnSpc>
                <a:spcPct val="100000"/>
              </a:lnSpc>
              <a:spcBef>
                <a:spcPts val="1025"/>
              </a:spcBef>
            </a:pPr>
            <a:r>
              <a:rPr lang="en-US" i="1" spc="15" dirty="0" smtClean="0">
                <a:latin typeface="Arial"/>
                <a:cs typeface="Arial"/>
              </a:rPr>
              <a:t>instructor </a:t>
            </a:r>
            <a:r>
              <a:rPr lang="en-US" spc="20" dirty="0" smtClean="0">
                <a:latin typeface="Arial"/>
                <a:cs typeface="Arial"/>
              </a:rPr>
              <a:t>= </a:t>
            </a:r>
            <a:r>
              <a:rPr lang="en-US" spc="15" dirty="0" smtClean="0">
                <a:latin typeface="Arial"/>
                <a:cs typeface="Arial"/>
              </a:rPr>
              <a:t>(</a:t>
            </a:r>
            <a:r>
              <a:rPr lang="en-US" i="1" spc="15" dirty="0" smtClean="0">
                <a:latin typeface="Arial"/>
                <a:cs typeface="Arial"/>
              </a:rPr>
              <a:t>ID, </a:t>
            </a:r>
            <a:r>
              <a:rPr lang="en-US" i="1" spc="20" dirty="0" smtClean="0">
                <a:latin typeface="Arial"/>
                <a:cs typeface="Arial"/>
              </a:rPr>
              <a:t>name, </a:t>
            </a:r>
            <a:r>
              <a:rPr lang="en-US" i="1" spc="20" dirty="0" err="1" smtClean="0">
                <a:latin typeface="Arial"/>
                <a:cs typeface="Arial"/>
              </a:rPr>
              <a:t>dept_name</a:t>
            </a:r>
            <a:r>
              <a:rPr lang="en-US" i="1" spc="20" dirty="0" smtClean="0">
                <a:latin typeface="Arial"/>
                <a:cs typeface="Arial"/>
              </a:rPr>
              <a:t>,</a:t>
            </a:r>
            <a:r>
              <a:rPr lang="en-US" i="1" spc="-125" dirty="0" smtClean="0">
                <a:latin typeface="Arial"/>
                <a:cs typeface="Arial"/>
              </a:rPr>
              <a:t> </a:t>
            </a:r>
            <a:r>
              <a:rPr lang="en-US" i="1" spc="15" dirty="0" smtClean="0">
                <a:latin typeface="Arial"/>
                <a:cs typeface="Arial"/>
              </a:rPr>
              <a:t>salary</a:t>
            </a:r>
            <a:r>
              <a:rPr lang="en-US" spc="15" dirty="0" smtClean="0">
                <a:latin typeface="Arial"/>
                <a:cs typeface="Arial"/>
              </a:rPr>
              <a:t>)</a:t>
            </a:r>
            <a:endParaRPr lang="en-US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1019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pc="15" dirty="0" smtClean="0">
                <a:latin typeface="Arial"/>
                <a:cs typeface="Arial"/>
              </a:rPr>
              <a:t>Formally, given sets </a:t>
            </a:r>
            <a:r>
              <a:rPr lang="en-US" i="1" spc="15" dirty="0" smtClean="0">
                <a:latin typeface="Arial"/>
                <a:cs typeface="Arial"/>
              </a:rPr>
              <a:t>D</a:t>
            </a:r>
            <a:r>
              <a:rPr lang="en-US" spc="22" baseline="-20467" dirty="0" smtClean="0">
                <a:latin typeface="Arial"/>
                <a:cs typeface="Arial"/>
              </a:rPr>
              <a:t>1</a:t>
            </a:r>
            <a:r>
              <a:rPr lang="en-US" spc="15" dirty="0" smtClean="0">
                <a:latin typeface="Arial"/>
                <a:cs typeface="Arial"/>
              </a:rPr>
              <a:t>, </a:t>
            </a:r>
            <a:r>
              <a:rPr lang="en-US" i="1" spc="15" dirty="0" smtClean="0">
                <a:latin typeface="Arial"/>
                <a:cs typeface="Arial"/>
              </a:rPr>
              <a:t>D</a:t>
            </a:r>
            <a:r>
              <a:rPr lang="en-US" spc="22" baseline="-20467" dirty="0" smtClean="0">
                <a:latin typeface="Arial"/>
                <a:cs typeface="Arial"/>
              </a:rPr>
              <a:t>2</a:t>
            </a:r>
            <a:r>
              <a:rPr lang="en-US" spc="15" dirty="0" smtClean="0">
                <a:latin typeface="Arial"/>
                <a:cs typeface="Arial"/>
              </a:rPr>
              <a:t>, </a:t>
            </a:r>
            <a:r>
              <a:rPr lang="en-US" spc="20" dirty="0" smtClean="0">
                <a:latin typeface="Arial"/>
                <a:cs typeface="Arial"/>
              </a:rPr>
              <a:t>…. </a:t>
            </a:r>
            <a:r>
              <a:rPr lang="en-US" i="1" spc="20" dirty="0" err="1" smtClean="0">
                <a:latin typeface="Arial"/>
                <a:cs typeface="Arial"/>
              </a:rPr>
              <a:t>D</a:t>
            </a:r>
            <a:r>
              <a:rPr lang="en-US" i="1" spc="30" baseline="-20467" dirty="0" err="1" smtClean="0">
                <a:latin typeface="Arial"/>
                <a:cs typeface="Arial"/>
              </a:rPr>
              <a:t>n</a:t>
            </a:r>
            <a:r>
              <a:rPr lang="en-US" i="1" spc="30" baseline="-20467" dirty="0" smtClean="0">
                <a:latin typeface="Arial"/>
                <a:cs typeface="Arial"/>
              </a:rPr>
              <a:t> </a:t>
            </a:r>
            <a:r>
              <a:rPr lang="en-US" spc="20" dirty="0" smtClean="0">
                <a:latin typeface="Arial"/>
                <a:cs typeface="Arial"/>
              </a:rPr>
              <a:t>a </a:t>
            </a:r>
            <a:r>
              <a:rPr lang="en-US" b="1" spc="15" dirty="0" smtClean="0">
                <a:solidFill>
                  <a:srgbClr val="00009A"/>
                </a:solidFill>
                <a:latin typeface="Arial"/>
                <a:cs typeface="Arial"/>
              </a:rPr>
              <a:t>relation </a:t>
            </a:r>
            <a:r>
              <a:rPr lang="en-US" b="1" i="1" spc="10" dirty="0" smtClean="0">
                <a:latin typeface="Arial"/>
                <a:cs typeface="Arial"/>
              </a:rPr>
              <a:t>r </a:t>
            </a:r>
            <a:r>
              <a:rPr lang="en-US" spc="10" dirty="0" smtClean="0">
                <a:latin typeface="Arial"/>
                <a:cs typeface="Arial"/>
              </a:rPr>
              <a:t>is </a:t>
            </a:r>
            <a:r>
              <a:rPr lang="en-US" spc="20" dirty="0" smtClean="0">
                <a:latin typeface="Arial"/>
                <a:cs typeface="Arial"/>
              </a:rPr>
              <a:t>a </a:t>
            </a:r>
            <a:r>
              <a:rPr lang="en-US" spc="10" dirty="0" smtClean="0">
                <a:latin typeface="Arial"/>
                <a:cs typeface="Arial"/>
              </a:rPr>
              <a:t>subset</a:t>
            </a:r>
            <a:r>
              <a:rPr lang="en-US" spc="-185" dirty="0" smtClean="0">
                <a:latin typeface="Arial"/>
                <a:cs typeface="Arial"/>
              </a:rPr>
              <a:t> </a:t>
            </a:r>
            <a:r>
              <a:rPr lang="en-US" spc="10" dirty="0" smtClean="0">
                <a:latin typeface="Arial"/>
                <a:cs typeface="Arial"/>
              </a:rPr>
              <a:t>of</a:t>
            </a:r>
            <a:endParaRPr lang="en-US" dirty="0" smtClean="0">
              <a:latin typeface="Arial"/>
              <a:cs typeface="Arial"/>
            </a:endParaRPr>
          </a:p>
          <a:p>
            <a:pPr marL="714375">
              <a:lnSpc>
                <a:spcPct val="100000"/>
              </a:lnSpc>
              <a:spcBef>
                <a:spcPts val="395"/>
              </a:spcBef>
            </a:pPr>
            <a:r>
              <a:rPr lang="en-US" i="1" spc="20" dirty="0" smtClean="0">
                <a:latin typeface="Arial"/>
                <a:cs typeface="Arial"/>
              </a:rPr>
              <a:t>D</a:t>
            </a:r>
            <a:r>
              <a:rPr lang="en-US" spc="30" baseline="-20467" dirty="0" smtClean="0">
                <a:latin typeface="Arial"/>
                <a:cs typeface="Arial"/>
              </a:rPr>
              <a:t>1 </a:t>
            </a:r>
            <a:r>
              <a:rPr lang="en-US" spc="15" dirty="0" smtClean="0">
                <a:latin typeface="Arial"/>
                <a:cs typeface="Arial"/>
              </a:rPr>
              <a:t>x </a:t>
            </a:r>
            <a:r>
              <a:rPr lang="en-US" i="1" spc="20" dirty="0" smtClean="0">
                <a:latin typeface="Arial"/>
                <a:cs typeface="Arial"/>
              </a:rPr>
              <a:t>D</a:t>
            </a:r>
            <a:r>
              <a:rPr lang="en-US" spc="30" baseline="-20467" dirty="0" smtClean="0">
                <a:latin typeface="Arial"/>
                <a:cs typeface="Arial"/>
              </a:rPr>
              <a:t>2 </a:t>
            </a:r>
            <a:r>
              <a:rPr lang="en-US" spc="15" dirty="0" smtClean="0">
                <a:latin typeface="Arial"/>
                <a:cs typeface="Arial"/>
              </a:rPr>
              <a:t>x </a:t>
            </a:r>
            <a:r>
              <a:rPr lang="en-US" spc="35" dirty="0" smtClean="0">
                <a:latin typeface="Arial"/>
                <a:cs typeface="Arial"/>
              </a:rPr>
              <a:t>… </a:t>
            </a:r>
            <a:r>
              <a:rPr lang="en-US" spc="15" dirty="0" smtClean="0">
                <a:latin typeface="Arial"/>
                <a:cs typeface="Arial"/>
              </a:rPr>
              <a:t>x</a:t>
            </a:r>
            <a:r>
              <a:rPr lang="en-US" spc="-195" dirty="0" smtClean="0">
                <a:latin typeface="Arial"/>
                <a:cs typeface="Arial"/>
              </a:rPr>
              <a:t> </a:t>
            </a:r>
            <a:r>
              <a:rPr lang="en-US" i="1" spc="20" dirty="0" err="1" smtClean="0">
                <a:latin typeface="Arial"/>
                <a:cs typeface="Arial"/>
              </a:rPr>
              <a:t>D</a:t>
            </a:r>
            <a:r>
              <a:rPr lang="en-US" i="1" spc="30" baseline="-20467" dirty="0" err="1" smtClean="0">
                <a:latin typeface="Arial"/>
                <a:cs typeface="Arial"/>
              </a:rPr>
              <a:t>n</a:t>
            </a:r>
            <a:endParaRPr lang="en-US" baseline="-20467" dirty="0" smtClean="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  <a:spcBef>
                <a:spcPts val="405"/>
              </a:spcBef>
            </a:pPr>
            <a:r>
              <a:rPr lang="en-US" spc="15" dirty="0" smtClean="0">
                <a:latin typeface="Arial"/>
                <a:cs typeface="Arial"/>
              </a:rPr>
              <a:t>Thus, </a:t>
            </a:r>
            <a:r>
              <a:rPr lang="en-US" spc="20" dirty="0" smtClean="0">
                <a:latin typeface="Arial"/>
                <a:cs typeface="Arial"/>
              </a:rPr>
              <a:t>a </a:t>
            </a:r>
            <a:r>
              <a:rPr lang="en-US" spc="15" dirty="0" smtClean="0">
                <a:latin typeface="Arial"/>
                <a:cs typeface="Arial"/>
              </a:rPr>
              <a:t>relation </a:t>
            </a:r>
            <a:r>
              <a:rPr lang="en-US" spc="10" dirty="0" smtClean="0">
                <a:latin typeface="Arial"/>
                <a:cs typeface="Arial"/>
              </a:rPr>
              <a:t>is </a:t>
            </a:r>
            <a:r>
              <a:rPr lang="en-US" spc="20" dirty="0" smtClean="0">
                <a:latin typeface="Arial"/>
                <a:cs typeface="Arial"/>
              </a:rPr>
              <a:t>a </a:t>
            </a:r>
            <a:r>
              <a:rPr lang="en-US" spc="15" dirty="0" smtClean="0">
                <a:latin typeface="Arial"/>
                <a:cs typeface="Arial"/>
              </a:rPr>
              <a:t>set of </a:t>
            </a:r>
            <a:r>
              <a:rPr lang="en-US" i="1" spc="15" dirty="0" smtClean="0">
                <a:latin typeface="Arial"/>
                <a:cs typeface="Arial"/>
              </a:rPr>
              <a:t>n</a:t>
            </a:r>
            <a:r>
              <a:rPr lang="en-US" spc="15" dirty="0" smtClean="0">
                <a:latin typeface="Arial"/>
                <a:cs typeface="Arial"/>
              </a:rPr>
              <a:t>-tuples (</a:t>
            </a:r>
            <a:r>
              <a:rPr lang="en-US" i="1" spc="15" dirty="0" smtClean="0">
                <a:latin typeface="Arial"/>
                <a:cs typeface="Arial"/>
              </a:rPr>
              <a:t>a</a:t>
            </a:r>
            <a:r>
              <a:rPr lang="en-US" spc="22" baseline="-20467" dirty="0" smtClean="0">
                <a:latin typeface="Arial"/>
                <a:cs typeface="Arial"/>
              </a:rPr>
              <a:t>1</a:t>
            </a:r>
            <a:r>
              <a:rPr lang="en-US" spc="15" dirty="0" smtClean="0">
                <a:latin typeface="Arial"/>
                <a:cs typeface="Arial"/>
              </a:rPr>
              <a:t>, </a:t>
            </a:r>
            <a:r>
              <a:rPr lang="en-US" i="1" spc="15" dirty="0" smtClean="0">
                <a:latin typeface="Arial"/>
                <a:cs typeface="Arial"/>
              </a:rPr>
              <a:t>a</a:t>
            </a:r>
            <a:r>
              <a:rPr lang="en-US" spc="22" baseline="-20467" dirty="0" smtClean="0">
                <a:latin typeface="Arial"/>
                <a:cs typeface="Arial"/>
              </a:rPr>
              <a:t>2</a:t>
            </a:r>
            <a:r>
              <a:rPr lang="en-US" spc="15" dirty="0" smtClean="0">
                <a:latin typeface="Arial"/>
                <a:cs typeface="Arial"/>
              </a:rPr>
              <a:t>, </a:t>
            </a:r>
            <a:r>
              <a:rPr lang="en-US" spc="20" dirty="0" smtClean="0">
                <a:latin typeface="Arial"/>
                <a:cs typeface="Arial"/>
              </a:rPr>
              <a:t>…, </a:t>
            </a:r>
            <a:r>
              <a:rPr lang="en-US" i="1" spc="15" dirty="0" smtClean="0">
                <a:latin typeface="Arial"/>
                <a:cs typeface="Arial"/>
              </a:rPr>
              <a:t>a</a:t>
            </a:r>
            <a:r>
              <a:rPr lang="en-US" i="1" spc="22" baseline="-20467" dirty="0" smtClean="0">
                <a:latin typeface="Arial"/>
                <a:cs typeface="Arial"/>
              </a:rPr>
              <a:t>n</a:t>
            </a:r>
            <a:r>
              <a:rPr lang="en-US" spc="15" dirty="0" smtClean="0">
                <a:latin typeface="Arial"/>
                <a:cs typeface="Arial"/>
              </a:rPr>
              <a:t>) </a:t>
            </a:r>
            <a:r>
              <a:rPr lang="en-US" spc="20" dirty="0" smtClean="0">
                <a:latin typeface="Arial"/>
                <a:cs typeface="Arial"/>
              </a:rPr>
              <a:t>where each </a:t>
            </a:r>
            <a:r>
              <a:rPr lang="en-US" i="1" spc="10" dirty="0" err="1" smtClean="0">
                <a:latin typeface="Arial"/>
                <a:cs typeface="Arial"/>
              </a:rPr>
              <a:t>a</a:t>
            </a:r>
            <a:r>
              <a:rPr lang="en-US" i="1" spc="15" baseline="-20467" dirty="0" err="1" smtClean="0">
                <a:latin typeface="Arial"/>
                <a:cs typeface="Arial"/>
              </a:rPr>
              <a:t>i</a:t>
            </a:r>
            <a:r>
              <a:rPr lang="en-US" i="1" spc="15" baseline="-20467" dirty="0" smtClean="0">
                <a:latin typeface="Arial"/>
                <a:cs typeface="Arial"/>
              </a:rPr>
              <a:t> </a:t>
            </a:r>
            <a:r>
              <a:rPr lang="en-US" spc="25" dirty="0" smtClean="0">
                <a:latin typeface="Symbol"/>
                <a:cs typeface="Symbol"/>
              </a:rPr>
              <a:t></a:t>
            </a:r>
            <a:r>
              <a:rPr lang="en-US" spc="-210" dirty="0" smtClean="0">
                <a:latin typeface="Times New Roman"/>
                <a:cs typeface="Times New Roman"/>
              </a:rPr>
              <a:t> </a:t>
            </a:r>
            <a:r>
              <a:rPr lang="en-US" i="1" spc="15" dirty="0" smtClean="0">
                <a:latin typeface="Arial"/>
                <a:cs typeface="Arial"/>
              </a:rPr>
              <a:t>D</a:t>
            </a:r>
            <a:r>
              <a:rPr lang="en-US" i="1" spc="22" baseline="-20467" dirty="0" smtClean="0">
                <a:latin typeface="Arial"/>
                <a:cs typeface="Arial"/>
              </a:rPr>
              <a:t>i</a:t>
            </a:r>
            <a:endParaRPr lang="en-US" baseline="-20467" dirty="0" smtClean="0">
              <a:latin typeface="Arial"/>
              <a:cs typeface="Arial"/>
            </a:endParaRPr>
          </a:p>
          <a:p>
            <a:pPr marL="295275" marR="5080" indent="-282575">
              <a:lnSpc>
                <a:spcPct val="102400"/>
              </a:lnSpc>
              <a:spcBef>
                <a:spcPts val="81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pc="20" dirty="0" smtClean="0">
                <a:latin typeface="Arial"/>
                <a:cs typeface="Arial"/>
              </a:rPr>
              <a:t>The </a:t>
            </a:r>
            <a:r>
              <a:rPr lang="en-US" spc="15" dirty="0" smtClean="0">
                <a:latin typeface="Arial"/>
                <a:cs typeface="Arial"/>
              </a:rPr>
              <a:t>current values </a:t>
            </a:r>
            <a:r>
              <a:rPr lang="en-US" spc="10" dirty="0" smtClean="0">
                <a:latin typeface="Arial"/>
                <a:cs typeface="Arial"/>
              </a:rPr>
              <a:t>(</a:t>
            </a:r>
            <a:r>
              <a:rPr lang="en-US" b="1" spc="10" dirty="0" smtClean="0">
                <a:solidFill>
                  <a:srgbClr val="00009A"/>
                </a:solidFill>
                <a:latin typeface="Arial"/>
                <a:cs typeface="Arial"/>
              </a:rPr>
              <a:t>relation instance</a:t>
            </a:r>
            <a:r>
              <a:rPr lang="en-US" spc="10" dirty="0" smtClean="0">
                <a:latin typeface="Arial"/>
                <a:cs typeface="Arial"/>
              </a:rPr>
              <a:t>) </a:t>
            </a:r>
            <a:r>
              <a:rPr lang="en-US" spc="15" dirty="0" smtClean="0">
                <a:latin typeface="Arial"/>
                <a:cs typeface="Arial"/>
              </a:rPr>
              <a:t>of </a:t>
            </a:r>
            <a:r>
              <a:rPr lang="en-US" spc="20" dirty="0" smtClean="0">
                <a:latin typeface="Arial"/>
                <a:cs typeface="Arial"/>
              </a:rPr>
              <a:t>a </a:t>
            </a:r>
            <a:r>
              <a:rPr lang="en-US" spc="15" dirty="0" smtClean="0">
                <a:latin typeface="Arial"/>
                <a:cs typeface="Arial"/>
              </a:rPr>
              <a:t>relation are specified </a:t>
            </a:r>
            <a:r>
              <a:rPr lang="en-US" spc="20" dirty="0" smtClean="0">
                <a:latin typeface="Arial"/>
                <a:cs typeface="Arial"/>
              </a:rPr>
              <a:t>by</a:t>
            </a:r>
            <a:r>
              <a:rPr lang="en-US" spc="-140" dirty="0" smtClean="0">
                <a:latin typeface="Arial"/>
                <a:cs typeface="Arial"/>
              </a:rPr>
              <a:t> </a:t>
            </a:r>
            <a:r>
              <a:rPr lang="en-US" spc="20" dirty="0" smtClean="0">
                <a:latin typeface="Arial"/>
                <a:cs typeface="Arial"/>
              </a:rPr>
              <a:t>a  </a:t>
            </a:r>
            <a:r>
              <a:rPr lang="en-US" spc="15" dirty="0" smtClean="0">
                <a:latin typeface="Arial"/>
                <a:cs typeface="Arial"/>
              </a:rPr>
              <a:t>table</a:t>
            </a:r>
            <a:endParaRPr lang="en-US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6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pc="20" dirty="0" smtClean="0">
                <a:latin typeface="Arial"/>
                <a:cs typeface="Arial"/>
              </a:rPr>
              <a:t>An </a:t>
            </a:r>
            <a:r>
              <a:rPr lang="en-US" spc="10" dirty="0" smtClean="0">
                <a:latin typeface="Arial"/>
                <a:cs typeface="Arial"/>
              </a:rPr>
              <a:t>element </a:t>
            </a:r>
            <a:r>
              <a:rPr lang="en-US" b="1" i="1" spc="10" dirty="0" smtClean="0">
                <a:solidFill>
                  <a:srgbClr val="65659A"/>
                </a:solidFill>
                <a:latin typeface="Arial"/>
                <a:cs typeface="Arial"/>
              </a:rPr>
              <a:t>t </a:t>
            </a:r>
            <a:r>
              <a:rPr lang="en-US" spc="15" dirty="0" smtClean="0">
                <a:latin typeface="Arial"/>
                <a:cs typeface="Arial"/>
              </a:rPr>
              <a:t>of </a:t>
            </a:r>
            <a:r>
              <a:rPr lang="en-US" b="1" i="1" spc="10" dirty="0" smtClean="0">
                <a:solidFill>
                  <a:srgbClr val="65659A"/>
                </a:solidFill>
                <a:latin typeface="Arial"/>
                <a:cs typeface="Arial"/>
              </a:rPr>
              <a:t>r </a:t>
            </a:r>
            <a:r>
              <a:rPr lang="en-US" spc="10" dirty="0" smtClean="0">
                <a:latin typeface="Arial"/>
                <a:cs typeface="Arial"/>
              </a:rPr>
              <a:t>is </a:t>
            </a:r>
            <a:r>
              <a:rPr lang="en-US" spc="20" dirty="0" smtClean="0">
                <a:latin typeface="Arial"/>
                <a:cs typeface="Arial"/>
              </a:rPr>
              <a:t>a </a:t>
            </a:r>
            <a:r>
              <a:rPr lang="en-US" i="1" spc="15" dirty="0" smtClean="0">
                <a:latin typeface="Arial"/>
                <a:cs typeface="Arial"/>
              </a:rPr>
              <a:t>tuple</a:t>
            </a:r>
            <a:r>
              <a:rPr lang="en-US" spc="15" dirty="0" smtClean="0">
                <a:latin typeface="Arial"/>
                <a:cs typeface="Arial"/>
              </a:rPr>
              <a:t>, </a:t>
            </a:r>
            <a:r>
              <a:rPr lang="en-US" spc="10" dirty="0" smtClean="0">
                <a:latin typeface="Arial"/>
                <a:cs typeface="Arial"/>
              </a:rPr>
              <a:t>represented </a:t>
            </a:r>
            <a:r>
              <a:rPr lang="en-US" spc="15" dirty="0" smtClean="0">
                <a:latin typeface="Arial"/>
                <a:cs typeface="Arial"/>
              </a:rPr>
              <a:t>by </a:t>
            </a:r>
            <a:r>
              <a:rPr lang="en-US" spc="20" dirty="0" smtClean="0">
                <a:latin typeface="Arial"/>
                <a:cs typeface="Arial"/>
              </a:rPr>
              <a:t>a </a:t>
            </a:r>
            <a:r>
              <a:rPr lang="en-US" i="1" spc="20" dirty="0" smtClean="0">
                <a:latin typeface="Arial"/>
                <a:cs typeface="Arial"/>
              </a:rPr>
              <a:t>row </a:t>
            </a:r>
            <a:r>
              <a:rPr lang="en-US" spc="10" dirty="0" smtClean="0">
                <a:latin typeface="Arial"/>
                <a:cs typeface="Arial"/>
              </a:rPr>
              <a:t>in </a:t>
            </a:r>
            <a:r>
              <a:rPr lang="en-US" spc="20" dirty="0" smtClean="0">
                <a:latin typeface="Arial"/>
                <a:cs typeface="Arial"/>
              </a:rPr>
              <a:t>a</a:t>
            </a:r>
            <a:r>
              <a:rPr lang="en-US" spc="-155" dirty="0" smtClean="0">
                <a:latin typeface="Arial"/>
                <a:cs typeface="Arial"/>
              </a:rPr>
              <a:t> </a:t>
            </a:r>
            <a:r>
              <a:rPr lang="en-US" spc="15" dirty="0" smtClean="0">
                <a:latin typeface="Arial"/>
                <a:cs typeface="Arial"/>
              </a:rPr>
              <a:t>table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C4B5-5C87-4141-9D32-7A2184B4FC8E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4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 are Unordered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0355" indent="-28765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300355" algn="l"/>
                <a:tab pos="300990" algn="l"/>
              </a:tabLst>
            </a:pPr>
            <a:r>
              <a:rPr lang="en-US" spc="15" dirty="0" smtClean="0">
                <a:latin typeface="Arial"/>
                <a:cs typeface="Arial"/>
              </a:rPr>
              <a:t>Order of tuples </a:t>
            </a:r>
            <a:r>
              <a:rPr lang="en-US" spc="10" dirty="0" smtClean="0">
                <a:latin typeface="Arial"/>
                <a:cs typeface="Arial"/>
              </a:rPr>
              <a:t>is </a:t>
            </a:r>
            <a:r>
              <a:rPr lang="en-US" spc="15" dirty="0" smtClean="0">
                <a:latin typeface="Arial"/>
                <a:cs typeface="Arial"/>
              </a:rPr>
              <a:t>irrelevant (tuples </a:t>
            </a:r>
            <a:r>
              <a:rPr lang="en-US" spc="20" dirty="0" smtClean="0">
                <a:latin typeface="Arial"/>
                <a:cs typeface="Arial"/>
              </a:rPr>
              <a:t>may be </a:t>
            </a:r>
            <a:r>
              <a:rPr lang="en-US" spc="15" dirty="0" smtClean="0">
                <a:latin typeface="Arial"/>
                <a:cs typeface="Arial"/>
              </a:rPr>
              <a:t>stored </a:t>
            </a:r>
            <a:r>
              <a:rPr lang="en-US" spc="10" dirty="0" smtClean="0">
                <a:latin typeface="Arial"/>
                <a:cs typeface="Arial"/>
              </a:rPr>
              <a:t>in </a:t>
            </a:r>
            <a:r>
              <a:rPr lang="en-US" spc="20" dirty="0" smtClean="0">
                <a:latin typeface="Arial"/>
                <a:cs typeface="Arial"/>
              </a:rPr>
              <a:t>an </a:t>
            </a:r>
            <a:r>
              <a:rPr lang="en-US" spc="15" dirty="0" smtClean="0">
                <a:latin typeface="Arial"/>
                <a:cs typeface="Arial"/>
              </a:rPr>
              <a:t>arbitrary</a:t>
            </a:r>
            <a:r>
              <a:rPr lang="en-US" spc="-220" dirty="0" smtClean="0">
                <a:latin typeface="Arial"/>
                <a:cs typeface="Arial"/>
              </a:rPr>
              <a:t> </a:t>
            </a:r>
            <a:r>
              <a:rPr lang="en-US" spc="15" dirty="0" smtClean="0">
                <a:latin typeface="Arial"/>
                <a:cs typeface="Arial"/>
              </a:rPr>
              <a:t>order)</a:t>
            </a:r>
            <a:endParaRPr lang="en-US" dirty="0" smtClean="0">
              <a:latin typeface="Arial"/>
              <a:cs typeface="Arial"/>
            </a:endParaRPr>
          </a:p>
          <a:p>
            <a:pPr marL="300355" indent="-28765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300355" algn="l"/>
                <a:tab pos="300990" algn="l"/>
              </a:tabLst>
            </a:pPr>
            <a:r>
              <a:rPr lang="en-US" spc="15" dirty="0" smtClean="0">
                <a:latin typeface="Arial"/>
                <a:cs typeface="Arial"/>
              </a:rPr>
              <a:t>Example: </a:t>
            </a:r>
            <a:r>
              <a:rPr lang="en-US" i="1" spc="15" dirty="0" smtClean="0">
                <a:latin typeface="Arial"/>
                <a:cs typeface="Arial"/>
              </a:rPr>
              <a:t>instructor </a:t>
            </a:r>
            <a:r>
              <a:rPr lang="en-US" spc="15" dirty="0" smtClean="0">
                <a:latin typeface="Arial"/>
                <a:cs typeface="Arial"/>
              </a:rPr>
              <a:t>relation with unordered</a:t>
            </a:r>
            <a:r>
              <a:rPr lang="en-US" spc="-95" dirty="0" smtClean="0">
                <a:latin typeface="Arial"/>
                <a:cs typeface="Arial"/>
              </a:rPr>
              <a:t> </a:t>
            </a:r>
            <a:r>
              <a:rPr lang="en-US" spc="15" dirty="0" smtClean="0">
                <a:latin typeface="Arial"/>
                <a:cs typeface="Arial"/>
              </a:rPr>
              <a:t>tuples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object 5"/>
          <p:cNvSpPr/>
          <p:nvPr/>
        </p:nvSpPr>
        <p:spPr>
          <a:xfrm>
            <a:off x="1295400" y="3776473"/>
            <a:ext cx="6705600" cy="3081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220F-1B84-441B-859C-55199FE6B5DF}" type="datetime1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2000" spc="15" dirty="0" smtClean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lang="en-US" sz="2000" spc="10" dirty="0" smtClean="0">
                <a:solidFill>
                  <a:srgbClr val="FF0000"/>
                </a:solidFill>
                <a:latin typeface="Arial"/>
                <a:cs typeface="Arial"/>
              </a:rPr>
              <a:t>process of designing the general structure of the</a:t>
            </a:r>
            <a:r>
              <a:rPr lang="en-US" sz="2000" spc="-6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spc="10" dirty="0" smtClean="0">
                <a:solidFill>
                  <a:srgbClr val="FF0000"/>
                </a:solidFill>
                <a:latin typeface="Arial"/>
                <a:cs typeface="Arial"/>
              </a:rPr>
              <a:t>database:</a:t>
            </a:r>
            <a:endParaRPr lang="en-US" sz="20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577850" marR="5080" indent="-282575">
              <a:lnSpc>
                <a:spcPct val="102400"/>
              </a:lnSpc>
              <a:buClr>
                <a:srgbClr val="CC3300"/>
              </a:buClr>
              <a:buSzPct val="89655"/>
              <a:buFont typeface="Wingdings"/>
              <a:buChar char=""/>
              <a:tabLst>
                <a:tab pos="577850" algn="l"/>
                <a:tab pos="578485" algn="l"/>
              </a:tabLst>
            </a:pPr>
            <a:r>
              <a:rPr lang="en-US" sz="2000" b="1" spc="10" dirty="0" smtClean="0">
                <a:latin typeface="Arial"/>
                <a:cs typeface="Arial"/>
              </a:rPr>
              <a:t>Logical </a:t>
            </a:r>
            <a:r>
              <a:rPr lang="en-US" sz="2000" b="1" spc="15" dirty="0" smtClean="0">
                <a:latin typeface="Arial"/>
                <a:cs typeface="Arial"/>
              </a:rPr>
              <a:t>Design </a:t>
            </a:r>
            <a:r>
              <a:rPr lang="en-US" sz="2000" spc="20" dirty="0" smtClean="0">
                <a:latin typeface="Arial"/>
                <a:cs typeface="Arial"/>
              </a:rPr>
              <a:t>– </a:t>
            </a:r>
            <a:r>
              <a:rPr lang="en-US" sz="2000" spc="15" dirty="0" smtClean="0">
                <a:latin typeface="Arial"/>
                <a:cs typeface="Arial"/>
              </a:rPr>
              <a:t>Deciding </a:t>
            </a:r>
            <a:r>
              <a:rPr lang="en-US" sz="2000" spc="20" dirty="0" smtClean="0">
                <a:latin typeface="Arial"/>
                <a:cs typeface="Arial"/>
              </a:rPr>
              <a:t>on </a:t>
            </a:r>
            <a:r>
              <a:rPr lang="en-US" sz="2000" spc="15" dirty="0" smtClean="0">
                <a:latin typeface="Arial"/>
                <a:cs typeface="Arial"/>
              </a:rPr>
              <a:t>the database </a:t>
            </a:r>
            <a:r>
              <a:rPr lang="en-US" sz="2000" spc="20" dirty="0" smtClean="0">
                <a:latin typeface="Arial"/>
                <a:cs typeface="Arial"/>
              </a:rPr>
              <a:t>schema.  Database </a:t>
            </a:r>
            <a:r>
              <a:rPr lang="en-US" sz="2000" spc="15" dirty="0" smtClean="0">
                <a:latin typeface="Arial"/>
                <a:cs typeface="Arial"/>
              </a:rPr>
              <a:t>design requires that </a:t>
            </a:r>
            <a:r>
              <a:rPr lang="en-US" sz="2000" spc="20" dirty="0" smtClean="0">
                <a:latin typeface="Arial"/>
                <a:cs typeface="Arial"/>
              </a:rPr>
              <a:t>we </a:t>
            </a:r>
            <a:r>
              <a:rPr lang="en-US" sz="2000" spc="15" dirty="0" smtClean="0">
                <a:latin typeface="Arial"/>
                <a:cs typeface="Arial"/>
              </a:rPr>
              <a:t>find </a:t>
            </a:r>
            <a:r>
              <a:rPr lang="en-US" sz="2000" spc="20" dirty="0" smtClean="0">
                <a:latin typeface="Arial"/>
                <a:cs typeface="Arial"/>
              </a:rPr>
              <a:t>a </a:t>
            </a:r>
            <a:r>
              <a:rPr lang="en-US" sz="2000" spc="15" dirty="0" smtClean="0">
                <a:latin typeface="Arial"/>
                <a:cs typeface="Arial"/>
              </a:rPr>
              <a:t>“good” collection</a:t>
            </a:r>
            <a:r>
              <a:rPr lang="en-US" sz="2000" spc="-215" dirty="0" smtClean="0">
                <a:latin typeface="Arial"/>
                <a:cs typeface="Arial"/>
              </a:rPr>
              <a:t> </a:t>
            </a:r>
            <a:r>
              <a:rPr lang="en-US" sz="2000" spc="15" dirty="0" smtClean="0">
                <a:latin typeface="Arial"/>
                <a:cs typeface="Arial"/>
              </a:rPr>
              <a:t>of  relation</a:t>
            </a:r>
            <a:r>
              <a:rPr lang="en-US" sz="2000" spc="-15" dirty="0" smtClean="0">
                <a:latin typeface="Arial"/>
                <a:cs typeface="Arial"/>
              </a:rPr>
              <a:t> </a:t>
            </a:r>
            <a:r>
              <a:rPr lang="en-US" sz="2000" spc="20" dirty="0" smtClean="0">
                <a:latin typeface="Arial"/>
                <a:cs typeface="Arial"/>
              </a:rPr>
              <a:t>schemas.</a:t>
            </a:r>
            <a:endParaRPr lang="en-US" sz="2000" dirty="0" smtClean="0">
              <a:latin typeface="Arial"/>
              <a:cs typeface="Arial"/>
            </a:endParaRPr>
          </a:p>
          <a:p>
            <a:pPr marL="907415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907415" algn="l"/>
                <a:tab pos="908050" algn="l"/>
              </a:tabLst>
            </a:pPr>
            <a:r>
              <a:rPr lang="en-US" sz="2000" spc="15" dirty="0" smtClean="0">
                <a:latin typeface="Arial"/>
                <a:cs typeface="Arial"/>
              </a:rPr>
              <a:t>Business</a:t>
            </a:r>
            <a:r>
              <a:rPr lang="en-US" sz="2000" spc="-10" dirty="0" smtClean="0">
                <a:latin typeface="Arial"/>
                <a:cs typeface="Arial"/>
              </a:rPr>
              <a:t> </a:t>
            </a:r>
            <a:r>
              <a:rPr lang="en-US" sz="2000" spc="15" dirty="0" smtClean="0">
                <a:latin typeface="Arial"/>
                <a:cs typeface="Arial"/>
              </a:rPr>
              <a:t>decision</a:t>
            </a:r>
            <a:endParaRPr lang="en-US" sz="2000" dirty="0" smtClean="0">
              <a:latin typeface="Arial"/>
              <a:cs typeface="Arial"/>
            </a:endParaRPr>
          </a:p>
          <a:p>
            <a:pPr marL="1191260" lvl="2" indent="-189230">
              <a:lnSpc>
                <a:spcPct val="100000"/>
              </a:lnSpc>
              <a:spcBef>
                <a:spcPts val="660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1191895" algn="l"/>
              </a:tabLst>
            </a:pPr>
            <a:r>
              <a:rPr lang="en-US" sz="2000" spc="20" dirty="0" smtClean="0">
                <a:latin typeface="Arial"/>
                <a:cs typeface="Arial"/>
              </a:rPr>
              <a:t>What </a:t>
            </a:r>
            <a:r>
              <a:rPr lang="en-US" sz="2000" spc="15" dirty="0" smtClean="0">
                <a:latin typeface="Arial"/>
                <a:cs typeface="Arial"/>
              </a:rPr>
              <a:t>attributes should </a:t>
            </a:r>
            <a:r>
              <a:rPr lang="en-US" sz="2000" spc="20" dirty="0" smtClean="0">
                <a:latin typeface="Arial"/>
                <a:cs typeface="Arial"/>
              </a:rPr>
              <a:t>we </a:t>
            </a:r>
            <a:r>
              <a:rPr lang="en-US" sz="2000" spc="15" dirty="0" smtClean="0">
                <a:latin typeface="Arial"/>
                <a:cs typeface="Arial"/>
              </a:rPr>
              <a:t>record </a:t>
            </a:r>
            <a:r>
              <a:rPr lang="en-US" sz="2000" spc="10" dirty="0" smtClean="0">
                <a:latin typeface="Arial"/>
                <a:cs typeface="Arial"/>
              </a:rPr>
              <a:t>in </a:t>
            </a:r>
            <a:r>
              <a:rPr lang="en-US" sz="2000" spc="15" dirty="0" smtClean="0">
                <a:latin typeface="Arial"/>
                <a:cs typeface="Arial"/>
              </a:rPr>
              <a:t>the</a:t>
            </a:r>
            <a:r>
              <a:rPr lang="en-US" sz="2000" spc="-110" dirty="0" smtClean="0">
                <a:latin typeface="Arial"/>
                <a:cs typeface="Arial"/>
              </a:rPr>
              <a:t> </a:t>
            </a:r>
            <a:r>
              <a:rPr lang="en-US" sz="2000" spc="15" dirty="0" smtClean="0">
                <a:latin typeface="Arial"/>
                <a:cs typeface="Arial"/>
              </a:rPr>
              <a:t>database?</a:t>
            </a:r>
            <a:endParaRPr lang="en-US" sz="2000" dirty="0" smtClean="0">
              <a:latin typeface="Arial"/>
              <a:cs typeface="Arial"/>
            </a:endParaRPr>
          </a:p>
          <a:p>
            <a:pPr marL="907415" lvl="1" indent="-234950">
              <a:lnSpc>
                <a:spcPct val="100000"/>
              </a:lnSpc>
              <a:spcBef>
                <a:spcPts val="67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907415" algn="l"/>
                <a:tab pos="908050" algn="l"/>
              </a:tabLst>
            </a:pPr>
            <a:r>
              <a:rPr lang="en-US" sz="2000" spc="20" dirty="0" smtClean="0">
                <a:latin typeface="Arial"/>
                <a:cs typeface="Arial"/>
              </a:rPr>
              <a:t>Computer </a:t>
            </a:r>
            <a:r>
              <a:rPr lang="en-US" sz="2000" spc="15" dirty="0" smtClean="0">
                <a:latin typeface="Arial"/>
                <a:cs typeface="Arial"/>
              </a:rPr>
              <a:t>Science</a:t>
            </a:r>
            <a:r>
              <a:rPr lang="en-US" sz="2000" spc="-35" dirty="0" smtClean="0">
                <a:latin typeface="Arial"/>
                <a:cs typeface="Arial"/>
              </a:rPr>
              <a:t> </a:t>
            </a:r>
            <a:r>
              <a:rPr lang="en-US" sz="2000" spc="15" dirty="0" smtClean="0">
                <a:latin typeface="Arial"/>
                <a:cs typeface="Arial"/>
              </a:rPr>
              <a:t>decision</a:t>
            </a:r>
            <a:endParaRPr lang="en-US" sz="2000" dirty="0" smtClean="0">
              <a:latin typeface="Arial"/>
              <a:cs typeface="Arial"/>
            </a:endParaRPr>
          </a:p>
          <a:p>
            <a:pPr marL="1191260" marR="312420" lvl="2" indent="-189230">
              <a:lnSpc>
                <a:spcPct val="102400"/>
              </a:lnSpc>
              <a:spcBef>
                <a:spcPts val="625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1191895" algn="l"/>
              </a:tabLst>
            </a:pPr>
            <a:r>
              <a:rPr lang="en-US" sz="2000" spc="20" dirty="0" smtClean="0">
                <a:latin typeface="Arial"/>
                <a:cs typeface="Arial"/>
              </a:rPr>
              <a:t>What </a:t>
            </a:r>
            <a:r>
              <a:rPr lang="en-US" sz="2000" spc="15" dirty="0" smtClean="0">
                <a:latin typeface="Arial"/>
                <a:cs typeface="Arial"/>
              </a:rPr>
              <a:t>relation </a:t>
            </a:r>
            <a:r>
              <a:rPr lang="en-US" sz="2000" spc="20" dirty="0" smtClean="0">
                <a:latin typeface="Arial"/>
                <a:cs typeface="Arial"/>
              </a:rPr>
              <a:t>schemas </a:t>
            </a:r>
            <a:r>
              <a:rPr lang="en-US" sz="2000" spc="15" dirty="0" smtClean="0">
                <a:latin typeface="Arial"/>
                <a:cs typeface="Arial"/>
              </a:rPr>
              <a:t>should </a:t>
            </a:r>
            <a:r>
              <a:rPr lang="en-US" sz="2000" spc="20" dirty="0" smtClean="0">
                <a:latin typeface="Arial"/>
                <a:cs typeface="Arial"/>
              </a:rPr>
              <a:t>we have and</a:t>
            </a:r>
            <a:r>
              <a:rPr lang="en-US" sz="2000" spc="-180" dirty="0" smtClean="0">
                <a:latin typeface="Arial"/>
                <a:cs typeface="Arial"/>
              </a:rPr>
              <a:t> </a:t>
            </a:r>
            <a:r>
              <a:rPr lang="en-US" sz="2000" spc="20" dirty="0" smtClean="0">
                <a:latin typeface="Arial"/>
                <a:cs typeface="Arial"/>
              </a:rPr>
              <a:t>how  </a:t>
            </a:r>
            <a:r>
              <a:rPr lang="en-US" sz="2000" spc="15" dirty="0" smtClean="0">
                <a:latin typeface="Arial"/>
                <a:cs typeface="Arial"/>
              </a:rPr>
              <a:t>should the attributes </a:t>
            </a:r>
            <a:r>
              <a:rPr lang="en-US" sz="2000" spc="20" dirty="0" smtClean="0">
                <a:latin typeface="Arial"/>
                <a:cs typeface="Arial"/>
              </a:rPr>
              <a:t>be </a:t>
            </a:r>
            <a:r>
              <a:rPr lang="en-US" sz="2000" spc="15" dirty="0" smtClean="0">
                <a:latin typeface="Arial"/>
                <a:cs typeface="Arial"/>
              </a:rPr>
              <a:t>distributed </a:t>
            </a:r>
            <a:r>
              <a:rPr lang="en-US" sz="2000" spc="20" dirty="0" smtClean="0">
                <a:latin typeface="Arial"/>
                <a:cs typeface="Arial"/>
              </a:rPr>
              <a:t>among </a:t>
            </a:r>
            <a:r>
              <a:rPr lang="en-US" sz="2000" spc="15" dirty="0" smtClean="0">
                <a:latin typeface="Arial"/>
                <a:cs typeface="Arial"/>
              </a:rPr>
              <a:t>the  various relation</a:t>
            </a:r>
            <a:r>
              <a:rPr lang="en-US" sz="2000" spc="-40" dirty="0" smtClean="0">
                <a:latin typeface="Arial"/>
                <a:cs typeface="Arial"/>
              </a:rPr>
              <a:t> </a:t>
            </a:r>
            <a:r>
              <a:rPr lang="en-US" sz="2000" spc="20" dirty="0" smtClean="0">
                <a:latin typeface="Arial"/>
                <a:cs typeface="Arial"/>
              </a:rPr>
              <a:t>schemas?</a:t>
            </a:r>
            <a:endParaRPr lang="en-US" sz="2000" dirty="0" smtClean="0">
              <a:latin typeface="Arial"/>
              <a:cs typeface="Arial"/>
            </a:endParaRPr>
          </a:p>
          <a:p>
            <a:pPr marL="577850" marR="192405" indent="-282575">
              <a:lnSpc>
                <a:spcPct val="102400"/>
              </a:lnSpc>
              <a:spcBef>
                <a:spcPts val="620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577850" algn="l"/>
                <a:tab pos="578485" algn="l"/>
              </a:tabLst>
            </a:pPr>
            <a:r>
              <a:rPr lang="en-US" sz="2000" b="1" spc="10" dirty="0" smtClean="0">
                <a:latin typeface="Arial"/>
                <a:cs typeface="Arial"/>
              </a:rPr>
              <a:t>Physical </a:t>
            </a:r>
            <a:r>
              <a:rPr lang="en-US" sz="2000" b="1" spc="15" dirty="0" smtClean="0">
                <a:latin typeface="Arial"/>
                <a:cs typeface="Arial"/>
              </a:rPr>
              <a:t>Design </a:t>
            </a:r>
            <a:r>
              <a:rPr lang="en-US" sz="2000" spc="20" dirty="0" smtClean="0">
                <a:latin typeface="Arial"/>
                <a:cs typeface="Arial"/>
              </a:rPr>
              <a:t>– </a:t>
            </a:r>
            <a:r>
              <a:rPr lang="en-US" sz="2000" spc="15" dirty="0" smtClean="0">
                <a:latin typeface="Arial"/>
                <a:cs typeface="Arial"/>
              </a:rPr>
              <a:t>Deciding </a:t>
            </a:r>
            <a:r>
              <a:rPr lang="en-US" sz="2000" spc="20" dirty="0" smtClean="0">
                <a:latin typeface="Arial"/>
                <a:cs typeface="Arial"/>
              </a:rPr>
              <a:t>on </a:t>
            </a:r>
            <a:r>
              <a:rPr lang="en-US" sz="2000" spc="15" dirty="0" smtClean="0">
                <a:latin typeface="Arial"/>
                <a:cs typeface="Arial"/>
              </a:rPr>
              <a:t>the physical layout of</a:t>
            </a:r>
            <a:r>
              <a:rPr lang="en-US" sz="2000" spc="-135" dirty="0" smtClean="0">
                <a:latin typeface="Arial"/>
                <a:cs typeface="Arial"/>
              </a:rPr>
              <a:t> </a:t>
            </a:r>
            <a:r>
              <a:rPr lang="en-US" sz="2000" spc="15" dirty="0" smtClean="0">
                <a:latin typeface="Arial"/>
                <a:cs typeface="Arial"/>
              </a:rPr>
              <a:t>the  </a:t>
            </a:r>
            <a:r>
              <a:rPr lang="en-US" sz="2000" spc="10" dirty="0" smtClean="0">
                <a:latin typeface="Arial"/>
                <a:cs typeface="Arial"/>
              </a:rPr>
              <a:t>database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4780-F902-4FF0-9527-30AC41B47B6A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4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any problem with this relation?</a:t>
            </a:r>
            <a:endParaRPr lang="en-US" dirty="0"/>
          </a:p>
        </p:txBody>
      </p:sp>
      <p:sp>
        <p:nvSpPr>
          <p:cNvPr id="4" name="object 10"/>
          <p:cNvSpPr/>
          <p:nvPr/>
        </p:nvSpPr>
        <p:spPr>
          <a:xfrm rot="16200000">
            <a:off x="2971803" y="685800"/>
            <a:ext cx="3886200" cy="7086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2EFC-1961-4950-9602-F3A48C4CD455}" type="datetime1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2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5275" marR="5080" indent="-282575">
              <a:lnSpc>
                <a:spcPct val="102400"/>
              </a:lnSpc>
              <a:spcBef>
                <a:spcPts val="9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800" spc="20" dirty="0" smtClean="0">
                <a:latin typeface="Arial"/>
                <a:cs typeface="Arial"/>
              </a:rPr>
              <a:t>Need </a:t>
            </a:r>
            <a:r>
              <a:rPr lang="en-US" sz="1800" spc="15" dirty="0" smtClean="0">
                <a:latin typeface="Arial"/>
                <a:cs typeface="Arial"/>
              </a:rPr>
              <a:t>to </a:t>
            </a:r>
            <a:r>
              <a:rPr lang="en-US" sz="1800" spc="20" dirty="0" smtClean="0">
                <a:latin typeface="Arial"/>
                <a:cs typeface="Arial"/>
              </a:rPr>
              <a:t>come up </a:t>
            </a:r>
            <a:r>
              <a:rPr lang="en-US" sz="1800" spc="15" dirty="0" smtClean="0">
                <a:latin typeface="Arial"/>
                <a:cs typeface="Arial"/>
              </a:rPr>
              <a:t>with </a:t>
            </a:r>
            <a:r>
              <a:rPr lang="en-US" sz="1800" spc="20" dirty="0" smtClean="0">
                <a:latin typeface="Arial"/>
                <a:cs typeface="Arial"/>
              </a:rPr>
              <a:t>a </a:t>
            </a:r>
            <a:r>
              <a:rPr lang="en-US" sz="1800" spc="15" dirty="0" smtClean="0">
                <a:latin typeface="Arial"/>
                <a:cs typeface="Arial"/>
              </a:rPr>
              <a:t>methodology to ensure that </a:t>
            </a:r>
            <a:r>
              <a:rPr lang="en-US" sz="1800" spc="20" dirty="0" smtClean="0">
                <a:latin typeface="Arial"/>
                <a:cs typeface="Arial"/>
              </a:rPr>
              <a:t>each </a:t>
            </a:r>
            <a:r>
              <a:rPr lang="en-US" sz="1800" spc="15" dirty="0" smtClean="0">
                <a:latin typeface="Arial"/>
                <a:cs typeface="Arial"/>
              </a:rPr>
              <a:t>of</a:t>
            </a:r>
            <a:r>
              <a:rPr lang="en-US" sz="1800" spc="-155" dirty="0" smtClean="0">
                <a:latin typeface="Arial"/>
                <a:cs typeface="Arial"/>
              </a:rPr>
              <a:t> </a:t>
            </a:r>
            <a:r>
              <a:rPr lang="en-US" sz="1800" spc="15" dirty="0" smtClean="0">
                <a:latin typeface="Arial"/>
                <a:cs typeface="Arial"/>
              </a:rPr>
              <a:t>the  </a:t>
            </a:r>
            <a:r>
              <a:rPr lang="en-US" sz="1800" spc="10" dirty="0" smtClean="0">
                <a:latin typeface="Arial"/>
                <a:cs typeface="Arial"/>
              </a:rPr>
              <a:t>relations in the </a:t>
            </a:r>
            <a:r>
              <a:rPr lang="en-US" sz="1800" spc="15" dirty="0" smtClean="0">
                <a:latin typeface="Arial"/>
                <a:cs typeface="Arial"/>
              </a:rPr>
              <a:t>database </a:t>
            </a:r>
            <a:r>
              <a:rPr lang="en-US" sz="1800" spc="10" dirty="0" smtClean="0">
                <a:latin typeface="Arial"/>
                <a:cs typeface="Arial"/>
              </a:rPr>
              <a:t>is</a:t>
            </a:r>
            <a:r>
              <a:rPr lang="en-US" sz="1800" spc="-55" dirty="0" smtClean="0">
                <a:latin typeface="Arial"/>
                <a:cs typeface="Arial"/>
              </a:rPr>
              <a:t> </a:t>
            </a:r>
            <a:r>
              <a:rPr lang="en-US" sz="1800" spc="10" dirty="0" smtClean="0">
                <a:latin typeface="Arial"/>
                <a:cs typeface="Arial"/>
              </a:rPr>
              <a:t>“good”</a:t>
            </a:r>
            <a:endParaRPr lang="en-US" sz="1800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6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800" spc="20" dirty="0" smtClean="0">
                <a:latin typeface="Arial"/>
                <a:cs typeface="Arial"/>
              </a:rPr>
              <a:t>Two </a:t>
            </a:r>
            <a:r>
              <a:rPr lang="en-US" sz="1800" spc="15" dirty="0" smtClean="0">
                <a:latin typeface="Arial"/>
                <a:cs typeface="Arial"/>
              </a:rPr>
              <a:t>ways </a:t>
            </a:r>
            <a:r>
              <a:rPr lang="en-US" sz="1800" spc="10" dirty="0" smtClean="0">
                <a:latin typeface="Arial"/>
                <a:cs typeface="Arial"/>
              </a:rPr>
              <a:t>of doing</a:t>
            </a:r>
            <a:r>
              <a:rPr lang="en-US" sz="1800" spc="-50" dirty="0" smtClean="0">
                <a:latin typeface="Arial"/>
                <a:cs typeface="Arial"/>
              </a:rPr>
              <a:t> </a:t>
            </a:r>
            <a:r>
              <a:rPr lang="en-US" sz="1800" spc="10" dirty="0" smtClean="0">
                <a:latin typeface="Arial"/>
                <a:cs typeface="Arial"/>
              </a:rPr>
              <a:t>so:</a:t>
            </a:r>
            <a:endParaRPr lang="en-US" sz="180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800" b="1" spc="15" dirty="0" smtClean="0">
                <a:latin typeface="Arial"/>
                <a:cs typeface="Arial"/>
              </a:rPr>
              <a:t>Entity Relationship </a:t>
            </a:r>
            <a:r>
              <a:rPr lang="en-US" sz="1800" b="1" spc="20" dirty="0" smtClean="0">
                <a:latin typeface="Arial"/>
                <a:cs typeface="Arial"/>
              </a:rPr>
              <a:t>Model </a:t>
            </a: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800" spc="15" dirty="0" smtClean="0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lang="en-US" sz="1800" spc="15" dirty="0" smtClean="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lang="en-US" sz="1800" spc="20" dirty="0" smtClean="0">
                <a:latin typeface="Arial"/>
                <a:cs typeface="Arial"/>
              </a:rPr>
              <a:t>Models an </a:t>
            </a:r>
            <a:r>
              <a:rPr lang="en-US" sz="1800" spc="15" dirty="0" smtClean="0">
                <a:latin typeface="Arial"/>
                <a:cs typeface="Arial"/>
              </a:rPr>
              <a:t>enterprise </a:t>
            </a:r>
            <a:r>
              <a:rPr lang="en-US" sz="1800" spc="20" dirty="0" smtClean="0">
                <a:latin typeface="Arial"/>
                <a:cs typeface="Arial"/>
              </a:rPr>
              <a:t>as a </a:t>
            </a:r>
            <a:r>
              <a:rPr lang="en-US" sz="1800" spc="15" dirty="0" smtClean="0">
                <a:latin typeface="Arial"/>
                <a:cs typeface="Arial"/>
              </a:rPr>
              <a:t>collection of </a:t>
            </a:r>
            <a:r>
              <a:rPr lang="en-US" sz="1800" i="1" spc="15" dirty="0" smtClean="0">
                <a:latin typeface="Arial"/>
                <a:cs typeface="Arial"/>
              </a:rPr>
              <a:t>entities</a:t>
            </a:r>
            <a:r>
              <a:rPr lang="en-US" sz="1800" i="1" spc="-175" dirty="0" smtClean="0">
                <a:latin typeface="Arial"/>
                <a:cs typeface="Arial"/>
              </a:rPr>
              <a:t> </a:t>
            </a:r>
            <a:r>
              <a:rPr lang="en-US" sz="1800" spc="20" dirty="0" smtClean="0">
                <a:latin typeface="Arial"/>
                <a:cs typeface="Arial"/>
              </a:rPr>
              <a:t>and</a:t>
            </a:r>
            <a:endParaRPr lang="en-US" sz="1800" dirty="0" smtClean="0">
              <a:latin typeface="Arial"/>
              <a:cs typeface="Arial"/>
            </a:endParaRPr>
          </a:p>
          <a:p>
            <a:pPr marL="908685">
              <a:lnSpc>
                <a:spcPct val="100000"/>
              </a:lnSpc>
              <a:spcBef>
                <a:spcPts val="45"/>
              </a:spcBef>
            </a:pPr>
            <a:r>
              <a:rPr lang="en-US" sz="1800" i="1" spc="10" dirty="0" smtClean="0">
                <a:latin typeface="Arial"/>
                <a:cs typeface="Arial"/>
              </a:rPr>
              <a:t>relationships</a:t>
            </a:r>
            <a:endParaRPr lang="en-US" sz="1800" dirty="0" smtClean="0">
              <a:latin typeface="Arial"/>
              <a:cs typeface="Arial"/>
            </a:endParaRPr>
          </a:p>
          <a:p>
            <a:pPr marL="908685" marR="100965" indent="-189230">
              <a:lnSpc>
                <a:spcPct val="102400"/>
              </a:lnSpc>
              <a:spcBef>
                <a:spcPts val="625"/>
              </a:spcBef>
            </a:pPr>
            <a:r>
              <a:rPr lang="en-US" sz="1800" spc="15" dirty="0" smtClean="0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lang="en-US" sz="1800" spc="15" dirty="0" smtClean="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lang="en-US" sz="1800" spc="15" dirty="0" smtClean="0">
                <a:latin typeface="Arial"/>
                <a:cs typeface="Arial"/>
              </a:rPr>
              <a:t>Represented </a:t>
            </a:r>
            <a:r>
              <a:rPr lang="en-US" sz="1800" spc="10" dirty="0" smtClean="0">
                <a:latin typeface="Arial"/>
                <a:cs typeface="Arial"/>
              </a:rPr>
              <a:t>diagrammatically </a:t>
            </a:r>
            <a:r>
              <a:rPr lang="en-US" sz="1800" spc="15" dirty="0" smtClean="0">
                <a:latin typeface="Arial"/>
                <a:cs typeface="Arial"/>
              </a:rPr>
              <a:t>by an </a:t>
            </a:r>
            <a:r>
              <a:rPr lang="en-US" sz="1800" i="1" spc="10" dirty="0" smtClean="0">
                <a:latin typeface="Arial"/>
                <a:cs typeface="Arial"/>
              </a:rPr>
              <a:t>entity-relationship  </a:t>
            </a:r>
            <a:r>
              <a:rPr lang="en-US" sz="1800" i="1" spc="15" dirty="0" smtClean="0">
                <a:latin typeface="Arial"/>
                <a:cs typeface="Arial"/>
              </a:rPr>
              <a:t>diagram:</a:t>
            </a:r>
            <a:endParaRPr lang="en-US" sz="180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800" b="1" spc="15" dirty="0" smtClean="0">
                <a:latin typeface="Arial"/>
                <a:cs typeface="Arial"/>
              </a:rPr>
              <a:t>Normalization Theory </a:t>
            </a: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800" spc="15" dirty="0" smtClean="0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lang="en-US" sz="1800" spc="15" dirty="0" smtClean="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lang="en-US" sz="1800" spc="15" dirty="0" smtClean="0">
                <a:latin typeface="Arial"/>
                <a:cs typeface="Arial"/>
              </a:rPr>
              <a:t>Formalize </a:t>
            </a:r>
            <a:r>
              <a:rPr lang="en-US" sz="1800" spc="20" dirty="0" smtClean="0">
                <a:latin typeface="Arial"/>
                <a:cs typeface="Arial"/>
              </a:rPr>
              <a:t>what </a:t>
            </a:r>
            <a:r>
              <a:rPr lang="en-US" sz="1800" spc="15" dirty="0" smtClean="0">
                <a:latin typeface="Arial"/>
                <a:cs typeface="Arial"/>
              </a:rPr>
              <a:t>designs are bad, </a:t>
            </a:r>
            <a:r>
              <a:rPr lang="en-US" sz="1800" spc="20" dirty="0" smtClean="0">
                <a:latin typeface="Arial"/>
                <a:cs typeface="Arial"/>
              </a:rPr>
              <a:t>and </a:t>
            </a:r>
            <a:r>
              <a:rPr lang="en-US" sz="1800" spc="15" dirty="0" smtClean="0">
                <a:latin typeface="Arial"/>
                <a:cs typeface="Arial"/>
              </a:rPr>
              <a:t>test </a:t>
            </a:r>
            <a:r>
              <a:rPr lang="en-US" sz="1800" spc="10" dirty="0" smtClean="0">
                <a:latin typeface="Arial"/>
                <a:cs typeface="Arial"/>
              </a:rPr>
              <a:t>for</a:t>
            </a:r>
            <a:r>
              <a:rPr lang="en-US" sz="1800" spc="-170" dirty="0" smtClean="0">
                <a:latin typeface="Arial"/>
                <a:cs typeface="Arial"/>
              </a:rPr>
              <a:t> </a:t>
            </a:r>
            <a:r>
              <a:rPr lang="en-US" sz="1800" spc="20" dirty="0" smtClean="0">
                <a:latin typeface="Arial"/>
                <a:cs typeface="Arial"/>
              </a:rPr>
              <a:t>them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E15A-26D6-467B-8526-035A41D0DC7C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5275" indent="-282575">
              <a:lnSpc>
                <a:spcPct val="100000"/>
              </a:lnSpc>
              <a:spcBef>
                <a:spcPts val="39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2000" spc="25" dirty="0" smtClean="0">
                <a:latin typeface="Arial"/>
                <a:cs typeface="Arial"/>
              </a:rPr>
              <a:t>A </a:t>
            </a:r>
            <a:r>
              <a:rPr lang="en-US" sz="2000" spc="10" dirty="0" smtClean="0">
                <a:latin typeface="Arial"/>
                <a:cs typeface="Arial"/>
              </a:rPr>
              <a:t>collection of tools for</a:t>
            </a:r>
            <a:r>
              <a:rPr lang="en-US" sz="2000" spc="-50" dirty="0" smtClean="0">
                <a:latin typeface="Arial"/>
                <a:cs typeface="Arial"/>
              </a:rPr>
              <a:t> </a:t>
            </a:r>
            <a:r>
              <a:rPr lang="en-US" sz="2000" spc="10" dirty="0" smtClean="0">
                <a:latin typeface="Arial"/>
                <a:cs typeface="Arial"/>
              </a:rPr>
              <a:t>describing</a:t>
            </a:r>
            <a:endParaRPr lang="en-US" sz="200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309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2000" spc="20" dirty="0" smtClean="0">
                <a:latin typeface="Arial"/>
                <a:cs typeface="Arial"/>
              </a:rPr>
              <a:t>Data</a:t>
            </a:r>
            <a:endParaRPr lang="en-US" sz="200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31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2000" spc="15" dirty="0" smtClean="0">
                <a:latin typeface="Arial"/>
                <a:cs typeface="Arial"/>
              </a:rPr>
              <a:t>Data</a:t>
            </a:r>
            <a:r>
              <a:rPr lang="en-US" sz="2000" spc="-10" dirty="0" smtClean="0">
                <a:latin typeface="Arial"/>
                <a:cs typeface="Arial"/>
              </a:rPr>
              <a:t> </a:t>
            </a:r>
            <a:r>
              <a:rPr lang="en-US" sz="2000" spc="10" dirty="0" smtClean="0">
                <a:latin typeface="Arial"/>
                <a:cs typeface="Arial"/>
              </a:rPr>
              <a:t>relationships</a:t>
            </a:r>
            <a:endParaRPr lang="en-US" sz="200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30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2000" spc="20" dirty="0" smtClean="0">
                <a:latin typeface="Arial"/>
                <a:cs typeface="Arial"/>
              </a:rPr>
              <a:t>Data</a:t>
            </a:r>
            <a:r>
              <a:rPr lang="en-US" sz="2000" spc="-10" dirty="0" smtClean="0">
                <a:latin typeface="Arial"/>
                <a:cs typeface="Arial"/>
              </a:rPr>
              <a:t> </a:t>
            </a:r>
            <a:r>
              <a:rPr lang="en-US" sz="2000" spc="15" dirty="0" smtClean="0">
                <a:latin typeface="Arial"/>
                <a:cs typeface="Arial"/>
              </a:rPr>
              <a:t>semantics</a:t>
            </a:r>
            <a:endParaRPr lang="en-US" sz="200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31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2000" spc="20" dirty="0" smtClean="0">
                <a:latin typeface="Arial"/>
                <a:cs typeface="Arial"/>
              </a:rPr>
              <a:t>Data</a:t>
            </a:r>
            <a:r>
              <a:rPr lang="en-US" sz="2000" spc="-10" dirty="0" smtClean="0">
                <a:latin typeface="Arial"/>
                <a:cs typeface="Arial"/>
              </a:rPr>
              <a:t> </a:t>
            </a:r>
            <a:r>
              <a:rPr lang="en-US" sz="2000" spc="15" dirty="0" smtClean="0">
                <a:latin typeface="Arial"/>
                <a:cs typeface="Arial"/>
              </a:rPr>
              <a:t>constraints</a:t>
            </a:r>
          </a:p>
          <a:p>
            <a:pPr marL="624840" lvl="1" indent="-234950">
              <a:lnSpc>
                <a:spcPct val="100000"/>
              </a:lnSpc>
              <a:spcBef>
                <a:spcPts val="31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endParaRPr lang="en-US" sz="2000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6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2000" b="1" spc="10" dirty="0" smtClean="0">
                <a:solidFill>
                  <a:srgbClr val="FF0000"/>
                </a:solidFill>
                <a:latin typeface="Arial"/>
                <a:cs typeface="Arial"/>
              </a:rPr>
              <a:t>Relational </a:t>
            </a:r>
            <a:r>
              <a:rPr lang="en-US" sz="2000" b="1" spc="15" dirty="0" smtClean="0">
                <a:solidFill>
                  <a:srgbClr val="FF0000"/>
                </a:solidFill>
                <a:latin typeface="Arial"/>
                <a:cs typeface="Arial"/>
              </a:rPr>
              <a:t>model </a:t>
            </a:r>
          </a:p>
          <a:p>
            <a:pPr marL="695325" lvl="1" indent="-282575">
              <a:spcBef>
                <a:spcPts val="66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600" spc="15" dirty="0" smtClean="0">
                <a:latin typeface="Arial"/>
                <a:cs typeface="Arial"/>
              </a:rPr>
              <a:t>Entity-Relationship data </a:t>
            </a:r>
            <a:r>
              <a:rPr lang="en-US" sz="1600" spc="20" dirty="0" smtClean="0">
                <a:latin typeface="Arial"/>
                <a:cs typeface="Arial"/>
              </a:rPr>
              <a:t>model </a:t>
            </a:r>
            <a:r>
              <a:rPr lang="en-US" sz="1600" spc="15" dirty="0" smtClean="0">
                <a:latin typeface="Arial"/>
                <a:cs typeface="Arial"/>
              </a:rPr>
              <a:t>(mainly </a:t>
            </a:r>
            <a:r>
              <a:rPr lang="en-US" sz="1600" spc="10" dirty="0" smtClean="0">
                <a:latin typeface="Arial"/>
                <a:cs typeface="Arial"/>
              </a:rPr>
              <a:t>for </a:t>
            </a:r>
            <a:r>
              <a:rPr lang="en-US" sz="1600" spc="15" dirty="0" smtClean="0">
                <a:latin typeface="Arial"/>
                <a:cs typeface="Arial"/>
              </a:rPr>
              <a:t>database</a:t>
            </a:r>
            <a:r>
              <a:rPr lang="en-US" sz="1600" spc="-105" dirty="0" smtClean="0">
                <a:latin typeface="Arial"/>
                <a:cs typeface="Arial"/>
              </a:rPr>
              <a:t> </a:t>
            </a:r>
            <a:r>
              <a:rPr lang="en-US" sz="1600" spc="15" dirty="0" smtClean="0">
                <a:latin typeface="Arial"/>
                <a:cs typeface="Arial"/>
              </a:rPr>
              <a:t>design)</a:t>
            </a:r>
            <a:endParaRPr lang="en-US" sz="1600" dirty="0" smtClean="0">
              <a:latin typeface="Arial"/>
              <a:cs typeface="Arial"/>
            </a:endParaRPr>
          </a:p>
          <a:p>
            <a:pPr marL="695325" lvl="1" indent="-282575">
              <a:spcBef>
                <a:spcPts val="66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600" spc="15" dirty="0" smtClean="0">
                <a:latin typeface="Arial"/>
                <a:cs typeface="Arial"/>
              </a:rPr>
              <a:t>Object-based data </a:t>
            </a:r>
            <a:r>
              <a:rPr lang="en-US" sz="1600" spc="20" dirty="0" smtClean="0">
                <a:latin typeface="Arial"/>
                <a:cs typeface="Arial"/>
              </a:rPr>
              <a:t>models </a:t>
            </a:r>
            <a:r>
              <a:rPr lang="en-US" sz="1600" spc="10" dirty="0" smtClean="0">
                <a:latin typeface="Arial"/>
                <a:cs typeface="Arial"/>
              </a:rPr>
              <a:t>(Object-oriented </a:t>
            </a:r>
            <a:r>
              <a:rPr lang="en-US" sz="1600" spc="15" dirty="0" smtClean="0">
                <a:latin typeface="Arial"/>
                <a:cs typeface="Arial"/>
              </a:rPr>
              <a:t>and</a:t>
            </a:r>
            <a:r>
              <a:rPr lang="en-US" sz="1600" spc="-30" dirty="0" smtClean="0">
                <a:latin typeface="Arial"/>
                <a:cs typeface="Arial"/>
              </a:rPr>
              <a:t> </a:t>
            </a:r>
            <a:r>
              <a:rPr lang="en-US" sz="1600" spc="10" dirty="0" smtClean="0">
                <a:latin typeface="Arial"/>
                <a:cs typeface="Arial"/>
              </a:rPr>
              <a:t>Object-relational)</a:t>
            </a:r>
            <a:endParaRPr lang="en-US" sz="1600" dirty="0" smtClean="0">
              <a:latin typeface="Arial"/>
              <a:cs typeface="Arial"/>
            </a:endParaRPr>
          </a:p>
          <a:p>
            <a:pPr marL="695325" lvl="1" indent="-282575">
              <a:spcBef>
                <a:spcPts val="66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600" spc="10" dirty="0" smtClean="0">
                <a:latin typeface="Arial"/>
                <a:cs typeface="Arial"/>
              </a:rPr>
              <a:t>Semi-structured data </a:t>
            </a:r>
            <a:r>
              <a:rPr lang="en-US" sz="1600" spc="15" dirty="0" smtClean="0">
                <a:latin typeface="Arial"/>
                <a:cs typeface="Arial"/>
              </a:rPr>
              <a:t>model</a:t>
            </a:r>
            <a:r>
              <a:rPr lang="en-US" sz="1600" spc="375" dirty="0" smtClean="0">
                <a:latin typeface="Arial"/>
                <a:cs typeface="Arial"/>
              </a:rPr>
              <a:t> </a:t>
            </a:r>
            <a:r>
              <a:rPr lang="en-US" sz="1600" spc="15" dirty="0" smtClean="0">
                <a:latin typeface="Arial"/>
                <a:cs typeface="Arial"/>
              </a:rPr>
              <a:t>(XML)</a:t>
            </a:r>
            <a:endParaRPr lang="en-US" sz="1600" dirty="0" smtClean="0">
              <a:latin typeface="Arial"/>
              <a:cs typeface="Arial"/>
            </a:endParaRPr>
          </a:p>
          <a:p>
            <a:pPr marL="695325" lvl="1" indent="-282575">
              <a:spcBef>
                <a:spcPts val="670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600" spc="15" dirty="0" smtClean="0">
                <a:latin typeface="Arial"/>
                <a:cs typeface="Arial"/>
              </a:rPr>
              <a:t>Other older</a:t>
            </a:r>
            <a:r>
              <a:rPr lang="en-US" sz="1600" spc="-30" dirty="0" smtClean="0">
                <a:latin typeface="Arial"/>
                <a:cs typeface="Arial"/>
              </a:rPr>
              <a:t> </a:t>
            </a:r>
            <a:r>
              <a:rPr lang="en-US" sz="1600" spc="15" dirty="0" smtClean="0">
                <a:latin typeface="Arial"/>
                <a:cs typeface="Arial"/>
              </a:rPr>
              <a:t>models:</a:t>
            </a:r>
            <a:endParaRPr lang="en-US" sz="1600" dirty="0" smtClean="0">
              <a:latin typeface="Arial"/>
              <a:cs typeface="Arial"/>
            </a:endParaRPr>
          </a:p>
          <a:p>
            <a:pPr marL="1024890" lvl="2" indent="-234950">
              <a:lnSpc>
                <a:spcPts val="1714"/>
              </a:lnSpc>
              <a:spcBef>
                <a:spcPts val="2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600" spc="15" dirty="0" smtClean="0">
                <a:latin typeface="Arial"/>
                <a:cs typeface="Arial"/>
              </a:rPr>
              <a:t>Network</a:t>
            </a:r>
            <a:r>
              <a:rPr lang="en-US" sz="1600" spc="-10" dirty="0" smtClean="0">
                <a:latin typeface="Arial"/>
                <a:cs typeface="Arial"/>
              </a:rPr>
              <a:t> </a:t>
            </a:r>
            <a:r>
              <a:rPr lang="en-US" sz="1600" spc="20" dirty="0" smtClean="0">
                <a:latin typeface="Arial"/>
                <a:cs typeface="Arial"/>
              </a:rPr>
              <a:t>model</a:t>
            </a:r>
            <a:endParaRPr lang="en-US" sz="1600" dirty="0" smtClean="0">
              <a:latin typeface="Arial"/>
              <a:cs typeface="Arial"/>
            </a:endParaRPr>
          </a:p>
          <a:p>
            <a:pPr marL="1024890" lvl="2" indent="-234950">
              <a:lnSpc>
                <a:spcPts val="1714"/>
              </a:lnSpc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600" spc="15" dirty="0" smtClean="0">
                <a:latin typeface="Arial"/>
                <a:cs typeface="Arial"/>
              </a:rPr>
              <a:t>Hierarchical</a:t>
            </a:r>
            <a:r>
              <a:rPr lang="en-US" sz="1600" spc="-15" dirty="0" smtClean="0">
                <a:latin typeface="Arial"/>
                <a:cs typeface="Arial"/>
              </a:rPr>
              <a:t> </a:t>
            </a:r>
            <a:r>
              <a:rPr lang="en-US" sz="1600" spc="20" dirty="0" smtClean="0">
                <a:latin typeface="Arial"/>
                <a:cs typeface="Arial"/>
              </a:rPr>
              <a:t>model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6CC7-C257-488E-AC6A-EC37061AAB3E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5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5275" indent="-28257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pc="10" dirty="0" smtClean="0">
                <a:latin typeface="Arial"/>
                <a:cs typeface="Arial"/>
              </a:rPr>
              <a:t>All </a:t>
            </a:r>
            <a:r>
              <a:rPr lang="en-US" spc="15" dirty="0" smtClean="0">
                <a:latin typeface="Arial"/>
                <a:cs typeface="Arial"/>
              </a:rPr>
              <a:t>the data </a:t>
            </a:r>
            <a:r>
              <a:rPr lang="en-US" spc="10" dirty="0" smtClean="0">
                <a:latin typeface="Arial"/>
                <a:cs typeface="Arial"/>
              </a:rPr>
              <a:t>is </a:t>
            </a:r>
            <a:r>
              <a:rPr lang="en-US" spc="15" dirty="0" smtClean="0">
                <a:latin typeface="Arial"/>
                <a:cs typeface="Arial"/>
              </a:rPr>
              <a:t>stored </a:t>
            </a:r>
            <a:r>
              <a:rPr lang="en-US" spc="10" dirty="0" smtClean="0">
                <a:latin typeface="Arial"/>
                <a:cs typeface="Arial"/>
              </a:rPr>
              <a:t>in </a:t>
            </a:r>
            <a:r>
              <a:rPr lang="en-US" spc="15" dirty="0" smtClean="0">
                <a:latin typeface="Arial"/>
                <a:cs typeface="Arial"/>
              </a:rPr>
              <a:t>various</a:t>
            </a:r>
            <a:r>
              <a:rPr lang="en-US" spc="-85" dirty="0" smtClean="0">
                <a:latin typeface="Arial"/>
                <a:cs typeface="Arial"/>
              </a:rPr>
              <a:t> </a:t>
            </a:r>
            <a:r>
              <a:rPr lang="en-US" spc="15" dirty="0" smtClean="0">
                <a:latin typeface="Arial"/>
                <a:cs typeface="Arial"/>
              </a:rPr>
              <a:t>tables</a:t>
            </a:r>
            <a:endParaRPr lang="en-US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pc="20" dirty="0" smtClean="0">
                <a:latin typeface="Arial"/>
                <a:cs typeface="Arial"/>
              </a:rPr>
              <a:t>Example </a:t>
            </a:r>
            <a:r>
              <a:rPr lang="en-US" spc="15" dirty="0" smtClean="0">
                <a:latin typeface="Arial"/>
                <a:cs typeface="Arial"/>
              </a:rPr>
              <a:t>of tabular data </a:t>
            </a:r>
            <a:r>
              <a:rPr lang="en-US" spc="10" dirty="0" smtClean="0">
                <a:latin typeface="Arial"/>
                <a:cs typeface="Arial"/>
              </a:rPr>
              <a:t>in </a:t>
            </a:r>
            <a:r>
              <a:rPr lang="en-US" spc="15" dirty="0" smtClean="0">
                <a:latin typeface="Arial"/>
                <a:cs typeface="Arial"/>
              </a:rPr>
              <a:t>the relational</a:t>
            </a:r>
            <a:r>
              <a:rPr lang="en-US" spc="-145" dirty="0" smtClean="0">
                <a:latin typeface="Arial"/>
                <a:cs typeface="Arial"/>
              </a:rPr>
              <a:t> </a:t>
            </a:r>
            <a:r>
              <a:rPr lang="en-US" spc="20" dirty="0" smtClean="0">
                <a:latin typeface="Arial"/>
                <a:cs typeface="Arial"/>
              </a:rPr>
              <a:t>model.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12413"/>
            <a:ext cx="4560887" cy="309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object 5"/>
          <p:cNvSpPr/>
          <p:nvPr/>
        </p:nvSpPr>
        <p:spPr>
          <a:xfrm>
            <a:off x="5168051" y="2795140"/>
            <a:ext cx="709930" cy="529590"/>
          </a:xfrm>
          <a:custGeom>
            <a:avLst/>
            <a:gdLst/>
            <a:ahLst/>
            <a:cxnLst/>
            <a:rect l="l" t="t" r="r" b="b"/>
            <a:pathLst>
              <a:path w="709929" h="529589">
                <a:moveTo>
                  <a:pt x="47706" y="489282"/>
                </a:moveTo>
                <a:lnTo>
                  <a:pt x="31242" y="467106"/>
                </a:lnTo>
                <a:lnTo>
                  <a:pt x="0" y="529590"/>
                </a:lnTo>
                <a:lnTo>
                  <a:pt x="39623" y="522545"/>
                </a:lnTo>
                <a:lnTo>
                  <a:pt x="39623" y="495300"/>
                </a:lnTo>
                <a:lnTo>
                  <a:pt x="47706" y="489282"/>
                </a:lnTo>
                <a:close/>
              </a:path>
              <a:path w="709929" h="529589">
                <a:moveTo>
                  <a:pt x="52248" y="495400"/>
                </a:moveTo>
                <a:lnTo>
                  <a:pt x="47706" y="489282"/>
                </a:lnTo>
                <a:lnTo>
                  <a:pt x="39623" y="495300"/>
                </a:lnTo>
                <a:lnTo>
                  <a:pt x="44195" y="501395"/>
                </a:lnTo>
                <a:lnTo>
                  <a:pt x="52248" y="495400"/>
                </a:lnTo>
                <a:close/>
              </a:path>
              <a:path w="709929" h="529589">
                <a:moveTo>
                  <a:pt x="68579" y="517398"/>
                </a:moveTo>
                <a:lnTo>
                  <a:pt x="52248" y="495400"/>
                </a:lnTo>
                <a:lnTo>
                  <a:pt x="44195" y="501395"/>
                </a:lnTo>
                <a:lnTo>
                  <a:pt x="39623" y="495300"/>
                </a:lnTo>
                <a:lnTo>
                  <a:pt x="39623" y="522545"/>
                </a:lnTo>
                <a:lnTo>
                  <a:pt x="68579" y="517398"/>
                </a:lnTo>
                <a:close/>
              </a:path>
              <a:path w="709929" h="529589">
                <a:moveTo>
                  <a:pt x="709422" y="6095"/>
                </a:moveTo>
                <a:lnTo>
                  <a:pt x="704850" y="0"/>
                </a:lnTo>
                <a:lnTo>
                  <a:pt x="47706" y="489282"/>
                </a:lnTo>
                <a:lnTo>
                  <a:pt x="52248" y="495400"/>
                </a:lnTo>
                <a:lnTo>
                  <a:pt x="709422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/>
          <p:cNvSpPr txBox="1"/>
          <p:nvPr/>
        </p:nvSpPr>
        <p:spPr>
          <a:xfrm>
            <a:off x="5561497" y="2581273"/>
            <a:ext cx="6858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Arial"/>
                <a:cs typeface="Arial"/>
              </a:rPr>
              <a:t>Columns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7"/>
          <p:cNvSpPr/>
          <p:nvPr/>
        </p:nvSpPr>
        <p:spPr>
          <a:xfrm>
            <a:off x="4438055" y="2818000"/>
            <a:ext cx="1247775" cy="523875"/>
          </a:xfrm>
          <a:custGeom>
            <a:avLst/>
            <a:gdLst/>
            <a:ahLst/>
            <a:cxnLst/>
            <a:rect l="l" t="t" r="r" b="b"/>
            <a:pathLst>
              <a:path w="1247775" h="523875">
                <a:moveTo>
                  <a:pt x="56963" y="491278"/>
                </a:moveTo>
                <a:lnTo>
                  <a:pt x="46482" y="465582"/>
                </a:lnTo>
                <a:lnTo>
                  <a:pt x="0" y="518922"/>
                </a:lnTo>
                <a:lnTo>
                  <a:pt x="47244" y="522003"/>
                </a:lnTo>
                <a:lnTo>
                  <a:pt x="47244" y="495300"/>
                </a:lnTo>
                <a:lnTo>
                  <a:pt x="56963" y="491278"/>
                </a:lnTo>
                <a:close/>
              </a:path>
              <a:path w="1247775" h="523875">
                <a:moveTo>
                  <a:pt x="59799" y="498230"/>
                </a:moveTo>
                <a:lnTo>
                  <a:pt x="56963" y="491278"/>
                </a:lnTo>
                <a:lnTo>
                  <a:pt x="47244" y="495300"/>
                </a:lnTo>
                <a:lnTo>
                  <a:pt x="50292" y="502158"/>
                </a:lnTo>
                <a:lnTo>
                  <a:pt x="59799" y="498230"/>
                </a:lnTo>
                <a:close/>
              </a:path>
              <a:path w="1247775" h="523875">
                <a:moveTo>
                  <a:pt x="70104" y="523494"/>
                </a:moveTo>
                <a:lnTo>
                  <a:pt x="59799" y="498230"/>
                </a:lnTo>
                <a:lnTo>
                  <a:pt x="50292" y="502158"/>
                </a:lnTo>
                <a:lnTo>
                  <a:pt x="47244" y="495300"/>
                </a:lnTo>
                <a:lnTo>
                  <a:pt x="47244" y="522003"/>
                </a:lnTo>
                <a:lnTo>
                  <a:pt x="70104" y="523494"/>
                </a:lnTo>
                <a:close/>
              </a:path>
              <a:path w="1247775" h="523875">
                <a:moveTo>
                  <a:pt x="1247394" y="7620"/>
                </a:moveTo>
                <a:lnTo>
                  <a:pt x="1244346" y="0"/>
                </a:lnTo>
                <a:lnTo>
                  <a:pt x="56963" y="491278"/>
                </a:lnTo>
                <a:lnTo>
                  <a:pt x="59799" y="498230"/>
                </a:lnTo>
                <a:lnTo>
                  <a:pt x="1247394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 txBox="1"/>
          <p:nvPr/>
        </p:nvSpPr>
        <p:spPr>
          <a:xfrm>
            <a:off x="6253392" y="3628261"/>
            <a:ext cx="445134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Arial"/>
                <a:cs typeface="Arial"/>
              </a:rPr>
              <a:t>Rows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0"/>
          <p:cNvSpPr/>
          <p:nvPr/>
        </p:nvSpPr>
        <p:spPr>
          <a:xfrm>
            <a:off x="5754790" y="3740782"/>
            <a:ext cx="435609" cy="62865"/>
          </a:xfrm>
          <a:custGeom>
            <a:avLst/>
            <a:gdLst/>
            <a:ahLst/>
            <a:cxnLst/>
            <a:rect l="l" t="t" r="r" b="b"/>
            <a:pathLst>
              <a:path w="435609" h="62864">
                <a:moveTo>
                  <a:pt x="62306" y="27608"/>
                </a:moveTo>
                <a:lnTo>
                  <a:pt x="60960" y="0"/>
                </a:lnTo>
                <a:lnTo>
                  <a:pt x="0" y="34290"/>
                </a:lnTo>
                <a:lnTo>
                  <a:pt x="51816" y="57113"/>
                </a:lnTo>
                <a:lnTo>
                  <a:pt x="51816" y="28194"/>
                </a:lnTo>
                <a:lnTo>
                  <a:pt x="62306" y="27608"/>
                </a:lnTo>
                <a:close/>
              </a:path>
              <a:path w="435609" h="62864">
                <a:moveTo>
                  <a:pt x="62680" y="35270"/>
                </a:moveTo>
                <a:lnTo>
                  <a:pt x="62306" y="27608"/>
                </a:lnTo>
                <a:lnTo>
                  <a:pt x="51816" y="28194"/>
                </a:lnTo>
                <a:lnTo>
                  <a:pt x="52578" y="35814"/>
                </a:lnTo>
                <a:lnTo>
                  <a:pt x="62680" y="35270"/>
                </a:lnTo>
                <a:close/>
              </a:path>
              <a:path w="435609" h="62864">
                <a:moveTo>
                  <a:pt x="64008" y="62484"/>
                </a:moveTo>
                <a:lnTo>
                  <a:pt x="62680" y="35270"/>
                </a:lnTo>
                <a:lnTo>
                  <a:pt x="52578" y="35814"/>
                </a:lnTo>
                <a:lnTo>
                  <a:pt x="51816" y="28194"/>
                </a:lnTo>
                <a:lnTo>
                  <a:pt x="51816" y="57113"/>
                </a:lnTo>
                <a:lnTo>
                  <a:pt x="64008" y="62484"/>
                </a:lnTo>
                <a:close/>
              </a:path>
              <a:path w="435609" h="62864">
                <a:moveTo>
                  <a:pt x="435102" y="15240"/>
                </a:moveTo>
                <a:lnTo>
                  <a:pt x="434340" y="6858"/>
                </a:lnTo>
                <a:lnTo>
                  <a:pt x="62306" y="27608"/>
                </a:lnTo>
                <a:lnTo>
                  <a:pt x="62680" y="35270"/>
                </a:lnTo>
                <a:lnTo>
                  <a:pt x="435102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/>
          <p:cNvSpPr/>
          <p:nvPr/>
        </p:nvSpPr>
        <p:spPr>
          <a:xfrm>
            <a:off x="5747932" y="3813934"/>
            <a:ext cx="455930" cy="1994535"/>
          </a:xfrm>
          <a:custGeom>
            <a:avLst/>
            <a:gdLst/>
            <a:ahLst/>
            <a:cxnLst/>
            <a:rect l="l" t="t" r="r" b="b"/>
            <a:pathLst>
              <a:path w="455929" h="1994535">
                <a:moveTo>
                  <a:pt x="26639" y="1931996"/>
                </a:moveTo>
                <a:lnTo>
                  <a:pt x="0" y="1926336"/>
                </a:lnTo>
                <a:lnTo>
                  <a:pt x="16763" y="1994154"/>
                </a:lnTo>
                <a:lnTo>
                  <a:pt x="24383" y="1984694"/>
                </a:lnTo>
                <a:lnTo>
                  <a:pt x="24383" y="1942338"/>
                </a:lnTo>
                <a:lnTo>
                  <a:pt x="26639" y="1931996"/>
                </a:lnTo>
                <a:close/>
              </a:path>
              <a:path w="455929" h="1994535">
                <a:moveTo>
                  <a:pt x="34239" y="1933611"/>
                </a:moveTo>
                <a:lnTo>
                  <a:pt x="26639" y="1931996"/>
                </a:lnTo>
                <a:lnTo>
                  <a:pt x="24383" y="1942338"/>
                </a:lnTo>
                <a:lnTo>
                  <a:pt x="32003" y="1943862"/>
                </a:lnTo>
                <a:lnTo>
                  <a:pt x="34239" y="1933611"/>
                </a:lnTo>
                <a:close/>
              </a:path>
              <a:path w="455929" h="1994535">
                <a:moveTo>
                  <a:pt x="60959" y="1939289"/>
                </a:moveTo>
                <a:lnTo>
                  <a:pt x="34239" y="1933611"/>
                </a:lnTo>
                <a:lnTo>
                  <a:pt x="32003" y="1943862"/>
                </a:lnTo>
                <a:lnTo>
                  <a:pt x="24383" y="1942338"/>
                </a:lnTo>
                <a:lnTo>
                  <a:pt x="24383" y="1984694"/>
                </a:lnTo>
                <a:lnTo>
                  <a:pt x="60959" y="1939289"/>
                </a:lnTo>
                <a:close/>
              </a:path>
              <a:path w="455929" h="1994535">
                <a:moveTo>
                  <a:pt x="455675" y="1524"/>
                </a:moveTo>
                <a:lnTo>
                  <a:pt x="448055" y="0"/>
                </a:lnTo>
                <a:lnTo>
                  <a:pt x="26639" y="1931996"/>
                </a:lnTo>
                <a:lnTo>
                  <a:pt x="34239" y="1933611"/>
                </a:lnTo>
                <a:lnTo>
                  <a:pt x="455675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78BE-4463-471C-84A4-97D126380B1D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8"/>
          <p:cNvSpPr/>
          <p:nvPr/>
        </p:nvSpPr>
        <p:spPr>
          <a:xfrm rot="16200000">
            <a:off x="2324100" y="190500"/>
            <a:ext cx="4724400" cy="769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D966-699B-4726-809D-0C066C6EBF9C}" type="datetime1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Object Relational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5275" indent="-28257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2000" spc="15" dirty="0" smtClean="0">
                <a:latin typeface="Arial"/>
                <a:cs typeface="Arial"/>
              </a:rPr>
              <a:t>Relational model: </a:t>
            </a:r>
            <a:r>
              <a:rPr lang="en-US" sz="2000" spc="10" dirty="0" smtClean="0">
                <a:latin typeface="Arial"/>
                <a:cs typeface="Arial"/>
              </a:rPr>
              <a:t>flat, </a:t>
            </a:r>
            <a:r>
              <a:rPr lang="en-US" sz="2000" spc="15" dirty="0" smtClean="0">
                <a:latin typeface="Arial"/>
                <a:cs typeface="Arial"/>
              </a:rPr>
              <a:t>“atomic”</a:t>
            </a:r>
            <a:r>
              <a:rPr lang="en-US" sz="2000" spc="-70" dirty="0" smtClean="0">
                <a:latin typeface="Arial"/>
                <a:cs typeface="Arial"/>
              </a:rPr>
              <a:t> </a:t>
            </a:r>
            <a:r>
              <a:rPr lang="en-US" sz="2000" spc="15" dirty="0" smtClean="0">
                <a:latin typeface="Arial"/>
                <a:cs typeface="Arial"/>
              </a:rPr>
              <a:t>values</a:t>
            </a:r>
            <a:endParaRPr lang="en-US" sz="2000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2000" spc="15" dirty="0" smtClean="0">
                <a:latin typeface="Arial"/>
                <a:cs typeface="Arial"/>
              </a:rPr>
              <a:t>Object Relational </a:t>
            </a:r>
            <a:r>
              <a:rPr lang="en-US" sz="2000" spc="20" dirty="0" smtClean="0">
                <a:latin typeface="Arial"/>
                <a:cs typeface="Arial"/>
              </a:rPr>
              <a:t>Data</a:t>
            </a:r>
            <a:r>
              <a:rPr lang="en-US" sz="2000" spc="-50" dirty="0" smtClean="0">
                <a:latin typeface="Arial"/>
                <a:cs typeface="Arial"/>
              </a:rPr>
              <a:t> </a:t>
            </a:r>
            <a:r>
              <a:rPr lang="en-US" sz="2000" spc="20" dirty="0" smtClean="0">
                <a:latin typeface="Arial"/>
                <a:cs typeface="Arial"/>
              </a:rPr>
              <a:t>Models</a:t>
            </a:r>
            <a:endParaRPr lang="en-US" sz="2000" dirty="0" smtClean="0">
              <a:latin typeface="Arial"/>
              <a:cs typeface="Arial"/>
            </a:endParaRPr>
          </a:p>
          <a:p>
            <a:pPr marL="624840" marR="13970" lvl="1" indent="-234950">
              <a:lnSpc>
                <a:spcPct val="102400"/>
              </a:lnSpc>
              <a:spcBef>
                <a:spcPts val="62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2000" spc="15" dirty="0" smtClean="0">
                <a:latin typeface="Arial"/>
                <a:cs typeface="Arial"/>
              </a:rPr>
              <a:t>Extend the relational data </a:t>
            </a:r>
            <a:r>
              <a:rPr lang="en-US" sz="2000" spc="20" dirty="0" smtClean="0">
                <a:latin typeface="Arial"/>
                <a:cs typeface="Arial"/>
              </a:rPr>
              <a:t>model by </a:t>
            </a:r>
            <a:r>
              <a:rPr lang="en-US" sz="2000" spc="15" dirty="0" smtClean="0">
                <a:latin typeface="Arial"/>
                <a:cs typeface="Arial"/>
              </a:rPr>
              <a:t>including object</a:t>
            </a:r>
            <a:r>
              <a:rPr lang="en-US" sz="2000" spc="-170" dirty="0" smtClean="0">
                <a:latin typeface="Arial"/>
                <a:cs typeface="Arial"/>
              </a:rPr>
              <a:t> </a:t>
            </a:r>
            <a:r>
              <a:rPr lang="en-US" sz="2000" spc="15" dirty="0" smtClean="0">
                <a:latin typeface="Arial"/>
                <a:cs typeface="Arial"/>
              </a:rPr>
              <a:t>orientation  </a:t>
            </a:r>
            <a:r>
              <a:rPr lang="en-US" sz="2000" spc="20" dirty="0" smtClean="0">
                <a:latin typeface="Arial"/>
                <a:cs typeface="Arial"/>
              </a:rPr>
              <a:t>and </a:t>
            </a:r>
            <a:r>
              <a:rPr lang="en-US" sz="2000" spc="15" dirty="0" smtClean="0">
                <a:latin typeface="Arial"/>
                <a:cs typeface="Arial"/>
              </a:rPr>
              <a:t>constructs to deal with </a:t>
            </a:r>
            <a:r>
              <a:rPr lang="en-US" sz="2000" spc="20" dirty="0" smtClean="0">
                <a:latin typeface="Arial"/>
                <a:cs typeface="Arial"/>
              </a:rPr>
              <a:t>added </a:t>
            </a:r>
            <a:r>
              <a:rPr lang="en-US" sz="2000" spc="15" dirty="0" smtClean="0">
                <a:latin typeface="Arial"/>
                <a:cs typeface="Arial"/>
              </a:rPr>
              <a:t>data</a:t>
            </a:r>
            <a:r>
              <a:rPr lang="en-US" sz="2000" spc="-140" dirty="0" smtClean="0">
                <a:latin typeface="Arial"/>
                <a:cs typeface="Arial"/>
              </a:rPr>
              <a:t> </a:t>
            </a:r>
            <a:r>
              <a:rPr lang="en-US" sz="2000" spc="15" dirty="0" smtClean="0">
                <a:latin typeface="Arial"/>
                <a:cs typeface="Arial"/>
              </a:rPr>
              <a:t>types</a:t>
            </a:r>
            <a:endParaRPr lang="en-US" sz="2000" dirty="0" smtClean="0">
              <a:latin typeface="Arial"/>
              <a:cs typeface="Arial"/>
            </a:endParaRPr>
          </a:p>
          <a:p>
            <a:pPr marL="624840" marR="5080" lvl="1" indent="-234950">
              <a:lnSpc>
                <a:spcPct val="102400"/>
              </a:lnSpc>
              <a:spcBef>
                <a:spcPts val="62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2000" spc="15" dirty="0" smtClean="0">
                <a:latin typeface="Arial"/>
                <a:cs typeface="Arial"/>
              </a:rPr>
              <a:t>Allow attributes of tuples to </a:t>
            </a:r>
            <a:r>
              <a:rPr lang="en-US" sz="2000" spc="20" dirty="0" smtClean="0">
                <a:latin typeface="Arial"/>
                <a:cs typeface="Arial"/>
              </a:rPr>
              <a:t>have complex </a:t>
            </a:r>
            <a:r>
              <a:rPr lang="en-US" sz="2000" spc="15" dirty="0" smtClean="0">
                <a:latin typeface="Arial"/>
                <a:cs typeface="Arial"/>
              </a:rPr>
              <a:t>types, including</a:t>
            </a:r>
            <a:r>
              <a:rPr lang="en-US" sz="2000" spc="-190" dirty="0" smtClean="0">
                <a:latin typeface="Arial"/>
                <a:cs typeface="Arial"/>
              </a:rPr>
              <a:t> </a:t>
            </a:r>
            <a:r>
              <a:rPr lang="en-US" sz="2000" spc="15" dirty="0" smtClean="0">
                <a:latin typeface="Arial"/>
                <a:cs typeface="Arial"/>
              </a:rPr>
              <a:t>non-  atomic values </a:t>
            </a:r>
            <a:r>
              <a:rPr lang="en-US" sz="2000" spc="20" dirty="0" smtClean="0">
                <a:latin typeface="Arial"/>
                <a:cs typeface="Arial"/>
              </a:rPr>
              <a:t>such as </a:t>
            </a:r>
            <a:r>
              <a:rPr lang="en-US" sz="2000" spc="15" dirty="0" smtClean="0">
                <a:latin typeface="Arial"/>
                <a:cs typeface="Arial"/>
              </a:rPr>
              <a:t>nested</a:t>
            </a:r>
            <a:r>
              <a:rPr lang="en-US" sz="2000" spc="-95" dirty="0" smtClean="0">
                <a:latin typeface="Arial"/>
                <a:cs typeface="Arial"/>
              </a:rPr>
              <a:t> </a:t>
            </a:r>
            <a:r>
              <a:rPr lang="en-US" sz="2000" spc="15" dirty="0" smtClean="0">
                <a:latin typeface="Arial"/>
                <a:cs typeface="Arial"/>
              </a:rPr>
              <a:t>relations</a:t>
            </a:r>
            <a:endParaRPr lang="en-US" sz="2000" dirty="0" smtClean="0">
              <a:latin typeface="Arial"/>
              <a:cs typeface="Arial"/>
            </a:endParaRPr>
          </a:p>
          <a:p>
            <a:pPr marL="624840" marR="295910" lvl="1" indent="-234950">
              <a:lnSpc>
                <a:spcPct val="102400"/>
              </a:lnSpc>
              <a:spcBef>
                <a:spcPts val="62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2000" spc="15" dirty="0" smtClean="0">
                <a:latin typeface="Arial"/>
                <a:cs typeface="Arial"/>
              </a:rPr>
              <a:t>Preserve relational foundations, </a:t>
            </a:r>
            <a:r>
              <a:rPr lang="en-US" sz="2000" spc="10" dirty="0" smtClean="0">
                <a:latin typeface="Arial"/>
                <a:cs typeface="Arial"/>
              </a:rPr>
              <a:t>in </a:t>
            </a:r>
            <a:r>
              <a:rPr lang="en-US" sz="2000" spc="15" dirty="0" smtClean="0">
                <a:latin typeface="Arial"/>
                <a:cs typeface="Arial"/>
              </a:rPr>
              <a:t>particular the</a:t>
            </a:r>
            <a:r>
              <a:rPr lang="en-US" sz="2000" spc="-105" dirty="0" smtClean="0">
                <a:latin typeface="Arial"/>
                <a:cs typeface="Arial"/>
              </a:rPr>
              <a:t> </a:t>
            </a:r>
            <a:r>
              <a:rPr lang="en-US" sz="2000" spc="15" dirty="0" smtClean="0">
                <a:latin typeface="Arial"/>
                <a:cs typeface="Arial"/>
              </a:rPr>
              <a:t>declarative  access to data, while extending modeling</a:t>
            </a:r>
            <a:r>
              <a:rPr lang="en-US" sz="2000" spc="-114" dirty="0" smtClean="0">
                <a:latin typeface="Arial"/>
                <a:cs typeface="Arial"/>
              </a:rPr>
              <a:t> </a:t>
            </a:r>
            <a:r>
              <a:rPr lang="en-US" sz="2000" spc="20" dirty="0" smtClean="0">
                <a:latin typeface="Arial"/>
                <a:cs typeface="Arial"/>
              </a:rPr>
              <a:t>power</a:t>
            </a:r>
            <a:endParaRPr lang="en-US" sz="200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2000" spc="15" dirty="0" smtClean="0">
                <a:latin typeface="Arial"/>
                <a:cs typeface="Arial"/>
              </a:rPr>
              <a:t>Provide </a:t>
            </a:r>
            <a:r>
              <a:rPr lang="en-US" sz="2000" spc="20" dirty="0" smtClean="0">
                <a:latin typeface="Arial"/>
                <a:cs typeface="Arial"/>
              </a:rPr>
              <a:t>upward </a:t>
            </a:r>
            <a:r>
              <a:rPr lang="en-US" sz="2000" spc="15" dirty="0" smtClean="0">
                <a:latin typeface="Arial"/>
                <a:cs typeface="Arial"/>
              </a:rPr>
              <a:t>compatibility with existing relational</a:t>
            </a:r>
            <a:r>
              <a:rPr lang="en-US" sz="2000" spc="-125" dirty="0" smtClean="0">
                <a:latin typeface="Arial"/>
                <a:cs typeface="Arial"/>
              </a:rPr>
              <a:t> </a:t>
            </a:r>
            <a:r>
              <a:rPr lang="en-US" sz="2000" spc="15" dirty="0" smtClean="0">
                <a:latin typeface="Arial"/>
                <a:cs typeface="Arial"/>
              </a:rPr>
              <a:t>languages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E98A-68A4-4DAD-9A5D-6BCC2F20CAA1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collection of interrelated data.</a:t>
            </a:r>
          </a:p>
          <a:p>
            <a:endParaRPr lang="en-US" dirty="0"/>
          </a:p>
          <a:p>
            <a:r>
              <a:rPr lang="en-US" dirty="0" smtClean="0"/>
              <a:t>E.g.</a:t>
            </a:r>
          </a:p>
          <a:p>
            <a:r>
              <a:rPr lang="en-US" dirty="0" smtClean="0"/>
              <a:t>Maintaining detail of an institute, which constitute the details of student, faculty, courses etc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605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Extensible Markup Language</a:t>
            </a:r>
          </a:p>
          <a:p>
            <a:pPr marL="295275" indent="-28257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pc="15" dirty="0" smtClean="0">
                <a:latin typeface="Arial"/>
                <a:cs typeface="Arial"/>
              </a:rPr>
              <a:t>Defined </a:t>
            </a:r>
            <a:r>
              <a:rPr lang="en-US" spc="20" dirty="0" smtClean="0">
                <a:latin typeface="Arial"/>
                <a:cs typeface="Arial"/>
              </a:rPr>
              <a:t>by </a:t>
            </a:r>
            <a:r>
              <a:rPr lang="en-US" spc="15" dirty="0" smtClean="0">
                <a:latin typeface="Arial"/>
                <a:cs typeface="Arial"/>
              </a:rPr>
              <a:t>the </a:t>
            </a:r>
            <a:r>
              <a:rPr lang="en-US" spc="35" dirty="0" smtClean="0">
                <a:latin typeface="Arial"/>
                <a:cs typeface="Arial"/>
              </a:rPr>
              <a:t>WWW </a:t>
            </a:r>
            <a:r>
              <a:rPr lang="en-US" spc="15" dirty="0" smtClean="0">
                <a:latin typeface="Arial"/>
                <a:cs typeface="Arial"/>
              </a:rPr>
              <a:t>Consortium</a:t>
            </a:r>
            <a:r>
              <a:rPr lang="en-US" spc="-95" dirty="0" smtClean="0">
                <a:latin typeface="Arial"/>
                <a:cs typeface="Arial"/>
              </a:rPr>
              <a:t> </a:t>
            </a:r>
            <a:r>
              <a:rPr lang="en-US" spc="20" dirty="0" smtClean="0">
                <a:latin typeface="Arial"/>
                <a:cs typeface="Arial"/>
              </a:rPr>
              <a:t>(W3C)</a:t>
            </a:r>
          </a:p>
          <a:p>
            <a:pPr marL="295275" indent="-28257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295275" marR="760095" indent="-282575">
              <a:lnSpc>
                <a:spcPct val="102400"/>
              </a:lnSpc>
              <a:spcBef>
                <a:spcPts val="62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pc="15" dirty="0" smtClean="0">
                <a:latin typeface="Arial"/>
                <a:cs typeface="Arial"/>
              </a:rPr>
              <a:t>Originally intended </a:t>
            </a:r>
            <a:r>
              <a:rPr lang="en-US" spc="20" dirty="0" smtClean="0">
                <a:latin typeface="Arial"/>
                <a:cs typeface="Arial"/>
              </a:rPr>
              <a:t>as a document markup </a:t>
            </a:r>
            <a:r>
              <a:rPr lang="en-US" spc="15" dirty="0" smtClean="0">
                <a:latin typeface="Arial"/>
                <a:cs typeface="Arial"/>
              </a:rPr>
              <a:t>language not</a:t>
            </a:r>
            <a:r>
              <a:rPr lang="en-US" spc="-190" dirty="0" smtClean="0">
                <a:latin typeface="Arial"/>
                <a:cs typeface="Arial"/>
              </a:rPr>
              <a:t> </a:t>
            </a:r>
            <a:r>
              <a:rPr lang="en-US" spc="20" dirty="0" smtClean="0">
                <a:latin typeface="Arial"/>
                <a:cs typeface="Arial"/>
              </a:rPr>
              <a:t>a  </a:t>
            </a:r>
            <a:r>
              <a:rPr lang="en-US" spc="15" dirty="0" smtClean="0">
                <a:latin typeface="Arial"/>
                <a:cs typeface="Arial"/>
              </a:rPr>
              <a:t>database</a:t>
            </a:r>
            <a:r>
              <a:rPr lang="en-US" spc="-15" dirty="0" smtClean="0">
                <a:latin typeface="Arial"/>
                <a:cs typeface="Arial"/>
              </a:rPr>
              <a:t> </a:t>
            </a:r>
            <a:r>
              <a:rPr lang="en-US" spc="10" dirty="0" smtClean="0">
                <a:latin typeface="Arial"/>
                <a:cs typeface="Arial"/>
              </a:rPr>
              <a:t>language</a:t>
            </a:r>
          </a:p>
          <a:p>
            <a:pPr marL="295275" marR="760095" indent="-282575">
              <a:lnSpc>
                <a:spcPct val="102400"/>
              </a:lnSpc>
              <a:spcBef>
                <a:spcPts val="62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295275" marR="57150" indent="-282575">
              <a:lnSpc>
                <a:spcPct val="102400"/>
              </a:lnSpc>
              <a:spcBef>
                <a:spcPts val="62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pc="20" dirty="0" smtClean="0">
                <a:latin typeface="Arial"/>
                <a:cs typeface="Arial"/>
              </a:rPr>
              <a:t>The </a:t>
            </a:r>
            <a:r>
              <a:rPr lang="en-US" spc="10" dirty="0" smtClean="0">
                <a:latin typeface="Arial"/>
                <a:cs typeface="Arial"/>
              </a:rPr>
              <a:t>ability </a:t>
            </a:r>
            <a:r>
              <a:rPr lang="en-US" spc="15" dirty="0" smtClean="0">
                <a:latin typeface="Arial"/>
                <a:cs typeface="Arial"/>
              </a:rPr>
              <a:t>to specify </a:t>
            </a:r>
            <a:r>
              <a:rPr lang="en-US" spc="20" dirty="0" smtClean="0">
                <a:latin typeface="Arial"/>
                <a:cs typeface="Arial"/>
              </a:rPr>
              <a:t>new </a:t>
            </a:r>
            <a:r>
              <a:rPr lang="en-US" spc="15" dirty="0" smtClean="0">
                <a:latin typeface="Arial"/>
                <a:cs typeface="Arial"/>
              </a:rPr>
              <a:t>tags, </a:t>
            </a:r>
            <a:r>
              <a:rPr lang="en-US" spc="20" dirty="0" smtClean="0">
                <a:latin typeface="Arial"/>
                <a:cs typeface="Arial"/>
              </a:rPr>
              <a:t>and </a:t>
            </a:r>
            <a:r>
              <a:rPr lang="en-US" spc="15" dirty="0" smtClean="0">
                <a:latin typeface="Arial"/>
                <a:cs typeface="Arial"/>
              </a:rPr>
              <a:t>to create nested tag</a:t>
            </a:r>
            <a:r>
              <a:rPr lang="en-US" spc="-155" dirty="0" smtClean="0">
                <a:latin typeface="Arial"/>
                <a:cs typeface="Arial"/>
              </a:rPr>
              <a:t> </a:t>
            </a:r>
            <a:r>
              <a:rPr lang="en-US" spc="15" dirty="0" smtClean="0">
                <a:latin typeface="Arial"/>
                <a:cs typeface="Arial"/>
              </a:rPr>
              <a:t>structures  </a:t>
            </a:r>
            <a:r>
              <a:rPr lang="en-US" spc="20" dirty="0" smtClean="0">
                <a:latin typeface="Arial"/>
                <a:cs typeface="Arial"/>
              </a:rPr>
              <a:t>made </a:t>
            </a:r>
            <a:r>
              <a:rPr lang="en-US" spc="25" dirty="0" smtClean="0">
                <a:latin typeface="Arial"/>
                <a:cs typeface="Arial"/>
              </a:rPr>
              <a:t>XML </a:t>
            </a:r>
            <a:r>
              <a:rPr lang="en-US" spc="20" dirty="0" smtClean="0">
                <a:latin typeface="Arial"/>
                <a:cs typeface="Arial"/>
              </a:rPr>
              <a:t>a </a:t>
            </a:r>
            <a:r>
              <a:rPr lang="en-US" spc="15" dirty="0" smtClean="0">
                <a:latin typeface="Arial"/>
                <a:cs typeface="Arial"/>
              </a:rPr>
              <a:t>great </a:t>
            </a:r>
            <a:r>
              <a:rPr lang="en-US" spc="20" dirty="0" smtClean="0">
                <a:latin typeface="Arial"/>
                <a:cs typeface="Arial"/>
              </a:rPr>
              <a:t>way </a:t>
            </a:r>
            <a:r>
              <a:rPr lang="en-US" spc="15" dirty="0" smtClean="0">
                <a:latin typeface="Arial"/>
                <a:cs typeface="Arial"/>
              </a:rPr>
              <a:t>to </a:t>
            </a:r>
            <a:r>
              <a:rPr lang="en-US" spc="20" dirty="0" smtClean="0">
                <a:latin typeface="Arial"/>
                <a:cs typeface="Arial"/>
              </a:rPr>
              <a:t>exchange </a:t>
            </a:r>
            <a:r>
              <a:rPr lang="en-US" b="1" spc="15" dirty="0" smtClean="0">
                <a:latin typeface="Arial"/>
                <a:cs typeface="Arial"/>
              </a:rPr>
              <a:t>data</a:t>
            </a:r>
            <a:r>
              <a:rPr lang="en-US" spc="15" dirty="0" smtClean="0">
                <a:latin typeface="Arial"/>
                <a:cs typeface="Arial"/>
              </a:rPr>
              <a:t>, not </a:t>
            </a:r>
            <a:r>
              <a:rPr lang="en-US" spc="10" dirty="0" smtClean="0">
                <a:latin typeface="Arial"/>
                <a:cs typeface="Arial"/>
              </a:rPr>
              <a:t>just</a:t>
            </a:r>
            <a:r>
              <a:rPr lang="en-US" spc="-195" dirty="0" smtClean="0">
                <a:latin typeface="Arial"/>
                <a:cs typeface="Arial"/>
              </a:rPr>
              <a:t> </a:t>
            </a:r>
            <a:r>
              <a:rPr lang="en-US" spc="20" dirty="0" smtClean="0">
                <a:latin typeface="Arial"/>
                <a:cs typeface="Arial"/>
              </a:rPr>
              <a:t>documents</a:t>
            </a:r>
          </a:p>
          <a:p>
            <a:pPr marL="295275" marR="57150" indent="-282575">
              <a:lnSpc>
                <a:spcPct val="102400"/>
              </a:lnSpc>
              <a:spcBef>
                <a:spcPts val="62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295275" marR="5080" indent="-282575">
              <a:lnSpc>
                <a:spcPct val="102400"/>
              </a:lnSpc>
              <a:spcBef>
                <a:spcPts val="620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pc="25" dirty="0" smtClean="0">
                <a:latin typeface="Arial"/>
                <a:cs typeface="Arial"/>
              </a:rPr>
              <a:t>XML </a:t>
            </a:r>
            <a:r>
              <a:rPr lang="en-US" spc="20" dirty="0" smtClean="0">
                <a:latin typeface="Arial"/>
                <a:cs typeface="Arial"/>
              </a:rPr>
              <a:t>has become </a:t>
            </a:r>
            <a:r>
              <a:rPr lang="en-US" spc="15" dirty="0" smtClean="0">
                <a:latin typeface="Arial"/>
                <a:cs typeface="Arial"/>
              </a:rPr>
              <a:t>the basis </a:t>
            </a:r>
            <a:r>
              <a:rPr lang="en-US" spc="10" dirty="0" smtClean="0">
                <a:latin typeface="Arial"/>
                <a:cs typeface="Arial"/>
              </a:rPr>
              <a:t>for all </a:t>
            </a:r>
            <a:r>
              <a:rPr lang="en-US" spc="20" dirty="0" smtClean="0">
                <a:latin typeface="Arial"/>
                <a:cs typeface="Arial"/>
              </a:rPr>
              <a:t>new </a:t>
            </a:r>
            <a:r>
              <a:rPr lang="en-US" spc="15" dirty="0" smtClean="0">
                <a:latin typeface="Arial"/>
                <a:cs typeface="Arial"/>
              </a:rPr>
              <a:t>generation data</a:t>
            </a:r>
            <a:r>
              <a:rPr lang="en-US" spc="-135" dirty="0" smtClean="0">
                <a:latin typeface="Arial"/>
                <a:cs typeface="Arial"/>
              </a:rPr>
              <a:t> </a:t>
            </a:r>
            <a:r>
              <a:rPr lang="en-US" spc="15" dirty="0" smtClean="0">
                <a:latin typeface="Arial"/>
                <a:cs typeface="Arial"/>
              </a:rPr>
              <a:t>interchange  formats</a:t>
            </a:r>
          </a:p>
          <a:p>
            <a:pPr marL="295275" marR="5080" indent="-282575">
              <a:lnSpc>
                <a:spcPct val="102400"/>
              </a:lnSpc>
              <a:spcBef>
                <a:spcPts val="620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295275" marR="601980" indent="-282575">
              <a:lnSpc>
                <a:spcPct val="102400"/>
              </a:lnSpc>
              <a:spcBef>
                <a:spcPts val="62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pc="25" dirty="0" smtClean="0">
                <a:latin typeface="Arial"/>
                <a:cs typeface="Arial"/>
              </a:rPr>
              <a:t>A </a:t>
            </a:r>
            <a:r>
              <a:rPr lang="en-US" spc="15" dirty="0" smtClean="0">
                <a:latin typeface="Arial"/>
                <a:cs typeface="Arial"/>
              </a:rPr>
              <a:t>wide variety of tools </a:t>
            </a:r>
            <a:r>
              <a:rPr lang="en-US" spc="10" dirty="0" smtClean="0">
                <a:latin typeface="Arial"/>
                <a:cs typeface="Arial"/>
              </a:rPr>
              <a:t>is </a:t>
            </a:r>
            <a:r>
              <a:rPr lang="en-US" spc="15" dirty="0" smtClean="0">
                <a:latin typeface="Arial"/>
                <a:cs typeface="Arial"/>
              </a:rPr>
              <a:t>available </a:t>
            </a:r>
            <a:r>
              <a:rPr lang="en-US" spc="10" dirty="0" smtClean="0">
                <a:latin typeface="Arial"/>
                <a:cs typeface="Arial"/>
              </a:rPr>
              <a:t>for </a:t>
            </a:r>
            <a:r>
              <a:rPr lang="en-US" spc="15" dirty="0" smtClean="0">
                <a:latin typeface="Arial"/>
                <a:cs typeface="Arial"/>
              </a:rPr>
              <a:t>parsing, browsing</a:t>
            </a:r>
            <a:r>
              <a:rPr lang="en-US" spc="-145" dirty="0" smtClean="0">
                <a:latin typeface="Arial"/>
                <a:cs typeface="Arial"/>
              </a:rPr>
              <a:t> </a:t>
            </a:r>
            <a:r>
              <a:rPr lang="en-US" spc="20" dirty="0" smtClean="0">
                <a:latin typeface="Arial"/>
                <a:cs typeface="Arial"/>
              </a:rPr>
              <a:t>and  </a:t>
            </a:r>
            <a:r>
              <a:rPr lang="en-US" spc="15" dirty="0" smtClean="0">
                <a:latin typeface="Arial"/>
                <a:cs typeface="Arial"/>
              </a:rPr>
              <a:t>querying </a:t>
            </a:r>
            <a:r>
              <a:rPr lang="en-US" spc="25" dirty="0" smtClean="0">
                <a:latin typeface="Arial"/>
                <a:cs typeface="Arial"/>
              </a:rPr>
              <a:t>XML</a:t>
            </a:r>
            <a:r>
              <a:rPr lang="en-US" spc="-30" dirty="0" smtClean="0">
                <a:latin typeface="Arial"/>
                <a:cs typeface="Arial"/>
              </a:rPr>
              <a:t> </a:t>
            </a:r>
            <a:r>
              <a:rPr lang="en-US" spc="15" dirty="0" smtClean="0">
                <a:latin typeface="Arial"/>
                <a:cs typeface="Arial"/>
              </a:rPr>
              <a:t>documents/data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D9DC-2391-4A82-9D7C-F6A9916F05DF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5275" indent="-28257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pc="15" dirty="0" smtClean="0">
                <a:latin typeface="Arial"/>
                <a:cs typeface="Arial"/>
              </a:rPr>
              <a:t>Storage</a:t>
            </a:r>
            <a:r>
              <a:rPr lang="en-US" spc="-75" dirty="0" smtClean="0">
                <a:latin typeface="Arial"/>
                <a:cs typeface="Arial"/>
              </a:rPr>
              <a:t> </a:t>
            </a:r>
            <a:r>
              <a:rPr lang="en-US" spc="20" dirty="0" smtClean="0">
                <a:latin typeface="Arial"/>
                <a:cs typeface="Arial"/>
              </a:rPr>
              <a:t>manager</a:t>
            </a:r>
            <a:endParaRPr lang="en-US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pc="20" dirty="0" smtClean="0">
                <a:latin typeface="Arial"/>
                <a:cs typeface="Arial"/>
              </a:rPr>
              <a:t>Query</a:t>
            </a:r>
            <a:r>
              <a:rPr lang="en-US" spc="-75" dirty="0" smtClean="0">
                <a:latin typeface="Arial"/>
                <a:cs typeface="Arial"/>
              </a:rPr>
              <a:t> </a:t>
            </a:r>
            <a:r>
              <a:rPr lang="en-US" spc="15" dirty="0" smtClean="0">
                <a:latin typeface="Arial"/>
                <a:cs typeface="Arial"/>
              </a:rPr>
              <a:t>processing</a:t>
            </a:r>
            <a:endParaRPr lang="en-US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6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pc="15" dirty="0" smtClean="0">
                <a:latin typeface="Arial"/>
                <a:cs typeface="Arial"/>
              </a:rPr>
              <a:t>Transaction</a:t>
            </a:r>
            <a:r>
              <a:rPr lang="en-US" spc="-65" dirty="0" smtClean="0">
                <a:latin typeface="Arial"/>
                <a:cs typeface="Arial"/>
              </a:rPr>
              <a:t> </a:t>
            </a:r>
            <a:r>
              <a:rPr lang="en-US" spc="20" dirty="0" smtClean="0">
                <a:latin typeface="Arial"/>
                <a:cs typeface="Arial"/>
              </a:rPr>
              <a:t>manager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1CBD-22E2-4767-A46E-58E08E4342EC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5275" marR="5080" indent="-282575">
              <a:lnSpc>
                <a:spcPct val="102400"/>
              </a:lnSpc>
              <a:spcBef>
                <a:spcPts val="9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450" b="1" spc="15" dirty="0" smtClean="0">
                <a:solidFill>
                  <a:srgbClr val="00009A"/>
                </a:solidFill>
                <a:latin typeface="Arial"/>
                <a:cs typeface="Arial"/>
              </a:rPr>
              <a:t>Storage manager </a:t>
            </a:r>
            <a:r>
              <a:rPr lang="en-US" sz="1450" spc="10" dirty="0" smtClean="0">
                <a:latin typeface="Arial"/>
                <a:cs typeface="Arial"/>
              </a:rPr>
              <a:t>is </a:t>
            </a:r>
            <a:r>
              <a:rPr lang="en-US" sz="1450" spc="20" dirty="0" smtClean="0">
                <a:latin typeface="Arial"/>
                <a:cs typeface="Arial"/>
              </a:rPr>
              <a:t>a program module </a:t>
            </a:r>
            <a:r>
              <a:rPr lang="en-US" sz="1450" spc="15" dirty="0" smtClean="0">
                <a:latin typeface="Arial"/>
                <a:cs typeface="Arial"/>
              </a:rPr>
              <a:t>that provides the interface </a:t>
            </a:r>
            <a:r>
              <a:rPr lang="en-US" sz="1450" spc="20" dirty="0" smtClean="0">
                <a:latin typeface="Arial"/>
                <a:cs typeface="Arial"/>
              </a:rPr>
              <a:t>between </a:t>
            </a:r>
            <a:r>
              <a:rPr lang="en-US" sz="1450" spc="15" dirty="0" smtClean="0">
                <a:latin typeface="Arial"/>
                <a:cs typeface="Arial"/>
              </a:rPr>
              <a:t>the low-level</a:t>
            </a:r>
            <a:r>
              <a:rPr lang="en-US" sz="1450" spc="-220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data  stored </a:t>
            </a:r>
            <a:r>
              <a:rPr lang="en-US" sz="1450" spc="10" dirty="0" smtClean="0">
                <a:latin typeface="Arial"/>
                <a:cs typeface="Arial"/>
              </a:rPr>
              <a:t>in </a:t>
            </a:r>
            <a:r>
              <a:rPr lang="en-US" sz="1450" spc="15" dirty="0" smtClean="0">
                <a:latin typeface="Arial"/>
                <a:cs typeface="Arial"/>
              </a:rPr>
              <a:t>the database </a:t>
            </a:r>
            <a:r>
              <a:rPr lang="en-US" sz="1450" spc="20" dirty="0" smtClean="0">
                <a:latin typeface="Arial"/>
                <a:cs typeface="Arial"/>
              </a:rPr>
              <a:t>and </a:t>
            </a:r>
            <a:r>
              <a:rPr lang="en-US" sz="1450" spc="15" dirty="0" smtClean="0">
                <a:latin typeface="Arial"/>
                <a:cs typeface="Arial"/>
              </a:rPr>
              <a:t>the application </a:t>
            </a:r>
            <a:r>
              <a:rPr lang="en-US" sz="1450" spc="20" dirty="0" smtClean="0">
                <a:latin typeface="Arial"/>
                <a:cs typeface="Arial"/>
              </a:rPr>
              <a:t>programs and </a:t>
            </a:r>
            <a:r>
              <a:rPr lang="en-US" sz="1450" spc="15" dirty="0" smtClean="0">
                <a:latin typeface="Arial"/>
                <a:cs typeface="Arial"/>
              </a:rPr>
              <a:t>queries submitted to the</a:t>
            </a:r>
            <a:r>
              <a:rPr lang="en-US" sz="1450" spc="-200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system.</a:t>
            </a:r>
            <a:endParaRPr lang="en-US" sz="1450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6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450" spc="20" dirty="0" smtClean="0">
                <a:latin typeface="Arial"/>
                <a:cs typeface="Arial"/>
              </a:rPr>
              <a:t>The </a:t>
            </a:r>
            <a:r>
              <a:rPr lang="en-US" sz="1450" spc="15" dirty="0" smtClean="0">
                <a:latin typeface="Arial"/>
                <a:cs typeface="Arial"/>
              </a:rPr>
              <a:t>storage </a:t>
            </a:r>
            <a:r>
              <a:rPr lang="en-US" sz="1450" spc="20" dirty="0" smtClean="0">
                <a:latin typeface="Arial"/>
                <a:cs typeface="Arial"/>
              </a:rPr>
              <a:t>manager </a:t>
            </a:r>
            <a:r>
              <a:rPr lang="en-US" sz="1450" spc="10" dirty="0" smtClean="0">
                <a:latin typeface="Arial"/>
                <a:cs typeface="Arial"/>
              </a:rPr>
              <a:t>is </a:t>
            </a:r>
            <a:r>
              <a:rPr lang="en-US" sz="1450" spc="15" dirty="0" smtClean="0">
                <a:latin typeface="Arial"/>
                <a:cs typeface="Arial"/>
              </a:rPr>
              <a:t>responsible to the following</a:t>
            </a:r>
            <a:r>
              <a:rPr lang="en-US" sz="1450" spc="-130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tasks: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10" dirty="0" smtClean="0">
                <a:latin typeface="Arial"/>
                <a:cs typeface="Arial"/>
              </a:rPr>
              <a:t>Interaction with the </a:t>
            </a:r>
            <a:r>
              <a:rPr lang="en-US" sz="1450" spc="25" dirty="0" smtClean="0">
                <a:latin typeface="Arial"/>
                <a:cs typeface="Arial"/>
              </a:rPr>
              <a:t>OS </a:t>
            </a:r>
            <a:r>
              <a:rPr lang="en-US" sz="1450" spc="5" dirty="0" smtClean="0">
                <a:latin typeface="Arial"/>
                <a:cs typeface="Arial"/>
              </a:rPr>
              <a:t>file</a:t>
            </a:r>
            <a:r>
              <a:rPr lang="en-US" sz="1450" spc="-70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manager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Efficient storing, retrieving </a:t>
            </a:r>
            <a:r>
              <a:rPr lang="en-US" sz="1450" spc="20" dirty="0" smtClean="0">
                <a:latin typeface="Arial"/>
                <a:cs typeface="Arial"/>
              </a:rPr>
              <a:t>and </a:t>
            </a:r>
            <a:r>
              <a:rPr lang="en-US" sz="1450" spc="15" dirty="0" smtClean="0">
                <a:latin typeface="Arial"/>
                <a:cs typeface="Arial"/>
              </a:rPr>
              <a:t>updating of</a:t>
            </a:r>
            <a:r>
              <a:rPr lang="en-US" sz="1450" spc="-105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data</a:t>
            </a:r>
            <a:endParaRPr lang="en-US" sz="1450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Issues: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Storage</a:t>
            </a:r>
            <a:r>
              <a:rPr lang="en-US" sz="1450" spc="-15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access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10" dirty="0" smtClean="0">
                <a:latin typeface="Arial"/>
                <a:cs typeface="Arial"/>
              </a:rPr>
              <a:t>File</a:t>
            </a:r>
            <a:r>
              <a:rPr lang="en-US" sz="1450" dirty="0" smtClean="0">
                <a:latin typeface="Arial"/>
                <a:cs typeface="Arial"/>
              </a:rPr>
              <a:t> </a:t>
            </a:r>
            <a:r>
              <a:rPr lang="en-US" sz="1450" spc="10" dirty="0" smtClean="0">
                <a:latin typeface="Arial"/>
                <a:cs typeface="Arial"/>
              </a:rPr>
              <a:t>organization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Indexing </a:t>
            </a:r>
            <a:r>
              <a:rPr lang="en-US" sz="1450" spc="20" dirty="0" smtClean="0">
                <a:latin typeface="Arial"/>
                <a:cs typeface="Arial"/>
              </a:rPr>
              <a:t>and</a:t>
            </a:r>
            <a:r>
              <a:rPr lang="en-US" sz="1450" spc="-30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hashing</a:t>
            </a:r>
            <a:endParaRPr lang="en-US" sz="1450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7A8F-3AD4-4496-BECA-15CCC382C900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ts val="1735"/>
              </a:lnSpc>
            </a:pPr>
            <a:endParaRPr lang="en-US" spc="15" dirty="0" smtClean="0">
              <a:latin typeface="Arial"/>
              <a:cs typeface="Arial"/>
            </a:endParaRPr>
          </a:p>
          <a:p>
            <a:pPr marL="12700">
              <a:lnSpc>
                <a:spcPts val="1735"/>
              </a:lnSpc>
            </a:pPr>
            <a:r>
              <a:rPr lang="en-US" spc="15" dirty="0" smtClean="0">
                <a:latin typeface="Arial"/>
                <a:cs typeface="Arial"/>
              </a:rPr>
              <a:t>Parsing </a:t>
            </a:r>
            <a:r>
              <a:rPr lang="en-US" spc="20" dirty="0" smtClean="0">
                <a:latin typeface="Arial"/>
                <a:cs typeface="Arial"/>
              </a:rPr>
              <a:t>and</a:t>
            </a:r>
            <a:r>
              <a:rPr lang="en-US" spc="-80" dirty="0" smtClean="0">
                <a:latin typeface="Arial"/>
                <a:cs typeface="Arial"/>
              </a:rPr>
              <a:t> </a:t>
            </a:r>
            <a:r>
              <a:rPr lang="en-US" spc="15" dirty="0" smtClean="0">
                <a:latin typeface="Arial"/>
                <a:cs typeface="Arial"/>
              </a:rPr>
              <a:t>translation</a:t>
            </a:r>
            <a:endParaRPr lang="en-US" dirty="0" smtClean="0">
              <a:latin typeface="Arial"/>
              <a:cs typeface="Arial"/>
            </a:endParaRPr>
          </a:p>
          <a:p>
            <a:pPr marL="12700" marR="884555">
              <a:lnSpc>
                <a:spcPct val="138300"/>
              </a:lnSpc>
            </a:pPr>
            <a:r>
              <a:rPr lang="en-US" dirty="0" smtClean="0">
                <a:latin typeface="Arial"/>
                <a:cs typeface="Arial"/>
              </a:rPr>
              <a:t>Optimization  </a:t>
            </a:r>
          </a:p>
          <a:p>
            <a:pPr marL="12700" marR="884555">
              <a:lnSpc>
                <a:spcPct val="138300"/>
              </a:lnSpc>
            </a:pPr>
            <a:r>
              <a:rPr lang="en-US" spc="15" dirty="0" smtClean="0">
                <a:latin typeface="Arial"/>
                <a:cs typeface="Arial"/>
              </a:rPr>
              <a:t>Evaluation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object 10"/>
          <p:cNvSpPr/>
          <p:nvPr/>
        </p:nvSpPr>
        <p:spPr>
          <a:xfrm rot="16200000">
            <a:off x="3307460" y="1083181"/>
            <a:ext cx="2998470" cy="8217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ED05-CA63-4F7E-9943-41EEC5C264F4}" type="datetime1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5275" indent="-28257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Alternative </a:t>
            </a:r>
            <a:r>
              <a:rPr lang="en-US" sz="1450" spc="20" dirty="0" smtClean="0">
                <a:latin typeface="Arial"/>
                <a:cs typeface="Arial"/>
              </a:rPr>
              <a:t>ways </a:t>
            </a:r>
            <a:r>
              <a:rPr lang="en-US" sz="1450" spc="15" dirty="0" smtClean="0">
                <a:latin typeface="Arial"/>
                <a:cs typeface="Arial"/>
              </a:rPr>
              <a:t>of evaluating </a:t>
            </a:r>
            <a:r>
              <a:rPr lang="en-US" sz="1450" spc="20" dirty="0" smtClean="0">
                <a:latin typeface="Arial"/>
                <a:cs typeface="Arial"/>
              </a:rPr>
              <a:t>a </a:t>
            </a:r>
            <a:r>
              <a:rPr lang="en-US" sz="1450" spc="15" dirty="0" smtClean="0">
                <a:latin typeface="Arial"/>
                <a:cs typeface="Arial"/>
              </a:rPr>
              <a:t>given</a:t>
            </a:r>
            <a:r>
              <a:rPr lang="en-US" sz="1450" spc="-114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query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7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10" dirty="0" smtClean="0">
                <a:latin typeface="Arial"/>
                <a:cs typeface="Arial"/>
              </a:rPr>
              <a:t>Equivalent</a:t>
            </a:r>
            <a:r>
              <a:rPr lang="en-US" sz="1450" spc="-15" dirty="0" smtClean="0">
                <a:latin typeface="Arial"/>
                <a:cs typeface="Arial"/>
              </a:rPr>
              <a:t> </a:t>
            </a:r>
            <a:r>
              <a:rPr lang="en-US" sz="1450" spc="10" dirty="0" smtClean="0">
                <a:latin typeface="Arial"/>
                <a:cs typeface="Arial"/>
              </a:rPr>
              <a:t>expressions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Different algorithms </a:t>
            </a:r>
            <a:r>
              <a:rPr lang="en-US" sz="1450" spc="10" dirty="0" smtClean="0">
                <a:latin typeface="Arial"/>
                <a:cs typeface="Arial"/>
              </a:rPr>
              <a:t>for </a:t>
            </a:r>
            <a:r>
              <a:rPr lang="en-US" sz="1450" spc="20" dirty="0" smtClean="0">
                <a:latin typeface="Arial"/>
                <a:cs typeface="Arial"/>
              </a:rPr>
              <a:t>each</a:t>
            </a:r>
            <a:r>
              <a:rPr lang="en-US" sz="1450" spc="-65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operation</a:t>
            </a:r>
            <a:endParaRPr lang="en-US" sz="1450" dirty="0" smtClean="0">
              <a:latin typeface="Arial"/>
              <a:cs typeface="Arial"/>
            </a:endParaRPr>
          </a:p>
          <a:p>
            <a:pPr marL="295275" marR="273685" indent="-282575">
              <a:lnSpc>
                <a:spcPct val="102400"/>
              </a:lnSpc>
              <a:spcBef>
                <a:spcPts val="61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Cost difference </a:t>
            </a:r>
            <a:r>
              <a:rPr lang="en-US" sz="1450" spc="20" dirty="0" smtClean="0">
                <a:latin typeface="Arial"/>
                <a:cs typeface="Arial"/>
              </a:rPr>
              <a:t>between a good and a bad way </a:t>
            </a:r>
            <a:r>
              <a:rPr lang="en-US" sz="1450" spc="15" dirty="0" smtClean="0">
                <a:latin typeface="Arial"/>
                <a:cs typeface="Arial"/>
              </a:rPr>
              <a:t>of evaluating</a:t>
            </a:r>
            <a:r>
              <a:rPr lang="en-US" sz="1450" spc="-254" dirty="0" smtClean="0">
                <a:latin typeface="Arial"/>
                <a:cs typeface="Arial"/>
              </a:rPr>
              <a:t> </a:t>
            </a:r>
            <a:r>
              <a:rPr lang="en-US" sz="1450" spc="20" dirty="0" smtClean="0">
                <a:latin typeface="Arial"/>
                <a:cs typeface="Arial"/>
              </a:rPr>
              <a:t>a  </a:t>
            </a:r>
            <a:r>
              <a:rPr lang="en-US" sz="1450" spc="15" dirty="0" smtClean="0">
                <a:latin typeface="Arial"/>
                <a:cs typeface="Arial"/>
              </a:rPr>
              <a:t>query </a:t>
            </a:r>
            <a:r>
              <a:rPr lang="en-US" sz="1450" spc="20" dirty="0" smtClean="0">
                <a:latin typeface="Arial"/>
                <a:cs typeface="Arial"/>
              </a:rPr>
              <a:t>can be</a:t>
            </a:r>
            <a:r>
              <a:rPr lang="en-US" sz="1450" spc="-40" dirty="0" smtClean="0">
                <a:latin typeface="Arial"/>
                <a:cs typeface="Arial"/>
              </a:rPr>
              <a:t> </a:t>
            </a:r>
            <a:r>
              <a:rPr lang="en-US" sz="1450" spc="20" dirty="0" smtClean="0">
                <a:latin typeface="Arial"/>
                <a:cs typeface="Arial"/>
              </a:rPr>
              <a:t>enormous</a:t>
            </a:r>
            <a:endParaRPr lang="en-US" sz="1450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Need </a:t>
            </a:r>
            <a:r>
              <a:rPr lang="en-US" sz="1450" spc="10" dirty="0" smtClean="0">
                <a:latin typeface="Arial"/>
                <a:cs typeface="Arial"/>
              </a:rPr>
              <a:t>to estimate the cost of</a:t>
            </a:r>
            <a:r>
              <a:rPr lang="en-US" sz="1450" spc="-65" dirty="0" smtClean="0">
                <a:latin typeface="Arial"/>
                <a:cs typeface="Arial"/>
              </a:rPr>
              <a:t> </a:t>
            </a:r>
            <a:r>
              <a:rPr lang="en-US" sz="1450" spc="10" dirty="0" smtClean="0">
                <a:latin typeface="Arial"/>
                <a:cs typeface="Arial"/>
              </a:rPr>
              <a:t>operations</a:t>
            </a:r>
            <a:endParaRPr lang="en-US" sz="1450" dirty="0" smtClean="0">
              <a:latin typeface="Arial"/>
              <a:cs typeface="Arial"/>
            </a:endParaRPr>
          </a:p>
          <a:p>
            <a:pPr marL="624840" marR="316865" lvl="1" indent="-234950">
              <a:lnSpc>
                <a:spcPct val="102400"/>
              </a:lnSpc>
              <a:spcBef>
                <a:spcPts val="62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20" dirty="0" smtClean="0">
                <a:latin typeface="Arial"/>
                <a:cs typeface="Arial"/>
              </a:rPr>
              <a:t>Depends </a:t>
            </a:r>
            <a:r>
              <a:rPr lang="en-US" sz="1450" spc="10" dirty="0" smtClean="0">
                <a:latin typeface="Arial"/>
                <a:cs typeface="Arial"/>
              </a:rPr>
              <a:t>critically </a:t>
            </a:r>
            <a:r>
              <a:rPr lang="en-US" sz="1450" spc="20" dirty="0" smtClean="0">
                <a:latin typeface="Arial"/>
                <a:cs typeface="Arial"/>
              </a:rPr>
              <a:t>on </a:t>
            </a:r>
            <a:r>
              <a:rPr lang="en-US" sz="1450" spc="10" dirty="0" smtClean="0">
                <a:latin typeface="Arial"/>
                <a:cs typeface="Arial"/>
              </a:rPr>
              <a:t>statistical </a:t>
            </a:r>
            <a:r>
              <a:rPr lang="en-US" sz="1450" spc="15" dirty="0" smtClean="0">
                <a:latin typeface="Arial"/>
                <a:cs typeface="Arial"/>
              </a:rPr>
              <a:t>information about</a:t>
            </a:r>
            <a:r>
              <a:rPr lang="en-US" sz="1450" spc="-65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relations  which the database </a:t>
            </a:r>
            <a:r>
              <a:rPr lang="en-US" sz="1450" spc="20" dirty="0" smtClean="0">
                <a:latin typeface="Arial"/>
                <a:cs typeface="Arial"/>
              </a:rPr>
              <a:t>must</a:t>
            </a:r>
            <a:r>
              <a:rPr lang="en-US" sz="1450" spc="-70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maintain</a:t>
            </a:r>
            <a:endParaRPr lang="en-US" sz="1450" dirty="0" smtClean="0">
              <a:latin typeface="Arial"/>
              <a:cs typeface="Arial"/>
            </a:endParaRPr>
          </a:p>
          <a:p>
            <a:pPr marL="624840" marR="5080" lvl="1" indent="-234950">
              <a:lnSpc>
                <a:spcPct val="102400"/>
              </a:lnSpc>
              <a:spcBef>
                <a:spcPts val="62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20" dirty="0" smtClean="0">
                <a:latin typeface="Arial"/>
                <a:cs typeface="Arial"/>
              </a:rPr>
              <a:t>Need </a:t>
            </a:r>
            <a:r>
              <a:rPr lang="en-US" sz="1450" spc="15" dirty="0" smtClean="0">
                <a:latin typeface="Arial"/>
                <a:cs typeface="Arial"/>
              </a:rPr>
              <a:t>to estimate </a:t>
            </a:r>
            <a:r>
              <a:rPr lang="en-US" sz="1450" spc="10" dirty="0" smtClean="0">
                <a:latin typeface="Arial"/>
                <a:cs typeface="Arial"/>
              </a:rPr>
              <a:t>statistics for </a:t>
            </a:r>
            <a:r>
              <a:rPr lang="en-US" sz="1450" spc="15" dirty="0" smtClean="0">
                <a:latin typeface="Arial"/>
                <a:cs typeface="Arial"/>
              </a:rPr>
              <a:t>intermediate results to</a:t>
            </a:r>
            <a:r>
              <a:rPr lang="en-US" sz="1450" spc="-100" dirty="0" smtClean="0">
                <a:latin typeface="Arial"/>
                <a:cs typeface="Arial"/>
              </a:rPr>
              <a:t> </a:t>
            </a:r>
            <a:r>
              <a:rPr lang="en-US" sz="1450" spc="20" dirty="0" smtClean="0">
                <a:latin typeface="Arial"/>
                <a:cs typeface="Arial"/>
              </a:rPr>
              <a:t>compute  </a:t>
            </a:r>
            <a:r>
              <a:rPr lang="en-US" sz="1450" spc="15" dirty="0" smtClean="0">
                <a:latin typeface="Arial"/>
                <a:cs typeface="Arial"/>
              </a:rPr>
              <a:t>cost of </a:t>
            </a:r>
            <a:r>
              <a:rPr lang="en-US" sz="1450" spc="20" dirty="0" smtClean="0">
                <a:latin typeface="Arial"/>
                <a:cs typeface="Arial"/>
              </a:rPr>
              <a:t>complex</a:t>
            </a:r>
            <a:r>
              <a:rPr lang="en-US" sz="1450" spc="-35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expressions</a:t>
            </a:r>
            <a:endParaRPr lang="en-US" sz="1450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4643-B89C-47B4-8D24-DC3708CE22BA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95275" indent="-28257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pc="20" dirty="0" smtClean="0">
                <a:latin typeface="Arial"/>
                <a:cs typeface="Arial"/>
              </a:rPr>
              <a:t>What </a:t>
            </a:r>
            <a:r>
              <a:rPr lang="en-US" spc="5" dirty="0" smtClean="0">
                <a:latin typeface="Arial"/>
                <a:cs typeface="Arial"/>
              </a:rPr>
              <a:t>if </a:t>
            </a:r>
            <a:r>
              <a:rPr lang="en-US" spc="15" dirty="0" smtClean="0">
                <a:latin typeface="Arial"/>
                <a:cs typeface="Arial"/>
              </a:rPr>
              <a:t>the </a:t>
            </a:r>
            <a:r>
              <a:rPr lang="en-US" spc="20" dirty="0" smtClean="0">
                <a:latin typeface="Arial"/>
                <a:cs typeface="Arial"/>
              </a:rPr>
              <a:t>system</a:t>
            </a:r>
            <a:r>
              <a:rPr lang="en-US" spc="-50" dirty="0" smtClean="0">
                <a:latin typeface="Arial"/>
                <a:cs typeface="Arial"/>
              </a:rPr>
              <a:t> </a:t>
            </a:r>
            <a:r>
              <a:rPr lang="en-US" spc="10" dirty="0" smtClean="0">
                <a:latin typeface="Arial"/>
                <a:cs typeface="Arial"/>
              </a:rPr>
              <a:t>fails?</a:t>
            </a:r>
            <a:endParaRPr lang="en-US" dirty="0" smtClean="0">
              <a:latin typeface="Arial"/>
              <a:cs typeface="Arial"/>
            </a:endParaRPr>
          </a:p>
          <a:p>
            <a:pPr marL="295275" marR="246379" indent="-282575">
              <a:lnSpc>
                <a:spcPct val="102400"/>
              </a:lnSpc>
              <a:spcBef>
                <a:spcPts val="62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pc="20" dirty="0" smtClean="0">
                <a:latin typeface="Arial"/>
                <a:cs typeface="Arial"/>
              </a:rPr>
              <a:t>What </a:t>
            </a:r>
            <a:r>
              <a:rPr lang="en-US" spc="5" dirty="0" smtClean="0">
                <a:latin typeface="Arial"/>
                <a:cs typeface="Arial"/>
              </a:rPr>
              <a:t>if </a:t>
            </a:r>
            <a:r>
              <a:rPr lang="en-US" spc="20" dirty="0" smtClean="0">
                <a:latin typeface="Arial"/>
                <a:cs typeface="Arial"/>
              </a:rPr>
              <a:t>more </a:t>
            </a:r>
            <a:r>
              <a:rPr lang="en-US" spc="15" dirty="0" smtClean="0">
                <a:latin typeface="Arial"/>
                <a:cs typeface="Arial"/>
              </a:rPr>
              <a:t>than </a:t>
            </a:r>
            <a:r>
              <a:rPr lang="en-US" spc="20" dirty="0" smtClean="0">
                <a:latin typeface="Arial"/>
                <a:cs typeface="Arial"/>
              </a:rPr>
              <a:t>one </a:t>
            </a:r>
            <a:r>
              <a:rPr lang="en-US" spc="15" dirty="0" smtClean="0">
                <a:latin typeface="Arial"/>
                <a:cs typeface="Arial"/>
              </a:rPr>
              <a:t>user </a:t>
            </a:r>
            <a:r>
              <a:rPr lang="en-US" spc="10" dirty="0" smtClean="0">
                <a:latin typeface="Arial"/>
                <a:cs typeface="Arial"/>
              </a:rPr>
              <a:t>is </a:t>
            </a:r>
            <a:r>
              <a:rPr lang="en-US" spc="15" dirty="0" smtClean="0">
                <a:latin typeface="Arial"/>
                <a:cs typeface="Arial"/>
              </a:rPr>
              <a:t>concurrently updating the</a:t>
            </a:r>
            <a:r>
              <a:rPr lang="en-US" spc="-150" dirty="0" smtClean="0">
                <a:latin typeface="Arial"/>
                <a:cs typeface="Arial"/>
              </a:rPr>
              <a:t> </a:t>
            </a:r>
            <a:r>
              <a:rPr lang="en-US" spc="20" dirty="0" smtClean="0">
                <a:latin typeface="Arial"/>
                <a:cs typeface="Arial"/>
              </a:rPr>
              <a:t>same  </a:t>
            </a:r>
            <a:r>
              <a:rPr lang="en-US" spc="15" dirty="0" smtClean="0">
                <a:latin typeface="Arial"/>
                <a:cs typeface="Arial"/>
              </a:rPr>
              <a:t>data?</a:t>
            </a:r>
            <a:endParaRPr lang="en-US" dirty="0" smtClean="0">
              <a:latin typeface="Arial"/>
              <a:cs typeface="Arial"/>
            </a:endParaRPr>
          </a:p>
          <a:p>
            <a:pPr marL="295275" marR="5080" indent="-282575">
              <a:lnSpc>
                <a:spcPct val="102400"/>
              </a:lnSpc>
              <a:spcBef>
                <a:spcPts val="62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pc="25" dirty="0" smtClean="0">
                <a:latin typeface="Arial"/>
                <a:cs typeface="Arial"/>
              </a:rPr>
              <a:t>A </a:t>
            </a:r>
            <a:r>
              <a:rPr lang="en-US" b="1" spc="10" dirty="0" smtClean="0">
                <a:solidFill>
                  <a:srgbClr val="00009A"/>
                </a:solidFill>
                <a:latin typeface="Arial"/>
                <a:cs typeface="Arial"/>
              </a:rPr>
              <a:t>transaction </a:t>
            </a:r>
            <a:r>
              <a:rPr lang="en-US" spc="10" dirty="0" smtClean="0">
                <a:latin typeface="Arial"/>
                <a:cs typeface="Arial"/>
              </a:rPr>
              <a:t>is </a:t>
            </a:r>
            <a:r>
              <a:rPr lang="en-US" spc="20" dirty="0" smtClean="0">
                <a:latin typeface="Arial"/>
                <a:cs typeface="Arial"/>
              </a:rPr>
              <a:t>a </a:t>
            </a:r>
            <a:r>
              <a:rPr lang="en-US" spc="15" dirty="0" smtClean="0">
                <a:latin typeface="Arial"/>
                <a:cs typeface="Arial"/>
              </a:rPr>
              <a:t>collection of operations that performs </a:t>
            </a:r>
            <a:r>
              <a:rPr lang="en-US" spc="20" dirty="0" smtClean="0">
                <a:latin typeface="Arial"/>
                <a:cs typeface="Arial"/>
              </a:rPr>
              <a:t>a</a:t>
            </a:r>
            <a:r>
              <a:rPr lang="en-US" spc="-114" dirty="0" smtClean="0">
                <a:latin typeface="Arial"/>
                <a:cs typeface="Arial"/>
              </a:rPr>
              <a:t> </a:t>
            </a:r>
            <a:r>
              <a:rPr lang="en-US" spc="15" dirty="0" smtClean="0">
                <a:latin typeface="Arial"/>
                <a:cs typeface="Arial"/>
              </a:rPr>
              <a:t>single  </a:t>
            </a:r>
            <a:r>
              <a:rPr lang="en-US" spc="10" dirty="0" smtClean="0">
                <a:latin typeface="Arial"/>
                <a:cs typeface="Arial"/>
              </a:rPr>
              <a:t>logical function in </a:t>
            </a:r>
            <a:r>
              <a:rPr lang="en-US" spc="20" dirty="0" smtClean="0">
                <a:latin typeface="Arial"/>
                <a:cs typeface="Arial"/>
              </a:rPr>
              <a:t>a </a:t>
            </a:r>
            <a:r>
              <a:rPr lang="en-US" spc="15" dirty="0" smtClean="0">
                <a:latin typeface="Arial"/>
                <a:cs typeface="Arial"/>
              </a:rPr>
              <a:t>database</a:t>
            </a:r>
            <a:r>
              <a:rPr lang="en-US" spc="-60" dirty="0" smtClean="0">
                <a:latin typeface="Arial"/>
                <a:cs typeface="Arial"/>
              </a:rPr>
              <a:t> </a:t>
            </a:r>
            <a:r>
              <a:rPr lang="en-US" spc="10" dirty="0" smtClean="0">
                <a:latin typeface="Arial"/>
                <a:cs typeface="Arial"/>
              </a:rPr>
              <a:t>application</a:t>
            </a:r>
            <a:endParaRPr lang="en-US" dirty="0" smtClean="0">
              <a:latin typeface="Arial"/>
              <a:cs typeface="Arial"/>
            </a:endParaRPr>
          </a:p>
          <a:p>
            <a:pPr marL="295275" marR="78105" indent="-282575">
              <a:lnSpc>
                <a:spcPct val="102400"/>
              </a:lnSpc>
              <a:spcBef>
                <a:spcPts val="620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b="1" spc="15" dirty="0" smtClean="0">
                <a:solidFill>
                  <a:srgbClr val="00009A"/>
                </a:solidFill>
                <a:latin typeface="Arial"/>
                <a:cs typeface="Arial"/>
              </a:rPr>
              <a:t>Transaction-management component </a:t>
            </a:r>
            <a:r>
              <a:rPr lang="en-US" spc="15" dirty="0" smtClean="0">
                <a:latin typeface="Arial"/>
                <a:cs typeface="Arial"/>
              </a:rPr>
              <a:t>ensures that the  database remains </a:t>
            </a:r>
            <a:r>
              <a:rPr lang="en-US" spc="10" dirty="0" smtClean="0">
                <a:latin typeface="Arial"/>
                <a:cs typeface="Arial"/>
              </a:rPr>
              <a:t>in </a:t>
            </a:r>
            <a:r>
              <a:rPr lang="en-US" spc="20" dirty="0" smtClean="0">
                <a:latin typeface="Arial"/>
                <a:cs typeface="Arial"/>
              </a:rPr>
              <a:t>a </a:t>
            </a:r>
            <a:r>
              <a:rPr lang="en-US" spc="15" dirty="0" smtClean="0">
                <a:latin typeface="Arial"/>
                <a:cs typeface="Arial"/>
              </a:rPr>
              <a:t>consistent (correct) state despite </a:t>
            </a:r>
            <a:r>
              <a:rPr lang="en-US" spc="20" dirty="0" smtClean="0">
                <a:latin typeface="Arial"/>
                <a:cs typeface="Arial"/>
              </a:rPr>
              <a:t>system  </a:t>
            </a:r>
            <a:r>
              <a:rPr lang="en-US" spc="15" dirty="0" smtClean="0">
                <a:latin typeface="Arial"/>
                <a:cs typeface="Arial"/>
              </a:rPr>
              <a:t>failures </a:t>
            </a:r>
            <a:r>
              <a:rPr lang="en-US" spc="10" dirty="0" smtClean="0">
                <a:latin typeface="Arial"/>
                <a:cs typeface="Arial"/>
              </a:rPr>
              <a:t>(e.g., </a:t>
            </a:r>
            <a:r>
              <a:rPr lang="en-US" spc="20" dirty="0" smtClean="0">
                <a:latin typeface="Arial"/>
                <a:cs typeface="Arial"/>
              </a:rPr>
              <a:t>power </a:t>
            </a:r>
            <a:r>
              <a:rPr lang="en-US" spc="15" dirty="0" smtClean="0">
                <a:latin typeface="Arial"/>
                <a:cs typeface="Arial"/>
              </a:rPr>
              <a:t>failures </a:t>
            </a:r>
            <a:r>
              <a:rPr lang="en-US" spc="20" dirty="0" smtClean="0">
                <a:latin typeface="Arial"/>
                <a:cs typeface="Arial"/>
              </a:rPr>
              <a:t>and </a:t>
            </a:r>
            <a:r>
              <a:rPr lang="en-US" spc="15" dirty="0" smtClean="0">
                <a:latin typeface="Arial"/>
                <a:cs typeface="Arial"/>
              </a:rPr>
              <a:t>operating </a:t>
            </a:r>
            <a:r>
              <a:rPr lang="en-US" spc="20" dirty="0" smtClean="0">
                <a:latin typeface="Arial"/>
                <a:cs typeface="Arial"/>
              </a:rPr>
              <a:t>system </a:t>
            </a:r>
            <a:r>
              <a:rPr lang="en-US" spc="15" dirty="0" smtClean="0">
                <a:latin typeface="Arial"/>
                <a:cs typeface="Arial"/>
              </a:rPr>
              <a:t>crashes)</a:t>
            </a:r>
            <a:r>
              <a:rPr lang="en-US" spc="-170" dirty="0" smtClean="0">
                <a:latin typeface="Arial"/>
                <a:cs typeface="Arial"/>
              </a:rPr>
              <a:t> </a:t>
            </a:r>
            <a:r>
              <a:rPr lang="en-US" spc="20" dirty="0" smtClean="0">
                <a:latin typeface="Arial"/>
                <a:cs typeface="Arial"/>
              </a:rPr>
              <a:t>and  </a:t>
            </a:r>
            <a:r>
              <a:rPr lang="en-US" spc="15" dirty="0" smtClean="0">
                <a:latin typeface="Arial"/>
                <a:cs typeface="Arial"/>
              </a:rPr>
              <a:t>transaction</a:t>
            </a:r>
            <a:r>
              <a:rPr lang="en-US" spc="-15" dirty="0" smtClean="0">
                <a:latin typeface="Arial"/>
                <a:cs typeface="Arial"/>
              </a:rPr>
              <a:t> </a:t>
            </a:r>
            <a:r>
              <a:rPr lang="en-US" spc="10" dirty="0" smtClean="0">
                <a:latin typeface="Arial"/>
                <a:cs typeface="Arial"/>
              </a:rPr>
              <a:t>failures.</a:t>
            </a:r>
            <a:endParaRPr lang="en-US" dirty="0" smtClean="0">
              <a:latin typeface="Arial"/>
              <a:cs typeface="Arial"/>
            </a:endParaRPr>
          </a:p>
          <a:p>
            <a:pPr marL="295275" marR="108585" indent="-282575">
              <a:lnSpc>
                <a:spcPct val="102400"/>
              </a:lnSpc>
              <a:spcBef>
                <a:spcPts val="62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b="1" spc="10" dirty="0" smtClean="0">
                <a:solidFill>
                  <a:srgbClr val="00009A"/>
                </a:solidFill>
                <a:latin typeface="Arial"/>
                <a:cs typeface="Arial"/>
              </a:rPr>
              <a:t>Concurrency-control </a:t>
            </a:r>
            <a:r>
              <a:rPr lang="en-US" b="1" spc="15" dirty="0" smtClean="0">
                <a:solidFill>
                  <a:srgbClr val="00009A"/>
                </a:solidFill>
                <a:latin typeface="Arial"/>
                <a:cs typeface="Arial"/>
              </a:rPr>
              <a:t>manager </a:t>
            </a:r>
            <a:r>
              <a:rPr lang="en-US" spc="15" dirty="0" smtClean="0">
                <a:latin typeface="Arial"/>
                <a:cs typeface="Arial"/>
              </a:rPr>
              <a:t>controls the interaction </a:t>
            </a:r>
            <a:r>
              <a:rPr lang="en-US" spc="20" dirty="0" smtClean="0">
                <a:latin typeface="Arial"/>
                <a:cs typeface="Arial"/>
              </a:rPr>
              <a:t>among  </a:t>
            </a:r>
            <a:r>
              <a:rPr lang="en-US" spc="10" dirty="0" smtClean="0">
                <a:latin typeface="Arial"/>
                <a:cs typeface="Arial"/>
              </a:rPr>
              <a:t>the concurrent transactions, to </a:t>
            </a:r>
            <a:r>
              <a:rPr lang="en-US" spc="15" dirty="0" smtClean="0">
                <a:latin typeface="Arial"/>
                <a:cs typeface="Arial"/>
              </a:rPr>
              <a:t>ensure </a:t>
            </a:r>
            <a:r>
              <a:rPr lang="en-US" spc="10" dirty="0" smtClean="0">
                <a:latin typeface="Arial"/>
                <a:cs typeface="Arial"/>
              </a:rPr>
              <a:t>the consistency of the  database.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1B44-21C6-44F6-A61A-6DEDE43314C2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 smtClean="0">
                <a:solidFill>
                  <a:srgbClr val="CC3300"/>
                </a:solidFill>
                <a:latin typeface="Arial"/>
                <a:cs typeface="Arial"/>
              </a:rPr>
              <a:t>DATABASE USERS</a:t>
            </a:r>
            <a:r>
              <a:rPr lang="en-US" b="1" spc="-105" dirty="0" smtClean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lang="en-US" b="1" spc="-10" dirty="0" smtClean="0">
                <a:solidFill>
                  <a:srgbClr val="CC3300"/>
                </a:solidFill>
                <a:latin typeface="Arial"/>
                <a:cs typeface="Arial"/>
              </a:rPr>
              <a:t>AND  </a:t>
            </a:r>
            <a:r>
              <a:rPr lang="en-US" b="1" dirty="0" smtClean="0">
                <a:solidFill>
                  <a:srgbClr val="CC3300"/>
                </a:solidFill>
                <a:latin typeface="Arial"/>
                <a:cs typeface="Arial"/>
              </a:rPr>
              <a:t>ADMINISTRATOR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>
            <a:normAutofit fontScale="62500" lnSpcReduction="20000"/>
          </a:bodyPr>
          <a:lstStyle/>
          <a:p>
            <a:endParaRPr lang="en-US" b="1" dirty="0" smtClean="0">
              <a:solidFill>
                <a:srgbClr val="00009A"/>
              </a:solidFill>
              <a:latin typeface="Arial"/>
              <a:cs typeface="Arial"/>
            </a:endParaRPr>
          </a:p>
          <a:p>
            <a:endParaRPr lang="en-US" b="1" dirty="0">
              <a:solidFill>
                <a:srgbClr val="00009A"/>
              </a:solidFill>
              <a:latin typeface="Arial"/>
              <a:cs typeface="Arial"/>
            </a:endParaRPr>
          </a:p>
          <a:p>
            <a:endParaRPr lang="en-US" b="1" dirty="0" smtClean="0">
              <a:solidFill>
                <a:srgbClr val="00009A"/>
              </a:solidFill>
              <a:latin typeface="Arial"/>
              <a:cs typeface="Arial"/>
            </a:endParaRPr>
          </a:p>
          <a:p>
            <a:endParaRPr lang="en-US" b="1" dirty="0">
              <a:solidFill>
                <a:srgbClr val="00009A"/>
              </a:solidFill>
              <a:latin typeface="Arial"/>
              <a:cs typeface="Arial"/>
            </a:endParaRPr>
          </a:p>
          <a:p>
            <a:endParaRPr lang="en-US" b="1" dirty="0" smtClean="0">
              <a:solidFill>
                <a:srgbClr val="00009A"/>
              </a:solidFill>
              <a:latin typeface="Arial"/>
              <a:cs typeface="Arial"/>
            </a:endParaRPr>
          </a:p>
          <a:p>
            <a:endParaRPr lang="en-US" b="1" dirty="0">
              <a:solidFill>
                <a:srgbClr val="00009A"/>
              </a:solidFill>
              <a:latin typeface="Arial"/>
              <a:cs typeface="Arial"/>
            </a:endParaRPr>
          </a:p>
          <a:p>
            <a:endParaRPr lang="en-US" b="1" dirty="0" smtClean="0">
              <a:solidFill>
                <a:srgbClr val="00009A"/>
              </a:solidFill>
              <a:latin typeface="Arial"/>
              <a:cs typeface="Arial"/>
            </a:endParaRPr>
          </a:p>
          <a:p>
            <a:endParaRPr lang="en-US" b="1" dirty="0">
              <a:solidFill>
                <a:srgbClr val="00009A"/>
              </a:solidFill>
              <a:latin typeface="Arial"/>
              <a:cs typeface="Arial"/>
            </a:endParaRPr>
          </a:p>
          <a:p>
            <a:endParaRPr lang="en-US" b="1" dirty="0" smtClean="0">
              <a:solidFill>
                <a:srgbClr val="00009A"/>
              </a:solidFill>
              <a:latin typeface="Arial"/>
              <a:cs typeface="Arial"/>
            </a:endParaRPr>
          </a:p>
          <a:p>
            <a:endParaRPr lang="en-US" b="1" dirty="0">
              <a:solidFill>
                <a:srgbClr val="00009A"/>
              </a:solidFill>
              <a:latin typeface="Arial"/>
              <a:cs typeface="Arial"/>
            </a:endParaRPr>
          </a:p>
          <a:p>
            <a:r>
              <a:rPr lang="en-US" b="1" dirty="0" smtClean="0">
                <a:solidFill>
                  <a:srgbClr val="00009A"/>
                </a:solidFill>
                <a:latin typeface="Arial"/>
                <a:cs typeface="Arial"/>
              </a:rPr>
              <a:t>Database</a:t>
            </a:r>
            <a:endParaRPr lang="en-US" dirty="0"/>
          </a:p>
        </p:txBody>
      </p:sp>
      <p:sp>
        <p:nvSpPr>
          <p:cNvPr id="4" name="object 9"/>
          <p:cNvSpPr/>
          <p:nvPr/>
        </p:nvSpPr>
        <p:spPr>
          <a:xfrm rot="16200000">
            <a:off x="2473131" y="-12319"/>
            <a:ext cx="401396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BC4B-1315-4157-B962-8B726D084709}" type="datetime1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0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-5" dirty="0" smtClean="0">
                <a:solidFill>
                  <a:srgbClr val="CC3300"/>
                </a:solidFill>
                <a:latin typeface="Arial"/>
                <a:cs typeface="Arial"/>
              </a:rPr>
              <a:t>DATABASE INTERNALS</a:t>
            </a:r>
            <a:r>
              <a:rPr lang="en-US" b="1" spc="-110" dirty="0" smtClean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lang="en-US" b="1" spc="-10" dirty="0" smtClean="0">
                <a:solidFill>
                  <a:srgbClr val="CC3300"/>
                </a:solidFill>
                <a:latin typeface="Arial"/>
                <a:cs typeface="Arial"/>
              </a:rPr>
              <a:t>AND  ARCHITECTURE</a:t>
            </a:r>
            <a:r>
              <a:rPr lang="en-US" dirty="0" smtClean="0">
                <a:latin typeface="Arial"/>
                <a:cs typeface="Arial"/>
              </a:rPr>
              <a:t/>
            </a:r>
            <a:br>
              <a:rPr lang="en-US" dirty="0" smtClean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8"/>
          <p:cNvSpPr/>
          <p:nvPr/>
        </p:nvSpPr>
        <p:spPr>
          <a:xfrm rot="16200000">
            <a:off x="1676400" y="-381000"/>
            <a:ext cx="5181600" cy="853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FB59-5508-46E2-A8D7-D1661DC0EA1E}" type="datetime1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pc="15" dirty="0" smtClean="0">
                <a:latin typeface="Arial"/>
                <a:cs typeface="Arial"/>
              </a:rPr>
              <a:t>The </a:t>
            </a:r>
            <a:r>
              <a:rPr lang="en-US" spc="10" dirty="0" smtClean="0">
                <a:latin typeface="Arial"/>
                <a:cs typeface="Arial"/>
              </a:rPr>
              <a:t>architecture of </a:t>
            </a:r>
            <a:r>
              <a:rPr lang="en-US" spc="20" dirty="0" smtClean="0">
                <a:latin typeface="Arial"/>
                <a:cs typeface="Arial"/>
              </a:rPr>
              <a:t>a </a:t>
            </a:r>
            <a:r>
              <a:rPr lang="en-US" spc="15" dirty="0" smtClean="0">
                <a:latin typeface="Arial"/>
                <a:cs typeface="Arial"/>
              </a:rPr>
              <a:t>database systems </a:t>
            </a:r>
            <a:r>
              <a:rPr lang="en-US" spc="10" dirty="0" smtClean="0">
                <a:latin typeface="Arial"/>
                <a:cs typeface="Arial"/>
              </a:rPr>
              <a:t>is greatly influenced</a:t>
            </a:r>
            <a:r>
              <a:rPr lang="en-US" spc="-135" dirty="0" smtClean="0">
                <a:latin typeface="Arial"/>
                <a:cs typeface="Arial"/>
              </a:rPr>
              <a:t> </a:t>
            </a:r>
            <a:r>
              <a:rPr lang="en-US" spc="15" dirty="0" smtClean="0">
                <a:latin typeface="Arial"/>
                <a:cs typeface="Arial"/>
              </a:rPr>
              <a:t>by</a:t>
            </a:r>
            <a:endParaRPr lang="en-US" dirty="0" smtClean="0">
              <a:latin typeface="Arial"/>
              <a:cs typeface="Arial"/>
            </a:endParaRPr>
          </a:p>
          <a:p>
            <a:pPr marL="64769">
              <a:lnSpc>
                <a:spcPct val="100000"/>
              </a:lnSpc>
              <a:spcBef>
                <a:spcPts val="670"/>
              </a:spcBef>
            </a:pPr>
            <a:r>
              <a:rPr lang="en-US" spc="15" dirty="0" smtClean="0">
                <a:latin typeface="Arial"/>
                <a:cs typeface="Arial"/>
              </a:rPr>
              <a:t>the underlying computer </a:t>
            </a:r>
            <a:r>
              <a:rPr lang="en-US" spc="20" dirty="0" smtClean="0">
                <a:latin typeface="Arial"/>
                <a:cs typeface="Arial"/>
              </a:rPr>
              <a:t>system on </a:t>
            </a:r>
            <a:r>
              <a:rPr lang="en-US" spc="15" dirty="0" smtClean="0">
                <a:latin typeface="Arial"/>
                <a:cs typeface="Arial"/>
              </a:rPr>
              <a:t>which the database </a:t>
            </a:r>
            <a:r>
              <a:rPr lang="en-US" spc="10" dirty="0" smtClean="0">
                <a:latin typeface="Arial"/>
                <a:cs typeface="Arial"/>
              </a:rPr>
              <a:t>is</a:t>
            </a:r>
            <a:r>
              <a:rPr lang="en-US" spc="-105" dirty="0" smtClean="0">
                <a:latin typeface="Arial"/>
                <a:cs typeface="Arial"/>
              </a:rPr>
              <a:t> </a:t>
            </a:r>
            <a:r>
              <a:rPr lang="en-US" spc="15" dirty="0" smtClean="0">
                <a:latin typeface="Arial"/>
                <a:cs typeface="Arial"/>
              </a:rPr>
              <a:t>running:</a:t>
            </a:r>
            <a:endParaRPr lang="en-US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6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pc="15" dirty="0" smtClean="0">
                <a:latin typeface="Arial"/>
                <a:cs typeface="Arial"/>
              </a:rPr>
              <a:t>Centralized</a:t>
            </a:r>
            <a:endParaRPr lang="en-US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60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pc="15" dirty="0" smtClean="0">
                <a:latin typeface="Arial"/>
                <a:cs typeface="Arial"/>
              </a:rPr>
              <a:t>Client-server</a:t>
            </a:r>
            <a:endParaRPr lang="en-US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6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pc="10" dirty="0" smtClean="0">
                <a:latin typeface="Arial"/>
                <a:cs typeface="Arial"/>
              </a:rPr>
              <a:t>Parallel</a:t>
            </a:r>
            <a:r>
              <a:rPr lang="en-US" spc="-10" dirty="0" smtClean="0">
                <a:latin typeface="Arial"/>
                <a:cs typeface="Arial"/>
              </a:rPr>
              <a:t> </a:t>
            </a:r>
            <a:r>
              <a:rPr lang="en-US" spc="10" dirty="0" smtClean="0">
                <a:latin typeface="Arial"/>
                <a:cs typeface="Arial"/>
              </a:rPr>
              <a:t>(multi-processor)</a:t>
            </a:r>
            <a:endParaRPr lang="en-US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6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pc="15" dirty="0" smtClean="0">
                <a:latin typeface="Arial"/>
                <a:cs typeface="Arial"/>
              </a:rPr>
              <a:t>Distributed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B6A4-2E84-41F9-8289-1A69B1ACDE78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4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5275" indent="-28257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450" spc="20" dirty="0" smtClean="0">
                <a:latin typeface="Arial"/>
                <a:cs typeface="Arial"/>
              </a:rPr>
              <a:t>1950s and </a:t>
            </a:r>
            <a:r>
              <a:rPr lang="en-US" sz="1450" spc="15" dirty="0" smtClean="0">
                <a:latin typeface="Arial"/>
                <a:cs typeface="Arial"/>
              </a:rPr>
              <a:t>early</a:t>
            </a:r>
            <a:r>
              <a:rPr lang="en-US" sz="1450" spc="-50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1960s: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7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20" dirty="0" smtClean="0">
                <a:latin typeface="Arial"/>
                <a:cs typeface="Arial"/>
              </a:rPr>
              <a:t>Data </a:t>
            </a:r>
            <a:r>
              <a:rPr lang="en-US" sz="1450" spc="15" dirty="0" smtClean="0">
                <a:latin typeface="Arial"/>
                <a:cs typeface="Arial"/>
              </a:rPr>
              <a:t>processing using magnetic tapes </a:t>
            </a:r>
            <a:r>
              <a:rPr lang="en-US" sz="1450" spc="10" dirty="0" smtClean="0">
                <a:latin typeface="Arial"/>
                <a:cs typeface="Arial"/>
              </a:rPr>
              <a:t>for</a:t>
            </a:r>
            <a:r>
              <a:rPr lang="en-US" sz="1450" spc="-110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storage</a:t>
            </a:r>
            <a:endParaRPr lang="en-US" sz="1450" dirty="0" smtClean="0">
              <a:latin typeface="Arial"/>
              <a:cs typeface="Arial"/>
            </a:endParaRPr>
          </a:p>
          <a:p>
            <a:pPr marL="908685" lvl="2" indent="-189230">
              <a:lnSpc>
                <a:spcPct val="100000"/>
              </a:lnSpc>
              <a:spcBef>
                <a:spcPts val="665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909319" algn="l"/>
              </a:tabLst>
            </a:pPr>
            <a:r>
              <a:rPr lang="en-US" sz="1450" spc="20" dirty="0" smtClean="0">
                <a:latin typeface="Arial"/>
                <a:cs typeface="Arial"/>
              </a:rPr>
              <a:t>Tapes </a:t>
            </a:r>
            <a:r>
              <a:rPr lang="en-US" sz="1450" spc="15" dirty="0" smtClean="0">
                <a:latin typeface="Arial"/>
                <a:cs typeface="Arial"/>
              </a:rPr>
              <a:t>provided only sequential</a:t>
            </a:r>
            <a:r>
              <a:rPr lang="en-US" sz="1450" spc="-75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access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20" dirty="0" smtClean="0">
                <a:latin typeface="Arial"/>
                <a:cs typeface="Arial"/>
              </a:rPr>
              <a:t>Punched </a:t>
            </a:r>
            <a:r>
              <a:rPr lang="en-US" sz="1450" spc="15" dirty="0" smtClean="0">
                <a:latin typeface="Arial"/>
                <a:cs typeface="Arial"/>
              </a:rPr>
              <a:t>cards </a:t>
            </a:r>
            <a:r>
              <a:rPr lang="en-US" sz="1450" spc="10" dirty="0" smtClean="0">
                <a:latin typeface="Arial"/>
                <a:cs typeface="Arial"/>
              </a:rPr>
              <a:t>for</a:t>
            </a:r>
            <a:r>
              <a:rPr lang="en-US" sz="1450" spc="-55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input</a:t>
            </a:r>
            <a:endParaRPr lang="en-US" sz="1450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6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Late </a:t>
            </a:r>
            <a:r>
              <a:rPr lang="en-US" sz="1450" spc="20" dirty="0" smtClean="0">
                <a:latin typeface="Arial"/>
                <a:cs typeface="Arial"/>
              </a:rPr>
              <a:t>1960s and</a:t>
            </a:r>
            <a:r>
              <a:rPr lang="en-US" sz="1450" spc="-55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1970s: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20" dirty="0" smtClean="0">
                <a:latin typeface="Arial"/>
                <a:cs typeface="Arial"/>
              </a:rPr>
              <a:t>Hard </a:t>
            </a:r>
            <a:r>
              <a:rPr lang="en-US" sz="1450" spc="15" dirty="0" smtClean="0">
                <a:latin typeface="Arial"/>
                <a:cs typeface="Arial"/>
              </a:rPr>
              <a:t>disks allowed direct access to</a:t>
            </a:r>
            <a:r>
              <a:rPr lang="en-US" sz="1450" spc="-85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data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Network </a:t>
            </a:r>
            <a:r>
              <a:rPr lang="en-US" sz="1450" spc="20" dirty="0" smtClean="0">
                <a:latin typeface="Arial"/>
                <a:cs typeface="Arial"/>
              </a:rPr>
              <a:t>and </a:t>
            </a:r>
            <a:r>
              <a:rPr lang="en-US" sz="1450" spc="15" dirty="0" smtClean="0">
                <a:latin typeface="Arial"/>
                <a:cs typeface="Arial"/>
              </a:rPr>
              <a:t>hierarchical data </a:t>
            </a:r>
            <a:r>
              <a:rPr lang="en-US" sz="1450" spc="20" dirty="0" smtClean="0">
                <a:latin typeface="Arial"/>
                <a:cs typeface="Arial"/>
              </a:rPr>
              <a:t>models </a:t>
            </a:r>
            <a:r>
              <a:rPr lang="en-US" sz="1450" spc="10" dirty="0" smtClean="0">
                <a:latin typeface="Arial"/>
                <a:cs typeface="Arial"/>
              </a:rPr>
              <a:t>in </a:t>
            </a:r>
            <a:r>
              <a:rPr lang="en-US" sz="1450" spc="15" dirty="0" smtClean="0">
                <a:latin typeface="Arial"/>
                <a:cs typeface="Arial"/>
              </a:rPr>
              <a:t>widespread</a:t>
            </a:r>
            <a:r>
              <a:rPr lang="en-US" sz="1450" spc="-125" dirty="0" smtClean="0">
                <a:latin typeface="Arial"/>
                <a:cs typeface="Arial"/>
              </a:rPr>
              <a:t> </a:t>
            </a:r>
            <a:r>
              <a:rPr lang="en-US" sz="1450" spc="20" dirty="0" smtClean="0">
                <a:latin typeface="Arial"/>
                <a:cs typeface="Arial"/>
              </a:rPr>
              <a:t>use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7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20" dirty="0" smtClean="0">
                <a:latin typeface="Arial"/>
                <a:cs typeface="Arial"/>
              </a:rPr>
              <a:t>Ted </a:t>
            </a:r>
            <a:r>
              <a:rPr lang="en-US" sz="1450" spc="20" dirty="0" err="1" smtClean="0">
                <a:latin typeface="Arial"/>
                <a:cs typeface="Arial"/>
              </a:rPr>
              <a:t>Codd</a:t>
            </a:r>
            <a:r>
              <a:rPr lang="en-US" sz="1450" spc="20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defines the relational data</a:t>
            </a:r>
            <a:r>
              <a:rPr lang="en-US" sz="1450" spc="-120" dirty="0" smtClean="0">
                <a:latin typeface="Arial"/>
                <a:cs typeface="Arial"/>
              </a:rPr>
              <a:t> </a:t>
            </a:r>
            <a:r>
              <a:rPr lang="en-US" sz="1450" spc="20" dirty="0" smtClean="0">
                <a:latin typeface="Arial"/>
                <a:cs typeface="Arial"/>
              </a:rPr>
              <a:t>model</a:t>
            </a:r>
            <a:endParaRPr lang="en-US" sz="1450" dirty="0" smtClean="0">
              <a:latin typeface="Arial"/>
              <a:cs typeface="Arial"/>
            </a:endParaRPr>
          </a:p>
          <a:p>
            <a:pPr marL="908685" lvl="2" indent="-189230">
              <a:lnSpc>
                <a:spcPct val="100000"/>
              </a:lnSpc>
              <a:spcBef>
                <a:spcPts val="665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909319" algn="l"/>
              </a:tabLst>
            </a:pPr>
            <a:r>
              <a:rPr lang="en-US" sz="1450" spc="20" dirty="0" smtClean="0">
                <a:latin typeface="Arial"/>
                <a:cs typeface="Arial"/>
              </a:rPr>
              <a:t>Would </a:t>
            </a:r>
            <a:r>
              <a:rPr lang="en-US" sz="1450" spc="15" dirty="0" smtClean="0">
                <a:latin typeface="Arial"/>
                <a:cs typeface="Arial"/>
              </a:rPr>
              <a:t>win the </a:t>
            </a:r>
            <a:r>
              <a:rPr lang="en-US" sz="1450" spc="25" dirty="0" smtClean="0">
                <a:latin typeface="Arial"/>
                <a:cs typeface="Arial"/>
              </a:rPr>
              <a:t>ACM </a:t>
            </a:r>
            <a:r>
              <a:rPr lang="en-US" sz="1450" spc="15" dirty="0" smtClean="0">
                <a:latin typeface="Arial"/>
                <a:cs typeface="Arial"/>
              </a:rPr>
              <a:t>Turing </a:t>
            </a:r>
            <a:r>
              <a:rPr lang="en-US" sz="1450" spc="20" dirty="0" smtClean="0">
                <a:latin typeface="Arial"/>
                <a:cs typeface="Arial"/>
              </a:rPr>
              <a:t>Award </a:t>
            </a:r>
            <a:r>
              <a:rPr lang="en-US" sz="1450" spc="10" dirty="0" smtClean="0">
                <a:latin typeface="Arial"/>
                <a:cs typeface="Arial"/>
              </a:rPr>
              <a:t>for this</a:t>
            </a:r>
            <a:r>
              <a:rPr lang="en-US" sz="1450" spc="-114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work</a:t>
            </a:r>
            <a:endParaRPr lang="en-US" sz="1450" dirty="0" smtClean="0">
              <a:latin typeface="Arial"/>
              <a:cs typeface="Arial"/>
            </a:endParaRPr>
          </a:p>
          <a:p>
            <a:pPr marL="908685" lvl="2" indent="-189230">
              <a:lnSpc>
                <a:spcPct val="100000"/>
              </a:lnSpc>
              <a:spcBef>
                <a:spcPts val="665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909319" algn="l"/>
              </a:tabLst>
            </a:pPr>
            <a:r>
              <a:rPr lang="en-US" sz="1450" spc="20" dirty="0" smtClean="0">
                <a:latin typeface="Arial"/>
                <a:cs typeface="Arial"/>
              </a:rPr>
              <a:t>IBM Research </a:t>
            </a:r>
            <a:r>
              <a:rPr lang="en-US" sz="1450" spc="15" dirty="0" smtClean="0">
                <a:latin typeface="Arial"/>
                <a:cs typeface="Arial"/>
              </a:rPr>
              <a:t>begins </a:t>
            </a:r>
            <a:r>
              <a:rPr lang="en-US" sz="1450" spc="20" dirty="0" smtClean="0">
                <a:latin typeface="Arial"/>
                <a:cs typeface="Arial"/>
              </a:rPr>
              <a:t>System </a:t>
            </a:r>
            <a:r>
              <a:rPr lang="en-US" sz="1450" spc="25" dirty="0" smtClean="0">
                <a:latin typeface="Arial"/>
                <a:cs typeface="Arial"/>
              </a:rPr>
              <a:t>R</a:t>
            </a:r>
            <a:r>
              <a:rPr lang="en-US" sz="1450" spc="-100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prototype</a:t>
            </a:r>
            <a:endParaRPr lang="en-US" sz="1450" dirty="0" smtClean="0">
              <a:latin typeface="Arial"/>
              <a:cs typeface="Arial"/>
            </a:endParaRPr>
          </a:p>
          <a:p>
            <a:pPr marL="908685" lvl="2" indent="-189230">
              <a:lnSpc>
                <a:spcPct val="100000"/>
              </a:lnSpc>
              <a:spcBef>
                <a:spcPts val="665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909319" algn="l"/>
              </a:tabLst>
            </a:pPr>
            <a:r>
              <a:rPr lang="en-US" sz="1450" spc="25" dirty="0" smtClean="0">
                <a:latin typeface="Arial"/>
                <a:cs typeface="Arial"/>
              </a:rPr>
              <a:t>UC </a:t>
            </a:r>
            <a:r>
              <a:rPr lang="en-US" sz="1450" spc="15" dirty="0" smtClean="0">
                <a:latin typeface="Arial"/>
                <a:cs typeface="Arial"/>
              </a:rPr>
              <a:t>Berkeley begins Ingres</a:t>
            </a:r>
            <a:r>
              <a:rPr lang="en-US" sz="1450" spc="-70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prototype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High-performance </a:t>
            </a:r>
            <a:r>
              <a:rPr lang="en-US" sz="1450" spc="10" dirty="0" smtClean="0">
                <a:latin typeface="Arial"/>
                <a:cs typeface="Arial"/>
              </a:rPr>
              <a:t>(for </a:t>
            </a:r>
            <a:r>
              <a:rPr lang="en-US" sz="1450" spc="15" dirty="0" smtClean="0">
                <a:latin typeface="Arial"/>
                <a:cs typeface="Arial"/>
              </a:rPr>
              <a:t>the era) transaction</a:t>
            </a:r>
            <a:r>
              <a:rPr lang="en-US" sz="1450" spc="-60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processing</a:t>
            </a:r>
            <a:endParaRPr lang="en-US" sz="1450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165-3549-4C73-8E7B-53BE8D1431E4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: Interrelated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DBMS – It is a </a:t>
            </a:r>
            <a:r>
              <a:rPr lang="en-US" dirty="0" smtClean="0">
                <a:solidFill>
                  <a:srgbClr val="FF0000"/>
                </a:solidFill>
              </a:rPr>
              <a:t>system that provides an environment </a:t>
            </a:r>
            <a:r>
              <a:rPr lang="en-US" dirty="0" smtClean="0"/>
              <a:t>to handle database.</a:t>
            </a:r>
          </a:p>
          <a:p>
            <a:r>
              <a:rPr lang="en-US" dirty="0" smtClean="0"/>
              <a:t>It must be easy and convenient to use.</a:t>
            </a:r>
          </a:p>
          <a:p>
            <a:r>
              <a:rPr lang="en-US" dirty="0" smtClean="0"/>
              <a:t>It must contains some programs or interface to store data.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4 tasks </a:t>
            </a:r>
            <a:r>
              <a:rPr lang="en-US" dirty="0" smtClean="0"/>
              <a:t>of DBMS: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1. Store Data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2. Visualize data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3. Access(query) data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4. Update (manipulate) data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5275" indent="-282575">
              <a:lnSpc>
                <a:spcPct val="100000"/>
              </a:lnSpc>
              <a:spcBef>
                <a:spcPts val="57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1980s: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489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20" dirty="0" smtClean="0">
                <a:latin typeface="Arial"/>
                <a:cs typeface="Arial"/>
              </a:rPr>
              <a:t>Research </a:t>
            </a:r>
            <a:r>
              <a:rPr lang="en-US" sz="1450" spc="15" dirty="0" smtClean="0">
                <a:latin typeface="Arial"/>
                <a:cs typeface="Arial"/>
              </a:rPr>
              <a:t>relational prototypes evolve into commercial</a:t>
            </a:r>
            <a:r>
              <a:rPr lang="en-US" sz="1450" spc="-85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systems</a:t>
            </a:r>
            <a:endParaRPr lang="en-US" sz="1450" dirty="0" smtClean="0">
              <a:latin typeface="Arial"/>
              <a:cs typeface="Arial"/>
            </a:endParaRPr>
          </a:p>
          <a:p>
            <a:pPr marL="908685" lvl="2" indent="-189230">
              <a:lnSpc>
                <a:spcPct val="100000"/>
              </a:lnSpc>
              <a:spcBef>
                <a:spcPts val="484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909319" algn="l"/>
              </a:tabLst>
            </a:pPr>
            <a:r>
              <a:rPr lang="en-US" sz="1450" spc="25" dirty="0" smtClean="0">
                <a:latin typeface="Arial"/>
                <a:cs typeface="Arial"/>
              </a:rPr>
              <a:t>SQL </a:t>
            </a:r>
            <a:r>
              <a:rPr lang="en-US" sz="1450" spc="20" dirty="0" smtClean="0">
                <a:latin typeface="Arial"/>
                <a:cs typeface="Arial"/>
              </a:rPr>
              <a:t>becomes </a:t>
            </a:r>
            <a:r>
              <a:rPr lang="en-US" sz="1450" spc="15" dirty="0" smtClean="0">
                <a:latin typeface="Arial"/>
                <a:cs typeface="Arial"/>
              </a:rPr>
              <a:t>industrial</a:t>
            </a:r>
            <a:r>
              <a:rPr lang="en-US" sz="1450" spc="-70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standard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49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Parallel </a:t>
            </a:r>
            <a:r>
              <a:rPr lang="en-US" sz="1450" spc="20" dirty="0" smtClean="0">
                <a:latin typeface="Arial"/>
                <a:cs typeface="Arial"/>
              </a:rPr>
              <a:t>and </a:t>
            </a:r>
            <a:r>
              <a:rPr lang="en-US" sz="1450" spc="15" dirty="0" smtClean="0">
                <a:latin typeface="Arial"/>
                <a:cs typeface="Arial"/>
              </a:rPr>
              <a:t>distributed database</a:t>
            </a:r>
            <a:r>
              <a:rPr lang="en-US" sz="1450" spc="-85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systems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484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Object-oriented database</a:t>
            </a:r>
            <a:r>
              <a:rPr lang="en-US" sz="1450" spc="-35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systems</a:t>
            </a:r>
            <a:endParaRPr lang="en-US" sz="1450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489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1990s: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484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Large decision support </a:t>
            </a:r>
            <a:r>
              <a:rPr lang="en-US" sz="1450" spc="20" dirty="0" smtClean="0">
                <a:latin typeface="Arial"/>
                <a:cs typeface="Arial"/>
              </a:rPr>
              <a:t>and </a:t>
            </a:r>
            <a:r>
              <a:rPr lang="en-US" sz="1450" spc="15" dirty="0" smtClean="0">
                <a:latin typeface="Arial"/>
                <a:cs typeface="Arial"/>
              </a:rPr>
              <a:t>data-mining</a:t>
            </a:r>
            <a:r>
              <a:rPr lang="en-US" sz="1450" spc="-100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applications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49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Large multi-terabyte data</a:t>
            </a:r>
            <a:r>
              <a:rPr lang="en-US" sz="1450" spc="-50" dirty="0" smtClean="0">
                <a:latin typeface="Arial"/>
                <a:cs typeface="Arial"/>
              </a:rPr>
              <a:t> </a:t>
            </a:r>
            <a:r>
              <a:rPr lang="en-US" sz="1450" spc="20" dirty="0" smtClean="0">
                <a:latin typeface="Arial"/>
                <a:cs typeface="Arial"/>
              </a:rPr>
              <a:t>warehouses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484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20" dirty="0" smtClean="0">
                <a:latin typeface="Arial"/>
                <a:cs typeface="Arial"/>
              </a:rPr>
              <a:t>Emergence </a:t>
            </a:r>
            <a:r>
              <a:rPr lang="en-US" sz="1450" spc="15" dirty="0" smtClean="0">
                <a:latin typeface="Arial"/>
                <a:cs typeface="Arial"/>
              </a:rPr>
              <a:t>of </a:t>
            </a:r>
            <a:r>
              <a:rPr lang="en-US" sz="1450" spc="25" dirty="0" smtClean="0">
                <a:latin typeface="Arial"/>
                <a:cs typeface="Arial"/>
              </a:rPr>
              <a:t>Web</a:t>
            </a:r>
            <a:r>
              <a:rPr lang="en-US" sz="1450" spc="-45" dirty="0" smtClean="0">
                <a:latin typeface="Arial"/>
                <a:cs typeface="Arial"/>
              </a:rPr>
              <a:t> </a:t>
            </a:r>
            <a:r>
              <a:rPr lang="en-US" sz="1450" spc="20" dirty="0" smtClean="0">
                <a:latin typeface="Arial"/>
                <a:cs typeface="Arial"/>
              </a:rPr>
              <a:t>commerce</a:t>
            </a:r>
            <a:endParaRPr lang="en-US" sz="1450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489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Early</a:t>
            </a:r>
            <a:r>
              <a:rPr lang="en-US" sz="1450" spc="-10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2000s: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484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25" dirty="0" smtClean="0">
                <a:latin typeface="Arial"/>
                <a:cs typeface="Arial"/>
              </a:rPr>
              <a:t>XML </a:t>
            </a:r>
            <a:r>
              <a:rPr lang="en-US" sz="1450" spc="20" dirty="0" smtClean="0">
                <a:latin typeface="Arial"/>
                <a:cs typeface="Arial"/>
              </a:rPr>
              <a:t>and XQuery</a:t>
            </a:r>
            <a:r>
              <a:rPr lang="en-US" sz="1450" spc="-65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standards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49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Automated database</a:t>
            </a:r>
            <a:r>
              <a:rPr lang="en-US" sz="1450" spc="-40" dirty="0" smtClean="0">
                <a:latin typeface="Arial"/>
                <a:cs typeface="Arial"/>
              </a:rPr>
              <a:t> </a:t>
            </a:r>
            <a:r>
              <a:rPr lang="en-US" sz="1450" spc="10" dirty="0" smtClean="0">
                <a:latin typeface="Arial"/>
                <a:cs typeface="Arial"/>
              </a:rPr>
              <a:t>administration</a:t>
            </a:r>
            <a:endParaRPr lang="en-US" sz="1450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484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Later</a:t>
            </a:r>
            <a:r>
              <a:rPr lang="en-US" sz="1450" spc="-15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2000s: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489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Giant data storage</a:t>
            </a:r>
            <a:r>
              <a:rPr lang="en-US" sz="1450" spc="-50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systems</a:t>
            </a:r>
            <a:endParaRPr lang="en-US" sz="1450" dirty="0" smtClean="0">
              <a:latin typeface="Arial"/>
              <a:cs typeface="Arial"/>
            </a:endParaRPr>
          </a:p>
          <a:p>
            <a:pPr marL="908685" lvl="2" indent="-189230">
              <a:lnSpc>
                <a:spcPct val="100000"/>
              </a:lnSpc>
              <a:spcBef>
                <a:spcPts val="484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909319" algn="l"/>
              </a:tabLst>
            </a:pPr>
            <a:r>
              <a:rPr lang="en-US" sz="1450" spc="20" dirty="0" smtClean="0">
                <a:latin typeface="Arial"/>
                <a:cs typeface="Arial"/>
              </a:rPr>
              <a:t>Google </a:t>
            </a:r>
            <a:r>
              <a:rPr lang="en-US" sz="1450" spc="15" dirty="0" err="1" smtClean="0">
                <a:latin typeface="Arial"/>
                <a:cs typeface="Arial"/>
              </a:rPr>
              <a:t>BigTable</a:t>
            </a:r>
            <a:r>
              <a:rPr lang="en-US" sz="1450" spc="15" dirty="0" smtClean="0">
                <a:latin typeface="Arial"/>
                <a:cs typeface="Arial"/>
              </a:rPr>
              <a:t>, </a:t>
            </a:r>
            <a:r>
              <a:rPr lang="en-US" sz="1450" spc="20" dirty="0" smtClean="0">
                <a:latin typeface="Arial"/>
                <a:cs typeface="Arial"/>
              </a:rPr>
              <a:t>Yahoo </a:t>
            </a:r>
            <a:r>
              <a:rPr lang="en-US" sz="1450" spc="15" dirty="0" err="1" smtClean="0">
                <a:latin typeface="Arial"/>
                <a:cs typeface="Arial"/>
              </a:rPr>
              <a:t>PNuts</a:t>
            </a:r>
            <a:r>
              <a:rPr lang="en-US" sz="1450" spc="15" dirty="0" smtClean="0">
                <a:latin typeface="Arial"/>
                <a:cs typeface="Arial"/>
              </a:rPr>
              <a:t>, </a:t>
            </a:r>
            <a:r>
              <a:rPr lang="en-US" sz="1450" spc="20" dirty="0" smtClean="0">
                <a:latin typeface="Arial"/>
                <a:cs typeface="Arial"/>
              </a:rPr>
              <a:t>Amazon,</a:t>
            </a:r>
            <a:r>
              <a:rPr lang="en-US" sz="1450" spc="-100" dirty="0" smtClean="0">
                <a:latin typeface="Arial"/>
                <a:cs typeface="Arial"/>
              </a:rPr>
              <a:t> </a:t>
            </a:r>
            <a:r>
              <a:rPr lang="en-US" sz="1450" spc="10" dirty="0" smtClean="0">
                <a:latin typeface="Arial"/>
                <a:cs typeface="Arial"/>
              </a:rPr>
              <a:t>..</a:t>
            </a:r>
            <a:endParaRPr lang="en-US" sz="1450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37CA-7363-4B4E-97A8-495A1DD2F7F3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5275" indent="-28257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2400" spc="10" dirty="0" smtClean="0">
                <a:latin typeface="Arial"/>
                <a:cs typeface="Arial"/>
              </a:rPr>
              <a:t>Let </a:t>
            </a:r>
            <a:r>
              <a:rPr lang="en-US" sz="2400" spc="25" dirty="0" smtClean="0">
                <a:latin typeface="Arial"/>
                <a:cs typeface="Arial"/>
              </a:rPr>
              <a:t>K </a:t>
            </a:r>
            <a:r>
              <a:rPr lang="en-US" sz="2400" spc="25" dirty="0" smtClean="0">
                <a:latin typeface="Symbol"/>
                <a:cs typeface="Symbol"/>
              </a:rPr>
              <a:t></a:t>
            </a:r>
            <a:r>
              <a:rPr lang="en-US" sz="2400" spc="15" dirty="0" smtClean="0">
                <a:latin typeface="Times New Roman"/>
                <a:cs typeface="Times New Roman"/>
              </a:rPr>
              <a:t> </a:t>
            </a:r>
            <a:r>
              <a:rPr lang="en-US" sz="2400" spc="25" dirty="0" smtClean="0">
                <a:latin typeface="Arial"/>
                <a:cs typeface="Arial"/>
              </a:rPr>
              <a:t>R</a:t>
            </a:r>
            <a:endParaRPr lang="en-US" sz="2400" dirty="0" smtClean="0">
              <a:latin typeface="Arial"/>
              <a:cs typeface="Arial"/>
            </a:endParaRPr>
          </a:p>
          <a:p>
            <a:pPr marL="295275" marR="391160" indent="-282575">
              <a:lnSpc>
                <a:spcPct val="102400"/>
              </a:lnSpc>
              <a:spcBef>
                <a:spcPts val="62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2400" i="1" spc="25" dirty="0" smtClean="0">
                <a:latin typeface="Arial"/>
                <a:cs typeface="Arial"/>
              </a:rPr>
              <a:t>K </a:t>
            </a:r>
            <a:r>
              <a:rPr lang="en-US" sz="2400" spc="10" dirty="0" smtClean="0">
                <a:latin typeface="Arial"/>
                <a:cs typeface="Arial"/>
              </a:rPr>
              <a:t>is </a:t>
            </a:r>
            <a:r>
              <a:rPr lang="en-US" sz="2400" spc="20" dirty="0" smtClean="0">
                <a:latin typeface="Arial"/>
                <a:cs typeface="Arial"/>
              </a:rPr>
              <a:t>a </a:t>
            </a:r>
            <a:r>
              <a:rPr lang="en-US" sz="2400" b="1" spc="15" dirty="0" err="1" smtClean="0">
                <a:solidFill>
                  <a:srgbClr val="00009A"/>
                </a:solidFill>
                <a:latin typeface="Arial"/>
                <a:cs typeface="Arial"/>
              </a:rPr>
              <a:t>superkey</a:t>
            </a:r>
            <a:r>
              <a:rPr lang="en-US" sz="2400" b="1" spc="15" dirty="0" smtClean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lang="en-US" sz="2400" spc="15" dirty="0" smtClean="0">
                <a:latin typeface="Arial"/>
                <a:cs typeface="Arial"/>
              </a:rPr>
              <a:t>of </a:t>
            </a:r>
            <a:r>
              <a:rPr lang="en-US" sz="2400" i="1" spc="25" dirty="0" smtClean="0">
                <a:latin typeface="Arial"/>
                <a:cs typeface="Arial"/>
              </a:rPr>
              <a:t>R </a:t>
            </a:r>
            <a:r>
              <a:rPr lang="en-US" sz="2400" spc="5" dirty="0" smtClean="0">
                <a:latin typeface="Arial"/>
                <a:cs typeface="Arial"/>
              </a:rPr>
              <a:t>if </a:t>
            </a:r>
            <a:r>
              <a:rPr lang="en-US" sz="2400" spc="15" dirty="0" smtClean="0">
                <a:latin typeface="Arial"/>
                <a:cs typeface="Arial"/>
              </a:rPr>
              <a:t>values </a:t>
            </a:r>
            <a:r>
              <a:rPr lang="en-US" sz="2400" spc="10" dirty="0" smtClean="0">
                <a:latin typeface="Arial"/>
                <a:cs typeface="Arial"/>
              </a:rPr>
              <a:t>for </a:t>
            </a:r>
            <a:r>
              <a:rPr lang="en-US" sz="2400" i="1" spc="25" dirty="0" smtClean="0">
                <a:latin typeface="Arial"/>
                <a:cs typeface="Arial"/>
              </a:rPr>
              <a:t>K </a:t>
            </a:r>
            <a:r>
              <a:rPr lang="en-US" sz="2400" spc="15" dirty="0" smtClean="0">
                <a:latin typeface="Arial"/>
                <a:cs typeface="Arial"/>
              </a:rPr>
              <a:t>are sufficient to identify </a:t>
            </a:r>
            <a:r>
              <a:rPr lang="en-US" sz="2400" spc="20" dirty="0" smtClean="0">
                <a:latin typeface="Arial"/>
                <a:cs typeface="Arial"/>
              </a:rPr>
              <a:t>a</a:t>
            </a:r>
            <a:r>
              <a:rPr lang="en-US" sz="2400" spc="-210" dirty="0" smtClean="0">
                <a:latin typeface="Arial"/>
                <a:cs typeface="Arial"/>
              </a:rPr>
              <a:t> </a:t>
            </a:r>
            <a:r>
              <a:rPr lang="en-US" sz="2400" spc="15" dirty="0" smtClean="0">
                <a:latin typeface="Arial"/>
                <a:cs typeface="Arial"/>
              </a:rPr>
              <a:t>unique  tuple of </a:t>
            </a:r>
            <a:r>
              <a:rPr lang="en-US" sz="2400" spc="20" dirty="0" smtClean="0">
                <a:latin typeface="Arial"/>
                <a:cs typeface="Arial"/>
              </a:rPr>
              <a:t>each </a:t>
            </a:r>
            <a:r>
              <a:rPr lang="en-US" sz="2400" spc="15" dirty="0" smtClean="0">
                <a:latin typeface="Arial"/>
                <a:cs typeface="Arial"/>
              </a:rPr>
              <a:t>possible relation</a:t>
            </a:r>
            <a:r>
              <a:rPr lang="en-US" sz="2400" spc="-100" dirty="0" smtClean="0">
                <a:latin typeface="Arial"/>
                <a:cs typeface="Arial"/>
              </a:rPr>
              <a:t> </a:t>
            </a:r>
            <a:r>
              <a:rPr lang="en-US" sz="2400" i="1" spc="15" dirty="0" smtClean="0">
                <a:latin typeface="Arial"/>
                <a:cs typeface="Arial"/>
              </a:rPr>
              <a:t>r(R)</a:t>
            </a:r>
            <a:endParaRPr lang="en-US" sz="240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2400" spc="15" dirty="0" smtClean="0">
                <a:latin typeface="Arial"/>
                <a:cs typeface="Arial"/>
              </a:rPr>
              <a:t>Example: </a:t>
            </a:r>
            <a:r>
              <a:rPr lang="en-US" sz="2400" spc="10" dirty="0" smtClean="0">
                <a:latin typeface="Arial"/>
                <a:cs typeface="Arial"/>
              </a:rPr>
              <a:t>{</a:t>
            </a:r>
            <a:r>
              <a:rPr lang="en-US" sz="2400" i="1" spc="10" dirty="0" smtClean="0">
                <a:latin typeface="Arial"/>
                <a:cs typeface="Arial"/>
              </a:rPr>
              <a:t>ID</a:t>
            </a:r>
            <a:r>
              <a:rPr lang="en-US" sz="2400" spc="10" dirty="0" smtClean="0">
                <a:latin typeface="Arial"/>
                <a:cs typeface="Arial"/>
              </a:rPr>
              <a:t>} </a:t>
            </a:r>
            <a:r>
              <a:rPr lang="en-US" sz="2400" spc="20" dirty="0" smtClean="0">
                <a:latin typeface="Arial"/>
                <a:cs typeface="Arial"/>
              </a:rPr>
              <a:t>and </a:t>
            </a:r>
            <a:r>
              <a:rPr lang="en-US" sz="2400" spc="15" dirty="0" smtClean="0">
                <a:latin typeface="Arial"/>
                <a:cs typeface="Arial"/>
              </a:rPr>
              <a:t>{</a:t>
            </a:r>
            <a:r>
              <a:rPr lang="en-US" sz="2400" spc="15" dirty="0" err="1" smtClean="0">
                <a:latin typeface="Arial"/>
                <a:cs typeface="Arial"/>
              </a:rPr>
              <a:t>ID,name</a:t>
            </a:r>
            <a:r>
              <a:rPr lang="en-US" sz="2400" spc="15" dirty="0" smtClean="0">
                <a:latin typeface="Arial"/>
                <a:cs typeface="Arial"/>
              </a:rPr>
              <a:t>} are both </a:t>
            </a:r>
            <a:r>
              <a:rPr lang="en-US" sz="2400" spc="15" dirty="0" err="1" smtClean="0">
                <a:latin typeface="Arial"/>
                <a:cs typeface="Arial"/>
              </a:rPr>
              <a:t>superkeys</a:t>
            </a:r>
            <a:r>
              <a:rPr lang="en-US" sz="2400" spc="15" dirty="0" smtClean="0">
                <a:latin typeface="Arial"/>
                <a:cs typeface="Arial"/>
              </a:rPr>
              <a:t> of</a:t>
            </a:r>
            <a:r>
              <a:rPr lang="en-US" sz="2400" spc="-130" dirty="0" smtClean="0">
                <a:latin typeface="Arial"/>
                <a:cs typeface="Arial"/>
              </a:rPr>
              <a:t> </a:t>
            </a:r>
            <a:r>
              <a:rPr lang="en-US" sz="2400" i="1" spc="15" dirty="0" smtClean="0">
                <a:latin typeface="Arial"/>
                <a:cs typeface="Arial"/>
              </a:rPr>
              <a:t>instructor</a:t>
            </a: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endParaRPr lang="en-US" sz="2400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82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2400" spc="20" dirty="0" err="1" smtClean="0">
                <a:latin typeface="Arial"/>
                <a:cs typeface="Arial"/>
              </a:rPr>
              <a:t>Superkey</a:t>
            </a:r>
            <a:r>
              <a:rPr lang="en-US" sz="2400" spc="20" dirty="0" smtClean="0">
                <a:latin typeface="Arial"/>
                <a:cs typeface="Arial"/>
              </a:rPr>
              <a:t> </a:t>
            </a:r>
            <a:r>
              <a:rPr lang="en-US" sz="2400" i="1" spc="25" dirty="0" smtClean="0">
                <a:latin typeface="Arial"/>
                <a:cs typeface="Arial"/>
              </a:rPr>
              <a:t>K </a:t>
            </a:r>
            <a:r>
              <a:rPr lang="en-US" sz="2400" spc="10" dirty="0" smtClean="0">
                <a:latin typeface="Arial"/>
                <a:cs typeface="Arial"/>
              </a:rPr>
              <a:t>is </a:t>
            </a:r>
            <a:r>
              <a:rPr lang="en-US" sz="2400" spc="20" dirty="0" smtClean="0">
                <a:latin typeface="Arial"/>
                <a:cs typeface="Arial"/>
              </a:rPr>
              <a:t>a </a:t>
            </a:r>
            <a:r>
              <a:rPr lang="en-US" sz="2400" b="1" spc="15" dirty="0" smtClean="0">
                <a:solidFill>
                  <a:srgbClr val="00009A"/>
                </a:solidFill>
                <a:latin typeface="Arial"/>
                <a:cs typeface="Arial"/>
              </a:rPr>
              <a:t>candidate key </a:t>
            </a:r>
            <a:r>
              <a:rPr lang="en-US" sz="2400" spc="5" dirty="0" smtClean="0">
                <a:latin typeface="Arial"/>
                <a:cs typeface="Arial"/>
              </a:rPr>
              <a:t>if </a:t>
            </a:r>
            <a:r>
              <a:rPr lang="en-US" sz="2400" i="1" spc="25" dirty="0" smtClean="0">
                <a:latin typeface="Arial"/>
                <a:cs typeface="Arial"/>
              </a:rPr>
              <a:t>K </a:t>
            </a:r>
            <a:r>
              <a:rPr lang="en-US" sz="2400" spc="10" dirty="0" smtClean="0">
                <a:latin typeface="Arial"/>
                <a:cs typeface="Arial"/>
              </a:rPr>
              <a:t>is</a:t>
            </a:r>
            <a:r>
              <a:rPr lang="en-US" sz="2400" spc="-130" dirty="0" smtClean="0">
                <a:latin typeface="Arial"/>
                <a:cs typeface="Arial"/>
              </a:rPr>
              <a:t> </a:t>
            </a:r>
            <a:r>
              <a:rPr lang="en-US" sz="2400" spc="15" dirty="0" smtClean="0">
                <a:latin typeface="Arial"/>
                <a:cs typeface="Arial"/>
              </a:rPr>
              <a:t>minimal</a:t>
            </a:r>
            <a:endParaRPr lang="en-US" sz="240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102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2400" spc="15" dirty="0" smtClean="0">
                <a:latin typeface="Arial"/>
                <a:cs typeface="Arial"/>
              </a:rPr>
              <a:t>Example: </a:t>
            </a:r>
            <a:r>
              <a:rPr lang="en-US" sz="2400" spc="10" dirty="0" smtClean="0">
                <a:latin typeface="Arial"/>
                <a:cs typeface="Arial"/>
              </a:rPr>
              <a:t>{</a:t>
            </a:r>
            <a:r>
              <a:rPr lang="en-US" sz="2400" i="1" spc="10" dirty="0" smtClean="0">
                <a:latin typeface="Arial"/>
                <a:cs typeface="Arial"/>
              </a:rPr>
              <a:t>ID</a:t>
            </a:r>
            <a:r>
              <a:rPr lang="en-US" sz="2400" spc="10" dirty="0" smtClean="0">
                <a:latin typeface="Arial"/>
                <a:cs typeface="Arial"/>
              </a:rPr>
              <a:t>} is </a:t>
            </a:r>
            <a:r>
              <a:rPr lang="en-US" sz="2400" spc="20" dirty="0" smtClean="0">
                <a:latin typeface="Arial"/>
                <a:cs typeface="Arial"/>
              </a:rPr>
              <a:t>a </a:t>
            </a:r>
            <a:r>
              <a:rPr lang="en-US" sz="2400" spc="15" dirty="0" smtClean="0">
                <a:latin typeface="Arial"/>
                <a:cs typeface="Arial"/>
              </a:rPr>
              <a:t>candidate key </a:t>
            </a:r>
            <a:r>
              <a:rPr lang="en-US" sz="2400" spc="10" dirty="0" smtClean="0">
                <a:latin typeface="Arial"/>
                <a:cs typeface="Arial"/>
              </a:rPr>
              <a:t>for</a:t>
            </a:r>
            <a:r>
              <a:rPr lang="en-US" sz="2400" spc="-85" dirty="0" smtClean="0">
                <a:latin typeface="Arial"/>
                <a:cs typeface="Arial"/>
              </a:rPr>
              <a:t> </a:t>
            </a:r>
            <a:r>
              <a:rPr lang="en-US" sz="2400" i="1" spc="15" dirty="0" smtClean="0">
                <a:latin typeface="Arial"/>
                <a:cs typeface="Arial"/>
              </a:rPr>
              <a:t>Instructor</a:t>
            </a:r>
            <a:endParaRPr lang="en-US" sz="2400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1019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2400" spc="20" dirty="0" smtClean="0">
                <a:latin typeface="Arial"/>
                <a:cs typeface="Arial"/>
              </a:rPr>
              <a:t>One </a:t>
            </a:r>
            <a:r>
              <a:rPr lang="en-US" sz="2400" spc="10" dirty="0" smtClean="0">
                <a:latin typeface="Arial"/>
                <a:cs typeface="Arial"/>
              </a:rPr>
              <a:t>of the candidate </a:t>
            </a:r>
            <a:r>
              <a:rPr lang="en-US" sz="2400" spc="15" dirty="0" smtClean="0">
                <a:latin typeface="Arial"/>
                <a:cs typeface="Arial"/>
              </a:rPr>
              <a:t>keys </a:t>
            </a:r>
            <a:r>
              <a:rPr lang="en-US" sz="2400" spc="10" dirty="0" smtClean="0">
                <a:latin typeface="Arial"/>
                <a:cs typeface="Arial"/>
              </a:rPr>
              <a:t>is selected to </a:t>
            </a:r>
            <a:r>
              <a:rPr lang="en-US" sz="2400" spc="15" dirty="0" smtClean="0">
                <a:latin typeface="Arial"/>
                <a:cs typeface="Arial"/>
              </a:rPr>
              <a:t>be </a:t>
            </a:r>
            <a:r>
              <a:rPr lang="en-US" sz="2400" spc="10" dirty="0" smtClean="0">
                <a:latin typeface="Arial"/>
                <a:cs typeface="Arial"/>
              </a:rPr>
              <a:t>the </a:t>
            </a:r>
            <a:r>
              <a:rPr lang="en-US" sz="2400" b="1" spc="15" dirty="0" smtClean="0">
                <a:solidFill>
                  <a:srgbClr val="00009A"/>
                </a:solidFill>
                <a:latin typeface="Arial"/>
                <a:cs typeface="Arial"/>
              </a:rPr>
              <a:t>primary</a:t>
            </a:r>
            <a:r>
              <a:rPr lang="en-US" sz="2400" b="1" spc="-120" dirty="0" smtClean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lang="en-US" sz="2400" b="1" spc="20" dirty="0" smtClean="0">
                <a:solidFill>
                  <a:srgbClr val="00009A"/>
                </a:solidFill>
                <a:latin typeface="Arial"/>
                <a:cs typeface="Arial"/>
              </a:rPr>
              <a:t>key</a:t>
            </a:r>
            <a:endParaRPr lang="en-US" sz="2400" dirty="0" smtClean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2297-9DAE-4C11-835B-ED7D906493E9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5275" indent="-28257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88461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b="1" spc="5" dirty="0" smtClean="0">
                <a:latin typeface="Arial"/>
                <a:cs typeface="Arial"/>
              </a:rPr>
              <a:t>Super Key</a:t>
            </a:r>
            <a:r>
              <a:rPr lang="en-US" spc="5" dirty="0" smtClean="0"/>
              <a:t>: </a:t>
            </a:r>
            <a:r>
              <a:rPr lang="en-US" dirty="0" smtClean="0"/>
              <a:t>Roll </a:t>
            </a:r>
            <a:r>
              <a:rPr lang="en-US" spc="5" dirty="0" smtClean="0"/>
              <a:t>#, </a:t>
            </a:r>
            <a:r>
              <a:rPr lang="en-US" dirty="0" smtClean="0"/>
              <a:t>{Roll </a:t>
            </a:r>
            <a:r>
              <a:rPr lang="en-US" spc="5" dirty="0" smtClean="0"/>
              <a:t>#,</a:t>
            </a:r>
            <a:r>
              <a:rPr lang="en-US" spc="10" dirty="0" smtClean="0"/>
              <a:t> </a:t>
            </a:r>
            <a:r>
              <a:rPr lang="en-US" spc="5" dirty="0" err="1" smtClean="0"/>
              <a:t>DoB</a:t>
            </a:r>
            <a:r>
              <a:rPr lang="en-US" spc="5" dirty="0" smtClean="0"/>
              <a:t>}</a:t>
            </a:r>
          </a:p>
          <a:p>
            <a:pPr marL="295275" indent="-282575">
              <a:lnSpc>
                <a:spcPct val="100000"/>
              </a:lnSpc>
              <a:spcBef>
                <a:spcPts val="575"/>
              </a:spcBef>
              <a:buClr>
                <a:srgbClr val="CC3300"/>
              </a:buClr>
              <a:buSzPct val="88461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b="1" spc="5" dirty="0" smtClean="0">
                <a:latin typeface="Arial"/>
                <a:cs typeface="Arial"/>
              </a:rPr>
              <a:t>Candidate Keys</a:t>
            </a:r>
            <a:r>
              <a:rPr lang="en-US" spc="5" dirty="0" smtClean="0"/>
              <a:t>: </a:t>
            </a:r>
            <a:r>
              <a:rPr lang="en-US" dirty="0" smtClean="0"/>
              <a:t>Roll </a:t>
            </a:r>
            <a:r>
              <a:rPr lang="en-US" spc="5" dirty="0" smtClean="0"/>
              <a:t>#, </a:t>
            </a:r>
            <a:r>
              <a:rPr lang="en-US" dirty="0" smtClean="0"/>
              <a:t>{First </a:t>
            </a:r>
            <a:r>
              <a:rPr lang="en-US" spc="5" dirty="0" smtClean="0"/>
              <a:t>Name, Last Name}, Passport #, </a:t>
            </a:r>
            <a:r>
              <a:rPr lang="en-US" spc="5" dirty="0" err="1" smtClean="0"/>
              <a:t>Aadhaar</a:t>
            </a:r>
            <a:r>
              <a:rPr lang="en-US" spc="85" dirty="0" smtClean="0"/>
              <a:t> </a:t>
            </a:r>
            <a:r>
              <a:rPr lang="en-US" spc="10" dirty="0" smtClean="0"/>
              <a:t>#</a:t>
            </a:r>
          </a:p>
          <a:p>
            <a:pPr marL="624840" lvl="1" indent="-234950">
              <a:lnSpc>
                <a:spcPct val="100000"/>
              </a:lnSpc>
              <a:spcBef>
                <a:spcPts val="585"/>
              </a:spcBef>
              <a:buClr>
                <a:srgbClr val="FF9A33"/>
              </a:buClr>
              <a:buSzPct val="80769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300" spc="5" dirty="0" smtClean="0">
                <a:latin typeface="Arial"/>
                <a:cs typeface="Arial"/>
              </a:rPr>
              <a:t>Passport </a:t>
            </a:r>
            <a:r>
              <a:rPr lang="en-US" sz="1300" spc="10" dirty="0" smtClean="0">
                <a:latin typeface="Arial"/>
                <a:cs typeface="Arial"/>
              </a:rPr>
              <a:t># </a:t>
            </a:r>
            <a:r>
              <a:rPr lang="en-US" sz="1300" spc="5" dirty="0" smtClean="0">
                <a:latin typeface="Arial"/>
                <a:cs typeface="Arial"/>
              </a:rPr>
              <a:t>cannot be </a:t>
            </a:r>
            <a:r>
              <a:rPr lang="en-US" sz="1300" spc="10" dirty="0" smtClean="0">
                <a:latin typeface="Arial"/>
                <a:cs typeface="Arial"/>
              </a:rPr>
              <a:t>a </a:t>
            </a:r>
            <a:r>
              <a:rPr lang="en-US" sz="1300" spc="5" dirty="0" smtClean="0">
                <a:latin typeface="Arial"/>
                <a:cs typeface="Arial"/>
              </a:rPr>
              <a:t>key.</a:t>
            </a:r>
            <a:r>
              <a:rPr lang="en-US" sz="1300" spc="10" dirty="0" smtClean="0">
                <a:latin typeface="Arial"/>
                <a:cs typeface="Arial"/>
              </a:rPr>
              <a:t> </a:t>
            </a:r>
            <a:r>
              <a:rPr lang="en-US" sz="1300" spc="5" dirty="0" smtClean="0">
                <a:latin typeface="Arial"/>
                <a:cs typeface="Arial"/>
              </a:rPr>
              <a:t>Why?</a:t>
            </a:r>
            <a:endParaRPr lang="en-US" sz="130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575"/>
              </a:spcBef>
              <a:buClr>
                <a:srgbClr val="FF9A33"/>
              </a:buClr>
              <a:buSzPct val="80769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300" dirty="0" smtClean="0">
                <a:latin typeface="Arial"/>
                <a:cs typeface="Arial"/>
              </a:rPr>
              <a:t>Null </a:t>
            </a:r>
            <a:r>
              <a:rPr lang="en-US" sz="1300" spc="5" dirty="0" smtClean="0">
                <a:latin typeface="Arial"/>
                <a:cs typeface="Arial"/>
              </a:rPr>
              <a:t>values are allowed </a:t>
            </a:r>
            <a:r>
              <a:rPr lang="en-US" sz="1300" dirty="0" smtClean="0">
                <a:latin typeface="Arial"/>
                <a:cs typeface="Arial"/>
              </a:rPr>
              <a:t>for </a:t>
            </a:r>
            <a:r>
              <a:rPr lang="en-US" sz="1300" spc="5" dirty="0" smtClean="0">
                <a:latin typeface="Arial"/>
                <a:cs typeface="Arial"/>
              </a:rPr>
              <a:t>Passport </a:t>
            </a:r>
            <a:r>
              <a:rPr lang="en-US" sz="1300" spc="10" dirty="0" smtClean="0">
                <a:latin typeface="Arial"/>
                <a:cs typeface="Arial"/>
              </a:rPr>
              <a:t># </a:t>
            </a:r>
            <a:r>
              <a:rPr lang="en-US" sz="1300" spc="5" dirty="0" smtClean="0">
                <a:latin typeface="Arial"/>
                <a:cs typeface="Arial"/>
              </a:rPr>
              <a:t>(a student may not have </a:t>
            </a:r>
            <a:r>
              <a:rPr lang="en-US" sz="1300" spc="10" dirty="0" smtClean="0">
                <a:latin typeface="Arial"/>
                <a:cs typeface="Arial"/>
              </a:rPr>
              <a:t>a</a:t>
            </a:r>
            <a:r>
              <a:rPr lang="en-US" sz="1300" spc="55" dirty="0" smtClean="0">
                <a:latin typeface="Arial"/>
                <a:cs typeface="Arial"/>
              </a:rPr>
              <a:t> </a:t>
            </a:r>
            <a:r>
              <a:rPr lang="en-US" sz="1300" dirty="0" smtClean="0">
                <a:latin typeface="Arial"/>
                <a:cs typeface="Arial"/>
              </a:rPr>
              <a:t>passport)</a:t>
            </a:r>
          </a:p>
          <a:p>
            <a:pPr marL="624840" lvl="1" indent="-234950">
              <a:lnSpc>
                <a:spcPct val="100000"/>
              </a:lnSpc>
              <a:spcBef>
                <a:spcPts val="575"/>
              </a:spcBef>
              <a:buClr>
                <a:srgbClr val="FF9A33"/>
              </a:buClr>
              <a:buSzPct val="80769"/>
              <a:buFont typeface="Wingdings"/>
              <a:buChar char=""/>
              <a:tabLst>
                <a:tab pos="624840" algn="l"/>
                <a:tab pos="625475" algn="l"/>
              </a:tabLst>
            </a:pPr>
            <a:endParaRPr lang="en-US" sz="1300" dirty="0" smtClean="0">
              <a:latin typeface="Arial"/>
              <a:cs typeface="Arial"/>
            </a:endParaRPr>
          </a:p>
          <a:p>
            <a:endParaRPr lang="en-US" dirty="0"/>
          </a:p>
        </p:txBody>
      </p:sp>
      <p:graphicFrame>
        <p:nvGraphicFramePr>
          <p:cNvPr id="5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462564"/>
              </p:ext>
            </p:extLst>
          </p:nvPr>
        </p:nvGraphicFramePr>
        <p:xfrm>
          <a:off x="1295400" y="3962400"/>
          <a:ext cx="6772907" cy="200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9325"/>
                <a:gridCol w="668655"/>
                <a:gridCol w="692784"/>
                <a:gridCol w="997585"/>
                <a:gridCol w="1021079"/>
                <a:gridCol w="1276985"/>
                <a:gridCol w="1166494"/>
              </a:tblGrid>
              <a:tr h="47752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u="heavy" spc="5" dirty="0">
                          <a:solidFill>
                            <a:srgbClr val="CC3300"/>
                          </a:solidFill>
                          <a:uFill>
                            <a:solidFill>
                              <a:srgbClr val="CC3300"/>
                            </a:solidFill>
                          </a:uFill>
                          <a:latin typeface="Arial"/>
                          <a:cs typeface="Arial"/>
                        </a:rPr>
                        <a:t>Roll</a:t>
                      </a:r>
                      <a:r>
                        <a:rPr sz="1300" b="1" u="heavy" spc="-5" dirty="0">
                          <a:solidFill>
                            <a:srgbClr val="CC3300"/>
                          </a:solidFill>
                          <a:uFill>
                            <a:solidFill>
                              <a:srgbClr val="CC33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u="heavy" spc="10" dirty="0">
                          <a:solidFill>
                            <a:srgbClr val="CC3300"/>
                          </a:solidFill>
                          <a:uFill>
                            <a:solidFill>
                              <a:srgbClr val="CC3300"/>
                            </a:solidFill>
                          </a:uFill>
                          <a:latin typeface="Arial"/>
                          <a:cs typeface="Arial"/>
                        </a:rPr>
                        <a:t>#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 marR="92710" indent="46355">
                        <a:lnSpc>
                          <a:spcPct val="101499"/>
                        </a:lnSpc>
                        <a:spcBef>
                          <a:spcPts val="254"/>
                        </a:spcBef>
                      </a:pPr>
                      <a:r>
                        <a:rPr sz="13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First  Name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 marR="104139" indent="55880">
                        <a:lnSpc>
                          <a:spcPct val="101499"/>
                        </a:lnSpc>
                        <a:spcBef>
                          <a:spcPts val="254"/>
                        </a:spcBef>
                      </a:pPr>
                      <a:r>
                        <a:rPr sz="1300" b="1" spc="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Last  </a:t>
                      </a:r>
                      <a:r>
                        <a:rPr sz="13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DoB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Passport</a:t>
                      </a:r>
                      <a:r>
                        <a:rPr sz="1300" b="1" spc="-3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Aadhaar</a:t>
                      </a:r>
                      <a:r>
                        <a:rPr sz="1300" b="1" spc="-1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Department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  <a:tr h="306070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15CS10026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Lalit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Dubey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27-Mar-1997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L4032464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1728-6174-9239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Computer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16EE30029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Jatin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Chopra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17-Nov-1996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null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3917-1836-3816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Electrical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  <a:tr h="30607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15EC10016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Smriti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Mongra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23-Dec-1996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G5432849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2045-9271-0914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Electronics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16CE10038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Dipti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Dutta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02-Feb-1997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null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5719-1948-2918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Civil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  <a:tr h="306070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15CS30021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Ramdin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Minz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10-Jan-1997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15" dirty="0">
                          <a:latin typeface="Arial"/>
                          <a:cs typeface="Arial"/>
                        </a:rPr>
                        <a:t>X8811623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4928-4927-5924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Computer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8ACF-B9BE-42AF-9C9A-AEB3AB9EEC45}" type="datetime1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5275" indent="-282575">
              <a:lnSpc>
                <a:spcPct val="100000"/>
              </a:lnSpc>
              <a:spcBef>
                <a:spcPts val="580"/>
              </a:spcBef>
              <a:buClr>
                <a:srgbClr val="CC3300"/>
              </a:buClr>
              <a:buSzPct val="88461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b="1" spc="10" dirty="0" smtClean="0">
                <a:latin typeface="Arial"/>
                <a:cs typeface="Arial"/>
              </a:rPr>
              <a:t>Primary </a:t>
            </a:r>
            <a:r>
              <a:rPr lang="en-US" b="1" spc="5" dirty="0" smtClean="0">
                <a:latin typeface="Arial"/>
                <a:cs typeface="Arial"/>
              </a:rPr>
              <a:t>Key</a:t>
            </a:r>
            <a:r>
              <a:rPr lang="en-US" spc="5" dirty="0" smtClean="0"/>
              <a:t>: </a:t>
            </a:r>
            <a:r>
              <a:rPr lang="en-US" dirty="0" smtClean="0"/>
              <a:t>Roll</a:t>
            </a:r>
            <a:r>
              <a:rPr lang="en-US" spc="-10" dirty="0" smtClean="0"/>
              <a:t> </a:t>
            </a:r>
            <a:r>
              <a:rPr lang="en-US" spc="10" dirty="0" smtClean="0"/>
              <a:t>#</a:t>
            </a:r>
          </a:p>
          <a:p>
            <a:pPr marL="295275" indent="-282575">
              <a:lnSpc>
                <a:spcPct val="100000"/>
              </a:lnSpc>
              <a:spcBef>
                <a:spcPts val="580"/>
              </a:spcBef>
              <a:buClr>
                <a:srgbClr val="CC3300"/>
              </a:buClr>
              <a:buSzPct val="88461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b="1" spc="5" dirty="0" smtClean="0">
                <a:latin typeface="Arial"/>
                <a:cs typeface="Arial"/>
              </a:rPr>
              <a:t>Secondary / Alternate Key</a:t>
            </a:r>
            <a:r>
              <a:rPr lang="en-US" spc="5" dirty="0" smtClean="0"/>
              <a:t>: </a:t>
            </a:r>
            <a:r>
              <a:rPr lang="en-US" dirty="0" smtClean="0"/>
              <a:t>{First </a:t>
            </a:r>
            <a:r>
              <a:rPr lang="en-US" spc="5" dirty="0" smtClean="0"/>
              <a:t>Name, Last Name}, </a:t>
            </a:r>
            <a:r>
              <a:rPr lang="en-US" spc="5" dirty="0" err="1" smtClean="0"/>
              <a:t>Aadhaar</a:t>
            </a:r>
            <a:r>
              <a:rPr lang="en-US" spc="80" dirty="0" smtClean="0"/>
              <a:t> </a:t>
            </a:r>
            <a:r>
              <a:rPr lang="en-US" spc="10" dirty="0" smtClean="0"/>
              <a:t>#</a:t>
            </a:r>
          </a:p>
          <a:p>
            <a:pPr marL="295275" indent="-282575">
              <a:lnSpc>
                <a:spcPct val="100000"/>
              </a:lnSpc>
              <a:spcBef>
                <a:spcPts val="575"/>
              </a:spcBef>
              <a:buClr>
                <a:srgbClr val="CC3300"/>
              </a:buClr>
              <a:buSzPct val="88461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b="1" spc="5" dirty="0" smtClean="0">
                <a:latin typeface="Arial"/>
                <a:cs typeface="Arial"/>
              </a:rPr>
              <a:t>Simple </a:t>
            </a:r>
            <a:r>
              <a:rPr lang="en-US" b="1" dirty="0" smtClean="0">
                <a:latin typeface="Arial"/>
                <a:cs typeface="Arial"/>
              </a:rPr>
              <a:t>key</a:t>
            </a:r>
            <a:r>
              <a:rPr lang="en-US" dirty="0" smtClean="0"/>
              <a:t>: </a:t>
            </a:r>
            <a:r>
              <a:rPr lang="en-US" spc="5" dirty="0" smtClean="0"/>
              <a:t>Consists of </a:t>
            </a:r>
            <a:r>
              <a:rPr lang="en-US" spc="10" dirty="0" smtClean="0"/>
              <a:t>a </a:t>
            </a:r>
            <a:r>
              <a:rPr lang="en-US" i="1" dirty="0" smtClean="0">
                <a:latin typeface="Arial"/>
                <a:cs typeface="Arial"/>
              </a:rPr>
              <a:t>single</a:t>
            </a:r>
            <a:r>
              <a:rPr lang="en-US" i="1" spc="25" dirty="0" smtClean="0">
                <a:latin typeface="Arial"/>
                <a:cs typeface="Arial"/>
              </a:rPr>
              <a:t> </a:t>
            </a:r>
            <a:r>
              <a:rPr lang="en-US" i="1" dirty="0" smtClean="0">
                <a:latin typeface="Arial"/>
                <a:cs typeface="Arial"/>
              </a:rPr>
              <a:t>attribute</a:t>
            </a:r>
          </a:p>
          <a:p>
            <a:pPr marL="295275" indent="-282575">
              <a:lnSpc>
                <a:spcPct val="100000"/>
              </a:lnSpc>
              <a:spcBef>
                <a:spcPts val="580"/>
              </a:spcBef>
              <a:buClr>
                <a:srgbClr val="CC3300"/>
              </a:buClr>
              <a:buSzPct val="88461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b="1" spc="5" dirty="0" smtClean="0">
                <a:latin typeface="Arial"/>
                <a:cs typeface="Arial"/>
              </a:rPr>
              <a:t>Composite Key</a:t>
            </a:r>
            <a:r>
              <a:rPr lang="en-US" spc="5" dirty="0" smtClean="0"/>
              <a:t>: </a:t>
            </a:r>
            <a:r>
              <a:rPr lang="en-US" dirty="0" smtClean="0"/>
              <a:t>{First </a:t>
            </a:r>
            <a:r>
              <a:rPr lang="en-US" spc="5" dirty="0" smtClean="0"/>
              <a:t>Name, Last</a:t>
            </a:r>
            <a:r>
              <a:rPr lang="en-US" spc="55" dirty="0" smtClean="0"/>
              <a:t> </a:t>
            </a:r>
            <a:r>
              <a:rPr lang="en-US" spc="5" dirty="0" smtClean="0"/>
              <a:t>Name}</a:t>
            </a:r>
          </a:p>
          <a:p>
            <a:endParaRPr lang="en-US" dirty="0"/>
          </a:p>
        </p:txBody>
      </p:sp>
      <p:graphicFrame>
        <p:nvGraphicFramePr>
          <p:cNvPr id="4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060507"/>
              </p:ext>
            </p:extLst>
          </p:nvPr>
        </p:nvGraphicFramePr>
        <p:xfrm>
          <a:off x="1371600" y="4648200"/>
          <a:ext cx="6772907" cy="200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9325"/>
                <a:gridCol w="668655"/>
                <a:gridCol w="692784"/>
                <a:gridCol w="997585"/>
                <a:gridCol w="1021079"/>
                <a:gridCol w="1276985"/>
                <a:gridCol w="1166494"/>
              </a:tblGrid>
              <a:tr h="47752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u="heavy" spc="5" dirty="0">
                          <a:solidFill>
                            <a:srgbClr val="CC3300"/>
                          </a:solidFill>
                          <a:uFill>
                            <a:solidFill>
                              <a:srgbClr val="CC3300"/>
                            </a:solidFill>
                          </a:uFill>
                          <a:latin typeface="Arial"/>
                          <a:cs typeface="Arial"/>
                        </a:rPr>
                        <a:t>Roll</a:t>
                      </a:r>
                      <a:r>
                        <a:rPr sz="1300" b="1" u="heavy" spc="-5" dirty="0">
                          <a:solidFill>
                            <a:srgbClr val="CC3300"/>
                          </a:solidFill>
                          <a:uFill>
                            <a:solidFill>
                              <a:srgbClr val="CC33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u="heavy" spc="10" dirty="0">
                          <a:solidFill>
                            <a:srgbClr val="CC3300"/>
                          </a:solidFill>
                          <a:uFill>
                            <a:solidFill>
                              <a:srgbClr val="CC3300"/>
                            </a:solidFill>
                          </a:uFill>
                          <a:latin typeface="Arial"/>
                          <a:cs typeface="Arial"/>
                        </a:rPr>
                        <a:t>#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 marR="92710" indent="46355">
                        <a:lnSpc>
                          <a:spcPct val="101499"/>
                        </a:lnSpc>
                        <a:spcBef>
                          <a:spcPts val="254"/>
                        </a:spcBef>
                      </a:pPr>
                      <a:r>
                        <a:rPr sz="13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First  Name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 marR="104139" indent="55880">
                        <a:lnSpc>
                          <a:spcPct val="101499"/>
                        </a:lnSpc>
                        <a:spcBef>
                          <a:spcPts val="254"/>
                        </a:spcBef>
                      </a:pPr>
                      <a:r>
                        <a:rPr sz="1300" b="1" spc="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Last  </a:t>
                      </a:r>
                      <a:r>
                        <a:rPr sz="13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DoB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Passport</a:t>
                      </a:r>
                      <a:r>
                        <a:rPr sz="1300" b="1" spc="-3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Aadhaar</a:t>
                      </a:r>
                      <a:r>
                        <a:rPr sz="1300" b="1" spc="-1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Department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  <a:tr h="306070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15CS10026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Lalit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Dubey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27-Mar-1997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L4032464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1728-6174-9239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Computer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16EE30029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Jatin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Chopra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17-Nov-1996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null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3917-1836-3816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Electrical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  <a:tr h="30607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15EC10016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Smriti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Mongra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23-Dec-1996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G5432849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2045-9271-0914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Electronics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16CE10038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Dipti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Dutta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02-Feb-1997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null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5719-1948-2918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Civil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  <a:tr h="306070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15CS30021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Ramdin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Minz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10-Jan-1997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15" dirty="0">
                          <a:latin typeface="Arial"/>
                          <a:cs typeface="Arial"/>
                        </a:rPr>
                        <a:t>X8811623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4928-4927-5924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Computer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1D79-FB16-41BB-89BA-8BB8D864DA44}" type="datetime1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5275" indent="-28257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450" b="1" spc="15" dirty="0" smtClean="0">
                <a:solidFill>
                  <a:srgbClr val="00009A"/>
                </a:solidFill>
                <a:latin typeface="Arial"/>
                <a:cs typeface="Arial"/>
              </a:rPr>
              <a:t>Foreign key </a:t>
            </a:r>
            <a:r>
              <a:rPr lang="en-US" sz="1450" spc="15" dirty="0" smtClean="0">
                <a:latin typeface="Arial"/>
                <a:cs typeface="Arial"/>
              </a:rPr>
              <a:t>constraint: Value </a:t>
            </a:r>
            <a:r>
              <a:rPr lang="en-US" sz="1450" spc="10" dirty="0" smtClean="0">
                <a:latin typeface="Arial"/>
                <a:cs typeface="Arial"/>
              </a:rPr>
              <a:t>in </a:t>
            </a:r>
            <a:r>
              <a:rPr lang="en-US" sz="1450" spc="20" dirty="0" smtClean="0">
                <a:latin typeface="Arial"/>
                <a:cs typeface="Arial"/>
              </a:rPr>
              <a:t>one </a:t>
            </a:r>
            <a:r>
              <a:rPr lang="en-US" sz="1450" spc="15" dirty="0" smtClean="0">
                <a:latin typeface="Arial"/>
                <a:cs typeface="Arial"/>
              </a:rPr>
              <a:t>relation </a:t>
            </a:r>
            <a:r>
              <a:rPr lang="en-US" sz="1450" spc="20" dirty="0" smtClean="0">
                <a:latin typeface="Arial"/>
                <a:cs typeface="Arial"/>
              </a:rPr>
              <a:t>must </a:t>
            </a:r>
            <a:r>
              <a:rPr lang="en-US" sz="1450" spc="15" dirty="0" smtClean="0">
                <a:latin typeface="Arial"/>
                <a:cs typeface="Arial"/>
              </a:rPr>
              <a:t>appear </a:t>
            </a:r>
            <a:r>
              <a:rPr lang="en-US" sz="1450" spc="10" dirty="0" smtClean="0">
                <a:latin typeface="Arial"/>
                <a:cs typeface="Arial"/>
              </a:rPr>
              <a:t>in</a:t>
            </a:r>
            <a:r>
              <a:rPr lang="en-US" sz="1450" spc="-170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another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7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b="1" spc="15" dirty="0" smtClean="0">
                <a:solidFill>
                  <a:srgbClr val="00009A"/>
                </a:solidFill>
                <a:latin typeface="Arial"/>
                <a:cs typeface="Arial"/>
              </a:rPr>
              <a:t>Referencing</a:t>
            </a:r>
            <a:r>
              <a:rPr lang="en-US" sz="1450" b="1" spc="-15" dirty="0" smtClean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relation</a:t>
            </a:r>
            <a:endParaRPr lang="en-US" sz="1450" dirty="0" smtClean="0">
              <a:latin typeface="Arial"/>
              <a:cs typeface="Arial"/>
            </a:endParaRPr>
          </a:p>
          <a:p>
            <a:pPr marL="908685" lvl="2" indent="-189230">
              <a:lnSpc>
                <a:spcPct val="100000"/>
              </a:lnSpc>
              <a:spcBef>
                <a:spcPts val="665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909319" algn="l"/>
              </a:tabLst>
            </a:pPr>
            <a:r>
              <a:rPr lang="en-US" sz="1450" spc="10" dirty="0" smtClean="0">
                <a:latin typeface="Arial"/>
                <a:cs typeface="Arial"/>
              </a:rPr>
              <a:t>Enrolment: Foreign </a:t>
            </a:r>
            <a:r>
              <a:rPr lang="en-US" sz="1450" spc="15" dirty="0" smtClean="0">
                <a:latin typeface="Arial"/>
                <a:cs typeface="Arial"/>
              </a:rPr>
              <a:t>Keys </a:t>
            </a:r>
            <a:r>
              <a:rPr lang="en-US" sz="1450" spc="20" dirty="0" smtClean="0">
                <a:latin typeface="Arial"/>
                <a:cs typeface="Arial"/>
              </a:rPr>
              <a:t>– </a:t>
            </a:r>
            <a:r>
              <a:rPr lang="en-US" sz="1450" spc="10" dirty="0" smtClean="0">
                <a:latin typeface="Arial"/>
                <a:cs typeface="Arial"/>
              </a:rPr>
              <a:t>Roll #, </a:t>
            </a:r>
            <a:r>
              <a:rPr lang="en-US" sz="1450" spc="15" dirty="0" smtClean="0">
                <a:latin typeface="Arial"/>
                <a:cs typeface="Arial"/>
              </a:rPr>
              <a:t>Course</a:t>
            </a:r>
            <a:r>
              <a:rPr lang="en-US" sz="1450" spc="-95" dirty="0" smtClean="0">
                <a:latin typeface="Arial"/>
                <a:cs typeface="Arial"/>
              </a:rPr>
              <a:t> </a:t>
            </a:r>
            <a:r>
              <a:rPr lang="en-US" sz="1450" spc="20" dirty="0" smtClean="0">
                <a:latin typeface="Arial"/>
                <a:cs typeface="Arial"/>
              </a:rPr>
              <a:t>#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b="1" spc="15" dirty="0" smtClean="0">
                <a:solidFill>
                  <a:srgbClr val="00009A"/>
                </a:solidFill>
                <a:latin typeface="Arial"/>
                <a:cs typeface="Arial"/>
              </a:rPr>
              <a:t>Referenced</a:t>
            </a:r>
            <a:r>
              <a:rPr lang="en-US" sz="1450" b="1" spc="-10" dirty="0" smtClean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relation</a:t>
            </a:r>
            <a:endParaRPr lang="en-US" sz="1450" dirty="0" smtClean="0">
              <a:latin typeface="Arial"/>
              <a:cs typeface="Arial"/>
            </a:endParaRPr>
          </a:p>
          <a:p>
            <a:pPr marL="908685" lvl="2" indent="-189230">
              <a:lnSpc>
                <a:spcPct val="100000"/>
              </a:lnSpc>
              <a:spcBef>
                <a:spcPts val="665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909319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Students,</a:t>
            </a:r>
            <a:r>
              <a:rPr lang="en-US" sz="1450" spc="-15" dirty="0" smtClean="0">
                <a:latin typeface="Arial"/>
                <a:cs typeface="Arial"/>
              </a:rPr>
              <a:t> </a:t>
            </a:r>
            <a:r>
              <a:rPr lang="en-US" sz="1450" spc="20" dirty="0" smtClean="0">
                <a:latin typeface="Arial"/>
                <a:cs typeface="Arial"/>
              </a:rPr>
              <a:t>Courses</a:t>
            </a:r>
            <a:endParaRPr lang="en-US" sz="1450" dirty="0" smtClean="0">
              <a:latin typeface="Arial"/>
              <a:cs typeface="Arial"/>
            </a:endParaRPr>
          </a:p>
          <a:p>
            <a:pPr marL="295275" marR="5080" indent="-282575">
              <a:lnSpc>
                <a:spcPct val="102400"/>
              </a:lnSpc>
              <a:spcBef>
                <a:spcPts val="62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450" spc="25" dirty="0" smtClean="0">
                <a:latin typeface="Arial"/>
                <a:cs typeface="Arial"/>
              </a:rPr>
              <a:t>A </a:t>
            </a:r>
            <a:r>
              <a:rPr lang="en-US" sz="1450" b="1" spc="20" dirty="0" smtClean="0">
                <a:solidFill>
                  <a:srgbClr val="00009A"/>
                </a:solidFill>
                <a:latin typeface="Arial"/>
                <a:cs typeface="Arial"/>
              </a:rPr>
              <a:t>composite </a:t>
            </a:r>
            <a:r>
              <a:rPr lang="en-US" sz="1450" b="1" spc="15" dirty="0" smtClean="0">
                <a:solidFill>
                  <a:srgbClr val="00009A"/>
                </a:solidFill>
                <a:latin typeface="Arial"/>
                <a:cs typeface="Arial"/>
              </a:rPr>
              <a:t>key </a:t>
            </a:r>
            <a:r>
              <a:rPr lang="en-US" sz="1450" spc="15" dirty="0" smtClean="0">
                <a:latin typeface="Arial"/>
                <a:cs typeface="Arial"/>
              </a:rPr>
              <a:t>consists of </a:t>
            </a:r>
            <a:r>
              <a:rPr lang="en-US" sz="1450" i="1" spc="20" dirty="0" smtClean="0">
                <a:latin typeface="Arial"/>
                <a:cs typeface="Arial"/>
              </a:rPr>
              <a:t>more </a:t>
            </a:r>
            <a:r>
              <a:rPr lang="en-US" sz="1450" i="1" spc="15" dirty="0" smtClean="0">
                <a:latin typeface="Arial"/>
                <a:cs typeface="Arial"/>
              </a:rPr>
              <a:t>than </a:t>
            </a:r>
            <a:r>
              <a:rPr lang="en-US" sz="1450" i="1" spc="20" dirty="0" smtClean="0">
                <a:latin typeface="Arial"/>
                <a:cs typeface="Arial"/>
              </a:rPr>
              <a:t>one </a:t>
            </a:r>
            <a:r>
              <a:rPr lang="en-US" sz="1450" i="1" spc="15" dirty="0" smtClean="0">
                <a:latin typeface="Arial"/>
                <a:cs typeface="Arial"/>
              </a:rPr>
              <a:t>attribute </a:t>
            </a:r>
            <a:r>
              <a:rPr lang="en-US" sz="1450" spc="15" dirty="0" smtClean="0">
                <a:latin typeface="Arial"/>
                <a:cs typeface="Arial"/>
              </a:rPr>
              <a:t>to uniquely identify</a:t>
            </a:r>
            <a:r>
              <a:rPr lang="en-US" sz="1450" spc="-240" dirty="0" smtClean="0">
                <a:latin typeface="Arial"/>
                <a:cs typeface="Arial"/>
              </a:rPr>
              <a:t> </a:t>
            </a:r>
            <a:r>
              <a:rPr lang="en-US" sz="1450" spc="20" dirty="0" smtClean="0">
                <a:latin typeface="Arial"/>
                <a:cs typeface="Arial"/>
              </a:rPr>
              <a:t>an  </a:t>
            </a:r>
            <a:r>
              <a:rPr lang="en-US" sz="1450" spc="15" dirty="0" smtClean="0">
                <a:latin typeface="Arial"/>
                <a:cs typeface="Arial"/>
              </a:rPr>
              <a:t>entity</a:t>
            </a:r>
            <a:r>
              <a:rPr lang="en-US" sz="1450" spc="-10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occurrence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20" dirty="0" smtClean="0">
                <a:latin typeface="Arial"/>
                <a:cs typeface="Arial"/>
              </a:rPr>
              <a:t>Each </a:t>
            </a:r>
            <a:r>
              <a:rPr lang="en-US" sz="1450" spc="10" dirty="0" smtClean="0">
                <a:latin typeface="Arial"/>
                <a:cs typeface="Arial"/>
              </a:rPr>
              <a:t>attribute, </a:t>
            </a:r>
            <a:r>
              <a:rPr lang="en-US" sz="1450" spc="15" dirty="0" smtClean="0">
                <a:latin typeface="Arial"/>
                <a:cs typeface="Arial"/>
              </a:rPr>
              <a:t>which </a:t>
            </a:r>
            <a:r>
              <a:rPr lang="en-US" sz="1450" spc="20" dirty="0" smtClean="0">
                <a:latin typeface="Arial"/>
                <a:cs typeface="Arial"/>
              </a:rPr>
              <a:t>makes up </a:t>
            </a:r>
            <a:r>
              <a:rPr lang="en-US" sz="1450" spc="15" dirty="0" smtClean="0">
                <a:latin typeface="Arial"/>
                <a:cs typeface="Arial"/>
              </a:rPr>
              <a:t>the key, </a:t>
            </a:r>
            <a:r>
              <a:rPr lang="en-US" sz="1450" spc="10" dirty="0" smtClean="0">
                <a:latin typeface="Arial"/>
                <a:cs typeface="Arial"/>
              </a:rPr>
              <a:t>is </a:t>
            </a:r>
            <a:r>
              <a:rPr lang="en-US" sz="1450" spc="20" dirty="0" smtClean="0">
                <a:latin typeface="Arial"/>
                <a:cs typeface="Arial"/>
              </a:rPr>
              <a:t>a </a:t>
            </a:r>
            <a:r>
              <a:rPr lang="en-US" sz="1450" spc="15" dirty="0" smtClean="0">
                <a:latin typeface="Arial"/>
                <a:cs typeface="Arial"/>
              </a:rPr>
              <a:t>simple key </a:t>
            </a:r>
            <a:r>
              <a:rPr lang="en-US" sz="1450" spc="10" dirty="0" smtClean="0">
                <a:latin typeface="Arial"/>
                <a:cs typeface="Arial"/>
              </a:rPr>
              <a:t>in its </a:t>
            </a:r>
            <a:r>
              <a:rPr lang="en-US" sz="1450" spc="20" dirty="0" smtClean="0">
                <a:latin typeface="Arial"/>
                <a:cs typeface="Arial"/>
              </a:rPr>
              <a:t>own</a:t>
            </a:r>
            <a:r>
              <a:rPr lang="en-US" sz="1450" spc="-145" dirty="0" smtClean="0">
                <a:latin typeface="Arial"/>
                <a:cs typeface="Arial"/>
              </a:rPr>
              <a:t> </a:t>
            </a:r>
            <a:r>
              <a:rPr lang="en-US" sz="1450" spc="10" dirty="0" smtClean="0">
                <a:latin typeface="Arial"/>
                <a:cs typeface="Arial"/>
              </a:rPr>
              <a:t>right.</a:t>
            </a: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10" dirty="0" smtClean="0">
                <a:latin typeface="Arial"/>
                <a:cs typeface="Arial"/>
              </a:rPr>
              <a:t>{Roll#, Course#)</a:t>
            </a: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endParaRPr lang="en-US" sz="1450" spc="10" dirty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10" dirty="0" smtClean="0">
                <a:latin typeface="Arial"/>
                <a:cs typeface="Arial"/>
              </a:rPr>
              <a:t>Students</a:t>
            </a: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endParaRPr lang="en-US" sz="1450" spc="1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endParaRPr lang="en-US" sz="1450" dirty="0" smtClean="0">
              <a:latin typeface="Arial"/>
              <a:cs typeface="Arial"/>
            </a:endParaRPr>
          </a:p>
          <a:p>
            <a:endParaRPr lang="en-US" dirty="0"/>
          </a:p>
        </p:txBody>
      </p:sp>
      <p:graphicFrame>
        <p:nvGraphicFramePr>
          <p:cNvPr id="4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334322"/>
              </p:ext>
            </p:extLst>
          </p:nvPr>
        </p:nvGraphicFramePr>
        <p:xfrm>
          <a:off x="1219200" y="5257800"/>
          <a:ext cx="6774814" cy="47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9325"/>
                <a:gridCol w="668655"/>
                <a:gridCol w="692784"/>
                <a:gridCol w="996950"/>
                <a:gridCol w="1022350"/>
                <a:gridCol w="1276985"/>
                <a:gridCol w="1167765"/>
              </a:tblGrid>
              <a:tr h="477520"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u="heavy" spc="5" dirty="0">
                          <a:solidFill>
                            <a:srgbClr val="CC3300"/>
                          </a:solidFill>
                          <a:uFill>
                            <a:solidFill>
                              <a:srgbClr val="CC3300"/>
                            </a:solidFill>
                          </a:uFill>
                          <a:latin typeface="Arial"/>
                          <a:cs typeface="Arial"/>
                        </a:rPr>
                        <a:t>Roll</a:t>
                      </a:r>
                      <a:r>
                        <a:rPr sz="1300" b="1" u="heavy" spc="-5" dirty="0">
                          <a:solidFill>
                            <a:srgbClr val="CC3300"/>
                          </a:solidFill>
                          <a:uFill>
                            <a:solidFill>
                              <a:srgbClr val="CC33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u="heavy" spc="10" dirty="0">
                          <a:solidFill>
                            <a:srgbClr val="CC3300"/>
                          </a:solidFill>
                          <a:uFill>
                            <a:solidFill>
                              <a:srgbClr val="CC3300"/>
                            </a:solidFill>
                          </a:uFill>
                          <a:latin typeface="Arial"/>
                          <a:cs typeface="Arial"/>
                        </a:rPr>
                        <a:t>#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 marR="92710" indent="46355">
                        <a:lnSpc>
                          <a:spcPct val="101499"/>
                        </a:lnSpc>
                        <a:spcBef>
                          <a:spcPts val="254"/>
                        </a:spcBef>
                      </a:pPr>
                      <a:r>
                        <a:rPr sz="13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First  Name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 marR="104139" indent="55880">
                        <a:lnSpc>
                          <a:spcPct val="101499"/>
                        </a:lnSpc>
                        <a:spcBef>
                          <a:spcPts val="254"/>
                        </a:spcBef>
                      </a:pPr>
                      <a:r>
                        <a:rPr sz="1300" b="1" spc="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Last  </a:t>
                      </a:r>
                      <a:r>
                        <a:rPr sz="13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DoB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Passport</a:t>
                      </a:r>
                      <a:r>
                        <a:rPr sz="1300" b="1" spc="-3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Aadhaar</a:t>
                      </a:r>
                      <a:r>
                        <a:rPr sz="1300" b="1" spc="-1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Department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C2A2-C13C-41D4-99A3-A4D62B22EC71}" type="datetime1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9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Enrollment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931061"/>
              </p:ext>
            </p:extLst>
          </p:nvPr>
        </p:nvGraphicFramePr>
        <p:xfrm>
          <a:off x="1219200" y="2362200"/>
          <a:ext cx="4831715" cy="305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9325"/>
                <a:gridCol w="1323975"/>
                <a:gridCol w="775335"/>
                <a:gridCol w="616585"/>
                <a:gridCol w="1166495"/>
              </a:tblGrid>
              <a:tr h="305435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u="heavy" spc="5" dirty="0">
                          <a:solidFill>
                            <a:srgbClr val="CC3300"/>
                          </a:solidFill>
                          <a:uFill>
                            <a:solidFill>
                              <a:srgbClr val="CC3300"/>
                            </a:solidFill>
                          </a:uFill>
                          <a:latin typeface="Arial"/>
                          <a:cs typeface="Arial"/>
                        </a:rPr>
                        <a:t>Course</a:t>
                      </a:r>
                      <a:r>
                        <a:rPr sz="1300" b="1" u="heavy" spc="-25" dirty="0">
                          <a:solidFill>
                            <a:srgbClr val="CC3300"/>
                          </a:solidFill>
                          <a:uFill>
                            <a:solidFill>
                              <a:srgbClr val="CC33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u="heavy" spc="10" dirty="0">
                          <a:solidFill>
                            <a:srgbClr val="CC3300"/>
                          </a:solidFill>
                          <a:uFill>
                            <a:solidFill>
                              <a:srgbClr val="CC3300"/>
                            </a:solidFill>
                          </a:uFill>
                          <a:latin typeface="Arial"/>
                          <a:cs typeface="Arial"/>
                        </a:rPr>
                        <a:t>#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Course</a:t>
                      </a:r>
                      <a:r>
                        <a:rPr sz="1300" b="1" spc="34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Credits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1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L-T-P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Department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096436"/>
              </p:ext>
            </p:extLst>
          </p:nvPr>
        </p:nvGraphicFramePr>
        <p:xfrm>
          <a:off x="2133600" y="3962400"/>
          <a:ext cx="3733800" cy="306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795"/>
                <a:gridCol w="1234597"/>
                <a:gridCol w="1614408"/>
              </a:tblGrid>
              <a:tr h="306070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b="1" u="heavy" spc="5" dirty="0">
                          <a:solidFill>
                            <a:srgbClr val="CC3300"/>
                          </a:solidFill>
                          <a:uFill>
                            <a:solidFill>
                              <a:srgbClr val="CC3300"/>
                            </a:solidFill>
                          </a:uFill>
                          <a:latin typeface="Arial"/>
                          <a:cs typeface="Arial"/>
                        </a:rPr>
                        <a:t>Roll</a:t>
                      </a:r>
                      <a:r>
                        <a:rPr sz="1300" b="1" u="heavy" spc="-20" dirty="0">
                          <a:solidFill>
                            <a:srgbClr val="CC3300"/>
                          </a:solidFill>
                          <a:uFill>
                            <a:solidFill>
                              <a:srgbClr val="CC33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u="heavy" spc="10" dirty="0">
                          <a:solidFill>
                            <a:srgbClr val="CC3300"/>
                          </a:solidFill>
                          <a:uFill>
                            <a:solidFill>
                              <a:srgbClr val="CC3300"/>
                            </a:solidFill>
                          </a:uFill>
                          <a:latin typeface="Arial"/>
                          <a:cs typeface="Arial"/>
                        </a:rPr>
                        <a:t>#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b="1" u="heavy" spc="5" dirty="0">
                          <a:solidFill>
                            <a:srgbClr val="CC3300"/>
                          </a:solidFill>
                          <a:uFill>
                            <a:solidFill>
                              <a:srgbClr val="CC3300"/>
                            </a:solidFill>
                          </a:uFill>
                          <a:latin typeface="Arial"/>
                          <a:cs typeface="Arial"/>
                        </a:rPr>
                        <a:t>Course</a:t>
                      </a:r>
                      <a:r>
                        <a:rPr sz="1300" b="1" u="heavy" spc="-30" dirty="0">
                          <a:solidFill>
                            <a:srgbClr val="CC3300"/>
                          </a:solidFill>
                          <a:uFill>
                            <a:solidFill>
                              <a:srgbClr val="CC33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u="heavy" spc="10" dirty="0">
                          <a:solidFill>
                            <a:srgbClr val="CC3300"/>
                          </a:solidFill>
                          <a:uFill>
                            <a:solidFill>
                              <a:srgbClr val="CC3300"/>
                            </a:solidFill>
                          </a:uFill>
                          <a:latin typeface="Arial"/>
                          <a:cs typeface="Arial"/>
                        </a:rPr>
                        <a:t>#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Instructor</a:t>
                      </a:r>
                      <a:r>
                        <a:rPr sz="1300" b="1" spc="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ID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C577-7BEE-475C-A4A6-A747015C4F33}" type="datetime1">
              <a:rPr lang="en-US" smtClean="0"/>
              <a:t>8/7/2018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Schema Diagram for University</a:t>
            </a:r>
            <a:r>
              <a:rPr lang="en-US" spc="-20" dirty="0" smtClean="0"/>
              <a:t>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533401" y="1664206"/>
            <a:ext cx="8039860" cy="4965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1E30-DB7A-4E67-B9E4-85EF8E8E2593}" type="datetime1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5275" indent="-282575">
              <a:lnSpc>
                <a:spcPct val="100000"/>
              </a:lnSpc>
              <a:spcBef>
                <a:spcPts val="66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2400" spc="20" dirty="0">
                <a:latin typeface="Arial"/>
                <a:cs typeface="Arial"/>
              </a:rPr>
              <a:t>Two </a:t>
            </a:r>
            <a:r>
              <a:rPr lang="en-US" sz="2400" spc="10" dirty="0">
                <a:latin typeface="Arial"/>
                <a:cs typeface="Arial"/>
              </a:rPr>
              <a:t>classes of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languages</a:t>
            </a:r>
            <a:endParaRPr lang="en-US" sz="2400" dirty="0">
              <a:latin typeface="Arial"/>
              <a:cs typeface="Arial"/>
            </a:endParaRPr>
          </a:p>
          <a:p>
            <a:pPr marL="624840" marR="155575" lvl="1" indent="-234950">
              <a:lnSpc>
                <a:spcPct val="102400"/>
              </a:lnSpc>
              <a:spcBef>
                <a:spcPts val="62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2400" b="1" spc="20" dirty="0">
                <a:solidFill>
                  <a:srgbClr val="00009A"/>
                </a:solidFill>
                <a:latin typeface="Arial"/>
                <a:cs typeface="Arial"/>
              </a:rPr>
              <a:t>Pure </a:t>
            </a:r>
            <a:r>
              <a:rPr lang="en-US" sz="2400" spc="20" dirty="0">
                <a:latin typeface="Arial"/>
                <a:cs typeface="Arial"/>
              </a:rPr>
              <a:t>– used </a:t>
            </a:r>
            <a:r>
              <a:rPr lang="en-US" sz="2400" spc="10" dirty="0">
                <a:latin typeface="Arial"/>
                <a:cs typeface="Arial"/>
              </a:rPr>
              <a:t>for </a:t>
            </a:r>
            <a:r>
              <a:rPr lang="en-US" sz="2400" spc="15" dirty="0">
                <a:latin typeface="Arial"/>
                <a:cs typeface="Arial"/>
              </a:rPr>
              <a:t>proving properties about</a:t>
            </a:r>
            <a:r>
              <a:rPr lang="en-US" sz="2400" spc="-114" dirty="0">
                <a:latin typeface="Arial"/>
                <a:cs typeface="Arial"/>
              </a:rPr>
              <a:t> </a:t>
            </a:r>
            <a:r>
              <a:rPr lang="en-US" sz="2400" spc="15" dirty="0">
                <a:latin typeface="Arial"/>
                <a:cs typeface="Arial"/>
              </a:rPr>
              <a:t>computational  </a:t>
            </a:r>
            <a:r>
              <a:rPr lang="en-US" sz="2400" spc="20" dirty="0">
                <a:latin typeface="Arial"/>
                <a:cs typeface="Arial"/>
              </a:rPr>
              <a:t>power and </a:t>
            </a:r>
            <a:r>
              <a:rPr lang="en-US" sz="2400" spc="10" dirty="0">
                <a:latin typeface="Arial"/>
                <a:cs typeface="Arial"/>
              </a:rPr>
              <a:t>for</a:t>
            </a:r>
            <a:r>
              <a:rPr lang="en-US" sz="2400" spc="-50" dirty="0">
                <a:latin typeface="Arial"/>
                <a:cs typeface="Arial"/>
              </a:rPr>
              <a:t> </a:t>
            </a:r>
            <a:r>
              <a:rPr lang="en-US" sz="2400" spc="15" dirty="0">
                <a:latin typeface="Arial"/>
                <a:cs typeface="Arial"/>
              </a:rPr>
              <a:t>optimization</a:t>
            </a:r>
            <a:endParaRPr lang="en-US" sz="2400" dirty="0">
              <a:latin typeface="Arial"/>
              <a:cs typeface="Arial"/>
            </a:endParaRPr>
          </a:p>
          <a:p>
            <a:pPr marL="719455">
              <a:lnSpc>
                <a:spcPct val="100000"/>
              </a:lnSpc>
              <a:spcBef>
                <a:spcPts val="665"/>
              </a:spcBef>
            </a:pPr>
            <a:r>
              <a:rPr lang="en-US" sz="2400" spc="15" dirty="0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lang="en-US" sz="2400" spc="15" dirty="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10" dirty="0">
                <a:solidFill>
                  <a:srgbClr val="00009A"/>
                </a:solidFill>
                <a:latin typeface="Arial"/>
                <a:cs typeface="Arial"/>
              </a:rPr>
              <a:t>Relational </a:t>
            </a:r>
            <a:r>
              <a:rPr lang="en-US" sz="2400" b="1" spc="15" dirty="0">
                <a:solidFill>
                  <a:srgbClr val="00009A"/>
                </a:solidFill>
                <a:latin typeface="Arial"/>
                <a:cs typeface="Arial"/>
              </a:rPr>
              <a:t>Algebra </a:t>
            </a:r>
          </a:p>
          <a:p>
            <a:pPr marL="1119505" lvl="1">
              <a:spcBef>
                <a:spcPts val="665"/>
              </a:spcBef>
            </a:pPr>
            <a:r>
              <a:rPr lang="en-US" sz="2400" spc="15" dirty="0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lang="en-US" sz="2400" spc="15" dirty="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lang="en-US" sz="2400" spc="15" dirty="0">
                <a:latin typeface="Arial"/>
                <a:cs typeface="Arial"/>
              </a:rPr>
              <a:t>Tuple relational</a:t>
            </a:r>
            <a:r>
              <a:rPr lang="en-US" sz="2400" spc="-45" dirty="0">
                <a:latin typeface="Arial"/>
                <a:cs typeface="Arial"/>
              </a:rPr>
              <a:t> </a:t>
            </a:r>
            <a:r>
              <a:rPr lang="en-US" sz="2400" spc="15" dirty="0">
                <a:latin typeface="Arial"/>
                <a:cs typeface="Arial"/>
              </a:rPr>
              <a:t>calculus</a:t>
            </a:r>
            <a:endParaRPr lang="en-US" sz="2400" dirty="0">
              <a:latin typeface="Arial"/>
              <a:cs typeface="Arial"/>
            </a:endParaRPr>
          </a:p>
          <a:p>
            <a:pPr marL="1119505" lvl="1">
              <a:spcBef>
                <a:spcPts val="670"/>
              </a:spcBef>
            </a:pPr>
            <a:r>
              <a:rPr lang="en-US" sz="2400" spc="15" dirty="0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lang="en-US" sz="2400" spc="15" dirty="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lang="en-US" sz="2400" spc="20" dirty="0">
                <a:latin typeface="Arial"/>
                <a:cs typeface="Arial"/>
              </a:rPr>
              <a:t>Domain </a:t>
            </a:r>
            <a:r>
              <a:rPr lang="en-US" sz="2400" spc="15" dirty="0">
                <a:latin typeface="Arial"/>
                <a:cs typeface="Arial"/>
              </a:rPr>
              <a:t>relational</a:t>
            </a:r>
            <a:r>
              <a:rPr lang="en-US" sz="2400" spc="-60" dirty="0">
                <a:latin typeface="Arial"/>
                <a:cs typeface="Arial"/>
              </a:rPr>
              <a:t> </a:t>
            </a:r>
            <a:r>
              <a:rPr lang="en-US" sz="2400" spc="15" dirty="0">
                <a:latin typeface="Arial"/>
                <a:cs typeface="Arial"/>
              </a:rPr>
              <a:t>calculus</a:t>
            </a:r>
            <a:endParaRPr lang="en-US" sz="2400" dirty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2400" b="1" spc="20" dirty="0">
                <a:solidFill>
                  <a:srgbClr val="00009A"/>
                </a:solidFill>
                <a:latin typeface="Arial"/>
                <a:cs typeface="Arial"/>
              </a:rPr>
              <a:t>Commercial </a:t>
            </a:r>
            <a:r>
              <a:rPr lang="en-US" sz="2400" spc="20" dirty="0">
                <a:latin typeface="Arial"/>
                <a:cs typeface="Arial"/>
              </a:rPr>
              <a:t>– used </a:t>
            </a:r>
            <a:r>
              <a:rPr lang="en-US" sz="2400" spc="10" dirty="0">
                <a:latin typeface="Arial"/>
                <a:cs typeface="Arial"/>
              </a:rPr>
              <a:t>in </a:t>
            </a:r>
            <a:r>
              <a:rPr lang="en-US" sz="2400" spc="15" dirty="0">
                <a:latin typeface="Arial"/>
                <a:cs typeface="Arial"/>
              </a:rPr>
              <a:t>commercial</a:t>
            </a:r>
            <a:r>
              <a:rPr lang="en-US" sz="2400" spc="-95" dirty="0">
                <a:latin typeface="Arial"/>
                <a:cs typeface="Arial"/>
              </a:rPr>
              <a:t> </a:t>
            </a:r>
            <a:r>
              <a:rPr lang="en-US" sz="2400" spc="15" dirty="0">
                <a:latin typeface="Arial"/>
                <a:cs typeface="Arial"/>
              </a:rPr>
              <a:t>systems</a:t>
            </a:r>
            <a:endParaRPr lang="en-US" sz="2400" dirty="0">
              <a:latin typeface="Arial"/>
              <a:cs typeface="Arial"/>
            </a:endParaRPr>
          </a:p>
          <a:p>
            <a:pPr marL="719455">
              <a:lnSpc>
                <a:spcPct val="100000"/>
              </a:lnSpc>
              <a:spcBef>
                <a:spcPts val="665"/>
              </a:spcBef>
            </a:pPr>
            <a:r>
              <a:rPr lang="en-US" sz="2400" spc="15" dirty="0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lang="en-US" sz="2400" spc="15" dirty="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lang="en-US" sz="2400" spc="25" dirty="0">
                <a:latin typeface="Arial"/>
                <a:cs typeface="Arial"/>
              </a:rPr>
              <a:t>SQL </a:t>
            </a:r>
            <a:r>
              <a:rPr lang="en-US" sz="2400" spc="10" dirty="0">
                <a:latin typeface="Arial"/>
                <a:cs typeface="Arial"/>
              </a:rPr>
              <a:t>is </a:t>
            </a:r>
            <a:r>
              <a:rPr lang="en-US" sz="2400" spc="15" dirty="0">
                <a:latin typeface="Arial"/>
                <a:cs typeface="Arial"/>
              </a:rPr>
              <a:t>the </a:t>
            </a:r>
            <a:r>
              <a:rPr lang="en-US" sz="2400" spc="20" dirty="0">
                <a:latin typeface="Arial"/>
                <a:cs typeface="Arial"/>
              </a:rPr>
              <a:t>most </a:t>
            </a:r>
            <a:r>
              <a:rPr lang="en-US" sz="2400" spc="15" dirty="0">
                <a:latin typeface="Arial"/>
                <a:cs typeface="Arial"/>
              </a:rPr>
              <a:t>widely </a:t>
            </a:r>
            <a:r>
              <a:rPr lang="en-US" sz="2400" spc="20" dirty="0">
                <a:latin typeface="Arial"/>
                <a:cs typeface="Arial"/>
              </a:rPr>
              <a:t>used </a:t>
            </a:r>
            <a:r>
              <a:rPr lang="en-US" sz="2400" spc="15" dirty="0">
                <a:latin typeface="Arial"/>
                <a:cs typeface="Arial"/>
              </a:rPr>
              <a:t>commercial</a:t>
            </a:r>
            <a:r>
              <a:rPr lang="en-US" sz="2400" spc="-125" dirty="0">
                <a:latin typeface="Arial"/>
                <a:cs typeface="Arial"/>
              </a:rPr>
              <a:t> </a:t>
            </a:r>
            <a:r>
              <a:rPr lang="en-US" sz="2400" spc="15" dirty="0">
                <a:latin typeface="Arial"/>
                <a:cs typeface="Arial"/>
              </a:rPr>
              <a:t>language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381E-FA4A-473D-9219-CB711EB4ECD3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0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en-US" sz="1650" b="1" dirty="0" smtClean="0">
                <a:solidFill>
                  <a:srgbClr val="C00000"/>
                </a:solidFill>
                <a:latin typeface="Arial"/>
                <a:cs typeface="Arial"/>
              </a:rPr>
              <a:t>Procedural vs. Non-procedural or </a:t>
            </a:r>
            <a:r>
              <a:rPr lang="en-US" sz="1650" b="1" spc="-5" dirty="0" smtClean="0">
                <a:solidFill>
                  <a:srgbClr val="C00000"/>
                </a:solidFill>
                <a:latin typeface="Arial"/>
                <a:cs typeface="Arial"/>
              </a:rPr>
              <a:t>Declarative</a:t>
            </a:r>
            <a:r>
              <a:rPr lang="en-US" sz="1650" b="1" spc="-55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1650" b="1" dirty="0" smtClean="0">
                <a:solidFill>
                  <a:srgbClr val="C00000"/>
                </a:solidFill>
                <a:latin typeface="Arial"/>
                <a:cs typeface="Arial"/>
              </a:rPr>
              <a:t>Paradigms</a:t>
            </a:r>
            <a:endParaRPr lang="en-US" sz="1650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450" b="1" spc="15" dirty="0" smtClean="0">
                <a:solidFill>
                  <a:srgbClr val="00009A"/>
                </a:solidFill>
                <a:latin typeface="Arial"/>
                <a:cs typeface="Arial"/>
              </a:rPr>
              <a:t>Procedural programming </a:t>
            </a:r>
            <a:r>
              <a:rPr lang="en-US" sz="1450" spc="15" dirty="0" smtClean="0">
                <a:latin typeface="Arial"/>
                <a:cs typeface="Arial"/>
              </a:rPr>
              <a:t>requires that the </a:t>
            </a:r>
            <a:r>
              <a:rPr lang="en-US" sz="1450" spc="20" dirty="0" smtClean="0">
                <a:latin typeface="Arial"/>
                <a:cs typeface="Arial"/>
              </a:rPr>
              <a:t>programmer </a:t>
            </a:r>
            <a:r>
              <a:rPr lang="en-US" sz="1450" spc="10" dirty="0" smtClean="0">
                <a:latin typeface="Arial"/>
                <a:cs typeface="Arial"/>
              </a:rPr>
              <a:t>tell </a:t>
            </a:r>
            <a:r>
              <a:rPr lang="en-US" sz="1450" spc="15" dirty="0" smtClean="0">
                <a:latin typeface="Arial"/>
                <a:cs typeface="Arial"/>
              </a:rPr>
              <a:t>the computer </a:t>
            </a:r>
            <a:r>
              <a:rPr lang="en-US" sz="1450" spc="20" dirty="0" smtClean="0">
                <a:latin typeface="Arial"/>
                <a:cs typeface="Arial"/>
              </a:rPr>
              <a:t>what </a:t>
            </a:r>
            <a:r>
              <a:rPr lang="en-US" sz="1450" spc="15" dirty="0" smtClean="0">
                <a:latin typeface="Arial"/>
                <a:cs typeface="Arial"/>
              </a:rPr>
              <a:t>to</a:t>
            </a:r>
            <a:r>
              <a:rPr lang="en-US" sz="1450" spc="-200" dirty="0" smtClean="0">
                <a:latin typeface="Arial"/>
                <a:cs typeface="Arial"/>
              </a:rPr>
              <a:t> </a:t>
            </a:r>
            <a:r>
              <a:rPr lang="en-US" sz="1450" spc="20" dirty="0" smtClean="0">
                <a:latin typeface="Arial"/>
                <a:cs typeface="Arial"/>
              </a:rPr>
              <a:t>do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That </a:t>
            </a:r>
            <a:r>
              <a:rPr lang="en-US" sz="1450" spc="5" dirty="0" smtClean="0">
                <a:latin typeface="Arial"/>
                <a:cs typeface="Arial"/>
              </a:rPr>
              <a:t>is, </a:t>
            </a:r>
            <a:r>
              <a:rPr lang="en-US" sz="1450" b="1" i="1" spc="20" dirty="0" smtClean="0">
                <a:solidFill>
                  <a:srgbClr val="FF0000"/>
                </a:solidFill>
                <a:latin typeface="Arial"/>
                <a:cs typeface="Arial"/>
              </a:rPr>
              <a:t>how </a:t>
            </a:r>
            <a:r>
              <a:rPr lang="en-US" sz="1450" spc="15" dirty="0" smtClean="0">
                <a:latin typeface="Arial"/>
                <a:cs typeface="Arial"/>
              </a:rPr>
              <a:t>to get the output </a:t>
            </a:r>
            <a:r>
              <a:rPr lang="en-US" sz="1450" spc="10" dirty="0" smtClean="0">
                <a:latin typeface="Arial"/>
                <a:cs typeface="Arial"/>
              </a:rPr>
              <a:t>for </a:t>
            </a:r>
            <a:r>
              <a:rPr lang="en-US" sz="1450" spc="15" dirty="0" smtClean="0">
                <a:latin typeface="Arial"/>
                <a:cs typeface="Arial"/>
              </a:rPr>
              <a:t>the range of required</a:t>
            </a:r>
            <a:r>
              <a:rPr lang="en-US" sz="1450" spc="-165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inputs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20" dirty="0" smtClean="0">
                <a:latin typeface="Arial"/>
                <a:cs typeface="Arial"/>
              </a:rPr>
              <a:t>The programmer must know an </a:t>
            </a:r>
            <a:r>
              <a:rPr lang="en-US" sz="1450" spc="15" dirty="0" smtClean="0">
                <a:latin typeface="Arial"/>
                <a:cs typeface="Arial"/>
              </a:rPr>
              <a:t>appropriate</a:t>
            </a:r>
            <a:r>
              <a:rPr lang="en-US" sz="1450" spc="-135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algorithm</a:t>
            </a:r>
            <a:endParaRPr lang="en-US" sz="1450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6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450" b="1" spc="10" dirty="0" smtClean="0">
                <a:solidFill>
                  <a:srgbClr val="00009A"/>
                </a:solidFill>
                <a:latin typeface="Arial"/>
                <a:cs typeface="Arial"/>
              </a:rPr>
              <a:t>Declarative </a:t>
            </a:r>
            <a:r>
              <a:rPr lang="en-US" sz="1450" b="1" spc="15" dirty="0" smtClean="0">
                <a:solidFill>
                  <a:srgbClr val="00009A"/>
                </a:solidFill>
                <a:latin typeface="Arial"/>
                <a:cs typeface="Arial"/>
              </a:rPr>
              <a:t>programming </a:t>
            </a:r>
            <a:r>
              <a:rPr lang="en-US" sz="1450" spc="15" dirty="0" smtClean="0">
                <a:latin typeface="Arial"/>
                <a:cs typeface="Arial"/>
              </a:rPr>
              <a:t>requires </a:t>
            </a:r>
            <a:r>
              <a:rPr lang="en-US" sz="1450" spc="20" dirty="0" smtClean="0">
                <a:latin typeface="Arial"/>
                <a:cs typeface="Arial"/>
              </a:rPr>
              <a:t>a more </a:t>
            </a:r>
            <a:r>
              <a:rPr lang="en-US" sz="1450" spc="15" dirty="0" smtClean="0">
                <a:latin typeface="Arial"/>
                <a:cs typeface="Arial"/>
              </a:rPr>
              <a:t>descriptive</a:t>
            </a:r>
            <a:r>
              <a:rPr lang="en-US" sz="1450" spc="-100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style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7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20" dirty="0" smtClean="0">
                <a:latin typeface="Arial"/>
                <a:cs typeface="Arial"/>
              </a:rPr>
              <a:t>The programmer must know </a:t>
            </a:r>
            <a:r>
              <a:rPr lang="en-US" sz="1450" b="1" i="1" spc="15" dirty="0" smtClean="0">
                <a:solidFill>
                  <a:srgbClr val="FF0000"/>
                </a:solidFill>
                <a:latin typeface="Arial"/>
                <a:cs typeface="Arial"/>
              </a:rPr>
              <a:t>what </a:t>
            </a:r>
            <a:r>
              <a:rPr lang="en-US" sz="1450" spc="15" dirty="0" smtClean="0">
                <a:latin typeface="Arial"/>
                <a:cs typeface="Arial"/>
              </a:rPr>
              <a:t>relationships hold </a:t>
            </a:r>
            <a:r>
              <a:rPr lang="en-US" sz="1450" spc="20" dirty="0" smtClean="0">
                <a:latin typeface="Arial"/>
                <a:cs typeface="Arial"/>
              </a:rPr>
              <a:t>between </a:t>
            </a:r>
            <a:r>
              <a:rPr lang="en-US" sz="1450" spc="15" dirty="0" smtClean="0">
                <a:latin typeface="Arial"/>
                <a:cs typeface="Arial"/>
              </a:rPr>
              <a:t>various</a:t>
            </a:r>
            <a:r>
              <a:rPr lang="en-US" sz="1450" spc="-195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entities</a:t>
            </a:r>
            <a:endParaRPr lang="en-US" sz="1450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6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450" b="1" spc="15" dirty="0" smtClean="0">
                <a:latin typeface="Arial"/>
                <a:cs typeface="Arial"/>
              </a:rPr>
              <a:t>Example: Square </a:t>
            </a:r>
            <a:r>
              <a:rPr lang="en-US" sz="1450" b="1" spc="10" dirty="0" smtClean="0">
                <a:latin typeface="Arial"/>
                <a:cs typeface="Arial"/>
              </a:rPr>
              <a:t>root </a:t>
            </a:r>
            <a:r>
              <a:rPr lang="en-US" sz="1450" b="1" spc="15" dirty="0" smtClean="0">
                <a:latin typeface="Arial"/>
                <a:cs typeface="Arial"/>
              </a:rPr>
              <a:t>of</a:t>
            </a:r>
            <a:r>
              <a:rPr lang="en-US" sz="1450" b="1" spc="-40" dirty="0" smtClean="0">
                <a:latin typeface="Arial"/>
                <a:cs typeface="Arial"/>
              </a:rPr>
              <a:t> </a:t>
            </a:r>
            <a:r>
              <a:rPr lang="en-US" sz="1450" b="1" spc="20" dirty="0" smtClean="0">
                <a:latin typeface="Arial"/>
                <a:cs typeface="Arial"/>
              </a:rPr>
              <a:t>n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10" dirty="0" smtClean="0">
                <a:latin typeface="Arial"/>
                <a:cs typeface="Arial"/>
              </a:rPr>
              <a:t>Procedural</a:t>
            </a:r>
            <a:endParaRPr lang="en-US" sz="1450" dirty="0" smtClean="0">
              <a:latin typeface="Arial"/>
              <a:cs typeface="Arial"/>
            </a:endParaRPr>
          </a:p>
          <a:p>
            <a:pPr marL="1002030" lvl="2" indent="-282575">
              <a:lnSpc>
                <a:spcPct val="100000"/>
              </a:lnSpc>
              <a:spcBef>
                <a:spcPts val="665"/>
              </a:spcBef>
              <a:buClr>
                <a:srgbClr val="33CC33"/>
              </a:buClr>
              <a:buSzPct val="75862"/>
              <a:buAutoNum type="arabicPeriod"/>
              <a:tabLst>
                <a:tab pos="1002665" algn="l"/>
              </a:tabLst>
            </a:pPr>
            <a:r>
              <a:rPr lang="en-US" sz="1450" spc="20" dirty="0" smtClean="0">
                <a:latin typeface="Arial"/>
                <a:cs typeface="Arial"/>
              </a:rPr>
              <a:t>Guess x</a:t>
            </a:r>
            <a:r>
              <a:rPr lang="en-US" sz="1425" spc="30" baseline="-20467" dirty="0" smtClean="0">
                <a:latin typeface="Arial"/>
                <a:cs typeface="Arial"/>
              </a:rPr>
              <a:t>0 </a:t>
            </a:r>
            <a:r>
              <a:rPr lang="en-US" sz="1450" spc="15" dirty="0" smtClean="0">
                <a:latin typeface="Arial"/>
                <a:cs typeface="Arial"/>
              </a:rPr>
              <a:t>(close to root of</a:t>
            </a:r>
            <a:r>
              <a:rPr lang="en-US" sz="1450" spc="-95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n)</a:t>
            </a:r>
            <a:endParaRPr lang="en-US" sz="1450" dirty="0" smtClean="0">
              <a:latin typeface="Arial"/>
              <a:cs typeface="Arial"/>
            </a:endParaRPr>
          </a:p>
          <a:p>
            <a:pPr marL="719455">
              <a:lnSpc>
                <a:spcPct val="100000"/>
              </a:lnSpc>
              <a:spcBef>
                <a:spcPts val="665"/>
              </a:spcBef>
            </a:pPr>
            <a:r>
              <a:rPr lang="en-US" sz="1100" dirty="0" smtClean="0">
                <a:solidFill>
                  <a:srgbClr val="33CC33"/>
                </a:solidFill>
                <a:latin typeface="Arial"/>
                <a:cs typeface="Arial"/>
              </a:rPr>
              <a:t>2. </a:t>
            </a:r>
            <a:r>
              <a:rPr lang="en-US" sz="1450" spc="5" dirty="0" smtClean="0">
                <a:latin typeface="Arial"/>
                <a:cs typeface="Arial"/>
              </a:rPr>
              <a:t>i </a:t>
            </a:r>
            <a:r>
              <a:rPr lang="en-US" sz="1450" spc="35" dirty="0" smtClean="0">
                <a:latin typeface="Wingdings"/>
                <a:cs typeface="Wingdings"/>
              </a:rPr>
              <a:t></a:t>
            </a:r>
            <a:r>
              <a:rPr lang="en-US" sz="1450" spc="100" dirty="0" smtClean="0">
                <a:latin typeface="Times New Roman"/>
                <a:cs typeface="Times New Roman"/>
              </a:rPr>
              <a:t> </a:t>
            </a:r>
            <a:r>
              <a:rPr lang="en-US" sz="1450" spc="20" dirty="0" smtClean="0">
                <a:latin typeface="Arial"/>
                <a:cs typeface="Arial"/>
              </a:rPr>
              <a:t>0</a:t>
            </a:r>
            <a:endParaRPr lang="en-US" sz="1450" dirty="0" smtClean="0">
              <a:latin typeface="Arial"/>
              <a:cs typeface="Arial"/>
            </a:endParaRPr>
          </a:p>
          <a:p>
            <a:pPr marL="719455">
              <a:lnSpc>
                <a:spcPct val="100000"/>
              </a:lnSpc>
              <a:spcBef>
                <a:spcPts val="670"/>
              </a:spcBef>
            </a:pPr>
            <a:r>
              <a:rPr lang="en-US" sz="1100" dirty="0" smtClean="0">
                <a:solidFill>
                  <a:srgbClr val="33CC33"/>
                </a:solidFill>
                <a:latin typeface="Arial"/>
                <a:cs typeface="Arial"/>
              </a:rPr>
              <a:t>3. </a:t>
            </a:r>
            <a:r>
              <a:rPr lang="en-US" sz="1450" spc="15" dirty="0" smtClean="0">
                <a:latin typeface="Arial"/>
                <a:cs typeface="Arial"/>
              </a:rPr>
              <a:t>x</a:t>
            </a:r>
            <a:r>
              <a:rPr lang="en-US" sz="1425" spc="22" baseline="-20467" dirty="0" smtClean="0">
                <a:latin typeface="Arial"/>
                <a:cs typeface="Arial"/>
              </a:rPr>
              <a:t>i+1 </a:t>
            </a:r>
            <a:r>
              <a:rPr lang="en-US" sz="1450" spc="35" dirty="0" smtClean="0">
                <a:latin typeface="Wingdings"/>
                <a:cs typeface="Wingdings"/>
              </a:rPr>
              <a:t></a:t>
            </a:r>
            <a:r>
              <a:rPr lang="en-US" sz="1450" spc="35" dirty="0" smtClean="0">
                <a:latin typeface="Times New Roman"/>
                <a:cs typeface="Times New Roman"/>
              </a:rPr>
              <a:t> </a:t>
            </a:r>
            <a:r>
              <a:rPr lang="en-US" sz="1450" spc="10" dirty="0" smtClean="0">
                <a:latin typeface="Arial"/>
                <a:cs typeface="Arial"/>
              </a:rPr>
              <a:t>(x</a:t>
            </a:r>
            <a:r>
              <a:rPr lang="en-US" sz="1425" spc="15" baseline="-20467" dirty="0" smtClean="0">
                <a:latin typeface="Arial"/>
                <a:cs typeface="Arial"/>
              </a:rPr>
              <a:t>i </a:t>
            </a:r>
            <a:r>
              <a:rPr lang="en-US" sz="1450" spc="20" dirty="0" smtClean="0">
                <a:latin typeface="Arial"/>
                <a:cs typeface="Arial"/>
              </a:rPr>
              <a:t>+ n </a:t>
            </a:r>
            <a:r>
              <a:rPr lang="en-US" sz="1450" spc="10" dirty="0" smtClean="0">
                <a:latin typeface="Arial"/>
                <a:cs typeface="Arial"/>
              </a:rPr>
              <a:t>/ x</a:t>
            </a:r>
            <a:r>
              <a:rPr lang="en-US" sz="1425" spc="15" baseline="-20467" dirty="0" smtClean="0">
                <a:latin typeface="Arial"/>
                <a:cs typeface="Arial"/>
              </a:rPr>
              <a:t>i</a:t>
            </a:r>
            <a:r>
              <a:rPr lang="en-US" sz="1450" spc="10" dirty="0" smtClean="0">
                <a:latin typeface="Arial"/>
                <a:cs typeface="Arial"/>
              </a:rPr>
              <a:t>) /</a:t>
            </a:r>
            <a:r>
              <a:rPr lang="en-US" sz="1450" dirty="0" smtClean="0">
                <a:latin typeface="Arial"/>
                <a:cs typeface="Arial"/>
              </a:rPr>
              <a:t> </a:t>
            </a:r>
            <a:r>
              <a:rPr lang="en-US" sz="1450" spc="20" dirty="0" smtClean="0">
                <a:latin typeface="Arial"/>
                <a:cs typeface="Arial"/>
              </a:rPr>
              <a:t>2</a:t>
            </a:r>
            <a:endParaRPr lang="en-US" sz="1450" dirty="0" smtClean="0">
              <a:latin typeface="Arial"/>
              <a:cs typeface="Arial"/>
            </a:endParaRPr>
          </a:p>
          <a:p>
            <a:pPr marL="719455">
              <a:lnSpc>
                <a:spcPct val="100000"/>
              </a:lnSpc>
              <a:spcBef>
                <a:spcPts val="665"/>
              </a:spcBef>
            </a:pPr>
            <a:r>
              <a:rPr lang="en-US" sz="1100" dirty="0" smtClean="0">
                <a:solidFill>
                  <a:srgbClr val="33CC33"/>
                </a:solidFill>
                <a:latin typeface="Arial"/>
                <a:cs typeface="Arial"/>
              </a:rPr>
              <a:t>4. </a:t>
            </a:r>
            <a:r>
              <a:rPr lang="en-US" sz="1450" spc="20" dirty="0" smtClean="0">
                <a:latin typeface="Arial"/>
                <a:cs typeface="Arial"/>
              </a:rPr>
              <a:t>Repeat </a:t>
            </a:r>
            <a:r>
              <a:rPr lang="en-US" sz="1450" spc="15" dirty="0" smtClean="0">
                <a:latin typeface="Arial"/>
                <a:cs typeface="Arial"/>
              </a:rPr>
              <a:t>Step </a:t>
            </a:r>
            <a:r>
              <a:rPr lang="en-US" sz="1450" spc="20" dirty="0" smtClean="0">
                <a:latin typeface="Arial"/>
                <a:cs typeface="Arial"/>
              </a:rPr>
              <a:t>2 </a:t>
            </a:r>
            <a:r>
              <a:rPr lang="en-US" sz="1450" spc="5" dirty="0" smtClean="0">
                <a:latin typeface="Arial"/>
                <a:cs typeface="Arial"/>
              </a:rPr>
              <a:t>if </a:t>
            </a:r>
            <a:r>
              <a:rPr lang="en-US" sz="1450" spc="10" dirty="0" smtClean="0">
                <a:latin typeface="Arial"/>
                <a:cs typeface="Arial"/>
              </a:rPr>
              <a:t>| </a:t>
            </a:r>
            <a:r>
              <a:rPr lang="en-US" sz="1450" spc="15" dirty="0" smtClean="0">
                <a:latin typeface="Arial"/>
                <a:cs typeface="Arial"/>
              </a:rPr>
              <a:t>x</a:t>
            </a:r>
            <a:r>
              <a:rPr lang="en-US" sz="1425" spc="22" baseline="-20467" dirty="0" smtClean="0">
                <a:latin typeface="Arial"/>
                <a:cs typeface="Arial"/>
              </a:rPr>
              <a:t>i+1 </a:t>
            </a:r>
            <a:r>
              <a:rPr lang="en-US" sz="1425" spc="30" baseline="-20467" dirty="0" smtClean="0">
                <a:latin typeface="Arial"/>
                <a:cs typeface="Arial"/>
              </a:rPr>
              <a:t>– </a:t>
            </a:r>
            <a:r>
              <a:rPr lang="en-US" sz="1450" spc="10" dirty="0" smtClean="0">
                <a:latin typeface="Arial"/>
                <a:cs typeface="Arial"/>
              </a:rPr>
              <a:t>x</a:t>
            </a:r>
            <a:r>
              <a:rPr lang="en-US" sz="1425" spc="15" baseline="-20467" dirty="0" smtClean="0">
                <a:latin typeface="Arial"/>
                <a:cs typeface="Arial"/>
              </a:rPr>
              <a:t>i </a:t>
            </a:r>
            <a:r>
              <a:rPr lang="en-US" sz="1450" spc="10" dirty="0" smtClean="0">
                <a:latin typeface="Arial"/>
                <a:cs typeface="Arial"/>
              </a:rPr>
              <a:t>| </a:t>
            </a:r>
            <a:r>
              <a:rPr lang="en-US" sz="1450" spc="20" dirty="0" smtClean="0">
                <a:latin typeface="Arial"/>
                <a:cs typeface="Arial"/>
              </a:rPr>
              <a:t>&gt;</a:t>
            </a:r>
            <a:r>
              <a:rPr lang="en-US" sz="1450" spc="-225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delta</a:t>
            </a:r>
            <a:endParaRPr lang="en-US" sz="1450" dirty="0" smtClean="0">
              <a:latin typeface="Arial"/>
              <a:cs typeface="Arial"/>
            </a:endParaRPr>
          </a:p>
          <a:p>
            <a:pPr marL="624840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Declarative</a:t>
            </a:r>
            <a:endParaRPr lang="en-US" sz="1450" dirty="0" smtClean="0">
              <a:latin typeface="Arial"/>
              <a:cs typeface="Arial"/>
            </a:endParaRPr>
          </a:p>
          <a:p>
            <a:pPr marL="908685" lvl="1" indent="-189230">
              <a:lnSpc>
                <a:spcPct val="100000"/>
              </a:lnSpc>
              <a:spcBef>
                <a:spcPts val="665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909319" algn="l"/>
              </a:tabLst>
            </a:pPr>
            <a:r>
              <a:rPr lang="en-US" sz="1450" spc="15" dirty="0" smtClean="0">
                <a:latin typeface="Arial"/>
                <a:cs typeface="Arial"/>
              </a:rPr>
              <a:t>Root </a:t>
            </a:r>
            <a:r>
              <a:rPr lang="en-US" sz="1450" spc="10" dirty="0" smtClean="0">
                <a:latin typeface="Arial"/>
                <a:cs typeface="Arial"/>
              </a:rPr>
              <a:t>of </a:t>
            </a:r>
            <a:r>
              <a:rPr lang="en-US" sz="1450" spc="20" dirty="0" smtClean="0">
                <a:latin typeface="Arial"/>
                <a:cs typeface="Arial"/>
              </a:rPr>
              <a:t>n </a:t>
            </a:r>
            <a:r>
              <a:rPr lang="en-US" sz="1450" spc="10" dirty="0" smtClean="0">
                <a:latin typeface="Arial"/>
                <a:cs typeface="Arial"/>
              </a:rPr>
              <a:t>is </a:t>
            </a:r>
            <a:r>
              <a:rPr lang="en-US" sz="1450" spc="30" dirty="0" smtClean="0">
                <a:latin typeface="Arial"/>
                <a:cs typeface="Arial"/>
              </a:rPr>
              <a:t>m </a:t>
            </a:r>
            <a:r>
              <a:rPr lang="en-US" sz="1450" spc="15" dirty="0" smtClean="0">
                <a:latin typeface="Arial"/>
                <a:cs typeface="Arial"/>
              </a:rPr>
              <a:t>such </a:t>
            </a:r>
            <a:r>
              <a:rPr lang="en-US" sz="1450" spc="10" dirty="0" smtClean="0">
                <a:latin typeface="Arial"/>
                <a:cs typeface="Arial"/>
              </a:rPr>
              <a:t>that </a:t>
            </a:r>
            <a:r>
              <a:rPr lang="en-US" sz="1450" spc="30" dirty="0" smtClean="0">
                <a:latin typeface="Arial"/>
                <a:cs typeface="Arial"/>
              </a:rPr>
              <a:t>m</a:t>
            </a:r>
            <a:r>
              <a:rPr lang="en-US" sz="1425" spc="44" baseline="26315" dirty="0" smtClean="0">
                <a:latin typeface="Arial"/>
                <a:cs typeface="Arial"/>
              </a:rPr>
              <a:t>2 </a:t>
            </a:r>
            <a:r>
              <a:rPr lang="en-US" sz="1450" spc="20" dirty="0" smtClean="0">
                <a:latin typeface="Arial"/>
                <a:cs typeface="Arial"/>
              </a:rPr>
              <a:t>=</a:t>
            </a:r>
            <a:r>
              <a:rPr lang="en-US" sz="1450" spc="-145" dirty="0" smtClean="0">
                <a:latin typeface="Arial"/>
                <a:cs typeface="Arial"/>
              </a:rPr>
              <a:t> </a:t>
            </a:r>
            <a:r>
              <a:rPr lang="en-US" sz="1450" spc="20" dirty="0" smtClean="0">
                <a:latin typeface="Arial"/>
                <a:cs typeface="Arial"/>
              </a:rPr>
              <a:t>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CEDA-704A-4A3A-A8C8-EE555A698D77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4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5275" indent="-28257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2800" spc="15" dirty="0" smtClean="0">
                <a:latin typeface="Arial"/>
                <a:cs typeface="Arial"/>
              </a:rPr>
              <a:t>“Pure”</a:t>
            </a:r>
            <a:r>
              <a:rPr lang="en-US" sz="2800" spc="-15" dirty="0" smtClean="0">
                <a:latin typeface="Arial"/>
                <a:cs typeface="Arial"/>
              </a:rPr>
              <a:t> </a:t>
            </a:r>
            <a:r>
              <a:rPr lang="en-US" sz="2800" spc="15" dirty="0" smtClean="0">
                <a:latin typeface="Arial"/>
                <a:cs typeface="Arial"/>
              </a:rPr>
              <a:t>languages:</a:t>
            </a:r>
            <a:endParaRPr lang="en-US" sz="280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7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pc="15" dirty="0" smtClean="0">
                <a:latin typeface="Arial"/>
                <a:cs typeface="Arial"/>
              </a:rPr>
              <a:t>Relational</a:t>
            </a:r>
            <a:r>
              <a:rPr lang="en-US" spc="-15" dirty="0" smtClean="0">
                <a:latin typeface="Arial"/>
                <a:cs typeface="Arial"/>
              </a:rPr>
              <a:t> </a:t>
            </a:r>
            <a:r>
              <a:rPr lang="en-US" spc="15" dirty="0" smtClean="0">
                <a:latin typeface="Arial"/>
                <a:cs typeface="Arial"/>
              </a:rPr>
              <a:t>algebra</a:t>
            </a:r>
            <a:endParaRPr lang="en-US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pc="15" dirty="0" smtClean="0">
                <a:latin typeface="Arial"/>
                <a:cs typeface="Arial"/>
              </a:rPr>
              <a:t>Tuple relational</a:t>
            </a:r>
            <a:r>
              <a:rPr lang="en-US" spc="-30" dirty="0" smtClean="0">
                <a:latin typeface="Arial"/>
                <a:cs typeface="Arial"/>
              </a:rPr>
              <a:t> </a:t>
            </a:r>
            <a:r>
              <a:rPr lang="en-US" spc="15" dirty="0" smtClean="0">
                <a:latin typeface="Arial"/>
                <a:cs typeface="Arial"/>
              </a:rPr>
              <a:t>calculus</a:t>
            </a:r>
            <a:endParaRPr lang="en-US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pc="20" dirty="0" smtClean="0">
                <a:latin typeface="Arial"/>
                <a:cs typeface="Arial"/>
              </a:rPr>
              <a:t>Domain </a:t>
            </a:r>
            <a:r>
              <a:rPr lang="en-US" spc="15" dirty="0" smtClean="0">
                <a:latin typeface="Arial"/>
                <a:cs typeface="Arial"/>
              </a:rPr>
              <a:t>relational</a:t>
            </a:r>
            <a:r>
              <a:rPr lang="en-US" spc="-45" dirty="0" smtClean="0">
                <a:latin typeface="Arial"/>
                <a:cs typeface="Arial"/>
              </a:rPr>
              <a:t> </a:t>
            </a:r>
            <a:r>
              <a:rPr lang="en-US" spc="15" dirty="0" smtClean="0">
                <a:latin typeface="Arial"/>
                <a:cs typeface="Arial"/>
              </a:rPr>
              <a:t>calculus</a:t>
            </a:r>
          </a:p>
          <a:p>
            <a:pPr marL="624840" lvl="1" indent="-234950">
              <a:lnSpc>
                <a:spcPct val="100000"/>
              </a:lnSpc>
              <a:spcBef>
                <a:spcPts val="66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6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2800" spc="20" dirty="0" smtClean="0">
                <a:latin typeface="Arial"/>
                <a:cs typeface="Arial"/>
              </a:rPr>
              <a:t>The above 3 </a:t>
            </a:r>
            <a:r>
              <a:rPr lang="en-US" sz="2800" spc="15" dirty="0" smtClean="0">
                <a:latin typeface="Arial"/>
                <a:cs typeface="Arial"/>
              </a:rPr>
              <a:t>pure languages are </a:t>
            </a:r>
            <a:r>
              <a:rPr lang="en-US" sz="2800" spc="10" dirty="0" smtClean="0">
                <a:latin typeface="Arial"/>
                <a:cs typeface="Arial"/>
              </a:rPr>
              <a:t>equivalent in computing</a:t>
            </a:r>
            <a:r>
              <a:rPr lang="en-US" sz="2800" spc="-75" dirty="0" smtClean="0">
                <a:latin typeface="Arial"/>
                <a:cs typeface="Arial"/>
              </a:rPr>
              <a:t> </a:t>
            </a:r>
            <a:r>
              <a:rPr lang="en-US" sz="2800" spc="15" dirty="0" smtClean="0">
                <a:latin typeface="Arial"/>
                <a:cs typeface="Arial"/>
              </a:rPr>
              <a:t>power</a:t>
            </a:r>
            <a:endParaRPr lang="en-US" sz="280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pc="10" dirty="0" smtClean="0">
                <a:latin typeface="Arial"/>
                <a:cs typeface="Arial"/>
              </a:rPr>
              <a:t>Consists of </a:t>
            </a:r>
            <a:r>
              <a:rPr lang="en-US" spc="20" dirty="0" smtClean="0">
                <a:latin typeface="Arial"/>
                <a:cs typeface="Arial"/>
              </a:rPr>
              <a:t>6 </a:t>
            </a:r>
            <a:r>
              <a:rPr lang="en-US" spc="10" dirty="0" smtClean="0">
                <a:latin typeface="Arial"/>
                <a:cs typeface="Arial"/>
              </a:rPr>
              <a:t>basic</a:t>
            </a:r>
            <a:r>
              <a:rPr lang="en-US" spc="-40" dirty="0" smtClean="0">
                <a:latin typeface="Arial"/>
                <a:cs typeface="Arial"/>
              </a:rPr>
              <a:t> </a:t>
            </a:r>
            <a:r>
              <a:rPr lang="en-US" spc="10" dirty="0" smtClean="0">
                <a:latin typeface="Arial"/>
                <a:cs typeface="Arial"/>
              </a:rPr>
              <a:t>operations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CBE-DD62-4E52-90D0-3A6DDF629CEF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6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 Applications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Banking</a:t>
            </a:r>
            <a:r>
              <a:rPr lang="en-US" dirty="0" smtClean="0"/>
              <a:t> : transactions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Airlines:</a:t>
            </a:r>
            <a:r>
              <a:rPr lang="en-US" dirty="0" smtClean="0"/>
              <a:t> reservation, schedules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Universities </a:t>
            </a:r>
            <a:r>
              <a:rPr lang="en-US" dirty="0" smtClean="0"/>
              <a:t>: registration, grades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Sales</a:t>
            </a:r>
            <a:r>
              <a:rPr lang="en-US" dirty="0" smtClean="0"/>
              <a:t> : customer, products and purchases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Online Retailers</a:t>
            </a:r>
            <a:r>
              <a:rPr lang="en-US" dirty="0" smtClean="0"/>
              <a:t>: order tracking, customized recommendations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Manufacturing</a:t>
            </a:r>
            <a:r>
              <a:rPr lang="en-US" dirty="0" smtClean="0"/>
              <a:t> : production, inventory, orders, supply chain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Human Resources </a:t>
            </a:r>
            <a:r>
              <a:rPr lang="en-US" dirty="0" smtClean="0"/>
              <a:t>: employee records, salaries, tax deductions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062-882E-4B20-AFAB-FE07F7D6846F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Operation </a:t>
            </a:r>
            <a:r>
              <a:rPr lang="en-US" spc="5" dirty="0" smtClean="0"/>
              <a:t>– </a:t>
            </a:r>
            <a:r>
              <a:rPr lang="en-US" dirty="0" smtClean="0"/>
              <a:t>selection of rows</a:t>
            </a:r>
            <a:r>
              <a:rPr lang="en-US" spc="20" dirty="0" smtClean="0"/>
              <a:t> </a:t>
            </a:r>
            <a:r>
              <a:rPr lang="en-US" spc="-5" dirty="0" smtClean="0"/>
              <a:t>(tuples)</a:t>
            </a:r>
          </a:p>
          <a:p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094229" y="2595253"/>
            <a:ext cx="102361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5275" indent="-282575">
              <a:lnSpc>
                <a:spcPct val="100000"/>
              </a:lnSpc>
              <a:spcBef>
                <a:spcPts val="120"/>
              </a:spcBef>
              <a:buClr>
                <a:srgbClr val="CC3300"/>
              </a:buClr>
              <a:buSzPct val="88461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sz="1300" dirty="0">
                <a:latin typeface="Arial"/>
                <a:cs typeface="Arial"/>
              </a:rPr>
              <a:t>Relation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r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44517" y="2881510"/>
            <a:ext cx="1556766" cy="3190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20900" y="4859155"/>
            <a:ext cx="15589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30"/>
              </a:spcBef>
              <a:buClr>
                <a:srgbClr val="CC3300"/>
              </a:buClr>
              <a:buFont typeface="Wingdings"/>
              <a:buChar char=""/>
              <a:tabLst>
                <a:tab pos="203200" algn="l"/>
              </a:tabLst>
            </a:pPr>
            <a:r>
              <a:rPr sz="2925" spc="15" baseline="14245" dirty="0">
                <a:latin typeface="Symbol"/>
                <a:cs typeface="Symbol"/>
              </a:rPr>
              <a:t></a:t>
            </a:r>
            <a:r>
              <a:rPr sz="1300" spc="10" dirty="0">
                <a:latin typeface="Arial"/>
                <a:cs typeface="Arial"/>
              </a:rPr>
              <a:t>A=B </a:t>
            </a:r>
            <a:r>
              <a:rPr sz="1300" spc="5" dirty="0">
                <a:latin typeface="Arial"/>
                <a:cs typeface="Arial"/>
              </a:rPr>
              <a:t>^ </a:t>
            </a:r>
            <a:r>
              <a:rPr sz="1300" spc="10" dirty="0">
                <a:latin typeface="Arial"/>
                <a:cs typeface="Arial"/>
              </a:rPr>
              <a:t>D &gt; 5</a:t>
            </a:r>
            <a:r>
              <a:rPr sz="1300" spc="-235" dirty="0">
                <a:latin typeface="Arial"/>
                <a:cs typeface="Arial"/>
              </a:rPr>
              <a:t> </a:t>
            </a:r>
            <a:r>
              <a:rPr sz="2925" spc="15" baseline="14245" dirty="0">
                <a:latin typeface="Arial"/>
                <a:cs typeface="Arial"/>
              </a:rPr>
              <a:t>(r)</a:t>
            </a:r>
            <a:endParaRPr sz="2925" baseline="14245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E16E-C9AE-4878-B5B3-6BABEC7F934B}" type="datetime1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0" dirty="0" smtClean="0"/>
              <a:t>Project </a:t>
            </a:r>
            <a:r>
              <a:rPr lang="en-US" spc="15" dirty="0" smtClean="0"/>
              <a:t>Operation – </a:t>
            </a:r>
            <a:r>
              <a:rPr lang="en-US" spc="10" dirty="0" smtClean="0"/>
              <a:t>selection of </a:t>
            </a:r>
            <a:r>
              <a:rPr lang="en-US" spc="15" dirty="0" smtClean="0"/>
              <a:t>columns</a:t>
            </a:r>
            <a:r>
              <a:rPr lang="en-US" spc="-55" dirty="0" smtClean="0"/>
              <a:t> </a:t>
            </a:r>
            <a:r>
              <a:rPr lang="en-US" spc="10" dirty="0" smtClean="0"/>
              <a:t>(Attributes)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2617790" y="2110408"/>
            <a:ext cx="116776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5275" indent="-282575">
              <a:lnSpc>
                <a:spcPct val="100000"/>
              </a:lnSpc>
              <a:spcBef>
                <a:spcPts val="13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sz="1450" spc="15" dirty="0">
                <a:latin typeface="Arial"/>
                <a:cs typeface="Arial"/>
              </a:rPr>
              <a:t>Relation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i="1" spc="10" dirty="0">
                <a:latin typeface="Arial"/>
                <a:cs typeface="Arial"/>
              </a:rPr>
              <a:t>r</a:t>
            </a:r>
            <a:r>
              <a:rPr sz="1450" spc="10" dirty="0">
                <a:latin typeface="Arial"/>
                <a:cs typeface="Arial"/>
              </a:rPr>
              <a:t>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4259647" y="2182543"/>
            <a:ext cx="2234183" cy="3655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/>
          <p:cNvSpPr txBox="1"/>
          <p:nvPr/>
        </p:nvSpPr>
        <p:spPr>
          <a:xfrm>
            <a:off x="2903540" y="4186096"/>
            <a:ext cx="83439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Symbol"/>
                <a:cs typeface="Symbol"/>
              </a:rPr>
              <a:t></a:t>
            </a:r>
            <a:r>
              <a:rPr sz="1950" spc="15" baseline="-21367" dirty="0">
                <a:latin typeface="Times New Roman"/>
                <a:cs typeface="Times New Roman"/>
              </a:rPr>
              <a:t>A,C</a:t>
            </a:r>
            <a:r>
              <a:rPr sz="1950" spc="-67" baseline="-21367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(</a:t>
            </a:r>
            <a:r>
              <a:rPr sz="1950" i="1" spc="5" dirty="0">
                <a:latin typeface="Times New Roman"/>
                <a:cs typeface="Times New Roman"/>
              </a:rPr>
              <a:t>r</a:t>
            </a:r>
            <a:r>
              <a:rPr sz="1950" spc="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7168-F7CE-4F96-9F34-4B8C74DE7045}" type="datetime1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of two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1979167" y="1944115"/>
            <a:ext cx="146113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5275" indent="-282575">
              <a:lnSpc>
                <a:spcPct val="100000"/>
              </a:lnSpc>
              <a:spcBef>
                <a:spcPts val="13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sz="1450" spc="15" dirty="0">
                <a:latin typeface="Arial"/>
                <a:cs typeface="Arial"/>
              </a:rPr>
              <a:t>Relations </a:t>
            </a:r>
            <a:r>
              <a:rPr sz="1450" i="1" spc="10" dirty="0">
                <a:latin typeface="Arial"/>
                <a:cs typeface="Arial"/>
              </a:rPr>
              <a:t>r,</a:t>
            </a:r>
            <a:r>
              <a:rPr sz="1450" i="1" spc="-75" dirty="0">
                <a:latin typeface="Arial"/>
                <a:cs typeface="Arial"/>
              </a:rPr>
              <a:t> </a:t>
            </a:r>
            <a:r>
              <a:rPr sz="1450" i="1" spc="10" dirty="0">
                <a:latin typeface="Arial"/>
                <a:cs typeface="Arial"/>
              </a:rPr>
              <a:t>s: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9167" y="3730244"/>
            <a:ext cx="71755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5275" indent="-282575">
              <a:lnSpc>
                <a:spcPct val="100000"/>
              </a:lnSpc>
              <a:spcBef>
                <a:spcPts val="120"/>
              </a:spcBef>
              <a:buClr>
                <a:srgbClr val="CC3300"/>
              </a:buClr>
              <a:buSzPct val="88461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sz="1300" spc="5" dirty="0">
                <a:latin typeface="Arial"/>
                <a:cs typeface="Arial"/>
              </a:rPr>
              <a:t>r </a:t>
            </a:r>
            <a:r>
              <a:rPr sz="1300" spc="15" dirty="0">
                <a:latin typeface="Symbol"/>
                <a:cs typeface="Symbol"/>
              </a:rPr>
              <a:t>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Arial"/>
                <a:cs typeface="Arial"/>
              </a:rPr>
              <a:t>s: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33800" y="2009121"/>
            <a:ext cx="2743200" cy="3442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56C-08A6-483A-97D1-B8D07AFF2445}" type="datetime1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difference of two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2445321" y="2481985"/>
            <a:ext cx="146113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5275" indent="-282575">
              <a:lnSpc>
                <a:spcPct val="100000"/>
              </a:lnSpc>
              <a:spcBef>
                <a:spcPts val="13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sz="1450" spc="15" dirty="0">
                <a:latin typeface="Arial"/>
                <a:cs typeface="Arial"/>
              </a:rPr>
              <a:t>Relations </a:t>
            </a:r>
            <a:r>
              <a:rPr sz="1450" i="1" spc="10" dirty="0">
                <a:latin typeface="Arial"/>
                <a:cs typeface="Arial"/>
              </a:rPr>
              <a:t>r</a:t>
            </a:r>
            <a:r>
              <a:rPr sz="1450" spc="10" dirty="0">
                <a:latin typeface="Arial"/>
                <a:cs typeface="Arial"/>
              </a:rPr>
              <a:t>,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i="1" spc="10" dirty="0">
                <a:latin typeface="Arial"/>
                <a:cs typeface="Arial"/>
              </a:rPr>
              <a:t>s</a:t>
            </a:r>
            <a:r>
              <a:rPr sz="1450" spc="10" dirty="0">
                <a:latin typeface="Arial"/>
                <a:cs typeface="Arial"/>
              </a:rPr>
              <a:t>: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5321" y="4253635"/>
            <a:ext cx="72961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5275" indent="-282575">
              <a:lnSpc>
                <a:spcPct val="100000"/>
              </a:lnSpc>
              <a:spcBef>
                <a:spcPts val="120"/>
              </a:spcBef>
              <a:buClr>
                <a:srgbClr val="CC3300"/>
              </a:buClr>
              <a:buSzPct val="88461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sz="1300" i="1" spc="5" dirty="0">
                <a:latin typeface="Arial"/>
                <a:cs typeface="Arial"/>
              </a:rPr>
              <a:t>r </a:t>
            </a:r>
            <a:r>
              <a:rPr sz="1300" i="1" spc="10" dirty="0">
                <a:latin typeface="Arial"/>
                <a:cs typeface="Arial"/>
              </a:rPr>
              <a:t>–</a:t>
            </a:r>
            <a:r>
              <a:rPr sz="1300" i="1" spc="-65" dirty="0">
                <a:latin typeface="Arial"/>
                <a:cs typeface="Arial"/>
              </a:rPr>
              <a:t> </a:t>
            </a:r>
            <a:r>
              <a:rPr sz="1300" i="1" spc="5" dirty="0">
                <a:latin typeface="Arial"/>
                <a:cs typeface="Arial"/>
              </a:rPr>
              <a:t>s: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33659" y="2595270"/>
            <a:ext cx="2106929" cy="265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798B-44C8-4523-B897-B20C2BFE6899}" type="datetime1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1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intersection of two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2391534" y="2282707"/>
            <a:ext cx="136652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5275" indent="-282575">
              <a:lnSpc>
                <a:spcPct val="100000"/>
              </a:lnSpc>
              <a:spcBef>
                <a:spcPts val="13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sz="1450" spc="15" dirty="0">
                <a:latin typeface="Arial"/>
                <a:cs typeface="Arial"/>
              </a:rPr>
              <a:t>Relation </a:t>
            </a:r>
            <a:r>
              <a:rPr sz="1450" i="1" spc="10" dirty="0">
                <a:latin typeface="Arial"/>
                <a:cs typeface="Arial"/>
              </a:rPr>
              <a:t>r,</a:t>
            </a:r>
            <a:r>
              <a:rPr sz="1450" i="1" spc="-85" dirty="0">
                <a:latin typeface="Arial"/>
                <a:cs typeface="Arial"/>
              </a:rPr>
              <a:t> </a:t>
            </a:r>
            <a:r>
              <a:rPr sz="1450" i="1" spc="10" dirty="0">
                <a:latin typeface="Arial"/>
                <a:cs typeface="Arial"/>
              </a:rPr>
              <a:t>s</a:t>
            </a:r>
            <a:r>
              <a:rPr sz="1450" spc="10" dirty="0">
                <a:latin typeface="Arial"/>
                <a:cs typeface="Arial"/>
              </a:rPr>
              <a:t>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1534" y="4421642"/>
            <a:ext cx="71628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5275" indent="-282575">
              <a:lnSpc>
                <a:spcPct val="100000"/>
              </a:lnSpc>
              <a:spcBef>
                <a:spcPts val="13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sz="1450" i="1" spc="10" dirty="0">
                <a:latin typeface="Arial"/>
                <a:cs typeface="Arial"/>
              </a:rPr>
              <a:t>r </a:t>
            </a:r>
            <a:r>
              <a:rPr sz="1450" spc="25" dirty="0">
                <a:latin typeface="Symbol"/>
                <a:cs typeface="Symbol"/>
              </a:rPr>
              <a:t>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i="1" spc="15" dirty="0">
                <a:latin typeface="Arial"/>
                <a:cs typeface="Arial"/>
              </a:rPr>
              <a:t>s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41772" y="2616971"/>
            <a:ext cx="2192273" cy="2884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741-8C13-4822-AF90-504861941B25}" type="datetime1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Joining two relations – Cartesian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2319818" y="2182886"/>
            <a:ext cx="13246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5275" indent="-282575">
              <a:lnSpc>
                <a:spcPct val="100000"/>
              </a:lnSpc>
              <a:spcBef>
                <a:spcPts val="120"/>
              </a:spcBef>
              <a:buClr>
                <a:srgbClr val="CC3300"/>
              </a:buClr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sz="1300" dirty="0">
                <a:latin typeface="Arial"/>
                <a:cs typeface="Arial"/>
              </a:rPr>
              <a:t>Relations </a:t>
            </a:r>
            <a:r>
              <a:rPr sz="1300" i="1" spc="-35" dirty="0">
                <a:latin typeface="Arial"/>
                <a:cs typeface="Arial"/>
              </a:rPr>
              <a:t>r,</a:t>
            </a:r>
            <a:r>
              <a:rPr sz="1300" i="1" spc="-30" dirty="0">
                <a:latin typeface="Arial"/>
                <a:cs typeface="Arial"/>
              </a:rPr>
              <a:t> </a:t>
            </a:r>
            <a:r>
              <a:rPr sz="1300" i="1" spc="5" dirty="0">
                <a:latin typeface="Arial"/>
                <a:cs typeface="Arial"/>
              </a:rPr>
              <a:t>s</a:t>
            </a:r>
            <a:r>
              <a:rPr sz="1300" spc="5" dirty="0"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9835" y="3879855"/>
            <a:ext cx="67373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5275" indent="-282575">
              <a:lnSpc>
                <a:spcPct val="100000"/>
              </a:lnSpc>
              <a:spcBef>
                <a:spcPts val="120"/>
              </a:spcBef>
              <a:buClr>
                <a:srgbClr val="CC3300"/>
              </a:buClr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sz="1300" i="1" spc="5" dirty="0">
                <a:latin typeface="Arial"/>
                <a:cs typeface="Arial"/>
              </a:rPr>
              <a:t>r </a:t>
            </a:r>
            <a:r>
              <a:rPr sz="1300" spc="10" dirty="0">
                <a:latin typeface="Arial"/>
                <a:cs typeface="Arial"/>
              </a:rPr>
              <a:t>x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i="1" spc="5" dirty="0">
                <a:latin typeface="Arial"/>
                <a:cs typeface="Arial"/>
              </a:rPr>
              <a:t>s</a:t>
            </a:r>
            <a:r>
              <a:rPr sz="1300" spc="5" dirty="0"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01298" y="2161295"/>
            <a:ext cx="2007107" cy="3847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93BC-D486-4A04-BEA3-4E8E90DD9C37}" type="datetime1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product – naming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227715" y="2218744"/>
            <a:ext cx="13246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5275" indent="-282575">
              <a:lnSpc>
                <a:spcPct val="100000"/>
              </a:lnSpc>
              <a:spcBef>
                <a:spcPts val="120"/>
              </a:spcBef>
              <a:buClr>
                <a:srgbClr val="CC3300"/>
              </a:buClr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sz="1300" dirty="0">
                <a:latin typeface="Arial"/>
                <a:cs typeface="Arial"/>
              </a:rPr>
              <a:t>Relations </a:t>
            </a:r>
            <a:r>
              <a:rPr sz="1300" i="1" spc="-35" dirty="0">
                <a:latin typeface="Arial"/>
                <a:cs typeface="Arial"/>
              </a:rPr>
              <a:t>r,</a:t>
            </a:r>
            <a:r>
              <a:rPr sz="1300" i="1" spc="-30" dirty="0">
                <a:latin typeface="Arial"/>
                <a:cs typeface="Arial"/>
              </a:rPr>
              <a:t> </a:t>
            </a:r>
            <a:r>
              <a:rPr sz="1300" i="1" spc="5" dirty="0">
                <a:latin typeface="Arial"/>
                <a:cs typeface="Arial"/>
              </a:rPr>
              <a:t>s</a:t>
            </a:r>
            <a:r>
              <a:rPr sz="1300" spc="5" dirty="0"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7732" y="3915713"/>
            <a:ext cx="67373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5275" indent="-282575">
              <a:lnSpc>
                <a:spcPct val="100000"/>
              </a:lnSpc>
              <a:spcBef>
                <a:spcPts val="120"/>
              </a:spcBef>
              <a:buClr>
                <a:srgbClr val="CC3300"/>
              </a:buClr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sz="1300" i="1" spc="5" dirty="0">
                <a:latin typeface="Arial"/>
                <a:cs typeface="Arial"/>
              </a:rPr>
              <a:t>r </a:t>
            </a:r>
            <a:r>
              <a:rPr sz="1300" spc="10" dirty="0">
                <a:latin typeface="Arial"/>
                <a:cs typeface="Arial"/>
              </a:rPr>
              <a:t>x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i="1" spc="5" dirty="0">
                <a:latin typeface="Arial"/>
                <a:cs typeface="Arial"/>
              </a:rPr>
              <a:t>s</a:t>
            </a:r>
            <a:r>
              <a:rPr sz="1300" spc="5" dirty="0"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09195" y="2197153"/>
            <a:ext cx="2007107" cy="3847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2F29-CBD5-44B0-BE2A-2A21597C6FB4}" type="datetime1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Renaming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7980" indent="-335280">
              <a:lnSpc>
                <a:spcPct val="100000"/>
              </a:lnSpc>
              <a:spcBef>
                <a:spcPts val="610"/>
              </a:spcBef>
              <a:buClr>
                <a:srgbClr val="CC3300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lang="en-US" spc="5" dirty="0" smtClean="0">
                <a:latin typeface="Arial"/>
                <a:cs typeface="Arial"/>
              </a:rPr>
              <a:t>Allows us to </a:t>
            </a:r>
            <a:r>
              <a:rPr lang="en-US" dirty="0" smtClean="0">
                <a:latin typeface="Arial"/>
                <a:cs typeface="Arial"/>
              </a:rPr>
              <a:t>refer </a:t>
            </a:r>
            <a:r>
              <a:rPr lang="en-US" spc="5" dirty="0" smtClean="0">
                <a:latin typeface="Arial"/>
                <a:cs typeface="Arial"/>
              </a:rPr>
              <a:t>to </a:t>
            </a:r>
            <a:r>
              <a:rPr lang="en-US" spc="10" dirty="0" smtClean="0">
                <a:latin typeface="Arial"/>
                <a:cs typeface="Arial"/>
              </a:rPr>
              <a:t>a </a:t>
            </a:r>
            <a:r>
              <a:rPr lang="en-US" dirty="0" smtClean="0">
                <a:latin typeface="Arial"/>
                <a:cs typeface="Arial"/>
              </a:rPr>
              <a:t>relation, </a:t>
            </a:r>
            <a:r>
              <a:rPr lang="en-US" spc="5" dirty="0" smtClean="0">
                <a:latin typeface="Arial"/>
                <a:cs typeface="Arial"/>
              </a:rPr>
              <a:t>(say E) by more than one</a:t>
            </a:r>
            <a:r>
              <a:rPr lang="en-US" spc="60" dirty="0" smtClean="0">
                <a:latin typeface="Arial"/>
                <a:cs typeface="Arial"/>
              </a:rPr>
              <a:t> </a:t>
            </a:r>
            <a:r>
              <a:rPr lang="en-US" spc="5" dirty="0" smtClean="0">
                <a:latin typeface="Arial"/>
                <a:cs typeface="Arial"/>
              </a:rPr>
              <a:t>name.</a:t>
            </a:r>
            <a:endParaRPr lang="en-US" dirty="0" smtClean="0">
              <a:latin typeface="Arial"/>
              <a:cs typeface="Arial"/>
            </a:endParaRPr>
          </a:p>
          <a:p>
            <a:pPr marR="34925" algn="ctr">
              <a:lnSpc>
                <a:spcPct val="100000"/>
              </a:lnSpc>
              <a:spcBef>
                <a:spcPts val="520"/>
              </a:spcBef>
            </a:pPr>
            <a:r>
              <a:rPr lang="en-US" i="1" spc="-45" dirty="0" smtClean="0">
                <a:latin typeface="Symbol"/>
                <a:cs typeface="Symbol"/>
              </a:rPr>
              <a:t></a:t>
            </a:r>
            <a:r>
              <a:rPr lang="en-US" i="1" spc="-45" dirty="0" smtClean="0">
                <a:latin typeface="Times New Roman"/>
                <a:cs typeface="Times New Roman"/>
              </a:rPr>
              <a:t> </a:t>
            </a:r>
            <a:r>
              <a:rPr lang="en-US" i="1" spc="22" baseline="-19607" dirty="0" smtClean="0">
                <a:latin typeface="Arial"/>
                <a:cs typeface="Arial"/>
              </a:rPr>
              <a:t>x</a:t>
            </a:r>
            <a:r>
              <a:rPr lang="en-US" i="1" spc="97" baseline="-19607" dirty="0" smtClean="0">
                <a:latin typeface="Arial"/>
                <a:cs typeface="Arial"/>
              </a:rPr>
              <a:t> </a:t>
            </a:r>
            <a:r>
              <a:rPr lang="en-US" spc="5" dirty="0" smtClean="0">
                <a:latin typeface="Arial"/>
                <a:cs typeface="Arial"/>
              </a:rPr>
              <a:t>(</a:t>
            </a:r>
            <a:r>
              <a:rPr lang="en-US" i="1" spc="5" dirty="0" smtClean="0">
                <a:latin typeface="Arial"/>
                <a:cs typeface="Arial"/>
              </a:rPr>
              <a:t>E</a:t>
            </a:r>
            <a:r>
              <a:rPr lang="en-US" spc="5" dirty="0" smtClean="0">
                <a:latin typeface="Arial"/>
                <a:cs typeface="Arial"/>
              </a:rPr>
              <a:t>)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4400" dirty="0" smtClean="0">
              <a:latin typeface="Times New Roman"/>
              <a:cs typeface="Times New Roman"/>
            </a:endParaRPr>
          </a:p>
          <a:p>
            <a:pPr marL="342265">
              <a:lnSpc>
                <a:spcPct val="100000"/>
              </a:lnSpc>
            </a:pPr>
            <a:r>
              <a:rPr lang="en-US" dirty="0" smtClean="0">
                <a:latin typeface="Arial"/>
                <a:cs typeface="Arial"/>
              </a:rPr>
              <a:t>returns </a:t>
            </a:r>
            <a:r>
              <a:rPr lang="en-US" spc="5" dirty="0" smtClean="0">
                <a:latin typeface="Arial"/>
                <a:cs typeface="Arial"/>
              </a:rPr>
              <a:t>the expression </a:t>
            </a:r>
          </a:p>
          <a:p>
            <a:pPr marL="342265">
              <a:lnSpc>
                <a:spcPct val="100000"/>
              </a:lnSpc>
            </a:pPr>
            <a:r>
              <a:rPr lang="en-US" i="1" spc="10" dirty="0" smtClean="0">
                <a:latin typeface="Arial"/>
                <a:cs typeface="Arial"/>
              </a:rPr>
              <a:t>E </a:t>
            </a:r>
            <a:r>
              <a:rPr lang="en-US" spc="5" dirty="0" smtClean="0">
                <a:latin typeface="Arial"/>
                <a:cs typeface="Arial"/>
              </a:rPr>
              <a:t>under the name</a:t>
            </a:r>
            <a:r>
              <a:rPr lang="en-US" spc="50" dirty="0" smtClean="0">
                <a:latin typeface="Arial"/>
                <a:cs typeface="Arial"/>
              </a:rPr>
              <a:t> </a:t>
            </a:r>
            <a:r>
              <a:rPr lang="en-US" i="1" spc="10" dirty="0" smtClean="0">
                <a:latin typeface="Arial"/>
                <a:cs typeface="Arial"/>
              </a:rPr>
              <a:t>X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dirty="0" smtClean="0">
              <a:latin typeface="Times New Roman"/>
              <a:cs typeface="Times New Roman"/>
            </a:endParaRPr>
          </a:p>
          <a:p>
            <a:pPr marL="342265" indent="-329565">
              <a:lnSpc>
                <a:spcPct val="100000"/>
              </a:lnSpc>
              <a:buClr>
                <a:srgbClr val="CC3300"/>
              </a:buClr>
              <a:buFont typeface="Wingdings"/>
              <a:buChar char=""/>
              <a:tabLst>
                <a:tab pos="342265" algn="l"/>
                <a:tab pos="342900" algn="l"/>
              </a:tabLst>
            </a:pPr>
            <a:r>
              <a:rPr lang="en-US" dirty="0" smtClean="0">
                <a:latin typeface="Arial"/>
                <a:cs typeface="Arial"/>
              </a:rPr>
              <a:t>Relations</a:t>
            </a:r>
            <a:r>
              <a:rPr lang="en-US" spc="-10" dirty="0" smtClean="0">
                <a:latin typeface="Arial"/>
                <a:cs typeface="Arial"/>
              </a:rPr>
              <a:t> </a:t>
            </a:r>
            <a:r>
              <a:rPr lang="en-US" i="1" spc="5" dirty="0" smtClean="0">
                <a:latin typeface="Arial"/>
                <a:cs typeface="Arial"/>
              </a:rPr>
              <a:t>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4669467" y="4155878"/>
            <a:ext cx="99885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265" indent="-329565">
              <a:lnSpc>
                <a:spcPct val="100000"/>
              </a:lnSpc>
              <a:spcBef>
                <a:spcPts val="95"/>
              </a:spcBef>
              <a:buClr>
                <a:srgbClr val="CC3300"/>
              </a:buClr>
              <a:buFont typeface="Wingdings"/>
              <a:buChar char=""/>
              <a:tabLst>
                <a:tab pos="342265" algn="l"/>
                <a:tab pos="342900" algn="l"/>
              </a:tabLst>
            </a:pPr>
            <a:r>
              <a:rPr sz="1300" i="1" spc="5" dirty="0">
                <a:latin typeface="Arial"/>
                <a:cs typeface="Arial"/>
              </a:rPr>
              <a:t>r </a:t>
            </a:r>
            <a:r>
              <a:rPr sz="1300" spc="10" dirty="0">
                <a:latin typeface="Arial"/>
                <a:cs typeface="Arial"/>
              </a:rPr>
              <a:t>x </a:t>
            </a:r>
            <a:r>
              <a:rPr sz="1400" i="1" spc="-45" dirty="0">
                <a:latin typeface="Symbol"/>
                <a:cs typeface="Symbol"/>
              </a:rPr>
              <a:t></a:t>
            </a:r>
            <a:r>
              <a:rPr sz="1400" i="1" spc="-45" dirty="0">
                <a:latin typeface="Times New Roman"/>
                <a:cs typeface="Times New Roman"/>
              </a:rPr>
              <a:t> </a:t>
            </a:r>
            <a:r>
              <a:rPr sz="1275" i="1" spc="22" baseline="-19607" dirty="0">
                <a:latin typeface="Arial"/>
                <a:cs typeface="Arial"/>
              </a:rPr>
              <a:t>s</a:t>
            </a:r>
            <a:r>
              <a:rPr sz="1275" i="1" baseline="-19607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(r)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6267863" y="2898708"/>
            <a:ext cx="2111501" cy="3259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035352"/>
              </p:ext>
            </p:extLst>
          </p:nvPr>
        </p:nvGraphicFramePr>
        <p:xfrm>
          <a:off x="5943252" y="4127052"/>
          <a:ext cx="1226819" cy="1294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530"/>
                <a:gridCol w="309245"/>
                <a:gridCol w="316865"/>
                <a:gridCol w="297179"/>
              </a:tblGrid>
              <a:tr h="200025">
                <a:tc>
                  <a:txBody>
                    <a:bodyPr/>
                    <a:lstStyle/>
                    <a:p>
                      <a:pPr marL="39370">
                        <a:lnSpc>
                          <a:spcPts val="1480"/>
                        </a:lnSpc>
                      </a:pPr>
                      <a:r>
                        <a:rPr sz="1450" i="1" spc="-40" dirty="0">
                          <a:latin typeface="Times New Roman"/>
                          <a:cs typeface="Times New Roman"/>
                        </a:rPr>
                        <a:t>r.A</a:t>
                      </a:r>
                      <a:endParaRPr sz="14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480"/>
                        </a:lnSpc>
                      </a:pPr>
                      <a:r>
                        <a:rPr sz="1450" i="1" spc="-40" dirty="0">
                          <a:latin typeface="Times New Roman"/>
                          <a:cs typeface="Times New Roman"/>
                        </a:rPr>
                        <a:t>r.B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ts val="1480"/>
                        </a:lnSpc>
                      </a:pPr>
                      <a:r>
                        <a:rPr sz="1450" i="1" spc="15" dirty="0">
                          <a:latin typeface="Times New Roman"/>
                          <a:cs typeface="Times New Roman"/>
                        </a:rPr>
                        <a:t>s.A</a:t>
                      </a:r>
                      <a:endParaRPr sz="14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480"/>
                        </a:lnSpc>
                      </a:pPr>
                      <a:r>
                        <a:rPr sz="1450" i="1" spc="15" dirty="0">
                          <a:latin typeface="Times New Roman"/>
                          <a:cs typeface="Times New Roman"/>
                        </a:rPr>
                        <a:t>s.B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CCECFF"/>
                    </a:solidFill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α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1955"/>
                        </a:lnSpc>
                        <a:spcBef>
                          <a:spcPts val="24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α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α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1855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ts val="188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β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β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1855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188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α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  <a:tr h="300355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β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1855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ts val="1905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β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1465-05C5-4CB2-AA99-A0F44F5CB672}" type="datetime1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1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of </a:t>
            </a:r>
            <a:r>
              <a:rPr lang="en-US" dirty="0" err="1" smtClean="0"/>
              <a:t>opertions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5275" indent="-28257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pc="15" dirty="0" smtClean="0">
                <a:latin typeface="Arial"/>
                <a:cs typeface="Arial"/>
              </a:rPr>
              <a:t>Can </a:t>
            </a:r>
            <a:r>
              <a:rPr lang="en-US" spc="10" dirty="0" smtClean="0">
                <a:latin typeface="Arial"/>
                <a:cs typeface="Arial"/>
              </a:rPr>
              <a:t>build expressions using multiple</a:t>
            </a:r>
            <a:r>
              <a:rPr lang="en-US" spc="-50" dirty="0" smtClean="0">
                <a:latin typeface="Arial"/>
                <a:cs typeface="Arial"/>
              </a:rPr>
              <a:t> </a:t>
            </a:r>
            <a:r>
              <a:rPr lang="en-US" spc="10" dirty="0" smtClean="0">
                <a:latin typeface="Arial"/>
                <a:cs typeface="Arial"/>
              </a:rPr>
              <a:t>operations</a:t>
            </a:r>
            <a:endParaRPr lang="en-US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pc="15" dirty="0" smtClean="0">
                <a:latin typeface="Arial"/>
                <a:cs typeface="Arial"/>
              </a:rPr>
              <a:t>Example: </a:t>
            </a:r>
            <a:r>
              <a:rPr lang="en-US" spc="20" dirty="0" smtClean="0">
                <a:latin typeface="Symbol"/>
                <a:cs typeface="Symbol"/>
              </a:rPr>
              <a:t></a:t>
            </a:r>
            <a:r>
              <a:rPr lang="en-US" spc="30" baseline="-20467" dirty="0" smtClean="0">
                <a:latin typeface="Arial"/>
                <a:cs typeface="Arial"/>
              </a:rPr>
              <a:t>A=C </a:t>
            </a:r>
            <a:r>
              <a:rPr lang="en-US" spc="10" dirty="0" smtClean="0">
                <a:latin typeface="Arial"/>
                <a:cs typeface="Arial"/>
              </a:rPr>
              <a:t>(</a:t>
            </a:r>
            <a:r>
              <a:rPr lang="en-US" i="1" spc="10" dirty="0" smtClean="0">
                <a:latin typeface="Arial"/>
                <a:cs typeface="Arial"/>
              </a:rPr>
              <a:t>r </a:t>
            </a:r>
            <a:r>
              <a:rPr lang="en-US" i="1" spc="15" dirty="0" smtClean="0">
                <a:latin typeface="Arial"/>
                <a:cs typeface="Arial"/>
              </a:rPr>
              <a:t>x</a:t>
            </a:r>
            <a:r>
              <a:rPr lang="en-US" i="1" spc="-135" dirty="0" smtClean="0">
                <a:latin typeface="Arial"/>
                <a:cs typeface="Arial"/>
              </a:rPr>
              <a:t> </a:t>
            </a:r>
            <a:r>
              <a:rPr lang="en-US" i="1" spc="10" dirty="0" smtClean="0">
                <a:latin typeface="Arial"/>
                <a:cs typeface="Arial"/>
              </a:rPr>
              <a:t>s</a:t>
            </a:r>
            <a:r>
              <a:rPr lang="en-US" spc="10" dirty="0" smtClean="0">
                <a:latin typeface="Arial"/>
                <a:cs typeface="Arial"/>
              </a:rPr>
              <a:t>)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"/>
            </a:pPr>
            <a:endParaRPr lang="en-US" sz="4800" dirty="0" smtClean="0">
              <a:latin typeface="Times New Roman"/>
              <a:cs typeface="Times New Roman"/>
            </a:endParaRPr>
          </a:p>
          <a:p>
            <a:pPr marL="295275" indent="-282575">
              <a:lnSpc>
                <a:spcPct val="100000"/>
              </a:lnSpc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i="1" spc="10" dirty="0" smtClean="0">
                <a:latin typeface="Arial"/>
                <a:cs typeface="Arial"/>
              </a:rPr>
              <a:t>r </a:t>
            </a:r>
            <a:r>
              <a:rPr lang="en-US" i="1" spc="15" dirty="0" smtClean="0">
                <a:latin typeface="Arial"/>
                <a:cs typeface="Arial"/>
              </a:rPr>
              <a:t>x</a:t>
            </a:r>
            <a:r>
              <a:rPr lang="en-US" i="1" spc="-5" dirty="0" smtClean="0">
                <a:latin typeface="Arial"/>
                <a:cs typeface="Arial"/>
              </a:rPr>
              <a:t> </a:t>
            </a:r>
            <a:r>
              <a:rPr lang="en-US" i="1" spc="15" dirty="0" smtClean="0">
                <a:latin typeface="Arial"/>
                <a:cs typeface="Arial"/>
              </a:rPr>
              <a:t>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1002792" y="5736231"/>
            <a:ext cx="2269599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5275" indent="-282575">
              <a:lnSpc>
                <a:spcPct val="100000"/>
              </a:lnSpc>
              <a:spcBef>
                <a:spcPts val="13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sz="1450" spc="20" dirty="0">
                <a:latin typeface="Symbol"/>
                <a:cs typeface="Symbol"/>
              </a:rPr>
              <a:t></a:t>
            </a:r>
            <a:r>
              <a:rPr sz="1425" spc="30" baseline="-20467" dirty="0">
                <a:latin typeface="Arial"/>
                <a:cs typeface="Arial"/>
              </a:rPr>
              <a:t>A=C </a:t>
            </a:r>
            <a:r>
              <a:rPr sz="1450" spc="10" dirty="0">
                <a:latin typeface="Arial"/>
                <a:cs typeface="Arial"/>
              </a:rPr>
              <a:t>(</a:t>
            </a:r>
            <a:r>
              <a:rPr sz="1450" i="1" spc="10" dirty="0">
                <a:latin typeface="Arial"/>
                <a:cs typeface="Arial"/>
              </a:rPr>
              <a:t>r </a:t>
            </a:r>
            <a:r>
              <a:rPr sz="1450" i="1" spc="15" dirty="0">
                <a:latin typeface="Arial"/>
                <a:cs typeface="Arial"/>
              </a:rPr>
              <a:t>x</a:t>
            </a:r>
            <a:r>
              <a:rPr sz="1450" i="1" spc="-165" dirty="0">
                <a:latin typeface="Arial"/>
                <a:cs typeface="Arial"/>
              </a:rPr>
              <a:t> </a:t>
            </a:r>
            <a:r>
              <a:rPr sz="1450" i="1" spc="10" dirty="0">
                <a:latin typeface="Arial"/>
                <a:cs typeface="Arial"/>
              </a:rPr>
              <a:t>s</a:t>
            </a:r>
            <a:r>
              <a:rPr sz="1450" spc="10" dirty="0">
                <a:latin typeface="Arial"/>
                <a:cs typeface="Arial"/>
              </a:rPr>
              <a:t>)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2411476" y="3218329"/>
            <a:ext cx="2770124" cy="3385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A0BA-4EC3-4F16-861C-9D3890026BDF}" type="datetime1">
              <a:rPr lang="en-US" smtClean="0"/>
              <a:t>8/7/2018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9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two relations – Natural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5275" marR="34925" indent="-282575">
              <a:lnSpc>
                <a:spcPct val="102400"/>
              </a:lnSpc>
              <a:spcBef>
                <a:spcPts val="9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450" spc="15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1450" i="1" spc="10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1450" spc="2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450" i="1" spc="15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1450" spc="20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1450" spc="15" dirty="0" smtClean="0">
                <a:latin typeface="Times New Roman" pitchFamily="18" charset="0"/>
                <a:cs typeface="Times New Roman" pitchFamily="18" charset="0"/>
              </a:rPr>
              <a:t>relations </a:t>
            </a:r>
            <a:r>
              <a:rPr lang="en-US" sz="1450" spc="20" dirty="0" smtClean="0">
                <a:latin typeface="Times New Roman" pitchFamily="18" charset="0"/>
                <a:cs typeface="Times New Roman" pitchFamily="18" charset="0"/>
              </a:rPr>
              <a:t>on schemas </a:t>
            </a:r>
            <a:r>
              <a:rPr lang="en-US" sz="1450" i="1" spc="25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1450" spc="2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450" i="1" spc="25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1450" spc="10" dirty="0" smtClean="0">
                <a:latin typeface="Times New Roman" pitchFamily="18" charset="0"/>
                <a:cs typeface="Times New Roman" pitchFamily="18" charset="0"/>
              </a:rPr>
              <a:t>respectively.  </a:t>
            </a:r>
            <a:r>
              <a:rPr lang="en-US" sz="1450" spc="15" dirty="0" smtClean="0">
                <a:latin typeface="Times New Roman" pitchFamily="18" charset="0"/>
                <a:cs typeface="Times New Roman" pitchFamily="18" charset="0"/>
              </a:rPr>
              <a:t>Then, the “natural </a:t>
            </a:r>
            <a:r>
              <a:rPr lang="en-US" sz="1450" spc="10" dirty="0" smtClean="0">
                <a:latin typeface="Times New Roman" pitchFamily="18" charset="0"/>
                <a:cs typeface="Times New Roman" pitchFamily="18" charset="0"/>
              </a:rPr>
              <a:t>join” </a:t>
            </a:r>
            <a:r>
              <a:rPr lang="en-US" sz="1450" spc="15" dirty="0" smtClean="0">
                <a:latin typeface="Times New Roman" pitchFamily="18" charset="0"/>
                <a:cs typeface="Times New Roman" pitchFamily="18" charset="0"/>
              </a:rPr>
              <a:t>of relations </a:t>
            </a:r>
            <a:r>
              <a:rPr lang="en-US" sz="1450" i="1" spc="25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1450" spc="2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450" i="1" spc="25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1450" spc="1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1450" spc="2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450" spc="15" dirty="0" smtClean="0">
                <a:latin typeface="Times New Roman" pitchFamily="18" charset="0"/>
                <a:cs typeface="Times New Roman" pitchFamily="18" charset="0"/>
              </a:rPr>
              <a:t>relation</a:t>
            </a:r>
            <a:r>
              <a:rPr lang="en-US" sz="1450" spc="-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50" spc="20" dirty="0" smtClean="0">
                <a:latin typeface="Times New Roman" pitchFamily="18" charset="0"/>
                <a:cs typeface="Times New Roman" pitchFamily="18" charset="0"/>
              </a:rPr>
              <a:t>on  schema </a:t>
            </a:r>
            <a:r>
              <a:rPr lang="en-US" sz="1450" i="1" spc="25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1450" spc="25" dirty="0" smtClean="0">
                <a:latin typeface="Times New Roman" pitchFamily="18" charset="0"/>
                <a:cs typeface="Times New Roman" pitchFamily="18" charset="0"/>
              </a:rPr>
              <a:t> </a:t>
            </a:r>
            <a:r>
              <a:rPr lang="en-US" sz="1450" i="1" spc="25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1450" spc="10" dirty="0" smtClean="0">
                <a:latin typeface="Times New Roman" pitchFamily="18" charset="0"/>
                <a:cs typeface="Times New Roman" pitchFamily="18" charset="0"/>
              </a:rPr>
              <a:t>obtained </a:t>
            </a:r>
            <a:r>
              <a:rPr lang="en-US" sz="1450" spc="15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1450" spc="-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50" spc="10" dirty="0" smtClean="0">
                <a:latin typeface="Times New Roman" pitchFamily="18" charset="0"/>
                <a:cs typeface="Times New Roman" pitchFamily="18" charset="0"/>
              </a:rPr>
              <a:t>follows:</a:t>
            </a:r>
            <a:endParaRPr lang="en-US" sz="1450" dirty="0" smtClean="0">
              <a:latin typeface="Times New Roman" pitchFamily="18" charset="0"/>
              <a:cs typeface="Times New Roman" pitchFamily="18" charset="0"/>
            </a:endParaRPr>
          </a:p>
          <a:p>
            <a:pPr marL="624840" lvl="1" indent="-234950">
              <a:lnSpc>
                <a:spcPct val="100000"/>
              </a:lnSpc>
              <a:spcBef>
                <a:spcPts val="64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15" dirty="0" smtClean="0">
                <a:latin typeface="Times New Roman" pitchFamily="18" charset="0"/>
                <a:cs typeface="Times New Roman" pitchFamily="18" charset="0"/>
              </a:rPr>
              <a:t>Consider </a:t>
            </a:r>
            <a:r>
              <a:rPr lang="en-US" sz="1450" spc="2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1450" spc="15" dirty="0" smtClean="0">
                <a:latin typeface="Times New Roman" pitchFamily="18" charset="0"/>
                <a:cs typeface="Times New Roman" pitchFamily="18" charset="0"/>
              </a:rPr>
              <a:t>pair of tuples </a:t>
            </a:r>
            <a:r>
              <a:rPr lang="en-US" sz="145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325" i="1" baseline="-19713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325" i="1" baseline="-197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50" spc="15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450" i="1" spc="10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1450" spc="2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45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325" i="1" baseline="-19713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325" i="1" baseline="-197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50" spc="15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1450" spc="-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50" i="1" spc="1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450" spc="1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50" dirty="0" smtClean="0">
              <a:latin typeface="Times New Roman" pitchFamily="18" charset="0"/>
              <a:cs typeface="Times New Roman" pitchFamily="18" charset="0"/>
            </a:endParaRPr>
          </a:p>
          <a:p>
            <a:pPr marL="624840" marR="5080" lvl="1" indent="-234950">
              <a:lnSpc>
                <a:spcPct val="102800"/>
              </a:lnSpc>
              <a:spcBef>
                <a:spcPts val="60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1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450" i="1" spc="5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950" i="1" spc="7" baseline="-21367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950" i="1" spc="7" baseline="-213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50" spc="2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450" i="1" spc="1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950" i="1" spc="15" baseline="-21367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950" i="1" spc="15" baseline="-213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50" spc="20" dirty="0" smtClean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lang="en-US" sz="1450" spc="15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450" spc="20" dirty="0" smtClean="0">
                <a:latin typeface="Times New Roman" pitchFamily="18" charset="0"/>
                <a:cs typeface="Times New Roman" pitchFamily="18" charset="0"/>
              </a:rPr>
              <a:t>same </a:t>
            </a:r>
            <a:r>
              <a:rPr lang="en-US" sz="1450" spc="15" dirty="0" smtClean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sz="1450" spc="20" dirty="0" smtClean="0">
                <a:latin typeface="Times New Roman" pitchFamily="18" charset="0"/>
                <a:cs typeface="Times New Roman" pitchFamily="18" charset="0"/>
              </a:rPr>
              <a:t>on each </a:t>
            </a:r>
            <a:r>
              <a:rPr lang="en-US" sz="1450" spc="15" dirty="0" smtClean="0">
                <a:latin typeface="Times New Roman" pitchFamily="18" charset="0"/>
                <a:cs typeface="Times New Roman" pitchFamily="18" charset="0"/>
              </a:rPr>
              <a:t>of the</a:t>
            </a:r>
            <a:r>
              <a:rPr lang="en-US" sz="1450" spc="-1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50" spc="15" dirty="0" smtClean="0">
                <a:latin typeface="Times New Roman" pitchFamily="18" charset="0"/>
                <a:cs typeface="Times New Roman" pitchFamily="18" charset="0"/>
              </a:rPr>
              <a:t>attributes  </a:t>
            </a:r>
            <a:r>
              <a:rPr lang="en-US" sz="1450" spc="1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450" i="1" spc="25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1450" spc="25" dirty="0" smtClean="0">
                <a:latin typeface="Times New Roman" pitchFamily="18" charset="0"/>
                <a:cs typeface="Times New Roman" pitchFamily="18" charset="0"/>
              </a:rPr>
              <a:t> </a:t>
            </a:r>
            <a:r>
              <a:rPr lang="en-US" sz="1450" i="1" spc="1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450" spc="15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50" spc="20" dirty="0" smtClean="0">
                <a:latin typeface="Times New Roman" pitchFamily="18" charset="0"/>
                <a:cs typeface="Times New Roman" pitchFamily="18" charset="0"/>
              </a:rPr>
              <a:t>add a </a:t>
            </a:r>
            <a:r>
              <a:rPr lang="en-US" sz="1450" spc="15" dirty="0" smtClean="0">
                <a:latin typeface="Times New Roman" pitchFamily="18" charset="0"/>
                <a:cs typeface="Times New Roman" pitchFamily="18" charset="0"/>
              </a:rPr>
              <a:t>tuple </a:t>
            </a:r>
            <a:r>
              <a:rPr lang="en-US" sz="1450" i="1" spc="1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1450" spc="15" dirty="0" smtClean="0">
                <a:latin typeface="Times New Roman" pitchFamily="18" charset="0"/>
                <a:cs typeface="Times New Roman" pitchFamily="18" charset="0"/>
              </a:rPr>
              <a:t>to the </a:t>
            </a:r>
            <a:r>
              <a:rPr lang="en-US" sz="1450" spc="10" dirty="0" smtClean="0">
                <a:latin typeface="Times New Roman" pitchFamily="18" charset="0"/>
                <a:cs typeface="Times New Roman" pitchFamily="18" charset="0"/>
              </a:rPr>
              <a:t>result,</a:t>
            </a:r>
            <a:r>
              <a:rPr lang="en-US" sz="1450" spc="-11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50" spc="20" dirty="0" smtClean="0">
                <a:latin typeface="Times New Roman" pitchFamily="18" charset="0"/>
                <a:cs typeface="Times New Roman" pitchFamily="18" charset="0"/>
              </a:rPr>
              <a:t>where</a:t>
            </a:r>
            <a:endParaRPr lang="en-US" sz="1450" dirty="0" smtClean="0">
              <a:latin typeface="Times New Roman" pitchFamily="18" charset="0"/>
              <a:cs typeface="Times New Roman" pitchFamily="18" charset="0"/>
            </a:endParaRPr>
          </a:p>
          <a:p>
            <a:pPr marL="719455">
              <a:lnSpc>
                <a:spcPct val="100000"/>
              </a:lnSpc>
              <a:spcBef>
                <a:spcPts val="745"/>
              </a:spcBef>
            </a:pPr>
            <a:r>
              <a:rPr lang="en-US" sz="1100" spc="15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 </a:t>
            </a:r>
            <a:r>
              <a:rPr lang="en-US" sz="1450" i="1" spc="1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1450" spc="20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sz="1450" spc="15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450" spc="20" dirty="0" smtClean="0">
                <a:latin typeface="Times New Roman" pitchFamily="18" charset="0"/>
                <a:cs typeface="Times New Roman" pitchFamily="18" charset="0"/>
              </a:rPr>
              <a:t>same </a:t>
            </a:r>
            <a:r>
              <a:rPr lang="en-US" sz="1450" spc="15" dirty="0" smtClean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sz="1450" spc="2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1450" i="1" spc="5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25" i="1" spc="7" baseline="-20634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625" i="1" spc="7" baseline="-206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50" spc="20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1450" spc="-2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50" i="1" spc="10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z="1450" dirty="0" smtClean="0">
              <a:latin typeface="Times New Roman" pitchFamily="18" charset="0"/>
              <a:cs typeface="Times New Roman" pitchFamily="18" charset="0"/>
            </a:endParaRPr>
          </a:p>
          <a:p>
            <a:pPr marL="719455">
              <a:lnSpc>
                <a:spcPct val="100000"/>
              </a:lnSpc>
              <a:spcBef>
                <a:spcPts val="750"/>
              </a:spcBef>
            </a:pPr>
            <a:r>
              <a:rPr lang="en-US" sz="1100" spc="15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 </a:t>
            </a:r>
            <a:r>
              <a:rPr lang="en-US" sz="1450" i="1" spc="1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1450" spc="20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sz="1450" spc="15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450" spc="20" dirty="0" smtClean="0">
                <a:latin typeface="Times New Roman" pitchFamily="18" charset="0"/>
                <a:cs typeface="Times New Roman" pitchFamily="18" charset="0"/>
              </a:rPr>
              <a:t>same </a:t>
            </a:r>
            <a:r>
              <a:rPr lang="en-US" sz="1450" spc="15" dirty="0" smtClean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sz="1450" spc="2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1450" i="1" spc="5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25" i="1" spc="7" baseline="-20634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625" i="1" spc="7" baseline="-206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50" spc="20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1450" spc="-2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50" i="1" spc="15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14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959-3AA0-4753-B4BB-3A1C6824F891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6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Database Example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new students, instructors and course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Assign</a:t>
            </a:r>
            <a:r>
              <a:rPr lang="en-US" dirty="0" smtClean="0"/>
              <a:t> grades to students</a:t>
            </a:r>
          </a:p>
          <a:p>
            <a:r>
              <a:rPr lang="en-US" dirty="0" smtClean="0"/>
              <a:t> compute grade point </a:t>
            </a:r>
          </a:p>
          <a:p>
            <a:r>
              <a:rPr lang="en-US" dirty="0" smtClean="0"/>
              <a:t>Do </a:t>
            </a:r>
            <a:r>
              <a:rPr lang="en-US" dirty="0" smtClean="0">
                <a:solidFill>
                  <a:srgbClr val="FF0000"/>
                </a:solidFill>
              </a:rPr>
              <a:t>updation</a:t>
            </a:r>
            <a:r>
              <a:rPr lang="en-US" dirty="0" smtClean="0"/>
              <a:t> in fields of </a:t>
            </a:r>
            <a:r>
              <a:rPr lang="en-US" dirty="0"/>
              <a:t>new students, instructors and course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57A8-F951-4382-A484-31A5929E684F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0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Join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620587" y="1984905"/>
            <a:ext cx="146050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5275" indent="-282575">
              <a:lnSpc>
                <a:spcPct val="100000"/>
              </a:lnSpc>
              <a:spcBef>
                <a:spcPts val="13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sz="1450" spc="10" dirty="0">
                <a:latin typeface="Arial"/>
                <a:cs typeface="Arial"/>
              </a:rPr>
              <a:t>Relations </a:t>
            </a:r>
            <a:r>
              <a:rPr sz="1450" spc="5" dirty="0">
                <a:latin typeface="Arial"/>
                <a:cs typeface="Arial"/>
              </a:rPr>
              <a:t>r,</a:t>
            </a:r>
            <a:r>
              <a:rPr sz="1450" spc="-6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s: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7352" y="3786730"/>
            <a:ext cx="1314450" cy="63690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95275" indent="-282575">
              <a:lnSpc>
                <a:spcPct val="100000"/>
              </a:lnSpc>
              <a:spcBef>
                <a:spcPts val="755"/>
              </a:spcBef>
              <a:buClr>
                <a:srgbClr val="C00000"/>
              </a:buClr>
              <a:buSzPct val="89655"/>
              <a:buFont typeface="Wingdings"/>
              <a:buChar char=""/>
              <a:tabLst>
                <a:tab pos="282575" algn="l"/>
                <a:tab pos="295910" algn="l"/>
              </a:tabLst>
            </a:pPr>
            <a:r>
              <a:rPr sz="1450" spc="15" dirty="0">
                <a:latin typeface="Arial"/>
                <a:cs typeface="Arial"/>
              </a:rPr>
              <a:t>Natural</a:t>
            </a:r>
            <a:r>
              <a:rPr sz="1450" spc="-70" dirty="0">
                <a:latin typeface="Arial"/>
                <a:cs typeface="Arial"/>
              </a:rPr>
              <a:t> </a:t>
            </a:r>
            <a:r>
              <a:rPr sz="1450" spc="15" dirty="0">
                <a:latin typeface="Arial"/>
                <a:cs typeface="Arial"/>
              </a:rPr>
              <a:t>Join</a:t>
            </a:r>
            <a:endParaRPr sz="1450" dirty="0">
              <a:latin typeface="Arial"/>
              <a:cs typeface="Arial"/>
            </a:endParaRPr>
          </a:p>
          <a:p>
            <a:pPr marL="120014" algn="ctr">
              <a:lnSpc>
                <a:spcPct val="100000"/>
              </a:lnSpc>
              <a:spcBef>
                <a:spcPts val="670"/>
              </a:spcBef>
              <a:tabLst>
                <a:tab pos="680085" algn="l"/>
              </a:tabLst>
            </a:pPr>
            <a:r>
              <a:rPr sz="1300" spc="20" dirty="0">
                <a:solidFill>
                  <a:srgbClr val="C00000"/>
                </a:solidFill>
                <a:latin typeface="Arial"/>
                <a:cs typeface="Arial"/>
              </a:rPr>
              <a:t>n </a:t>
            </a:r>
            <a:r>
              <a:rPr sz="1300" spc="2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50" spc="10" dirty="0">
                <a:latin typeface="Arial"/>
                <a:cs typeface="Arial"/>
              </a:rPr>
              <a:t>r	</a:t>
            </a:r>
            <a:r>
              <a:rPr sz="1450" spc="15" dirty="0">
                <a:latin typeface="Arial"/>
                <a:cs typeface="Arial"/>
              </a:rPr>
              <a:t>s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62672" y="2075329"/>
            <a:ext cx="4362128" cy="3201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/>
          <p:cNvSpPr txBox="1"/>
          <p:nvPr/>
        </p:nvSpPr>
        <p:spPr>
          <a:xfrm>
            <a:off x="1821755" y="5685176"/>
            <a:ext cx="3487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75" baseline="13468" dirty="0">
                <a:latin typeface="Symbol"/>
                <a:cs typeface="Symbol"/>
              </a:rPr>
              <a:t></a:t>
            </a:r>
            <a:r>
              <a:rPr sz="2475" baseline="13468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Arial"/>
                <a:cs typeface="Arial"/>
              </a:rPr>
              <a:t>A, </a:t>
            </a:r>
            <a:r>
              <a:rPr sz="1100" i="1" spc="-15" dirty="0">
                <a:latin typeface="Arial"/>
                <a:cs typeface="Arial"/>
              </a:rPr>
              <a:t>r.B, </a:t>
            </a:r>
            <a:r>
              <a:rPr sz="1100" i="1" spc="-5" dirty="0">
                <a:latin typeface="Arial"/>
                <a:cs typeface="Arial"/>
              </a:rPr>
              <a:t>C, </a:t>
            </a:r>
            <a:r>
              <a:rPr sz="1100" i="1" spc="-15" dirty="0">
                <a:latin typeface="Arial"/>
                <a:cs typeface="Arial"/>
              </a:rPr>
              <a:t>r.D, </a:t>
            </a:r>
            <a:r>
              <a:rPr sz="1100" i="1" spc="-5" dirty="0">
                <a:latin typeface="Arial"/>
                <a:cs typeface="Arial"/>
              </a:rPr>
              <a:t>E </a:t>
            </a:r>
            <a:r>
              <a:rPr sz="2475" baseline="13468" dirty="0">
                <a:latin typeface="Arial"/>
                <a:cs typeface="Arial"/>
              </a:rPr>
              <a:t>(</a:t>
            </a:r>
            <a:r>
              <a:rPr sz="2475" baseline="13468" dirty="0">
                <a:latin typeface="Symbol"/>
                <a:cs typeface="Symbol"/>
              </a:rPr>
              <a:t></a:t>
            </a:r>
            <a:r>
              <a:rPr sz="2475" baseline="13468" dirty="0">
                <a:latin typeface="Times New Roman"/>
                <a:cs typeface="Times New Roman"/>
              </a:rPr>
              <a:t> </a:t>
            </a:r>
            <a:r>
              <a:rPr sz="1100" i="1" spc="-20" dirty="0">
                <a:latin typeface="Arial"/>
                <a:cs typeface="Arial"/>
              </a:rPr>
              <a:t>r.B </a:t>
            </a:r>
            <a:r>
              <a:rPr sz="1100" i="1" spc="-5" dirty="0">
                <a:latin typeface="Arial"/>
                <a:cs typeface="Arial"/>
              </a:rPr>
              <a:t>= s.B </a:t>
            </a:r>
            <a:r>
              <a:rPr sz="1100" i="1" spc="-150" dirty="0">
                <a:latin typeface="Times New Roman"/>
                <a:cs typeface="Times New Roman"/>
              </a:rPr>
              <a:t>˄ </a:t>
            </a:r>
            <a:r>
              <a:rPr sz="1100" i="1" spc="-45" dirty="0">
                <a:latin typeface="Times New Roman"/>
                <a:cs typeface="Times New Roman"/>
              </a:rPr>
              <a:t>r.D </a:t>
            </a:r>
            <a:r>
              <a:rPr sz="1100" i="1" spc="-5" dirty="0">
                <a:latin typeface="Times New Roman"/>
                <a:cs typeface="Times New Roman"/>
              </a:rPr>
              <a:t>= s.D </a:t>
            </a:r>
            <a:r>
              <a:rPr sz="2475" baseline="13468" dirty="0">
                <a:latin typeface="Arial"/>
                <a:cs typeface="Arial"/>
              </a:rPr>
              <a:t>(</a:t>
            </a:r>
            <a:r>
              <a:rPr sz="2475" i="1" baseline="13468" dirty="0">
                <a:latin typeface="Arial"/>
                <a:cs typeface="Arial"/>
              </a:rPr>
              <a:t>r </a:t>
            </a:r>
            <a:r>
              <a:rPr sz="2475" baseline="13468" dirty="0">
                <a:latin typeface="Arial"/>
                <a:cs typeface="Arial"/>
              </a:rPr>
              <a:t>x</a:t>
            </a:r>
            <a:r>
              <a:rPr sz="2475" spc="-52" baseline="13468" dirty="0">
                <a:latin typeface="Arial"/>
                <a:cs typeface="Arial"/>
              </a:rPr>
              <a:t> </a:t>
            </a:r>
            <a:r>
              <a:rPr sz="2475" i="1" baseline="13468" dirty="0">
                <a:latin typeface="Arial"/>
                <a:cs typeface="Arial"/>
              </a:rPr>
              <a:t>s</a:t>
            </a:r>
            <a:r>
              <a:rPr sz="2475" baseline="13468" dirty="0">
                <a:latin typeface="Arial"/>
                <a:cs typeface="Arial"/>
              </a:rPr>
              <a:t>)))</a:t>
            </a:r>
            <a:endParaRPr sz="2475" baseline="13468">
              <a:latin typeface="Arial"/>
              <a:cs typeface="Arial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2361357" y="4207002"/>
            <a:ext cx="150113" cy="176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0A32-F433-4F98-9197-4024C23035E5}" type="datetime1">
              <a:rPr lang="en-US" smtClean="0"/>
              <a:t>8/7/2018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1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5275" indent="-28257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z="1450" spc="20" dirty="0" smtClean="0">
                <a:latin typeface="Arial"/>
                <a:cs typeface="Arial"/>
              </a:rPr>
              <a:t>Can we</a:t>
            </a:r>
            <a:r>
              <a:rPr lang="en-US" sz="1450" spc="-65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compute: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7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20" dirty="0" smtClean="0">
                <a:latin typeface="Arial"/>
                <a:cs typeface="Arial"/>
              </a:rPr>
              <a:t>SUM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20" dirty="0" smtClean="0">
                <a:latin typeface="Arial"/>
                <a:cs typeface="Arial"/>
              </a:rPr>
              <a:t>AVG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25" dirty="0" smtClean="0">
                <a:latin typeface="Arial"/>
                <a:cs typeface="Arial"/>
              </a:rPr>
              <a:t>MAX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>
              <a:lnSpc>
                <a:spcPct val="100000"/>
              </a:lnSpc>
              <a:spcBef>
                <a:spcPts val="6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lang="en-US" sz="1450" spc="20" dirty="0" smtClean="0">
                <a:latin typeface="Arial"/>
                <a:cs typeface="Arial"/>
              </a:rPr>
              <a:t>MIN</a:t>
            </a:r>
            <a:endParaRPr lang="en-US" sz="1450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366B-3206-481B-AB75-D12FE41E842C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3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about Relational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5275" indent="-28257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pc="20" dirty="0" smtClean="0">
                <a:latin typeface="Arial"/>
                <a:cs typeface="Arial"/>
              </a:rPr>
              <a:t>Each Query </a:t>
            </a:r>
            <a:r>
              <a:rPr lang="en-US" spc="15" dirty="0" smtClean="0">
                <a:latin typeface="Arial"/>
                <a:cs typeface="Arial"/>
              </a:rPr>
              <a:t>input </a:t>
            </a:r>
            <a:r>
              <a:rPr lang="en-US" spc="10" dirty="0" smtClean="0">
                <a:latin typeface="Arial"/>
                <a:cs typeface="Arial"/>
              </a:rPr>
              <a:t>is </a:t>
            </a:r>
            <a:r>
              <a:rPr lang="en-US" spc="20" dirty="0" smtClean="0">
                <a:latin typeface="Arial"/>
                <a:cs typeface="Arial"/>
              </a:rPr>
              <a:t>a </a:t>
            </a:r>
            <a:r>
              <a:rPr lang="en-US" spc="15" dirty="0" smtClean="0">
                <a:latin typeface="Arial"/>
                <a:cs typeface="Arial"/>
              </a:rPr>
              <a:t>table (or set of</a:t>
            </a:r>
            <a:r>
              <a:rPr lang="en-US" spc="-135" dirty="0" smtClean="0">
                <a:latin typeface="Arial"/>
                <a:cs typeface="Arial"/>
              </a:rPr>
              <a:t> </a:t>
            </a:r>
            <a:r>
              <a:rPr lang="en-US" spc="15" dirty="0" smtClean="0">
                <a:latin typeface="Arial"/>
                <a:cs typeface="Arial"/>
              </a:rPr>
              <a:t>tables)</a:t>
            </a:r>
            <a:endParaRPr lang="en-US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pc="20" dirty="0" smtClean="0">
                <a:latin typeface="Arial"/>
                <a:cs typeface="Arial"/>
              </a:rPr>
              <a:t>Each </a:t>
            </a:r>
            <a:r>
              <a:rPr lang="en-US" spc="15" dirty="0" smtClean="0">
                <a:latin typeface="Arial"/>
                <a:cs typeface="Arial"/>
              </a:rPr>
              <a:t>query output </a:t>
            </a:r>
            <a:r>
              <a:rPr lang="en-US" spc="10" dirty="0" smtClean="0">
                <a:latin typeface="Arial"/>
                <a:cs typeface="Arial"/>
              </a:rPr>
              <a:t>is </a:t>
            </a:r>
            <a:r>
              <a:rPr lang="en-US" spc="20" dirty="0" smtClean="0">
                <a:latin typeface="Arial"/>
                <a:cs typeface="Arial"/>
              </a:rPr>
              <a:t>a</a:t>
            </a:r>
            <a:r>
              <a:rPr lang="en-US" spc="-75" dirty="0" smtClean="0">
                <a:latin typeface="Arial"/>
                <a:cs typeface="Arial"/>
              </a:rPr>
              <a:t> </a:t>
            </a:r>
            <a:r>
              <a:rPr lang="en-US" spc="15" dirty="0" smtClean="0">
                <a:latin typeface="Arial"/>
                <a:cs typeface="Arial"/>
              </a:rPr>
              <a:t>table</a:t>
            </a:r>
            <a:endParaRPr lang="en-US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6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pc="10" dirty="0" smtClean="0">
                <a:latin typeface="Arial"/>
                <a:cs typeface="Arial"/>
              </a:rPr>
              <a:t>All </a:t>
            </a:r>
            <a:r>
              <a:rPr lang="en-US" spc="15" dirty="0" smtClean="0">
                <a:latin typeface="Arial"/>
                <a:cs typeface="Arial"/>
              </a:rPr>
              <a:t>data </a:t>
            </a:r>
            <a:r>
              <a:rPr lang="en-US" spc="10" dirty="0" smtClean="0">
                <a:latin typeface="Arial"/>
                <a:cs typeface="Arial"/>
              </a:rPr>
              <a:t>in </a:t>
            </a:r>
            <a:r>
              <a:rPr lang="en-US" spc="15" dirty="0" smtClean="0">
                <a:latin typeface="Arial"/>
                <a:cs typeface="Arial"/>
              </a:rPr>
              <a:t>the output table appears </a:t>
            </a:r>
            <a:r>
              <a:rPr lang="en-US" spc="10" dirty="0" smtClean="0">
                <a:latin typeface="Arial"/>
                <a:cs typeface="Arial"/>
              </a:rPr>
              <a:t>in </a:t>
            </a:r>
            <a:r>
              <a:rPr lang="en-US" spc="20" dirty="0" smtClean="0">
                <a:latin typeface="Arial"/>
                <a:cs typeface="Arial"/>
              </a:rPr>
              <a:t>one </a:t>
            </a:r>
            <a:r>
              <a:rPr lang="en-US" spc="15" dirty="0" smtClean="0">
                <a:latin typeface="Arial"/>
                <a:cs typeface="Arial"/>
              </a:rPr>
              <a:t>of the input</a:t>
            </a:r>
            <a:r>
              <a:rPr lang="en-US" spc="-120" dirty="0" smtClean="0">
                <a:latin typeface="Arial"/>
                <a:cs typeface="Arial"/>
              </a:rPr>
              <a:t> </a:t>
            </a:r>
            <a:r>
              <a:rPr lang="en-US" spc="15" dirty="0" smtClean="0">
                <a:latin typeface="Arial"/>
                <a:cs typeface="Arial"/>
              </a:rPr>
              <a:t>tables</a:t>
            </a:r>
            <a:endParaRPr lang="en-US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60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</a:pPr>
            <a:r>
              <a:rPr lang="en-US" spc="15" dirty="0" smtClean="0">
                <a:latin typeface="Arial"/>
                <a:cs typeface="Arial"/>
              </a:rPr>
              <a:t>Relational Algebra </a:t>
            </a:r>
            <a:r>
              <a:rPr lang="en-US" spc="10" dirty="0" smtClean="0">
                <a:latin typeface="Arial"/>
                <a:cs typeface="Arial"/>
              </a:rPr>
              <a:t>is </a:t>
            </a:r>
            <a:r>
              <a:rPr lang="en-US" spc="15" dirty="0" smtClean="0">
                <a:latin typeface="Arial"/>
                <a:cs typeface="Arial"/>
              </a:rPr>
              <a:t>not Turning</a:t>
            </a:r>
            <a:r>
              <a:rPr lang="en-US" spc="-65" dirty="0" smtClean="0">
                <a:latin typeface="Arial"/>
                <a:cs typeface="Arial"/>
              </a:rPr>
              <a:t> </a:t>
            </a:r>
            <a:r>
              <a:rPr lang="en-US" spc="15" dirty="0" smtClean="0">
                <a:latin typeface="Arial"/>
                <a:cs typeface="Arial"/>
              </a:rPr>
              <a:t>complete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2240-464B-47A4-9E20-28BC840D4A5A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Relational Algebra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7"/>
          <p:cNvSpPr/>
          <p:nvPr/>
        </p:nvSpPr>
        <p:spPr>
          <a:xfrm>
            <a:off x="2955746" y="2023110"/>
            <a:ext cx="0" cy="4047490"/>
          </a:xfrm>
          <a:custGeom>
            <a:avLst/>
            <a:gdLst/>
            <a:ahLst/>
            <a:cxnLst/>
            <a:rect l="l" t="t" r="r" b="b"/>
            <a:pathLst>
              <a:path h="4047490">
                <a:moveTo>
                  <a:pt x="0" y="0"/>
                </a:moveTo>
                <a:lnTo>
                  <a:pt x="0" y="4046982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/>
          <p:cNvSpPr txBox="1"/>
          <p:nvPr/>
        </p:nvSpPr>
        <p:spPr>
          <a:xfrm>
            <a:off x="1496897" y="1738883"/>
            <a:ext cx="1450975" cy="269240"/>
          </a:xfrm>
          <a:prstGeom prst="rect">
            <a:avLst/>
          </a:prstGeom>
          <a:solidFill>
            <a:srgbClr val="CCECFF"/>
          </a:solidFill>
        </p:spPr>
        <p:txBody>
          <a:bodyPr vert="horz" wrap="square" lIns="0" tIns="6985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550"/>
              </a:spcBef>
            </a:pPr>
            <a:r>
              <a:rPr sz="950" spc="-45" dirty="0">
                <a:latin typeface="DejaVu Serif"/>
                <a:cs typeface="DejaVu Serif"/>
              </a:rPr>
              <a:t>Symbol</a:t>
            </a:r>
            <a:r>
              <a:rPr sz="950" spc="-75" dirty="0">
                <a:latin typeface="DejaVu Serif"/>
                <a:cs typeface="DejaVu Serif"/>
              </a:rPr>
              <a:t> </a:t>
            </a:r>
            <a:r>
              <a:rPr sz="950" spc="-50" dirty="0">
                <a:latin typeface="DejaVu Serif"/>
                <a:cs typeface="DejaVu Serif"/>
              </a:rPr>
              <a:t>(Name)</a:t>
            </a:r>
            <a:endParaRPr sz="950">
              <a:latin typeface="DejaVu Serif"/>
              <a:cs typeface="DejaVu Serif"/>
            </a:endParaRPr>
          </a:p>
        </p:txBody>
      </p:sp>
      <p:sp>
        <p:nvSpPr>
          <p:cNvPr id="6" name="object 10"/>
          <p:cNvSpPr txBox="1"/>
          <p:nvPr/>
        </p:nvSpPr>
        <p:spPr>
          <a:xfrm>
            <a:off x="2963747" y="1720595"/>
            <a:ext cx="4512310" cy="269240"/>
          </a:xfrm>
          <a:prstGeom prst="rect">
            <a:avLst/>
          </a:prstGeom>
          <a:solidFill>
            <a:srgbClr val="CCECFF"/>
          </a:solidFill>
        </p:spPr>
        <p:txBody>
          <a:bodyPr vert="horz" wrap="square" lIns="0" tIns="6985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550"/>
              </a:spcBef>
            </a:pPr>
            <a:r>
              <a:rPr sz="950" spc="-50" dirty="0">
                <a:latin typeface="DejaVu Serif"/>
                <a:cs typeface="DejaVu Serif"/>
              </a:rPr>
              <a:t>Example </a:t>
            </a:r>
            <a:r>
              <a:rPr sz="950" spc="-30" dirty="0">
                <a:latin typeface="DejaVu Serif"/>
                <a:cs typeface="DejaVu Serif"/>
              </a:rPr>
              <a:t>of</a:t>
            </a:r>
            <a:r>
              <a:rPr sz="950" spc="-65" dirty="0">
                <a:latin typeface="DejaVu Serif"/>
                <a:cs typeface="DejaVu Serif"/>
              </a:rPr>
              <a:t> </a:t>
            </a:r>
            <a:r>
              <a:rPr sz="950" spc="-70" dirty="0">
                <a:latin typeface="DejaVu Serif"/>
                <a:cs typeface="DejaVu Serif"/>
              </a:rPr>
              <a:t>Use</a:t>
            </a:r>
            <a:endParaRPr sz="950">
              <a:latin typeface="DejaVu Serif"/>
              <a:cs typeface="DejaVu Serif"/>
            </a:endParaRPr>
          </a:p>
        </p:txBody>
      </p:sp>
      <p:sp>
        <p:nvSpPr>
          <p:cNvPr id="7" name="object 11"/>
          <p:cNvSpPr txBox="1"/>
          <p:nvPr/>
        </p:nvSpPr>
        <p:spPr>
          <a:xfrm>
            <a:off x="3010482" y="2114804"/>
            <a:ext cx="140335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50" spc="5" dirty="0">
                <a:latin typeface="Times New Roman"/>
                <a:cs typeface="Times New Roman"/>
              </a:rPr>
              <a:t>σ </a:t>
            </a:r>
            <a:r>
              <a:rPr sz="1425" spc="-75" baseline="-17543" dirty="0">
                <a:latin typeface="DejaVu Serif"/>
                <a:cs typeface="DejaVu Serif"/>
              </a:rPr>
              <a:t>salary </a:t>
            </a:r>
            <a:r>
              <a:rPr sz="1425" spc="-457" baseline="-17543" dirty="0">
                <a:latin typeface="DejaVu Serif"/>
                <a:cs typeface="DejaVu Serif"/>
              </a:rPr>
              <a:t>&gt;</a:t>
            </a:r>
            <a:r>
              <a:rPr sz="1425" spc="-97" baseline="-17543" dirty="0">
                <a:latin typeface="DejaVu Serif"/>
                <a:cs typeface="DejaVu Serif"/>
              </a:rPr>
              <a:t> </a:t>
            </a:r>
            <a:r>
              <a:rPr sz="1425" spc="-457" baseline="-17543" dirty="0">
                <a:latin typeface="DejaVu Serif"/>
                <a:cs typeface="DejaVu Serif"/>
              </a:rPr>
              <a:t>=</a:t>
            </a:r>
            <a:r>
              <a:rPr sz="1425" spc="-82" baseline="-17543" dirty="0">
                <a:latin typeface="DejaVu Serif"/>
                <a:cs typeface="DejaVu Serif"/>
              </a:rPr>
              <a:t> </a:t>
            </a:r>
            <a:r>
              <a:rPr sz="1425" spc="-165" baseline="-17543" dirty="0">
                <a:latin typeface="DejaVu Serif"/>
                <a:cs typeface="DejaVu Serif"/>
              </a:rPr>
              <a:t>85000</a:t>
            </a:r>
            <a:r>
              <a:rPr sz="1425" spc="-120" baseline="-17543" dirty="0">
                <a:latin typeface="DejaVu Serif"/>
                <a:cs typeface="DejaVu Serif"/>
              </a:rPr>
              <a:t> </a:t>
            </a:r>
            <a:r>
              <a:rPr sz="650" dirty="0">
                <a:latin typeface="DejaVu Serif"/>
                <a:cs typeface="DejaVu Serif"/>
              </a:rPr>
              <a:t>(</a:t>
            </a:r>
            <a:r>
              <a:rPr sz="650" i="1" dirty="0">
                <a:latin typeface="Times New Roman"/>
                <a:cs typeface="Times New Roman"/>
              </a:rPr>
              <a:t>instructor</a:t>
            </a:r>
            <a:r>
              <a:rPr sz="650" dirty="0">
                <a:latin typeface="DejaVu Serif"/>
                <a:cs typeface="DejaVu Serif"/>
              </a:rPr>
              <a:t>)</a:t>
            </a:r>
            <a:endParaRPr sz="650">
              <a:latin typeface="DejaVu Serif"/>
              <a:cs typeface="DejaVu Serif"/>
            </a:endParaRPr>
          </a:p>
        </p:txBody>
      </p:sp>
      <p:sp>
        <p:nvSpPr>
          <p:cNvPr id="8" name="object 12"/>
          <p:cNvSpPr txBox="1"/>
          <p:nvPr/>
        </p:nvSpPr>
        <p:spPr>
          <a:xfrm>
            <a:off x="1564208" y="1995932"/>
            <a:ext cx="607695" cy="3333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40"/>
              </a:spcBef>
            </a:pPr>
            <a:r>
              <a:rPr sz="950" spc="20" dirty="0">
                <a:latin typeface="Times New Roman"/>
                <a:cs typeface="Times New Roman"/>
              </a:rPr>
              <a:t>σ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60" dirty="0">
                <a:latin typeface="DejaVu Serif"/>
                <a:cs typeface="DejaVu Serif"/>
              </a:rPr>
              <a:t>(Selection)</a:t>
            </a:r>
            <a:endParaRPr sz="950">
              <a:latin typeface="DejaVu Serif"/>
              <a:cs typeface="DejaVu Serif"/>
            </a:endParaRPr>
          </a:p>
        </p:txBody>
      </p:sp>
      <p:sp>
        <p:nvSpPr>
          <p:cNvPr id="9" name="object 14"/>
          <p:cNvSpPr txBox="1"/>
          <p:nvPr/>
        </p:nvSpPr>
        <p:spPr>
          <a:xfrm>
            <a:off x="3024961" y="2378455"/>
            <a:ext cx="3284221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-60" dirty="0">
                <a:latin typeface="DejaVu Serif"/>
                <a:cs typeface="DejaVu Serif"/>
              </a:rPr>
              <a:t>Return </a:t>
            </a:r>
            <a:r>
              <a:rPr sz="950" spc="-40" dirty="0">
                <a:latin typeface="DejaVu Serif"/>
                <a:cs typeface="DejaVu Serif"/>
              </a:rPr>
              <a:t>rows </a:t>
            </a:r>
            <a:r>
              <a:rPr sz="950" spc="-30" dirty="0">
                <a:latin typeface="DejaVu Serif"/>
                <a:cs typeface="DejaVu Serif"/>
              </a:rPr>
              <a:t>of </a:t>
            </a:r>
            <a:r>
              <a:rPr sz="950" spc="-65" dirty="0">
                <a:latin typeface="DejaVu Serif"/>
                <a:cs typeface="DejaVu Serif"/>
              </a:rPr>
              <a:t>the </a:t>
            </a:r>
            <a:r>
              <a:rPr sz="950" spc="-35" dirty="0">
                <a:latin typeface="DejaVu Serif"/>
                <a:cs typeface="DejaVu Serif"/>
              </a:rPr>
              <a:t>input </a:t>
            </a:r>
            <a:r>
              <a:rPr sz="950" spc="-50" dirty="0">
                <a:latin typeface="DejaVu Serif"/>
                <a:cs typeface="DejaVu Serif"/>
              </a:rPr>
              <a:t>relation </a:t>
            </a:r>
            <a:r>
              <a:rPr sz="950" spc="-60" dirty="0">
                <a:latin typeface="DejaVu Serif"/>
                <a:cs typeface="DejaVu Serif"/>
              </a:rPr>
              <a:t>that </a:t>
            </a:r>
            <a:r>
              <a:rPr sz="950" spc="-45" dirty="0">
                <a:latin typeface="DejaVu Serif"/>
                <a:cs typeface="DejaVu Serif"/>
              </a:rPr>
              <a:t>satisfy </a:t>
            </a:r>
            <a:r>
              <a:rPr sz="950" spc="-65" dirty="0">
                <a:latin typeface="DejaVu Serif"/>
                <a:cs typeface="DejaVu Serif"/>
              </a:rPr>
              <a:t>the</a:t>
            </a:r>
            <a:r>
              <a:rPr sz="950" spc="-130" dirty="0">
                <a:latin typeface="DejaVu Serif"/>
                <a:cs typeface="DejaVu Serif"/>
              </a:rPr>
              <a:t> </a:t>
            </a:r>
            <a:r>
              <a:rPr sz="950" spc="-55" dirty="0">
                <a:latin typeface="DejaVu Serif"/>
                <a:cs typeface="DejaVu Serif"/>
              </a:rPr>
              <a:t>predicate.</a:t>
            </a:r>
            <a:endParaRPr sz="950">
              <a:latin typeface="DejaVu Serif"/>
              <a:cs typeface="DejaVu Serif"/>
            </a:endParaRPr>
          </a:p>
        </p:txBody>
      </p:sp>
      <p:sp>
        <p:nvSpPr>
          <p:cNvPr id="10" name="object 15"/>
          <p:cNvSpPr/>
          <p:nvPr/>
        </p:nvSpPr>
        <p:spPr>
          <a:xfrm>
            <a:off x="1496896" y="2625851"/>
            <a:ext cx="5977256" cy="0"/>
          </a:xfrm>
          <a:custGeom>
            <a:avLst/>
            <a:gdLst/>
            <a:ahLst/>
            <a:cxnLst/>
            <a:rect l="l" t="t" r="r" b="b"/>
            <a:pathLst>
              <a:path w="5977255">
                <a:moveTo>
                  <a:pt x="0" y="0"/>
                </a:moveTo>
                <a:lnTo>
                  <a:pt x="5977128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7"/>
          <p:cNvSpPr/>
          <p:nvPr/>
        </p:nvSpPr>
        <p:spPr>
          <a:xfrm>
            <a:off x="1502993" y="3364610"/>
            <a:ext cx="5977891" cy="0"/>
          </a:xfrm>
          <a:custGeom>
            <a:avLst/>
            <a:gdLst/>
            <a:ahLst/>
            <a:cxnLst/>
            <a:rect l="l" t="t" r="r" b="b"/>
            <a:pathLst>
              <a:path w="5977890">
                <a:moveTo>
                  <a:pt x="0" y="0"/>
                </a:moveTo>
                <a:lnTo>
                  <a:pt x="5977889" y="0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8"/>
          <p:cNvSpPr txBox="1"/>
          <p:nvPr/>
        </p:nvSpPr>
        <p:spPr>
          <a:xfrm>
            <a:off x="1570305" y="2607055"/>
            <a:ext cx="668655" cy="3340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40"/>
              </a:spcBef>
            </a:pPr>
            <a:r>
              <a:rPr sz="950" spc="25" dirty="0">
                <a:latin typeface="Times New Roman"/>
                <a:cs typeface="Times New Roman"/>
              </a:rPr>
              <a:t>Π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55" dirty="0">
                <a:latin typeface="DejaVu Serif"/>
                <a:cs typeface="DejaVu Serif"/>
              </a:rPr>
              <a:t>(Projection)</a:t>
            </a:r>
            <a:endParaRPr sz="950">
              <a:latin typeface="DejaVu Serif"/>
              <a:cs typeface="DejaVu Serif"/>
            </a:endParaRPr>
          </a:p>
        </p:txBody>
      </p:sp>
      <p:sp>
        <p:nvSpPr>
          <p:cNvPr id="13" name="object 19"/>
          <p:cNvSpPr txBox="1"/>
          <p:nvPr/>
        </p:nvSpPr>
        <p:spPr>
          <a:xfrm>
            <a:off x="3047821" y="2726690"/>
            <a:ext cx="1058545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50" spc="5" dirty="0">
                <a:latin typeface="Times New Roman"/>
                <a:cs typeface="Times New Roman"/>
              </a:rPr>
              <a:t>Π </a:t>
            </a:r>
            <a:r>
              <a:rPr sz="1425" i="1" spc="44" baseline="-17543" dirty="0">
                <a:latin typeface="Times New Roman"/>
                <a:cs typeface="Times New Roman"/>
              </a:rPr>
              <a:t>ID, </a:t>
            </a:r>
            <a:r>
              <a:rPr sz="1425" i="1" baseline="-17543" dirty="0">
                <a:latin typeface="Times New Roman"/>
                <a:cs typeface="Times New Roman"/>
              </a:rPr>
              <a:t>salary</a:t>
            </a:r>
            <a:r>
              <a:rPr sz="1425" i="1" spc="-44" baseline="-17543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DejaVu Serif"/>
                <a:cs typeface="DejaVu Serif"/>
              </a:rPr>
              <a:t>(</a:t>
            </a:r>
            <a:r>
              <a:rPr sz="650" i="1" dirty="0">
                <a:latin typeface="Times New Roman"/>
                <a:cs typeface="Times New Roman"/>
              </a:rPr>
              <a:t>instructor</a:t>
            </a:r>
            <a:r>
              <a:rPr sz="650" dirty="0">
                <a:latin typeface="DejaVu Serif"/>
                <a:cs typeface="DejaVu Serif"/>
              </a:rPr>
              <a:t>)</a:t>
            </a:r>
            <a:endParaRPr sz="650">
              <a:latin typeface="DejaVu Serif"/>
              <a:cs typeface="DejaVu Serif"/>
            </a:endParaRPr>
          </a:p>
        </p:txBody>
      </p:sp>
      <p:sp>
        <p:nvSpPr>
          <p:cNvPr id="14" name="object 20"/>
          <p:cNvSpPr txBox="1"/>
          <p:nvPr/>
        </p:nvSpPr>
        <p:spPr>
          <a:xfrm>
            <a:off x="3024961" y="2990341"/>
            <a:ext cx="3990975" cy="3276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90"/>
              </a:spcBef>
            </a:pPr>
            <a:r>
              <a:rPr sz="950" spc="-35" dirty="0">
                <a:latin typeface="DejaVu Serif"/>
                <a:cs typeface="DejaVu Serif"/>
              </a:rPr>
              <a:t>Output </a:t>
            </a:r>
            <a:r>
              <a:rPr sz="950" spc="-50" dirty="0">
                <a:latin typeface="DejaVu Serif"/>
                <a:cs typeface="DejaVu Serif"/>
              </a:rPr>
              <a:t>specified </a:t>
            </a:r>
            <a:r>
              <a:rPr sz="950" spc="-60" dirty="0">
                <a:latin typeface="DejaVu Serif"/>
                <a:cs typeface="DejaVu Serif"/>
              </a:rPr>
              <a:t>attributes </a:t>
            </a:r>
            <a:r>
              <a:rPr sz="950" spc="-40" dirty="0">
                <a:latin typeface="DejaVu Serif"/>
                <a:cs typeface="DejaVu Serif"/>
              </a:rPr>
              <a:t>from </a:t>
            </a:r>
            <a:r>
              <a:rPr sz="950" spc="-35" dirty="0">
                <a:latin typeface="DejaVu Serif"/>
                <a:cs typeface="DejaVu Serif"/>
              </a:rPr>
              <a:t>all </a:t>
            </a:r>
            <a:r>
              <a:rPr sz="950" spc="-40" dirty="0">
                <a:latin typeface="DejaVu Serif"/>
                <a:cs typeface="DejaVu Serif"/>
              </a:rPr>
              <a:t>rows </a:t>
            </a:r>
            <a:r>
              <a:rPr sz="950" spc="-30" dirty="0">
                <a:latin typeface="DejaVu Serif"/>
                <a:cs typeface="DejaVu Serif"/>
              </a:rPr>
              <a:t>of </a:t>
            </a:r>
            <a:r>
              <a:rPr sz="950" spc="-65" dirty="0">
                <a:latin typeface="DejaVu Serif"/>
                <a:cs typeface="DejaVu Serif"/>
              </a:rPr>
              <a:t>the </a:t>
            </a:r>
            <a:r>
              <a:rPr sz="950" spc="-35" dirty="0">
                <a:latin typeface="DejaVu Serif"/>
                <a:cs typeface="DejaVu Serif"/>
              </a:rPr>
              <a:t>input </a:t>
            </a:r>
            <a:r>
              <a:rPr sz="950" spc="-50" dirty="0">
                <a:latin typeface="DejaVu Serif"/>
                <a:cs typeface="DejaVu Serif"/>
              </a:rPr>
              <a:t>relation. Remove  </a:t>
            </a:r>
            <a:r>
              <a:rPr sz="950" spc="-45" dirty="0">
                <a:latin typeface="DejaVu Serif"/>
                <a:cs typeface="DejaVu Serif"/>
              </a:rPr>
              <a:t>duplicate </a:t>
            </a:r>
            <a:r>
              <a:rPr sz="950" spc="-50" dirty="0">
                <a:latin typeface="DejaVu Serif"/>
                <a:cs typeface="DejaVu Serif"/>
              </a:rPr>
              <a:t>tuples </a:t>
            </a:r>
            <a:r>
              <a:rPr sz="950" spc="-40" dirty="0">
                <a:latin typeface="DejaVu Serif"/>
                <a:cs typeface="DejaVu Serif"/>
              </a:rPr>
              <a:t>from </a:t>
            </a:r>
            <a:r>
              <a:rPr sz="950" spc="-65" dirty="0">
                <a:latin typeface="DejaVu Serif"/>
                <a:cs typeface="DejaVu Serif"/>
              </a:rPr>
              <a:t>the</a:t>
            </a:r>
            <a:r>
              <a:rPr sz="950" spc="-85" dirty="0">
                <a:latin typeface="DejaVu Serif"/>
                <a:cs typeface="DejaVu Serif"/>
              </a:rPr>
              <a:t> </a:t>
            </a:r>
            <a:r>
              <a:rPr sz="950" spc="-45" dirty="0">
                <a:latin typeface="DejaVu Serif"/>
                <a:cs typeface="DejaVu Serif"/>
              </a:rPr>
              <a:t>output.</a:t>
            </a:r>
            <a:endParaRPr sz="950">
              <a:latin typeface="DejaVu Serif"/>
              <a:cs typeface="DejaVu Serif"/>
            </a:endParaRPr>
          </a:p>
        </p:txBody>
      </p:sp>
      <p:sp>
        <p:nvSpPr>
          <p:cNvPr id="15" name="object 24"/>
          <p:cNvSpPr txBox="1"/>
          <p:nvPr/>
        </p:nvSpPr>
        <p:spPr>
          <a:xfrm>
            <a:off x="1542870" y="3466595"/>
            <a:ext cx="111379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-55" dirty="0">
                <a:latin typeface="DejaVu Serif"/>
                <a:cs typeface="DejaVu Serif"/>
              </a:rPr>
              <a:t>(Cartesian</a:t>
            </a:r>
            <a:r>
              <a:rPr sz="950" spc="-120" dirty="0">
                <a:latin typeface="DejaVu Serif"/>
                <a:cs typeface="DejaVu Serif"/>
              </a:rPr>
              <a:t> </a:t>
            </a:r>
            <a:r>
              <a:rPr sz="950" spc="-45" dirty="0">
                <a:latin typeface="DejaVu Serif"/>
                <a:cs typeface="DejaVu Serif"/>
              </a:rPr>
              <a:t>Product)</a:t>
            </a:r>
            <a:endParaRPr sz="950">
              <a:latin typeface="DejaVu Serif"/>
              <a:cs typeface="DejaVu Serif"/>
            </a:endParaRPr>
          </a:p>
        </p:txBody>
      </p:sp>
      <p:sp>
        <p:nvSpPr>
          <p:cNvPr id="16" name="object 25"/>
          <p:cNvSpPr txBox="1"/>
          <p:nvPr/>
        </p:nvSpPr>
        <p:spPr>
          <a:xfrm>
            <a:off x="3051640" y="3466595"/>
            <a:ext cx="1288418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i="1" spc="25" dirty="0">
                <a:latin typeface="Times New Roman"/>
                <a:cs typeface="Times New Roman"/>
              </a:rPr>
              <a:t>instructor </a:t>
            </a:r>
            <a:r>
              <a:rPr sz="950" spc="40" dirty="0">
                <a:latin typeface="DejaVu Sans"/>
                <a:cs typeface="DejaVu Sans"/>
              </a:rPr>
              <a:t>x</a:t>
            </a:r>
            <a:r>
              <a:rPr sz="950" spc="140" dirty="0">
                <a:latin typeface="DejaVu Sans"/>
                <a:cs typeface="DejaVu Sans"/>
              </a:rPr>
              <a:t> </a:t>
            </a:r>
            <a:r>
              <a:rPr sz="950" i="1" spc="20" dirty="0">
                <a:latin typeface="Times New Roman"/>
                <a:cs typeface="Times New Roman"/>
              </a:rPr>
              <a:t>department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7" name="object 26"/>
          <p:cNvSpPr txBox="1"/>
          <p:nvPr/>
        </p:nvSpPr>
        <p:spPr>
          <a:xfrm>
            <a:off x="3028797" y="3722632"/>
            <a:ext cx="4369435" cy="3276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>
              <a:lnSpc>
                <a:spcPct val="104200"/>
              </a:lnSpc>
              <a:spcBef>
                <a:spcPts val="90"/>
              </a:spcBef>
            </a:pPr>
            <a:r>
              <a:rPr sz="950" spc="-35" dirty="0">
                <a:latin typeface="DejaVu Serif"/>
                <a:cs typeface="DejaVu Serif"/>
              </a:rPr>
              <a:t>Output </a:t>
            </a:r>
            <a:r>
              <a:rPr sz="950" spc="-50" dirty="0">
                <a:latin typeface="DejaVu Serif"/>
                <a:cs typeface="DejaVu Serif"/>
              </a:rPr>
              <a:t>pairs </a:t>
            </a:r>
            <a:r>
              <a:rPr sz="950" spc="-30" dirty="0">
                <a:latin typeface="DejaVu Serif"/>
                <a:cs typeface="DejaVu Serif"/>
              </a:rPr>
              <a:t>of </a:t>
            </a:r>
            <a:r>
              <a:rPr sz="950" spc="-40" dirty="0">
                <a:latin typeface="DejaVu Serif"/>
                <a:cs typeface="DejaVu Serif"/>
              </a:rPr>
              <a:t>rows from </a:t>
            </a:r>
            <a:r>
              <a:rPr sz="950" spc="-65" dirty="0">
                <a:latin typeface="DejaVu Serif"/>
                <a:cs typeface="DejaVu Serif"/>
              </a:rPr>
              <a:t>the </a:t>
            </a:r>
            <a:r>
              <a:rPr sz="950" spc="-35" dirty="0">
                <a:latin typeface="DejaVu Serif"/>
                <a:cs typeface="DejaVu Serif"/>
              </a:rPr>
              <a:t>two input </a:t>
            </a:r>
            <a:r>
              <a:rPr sz="950" spc="-50" dirty="0">
                <a:latin typeface="DejaVu Serif"/>
                <a:cs typeface="DejaVu Serif"/>
              </a:rPr>
              <a:t>relations </a:t>
            </a:r>
            <a:r>
              <a:rPr sz="950" spc="-60" dirty="0">
                <a:latin typeface="DejaVu Serif"/>
                <a:cs typeface="DejaVu Serif"/>
              </a:rPr>
              <a:t>that </a:t>
            </a:r>
            <a:r>
              <a:rPr sz="950" spc="-50" dirty="0">
                <a:latin typeface="DejaVu Serif"/>
                <a:cs typeface="DejaVu Serif"/>
              </a:rPr>
              <a:t>have </a:t>
            </a:r>
            <a:r>
              <a:rPr sz="950" spc="-65" dirty="0">
                <a:latin typeface="DejaVu Serif"/>
                <a:cs typeface="DejaVu Serif"/>
              </a:rPr>
              <a:t>the same </a:t>
            </a:r>
            <a:r>
              <a:rPr sz="950" spc="-45" dirty="0">
                <a:latin typeface="DejaVu Serif"/>
                <a:cs typeface="DejaVu Serif"/>
              </a:rPr>
              <a:t>value </a:t>
            </a:r>
            <a:r>
              <a:rPr sz="950" spc="-40" dirty="0">
                <a:latin typeface="DejaVu Serif"/>
                <a:cs typeface="DejaVu Serif"/>
              </a:rPr>
              <a:t>on  </a:t>
            </a:r>
            <a:r>
              <a:rPr sz="950" spc="-35" dirty="0">
                <a:latin typeface="DejaVu Serif"/>
                <a:cs typeface="DejaVu Serif"/>
              </a:rPr>
              <a:t>all </a:t>
            </a:r>
            <a:r>
              <a:rPr sz="950" spc="-60" dirty="0">
                <a:latin typeface="DejaVu Serif"/>
                <a:cs typeface="DejaVu Serif"/>
              </a:rPr>
              <a:t>attributes that </a:t>
            </a:r>
            <a:r>
              <a:rPr sz="950" spc="-50" dirty="0">
                <a:latin typeface="DejaVu Serif"/>
                <a:cs typeface="DejaVu Serif"/>
              </a:rPr>
              <a:t>have </a:t>
            </a:r>
            <a:r>
              <a:rPr sz="950" spc="-65" dirty="0">
                <a:latin typeface="DejaVu Serif"/>
                <a:cs typeface="DejaVu Serif"/>
              </a:rPr>
              <a:t>the same</a:t>
            </a:r>
            <a:r>
              <a:rPr sz="950" spc="-100" dirty="0">
                <a:latin typeface="DejaVu Serif"/>
                <a:cs typeface="DejaVu Serif"/>
              </a:rPr>
              <a:t> </a:t>
            </a:r>
            <a:r>
              <a:rPr sz="950" spc="-60" dirty="0">
                <a:latin typeface="DejaVu Serif"/>
                <a:cs typeface="DejaVu Serif"/>
              </a:rPr>
              <a:t>name.</a:t>
            </a:r>
            <a:endParaRPr sz="950" dirty="0">
              <a:latin typeface="DejaVu Serif"/>
              <a:cs typeface="DejaVu Serif"/>
            </a:endParaRPr>
          </a:p>
        </p:txBody>
      </p:sp>
      <p:sp>
        <p:nvSpPr>
          <p:cNvPr id="18" name="object 28"/>
          <p:cNvSpPr/>
          <p:nvPr/>
        </p:nvSpPr>
        <p:spPr>
          <a:xfrm>
            <a:off x="1506803" y="5272659"/>
            <a:ext cx="5977891" cy="0"/>
          </a:xfrm>
          <a:custGeom>
            <a:avLst/>
            <a:gdLst/>
            <a:ahLst/>
            <a:cxnLst/>
            <a:rect l="l" t="t" r="r" b="b"/>
            <a:pathLst>
              <a:path w="5977890">
                <a:moveTo>
                  <a:pt x="0" y="0"/>
                </a:moveTo>
                <a:lnTo>
                  <a:pt x="5977889" y="0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30"/>
          <p:cNvSpPr txBox="1"/>
          <p:nvPr/>
        </p:nvSpPr>
        <p:spPr>
          <a:xfrm>
            <a:off x="1542113" y="4206496"/>
            <a:ext cx="45847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-40" dirty="0">
                <a:latin typeface="DejaVu Serif"/>
                <a:cs typeface="DejaVu Serif"/>
              </a:rPr>
              <a:t>(Union)</a:t>
            </a:r>
            <a:endParaRPr sz="950">
              <a:latin typeface="DejaVu Serif"/>
              <a:cs typeface="DejaVu Serif"/>
            </a:endParaRPr>
          </a:p>
        </p:txBody>
      </p:sp>
      <p:sp>
        <p:nvSpPr>
          <p:cNvPr id="20" name="object 31"/>
          <p:cNvSpPr txBox="1"/>
          <p:nvPr/>
        </p:nvSpPr>
        <p:spPr>
          <a:xfrm>
            <a:off x="3050868" y="4168394"/>
            <a:ext cx="164211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50" spc="5" dirty="0">
                <a:latin typeface="Times New Roman"/>
                <a:cs typeface="Times New Roman"/>
              </a:rPr>
              <a:t>Π </a:t>
            </a:r>
            <a:r>
              <a:rPr sz="1425" i="1" spc="22" baseline="-17543" dirty="0">
                <a:latin typeface="Times New Roman"/>
                <a:cs typeface="Times New Roman"/>
              </a:rPr>
              <a:t>name </a:t>
            </a:r>
            <a:r>
              <a:rPr sz="650" spc="5" dirty="0">
                <a:latin typeface="DejaVu Serif"/>
                <a:cs typeface="DejaVu Serif"/>
              </a:rPr>
              <a:t>(</a:t>
            </a:r>
            <a:r>
              <a:rPr sz="650" i="1" spc="5" dirty="0">
                <a:latin typeface="Times New Roman"/>
                <a:cs typeface="Times New Roman"/>
              </a:rPr>
              <a:t>instructor) </a:t>
            </a:r>
            <a:r>
              <a:rPr sz="650" spc="-215" dirty="0">
                <a:latin typeface="DejaVu Serif"/>
                <a:cs typeface="DejaVu Serif"/>
              </a:rPr>
              <a:t>∪</a:t>
            </a:r>
            <a:r>
              <a:rPr sz="650" spc="114" dirty="0">
                <a:latin typeface="DejaVu Serif"/>
                <a:cs typeface="DejaVu Serif"/>
              </a:rPr>
              <a:t> </a:t>
            </a:r>
            <a:r>
              <a:rPr sz="650" spc="5" dirty="0">
                <a:latin typeface="Times New Roman"/>
                <a:cs typeface="Times New Roman"/>
              </a:rPr>
              <a:t>Π </a:t>
            </a:r>
            <a:r>
              <a:rPr sz="1425" i="1" spc="22" baseline="-17543" dirty="0">
                <a:latin typeface="Times New Roman"/>
                <a:cs typeface="Times New Roman"/>
              </a:rPr>
              <a:t>name</a:t>
            </a:r>
            <a:r>
              <a:rPr sz="1425" i="1" spc="-157" baseline="-17543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DejaVu Serif"/>
                <a:cs typeface="DejaVu Serif"/>
              </a:rPr>
              <a:t>(</a:t>
            </a:r>
            <a:r>
              <a:rPr sz="650" i="1" spc="10" dirty="0">
                <a:latin typeface="Times New Roman"/>
                <a:cs typeface="Times New Roman"/>
              </a:rPr>
              <a:t>student)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1" name="object 32"/>
          <p:cNvSpPr txBox="1"/>
          <p:nvPr/>
        </p:nvSpPr>
        <p:spPr>
          <a:xfrm>
            <a:off x="3021912" y="4448047"/>
            <a:ext cx="3121025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-35" dirty="0">
                <a:latin typeface="DejaVu Serif"/>
                <a:cs typeface="DejaVu Serif"/>
              </a:rPr>
              <a:t>Output </a:t>
            </a:r>
            <a:r>
              <a:rPr sz="950" spc="-65" dirty="0">
                <a:latin typeface="DejaVu Serif"/>
                <a:cs typeface="DejaVu Serif"/>
              </a:rPr>
              <a:t>the </a:t>
            </a:r>
            <a:r>
              <a:rPr sz="950" spc="-35" dirty="0">
                <a:latin typeface="DejaVu Serif"/>
                <a:cs typeface="DejaVu Serif"/>
              </a:rPr>
              <a:t>union </a:t>
            </a:r>
            <a:r>
              <a:rPr sz="950" spc="-30" dirty="0">
                <a:latin typeface="DejaVu Serif"/>
                <a:cs typeface="DejaVu Serif"/>
              </a:rPr>
              <a:t>of </a:t>
            </a:r>
            <a:r>
              <a:rPr sz="950" spc="-50" dirty="0">
                <a:latin typeface="DejaVu Serif"/>
                <a:cs typeface="DejaVu Serif"/>
              </a:rPr>
              <a:t>tuples </a:t>
            </a:r>
            <a:r>
              <a:rPr sz="950" spc="-40" dirty="0">
                <a:latin typeface="DejaVu Serif"/>
                <a:cs typeface="DejaVu Serif"/>
              </a:rPr>
              <a:t>from </a:t>
            </a:r>
            <a:r>
              <a:rPr sz="950" spc="-65" dirty="0">
                <a:latin typeface="DejaVu Serif"/>
                <a:cs typeface="DejaVu Serif"/>
              </a:rPr>
              <a:t>the </a:t>
            </a:r>
            <a:r>
              <a:rPr sz="950" i="1" spc="30" dirty="0">
                <a:latin typeface="Times New Roman"/>
                <a:cs typeface="Times New Roman"/>
              </a:rPr>
              <a:t>two </a:t>
            </a:r>
            <a:r>
              <a:rPr sz="950" spc="-35" dirty="0">
                <a:latin typeface="DejaVu Serif"/>
                <a:cs typeface="DejaVu Serif"/>
              </a:rPr>
              <a:t>input</a:t>
            </a:r>
            <a:r>
              <a:rPr sz="950" spc="-85" dirty="0">
                <a:latin typeface="DejaVu Serif"/>
                <a:cs typeface="DejaVu Serif"/>
              </a:rPr>
              <a:t> </a:t>
            </a:r>
            <a:r>
              <a:rPr sz="950" spc="-55" dirty="0">
                <a:latin typeface="DejaVu Serif"/>
                <a:cs typeface="DejaVu Serif"/>
              </a:rPr>
              <a:t>relations.</a:t>
            </a:r>
            <a:endParaRPr sz="950" dirty="0">
              <a:latin typeface="DejaVu Serif"/>
              <a:cs typeface="DejaVu Serif"/>
            </a:endParaRPr>
          </a:p>
        </p:txBody>
      </p:sp>
      <p:sp>
        <p:nvSpPr>
          <p:cNvPr id="22" name="object 34"/>
          <p:cNvSpPr txBox="1"/>
          <p:nvPr/>
        </p:nvSpPr>
        <p:spPr>
          <a:xfrm>
            <a:off x="3053155" y="5406644"/>
            <a:ext cx="1336675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i="1" spc="25" dirty="0">
                <a:latin typeface="Times New Roman"/>
                <a:cs typeface="Times New Roman"/>
              </a:rPr>
              <a:t>instructor </a:t>
            </a:r>
            <a:r>
              <a:rPr sz="950" spc="35" dirty="0">
                <a:latin typeface="DejaVu Sans"/>
                <a:cs typeface="DejaVu Sans"/>
              </a:rPr>
              <a:t>⋈</a:t>
            </a:r>
            <a:r>
              <a:rPr sz="950" spc="135" dirty="0">
                <a:latin typeface="DejaVu Sans"/>
                <a:cs typeface="DejaVu Sans"/>
              </a:rPr>
              <a:t> </a:t>
            </a:r>
            <a:r>
              <a:rPr sz="950" i="1" spc="20" dirty="0">
                <a:latin typeface="Times New Roman"/>
                <a:cs typeface="Times New Roman"/>
              </a:rPr>
              <a:t>department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3" name="object 35"/>
          <p:cNvSpPr txBox="1"/>
          <p:nvPr/>
        </p:nvSpPr>
        <p:spPr>
          <a:xfrm>
            <a:off x="3023432" y="5661146"/>
            <a:ext cx="4369435" cy="3276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>
              <a:lnSpc>
                <a:spcPct val="104200"/>
              </a:lnSpc>
              <a:spcBef>
                <a:spcPts val="90"/>
              </a:spcBef>
            </a:pPr>
            <a:r>
              <a:rPr sz="950" spc="-35" dirty="0">
                <a:latin typeface="DejaVu Serif"/>
                <a:cs typeface="DejaVu Serif"/>
              </a:rPr>
              <a:t>Output </a:t>
            </a:r>
            <a:r>
              <a:rPr sz="950" spc="-50" dirty="0">
                <a:latin typeface="DejaVu Serif"/>
                <a:cs typeface="DejaVu Serif"/>
              </a:rPr>
              <a:t>pairs </a:t>
            </a:r>
            <a:r>
              <a:rPr sz="950" spc="-30" dirty="0">
                <a:latin typeface="DejaVu Serif"/>
                <a:cs typeface="DejaVu Serif"/>
              </a:rPr>
              <a:t>of </a:t>
            </a:r>
            <a:r>
              <a:rPr sz="950" spc="-40" dirty="0">
                <a:latin typeface="DejaVu Serif"/>
                <a:cs typeface="DejaVu Serif"/>
              </a:rPr>
              <a:t>rows from </a:t>
            </a:r>
            <a:r>
              <a:rPr sz="950" spc="-65" dirty="0">
                <a:latin typeface="DejaVu Serif"/>
                <a:cs typeface="DejaVu Serif"/>
              </a:rPr>
              <a:t>the </a:t>
            </a:r>
            <a:r>
              <a:rPr sz="950" spc="-35" dirty="0">
                <a:latin typeface="DejaVu Serif"/>
                <a:cs typeface="DejaVu Serif"/>
              </a:rPr>
              <a:t>two input </a:t>
            </a:r>
            <a:r>
              <a:rPr sz="950" spc="-50" dirty="0">
                <a:latin typeface="DejaVu Serif"/>
                <a:cs typeface="DejaVu Serif"/>
              </a:rPr>
              <a:t>relations </a:t>
            </a:r>
            <a:r>
              <a:rPr sz="950" spc="-60" dirty="0">
                <a:latin typeface="DejaVu Serif"/>
                <a:cs typeface="DejaVu Serif"/>
              </a:rPr>
              <a:t>that </a:t>
            </a:r>
            <a:r>
              <a:rPr sz="950" spc="-50" dirty="0">
                <a:latin typeface="DejaVu Serif"/>
                <a:cs typeface="DejaVu Serif"/>
              </a:rPr>
              <a:t>have </a:t>
            </a:r>
            <a:r>
              <a:rPr sz="950" spc="-65" dirty="0">
                <a:latin typeface="DejaVu Serif"/>
                <a:cs typeface="DejaVu Serif"/>
              </a:rPr>
              <a:t>the same </a:t>
            </a:r>
            <a:r>
              <a:rPr sz="950" spc="-45" dirty="0">
                <a:latin typeface="DejaVu Serif"/>
                <a:cs typeface="DejaVu Serif"/>
              </a:rPr>
              <a:t>value </a:t>
            </a:r>
            <a:r>
              <a:rPr sz="950" spc="-40" dirty="0">
                <a:latin typeface="DejaVu Serif"/>
                <a:cs typeface="DejaVu Serif"/>
              </a:rPr>
              <a:t>on  </a:t>
            </a:r>
            <a:r>
              <a:rPr sz="950" spc="-35" dirty="0">
                <a:latin typeface="DejaVu Serif"/>
                <a:cs typeface="DejaVu Serif"/>
              </a:rPr>
              <a:t>all </a:t>
            </a:r>
            <a:r>
              <a:rPr sz="950" spc="-60" dirty="0">
                <a:latin typeface="DejaVu Serif"/>
                <a:cs typeface="DejaVu Serif"/>
              </a:rPr>
              <a:t>attributes that </a:t>
            </a:r>
            <a:r>
              <a:rPr sz="950" spc="-50" dirty="0">
                <a:latin typeface="DejaVu Serif"/>
                <a:cs typeface="DejaVu Serif"/>
              </a:rPr>
              <a:t>have </a:t>
            </a:r>
            <a:r>
              <a:rPr sz="950" spc="-65" dirty="0">
                <a:latin typeface="DejaVu Serif"/>
                <a:cs typeface="DejaVu Serif"/>
              </a:rPr>
              <a:t>the same</a:t>
            </a:r>
            <a:r>
              <a:rPr sz="950" spc="-100" dirty="0">
                <a:latin typeface="DejaVu Serif"/>
                <a:cs typeface="DejaVu Serif"/>
              </a:rPr>
              <a:t> </a:t>
            </a:r>
            <a:r>
              <a:rPr sz="950" spc="-60" dirty="0">
                <a:latin typeface="DejaVu Serif"/>
                <a:cs typeface="DejaVu Serif"/>
              </a:rPr>
              <a:t>name.</a:t>
            </a:r>
            <a:endParaRPr sz="950">
              <a:latin typeface="DejaVu Serif"/>
              <a:cs typeface="DejaVu Serif"/>
            </a:endParaRPr>
          </a:p>
        </p:txBody>
      </p:sp>
      <p:sp>
        <p:nvSpPr>
          <p:cNvPr id="24" name="object 36"/>
          <p:cNvSpPr txBox="1"/>
          <p:nvPr/>
        </p:nvSpPr>
        <p:spPr>
          <a:xfrm>
            <a:off x="1544394" y="5258043"/>
            <a:ext cx="794385" cy="3251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40"/>
              </a:spcBef>
            </a:pPr>
            <a:r>
              <a:rPr sz="950" spc="35" dirty="0">
                <a:latin typeface="DejaVu Sans"/>
                <a:cs typeface="DejaVu Sans"/>
              </a:rPr>
              <a:t>⋈</a:t>
            </a:r>
            <a:endParaRPr sz="9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950" spc="-45" dirty="0">
                <a:latin typeface="DejaVu Serif"/>
                <a:cs typeface="DejaVu Serif"/>
              </a:rPr>
              <a:t>(Natural</a:t>
            </a:r>
            <a:r>
              <a:rPr sz="950" spc="-120" dirty="0">
                <a:latin typeface="DejaVu Serif"/>
                <a:cs typeface="DejaVu Serif"/>
              </a:rPr>
              <a:t> </a:t>
            </a:r>
            <a:r>
              <a:rPr sz="950" spc="-40" dirty="0">
                <a:latin typeface="DejaVu Serif"/>
                <a:cs typeface="DejaVu Serif"/>
              </a:rPr>
              <a:t>Join)</a:t>
            </a:r>
            <a:endParaRPr sz="950">
              <a:latin typeface="DejaVu Serif"/>
              <a:cs typeface="DejaVu Serif"/>
            </a:endParaRPr>
          </a:p>
        </p:txBody>
      </p:sp>
      <p:sp>
        <p:nvSpPr>
          <p:cNvPr id="25" name="object 38"/>
          <p:cNvSpPr txBox="1"/>
          <p:nvPr/>
        </p:nvSpPr>
        <p:spPr>
          <a:xfrm>
            <a:off x="1533720" y="4798563"/>
            <a:ext cx="884555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-80" dirty="0">
                <a:latin typeface="DejaVu Serif"/>
                <a:cs typeface="DejaVu Serif"/>
              </a:rPr>
              <a:t>(Set</a:t>
            </a:r>
            <a:r>
              <a:rPr sz="950" spc="-100" dirty="0">
                <a:latin typeface="DejaVu Serif"/>
                <a:cs typeface="DejaVu Serif"/>
              </a:rPr>
              <a:t> </a:t>
            </a:r>
            <a:r>
              <a:rPr sz="950" spc="-55" dirty="0">
                <a:latin typeface="DejaVu Serif"/>
                <a:cs typeface="DejaVu Serif"/>
              </a:rPr>
              <a:t>Difference)</a:t>
            </a:r>
            <a:endParaRPr sz="950">
              <a:latin typeface="DejaVu Serif"/>
              <a:cs typeface="DejaVu Serif"/>
            </a:endParaRPr>
          </a:p>
        </p:txBody>
      </p:sp>
      <p:sp>
        <p:nvSpPr>
          <p:cNvPr id="26" name="object 39"/>
          <p:cNvSpPr txBox="1"/>
          <p:nvPr/>
        </p:nvSpPr>
        <p:spPr>
          <a:xfrm>
            <a:off x="3042486" y="4760467"/>
            <a:ext cx="1673861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50" spc="5" dirty="0">
                <a:latin typeface="Times New Roman"/>
                <a:cs typeface="Times New Roman"/>
              </a:rPr>
              <a:t>Π </a:t>
            </a:r>
            <a:r>
              <a:rPr sz="1425" i="1" spc="22" baseline="-17543" dirty="0">
                <a:latin typeface="Times New Roman"/>
                <a:cs typeface="Times New Roman"/>
              </a:rPr>
              <a:t>name </a:t>
            </a:r>
            <a:r>
              <a:rPr sz="650" spc="5" dirty="0">
                <a:latin typeface="DejaVu Serif"/>
                <a:cs typeface="DejaVu Serif"/>
              </a:rPr>
              <a:t>(</a:t>
            </a:r>
            <a:r>
              <a:rPr sz="650" i="1" spc="5" dirty="0">
                <a:latin typeface="Times New Roman"/>
                <a:cs typeface="Times New Roman"/>
              </a:rPr>
              <a:t>instructor) </a:t>
            </a:r>
            <a:r>
              <a:rPr sz="650" dirty="0">
                <a:latin typeface="DejaVu Serif"/>
                <a:cs typeface="DejaVu Serif"/>
              </a:rPr>
              <a:t>‐‐ </a:t>
            </a:r>
            <a:r>
              <a:rPr sz="650" spc="5" dirty="0">
                <a:latin typeface="Times New Roman"/>
                <a:cs typeface="Times New Roman"/>
              </a:rPr>
              <a:t>Π </a:t>
            </a:r>
            <a:r>
              <a:rPr sz="1425" i="1" spc="22" baseline="-17543" dirty="0">
                <a:latin typeface="Times New Roman"/>
                <a:cs typeface="Times New Roman"/>
              </a:rPr>
              <a:t>name</a:t>
            </a:r>
            <a:r>
              <a:rPr sz="1425" i="1" spc="-22" baseline="-17543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DejaVu Serif"/>
                <a:cs typeface="DejaVu Serif"/>
              </a:rPr>
              <a:t>(</a:t>
            </a:r>
            <a:r>
              <a:rPr sz="650" i="1" spc="10" dirty="0">
                <a:latin typeface="Times New Roman"/>
                <a:cs typeface="Times New Roman"/>
              </a:rPr>
              <a:t>student)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7" name="object 40"/>
          <p:cNvSpPr txBox="1"/>
          <p:nvPr/>
        </p:nvSpPr>
        <p:spPr>
          <a:xfrm>
            <a:off x="3027247" y="5038597"/>
            <a:ext cx="355981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-35" dirty="0">
                <a:latin typeface="DejaVu Serif"/>
                <a:cs typeface="DejaVu Serif"/>
              </a:rPr>
              <a:t>Output </a:t>
            </a:r>
            <a:r>
              <a:rPr sz="950" spc="-65" dirty="0">
                <a:latin typeface="DejaVu Serif"/>
                <a:cs typeface="DejaVu Serif"/>
              </a:rPr>
              <a:t>the </a:t>
            </a:r>
            <a:r>
              <a:rPr sz="950" spc="-75" dirty="0">
                <a:latin typeface="DejaVu Serif"/>
                <a:cs typeface="DejaVu Serif"/>
              </a:rPr>
              <a:t>set </a:t>
            </a:r>
            <a:r>
              <a:rPr sz="950" spc="-55" dirty="0">
                <a:latin typeface="DejaVu Serif"/>
                <a:cs typeface="DejaVu Serif"/>
              </a:rPr>
              <a:t>difference </a:t>
            </a:r>
            <a:r>
              <a:rPr sz="950" spc="-30" dirty="0">
                <a:latin typeface="DejaVu Serif"/>
                <a:cs typeface="DejaVu Serif"/>
              </a:rPr>
              <a:t>of </a:t>
            </a:r>
            <a:r>
              <a:rPr sz="950" spc="-50" dirty="0">
                <a:latin typeface="DejaVu Serif"/>
                <a:cs typeface="DejaVu Serif"/>
              </a:rPr>
              <a:t>tuples </a:t>
            </a:r>
            <a:r>
              <a:rPr sz="950" spc="-40" dirty="0">
                <a:latin typeface="DejaVu Serif"/>
                <a:cs typeface="DejaVu Serif"/>
              </a:rPr>
              <a:t>from </a:t>
            </a:r>
            <a:r>
              <a:rPr sz="950" spc="-65" dirty="0">
                <a:latin typeface="DejaVu Serif"/>
                <a:cs typeface="DejaVu Serif"/>
              </a:rPr>
              <a:t>the </a:t>
            </a:r>
            <a:r>
              <a:rPr sz="950" spc="-35" dirty="0">
                <a:latin typeface="DejaVu Serif"/>
                <a:cs typeface="DejaVu Serif"/>
              </a:rPr>
              <a:t>two input</a:t>
            </a:r>
            <a:r>
              <a:rPr sz="950" spc="-40" dirty="0">
                <a:latin typeface="DejaVu Serif"/>
                <a:cs typeface="DejaVu Serif"/>
              </a:rPr>
              <a:t> </a:t>
            </a:r>
            <a:r>
              <a:rPr sz="950" spc="-55" dirty="0">
                <a:latin typeface="DejaVu Serif"/>
                <a:cs typeface="DejaVu Serif"/>
              </a:rPr>
              <a:t>relations.</a:t>
            </a:r>
            <a:endParaRPr sz="950">
              <a:latin typeface="DejaVu Serif"/>
              <a:cs typeface="DejaVu Serif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D03D-41A2-4673-BCCC-EF896E4676B9}" type="datetime1">
              <a:rPr lang="en-US" smtClean="0"/>
              <a:t>8/7/2018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0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 large number of </a:t>
            </a:r>
            <a:r>
              <a:rPr lang="en-US" dirty="0" smtClean="0">
                <a:solidFill>
                  <a:srgbClr val="FF0000"/>
                </a:solidFill>
              </a:rPr>
              <a:t>sequential files </a:t>
            </a:r>
            <a:r>
              <a:rPr lang="en-US" dirty="0" smtClean="0"/>
              <a:t>which can be written and read in a certain order and </a:t>
            </a:r>
          </a:p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andom access files </a:t>
            </a:r>
            <a:r>
              <a:rPr lang="en-US" dirty="0" smtClean="0"/>
              <a:t>where you can reach a particular point in the file to do certain access operation and certain manipulation operations .</a:t>
            </a:r>
          </a:p>
          <a:p>
            <a:endParaRPr lang="en-US" dirty="0"/>
          </a:p>
          <a:p>
            <a:r>
              <a:rPr lang="en-US" sz="2200" dirty="0" smtClean="0">
                <a:solidFill>
                  <a:srgbClr val="FF0000"/>
                </a:solidFill>
              </a:rPr>
              <a:t>Note : But, it was observed that the file systems to store data to manage data has lot of drawbacks.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267C-460D-41D7-B472-B398C2C833EB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Drawbacks of using file systems to store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1. </a:t>
            </a:r>
            <a:r>
              <a:rPr lang="en-US" dirty="0" smtClean="0">
                <a:solidFill>
                  <a:srgbClr val="FF0000"/>
                </a:solidFill>
              </a:rPr>
              <a:t>Data redundancy and inconsistency</a:t>
            </a:r>
          </a:p>
          <a:p>
            <a:pPr lvl="1"/>
            <a:r>
              <a:rPr lang="en-US" dirty="0" smtClean="0"/>
              <a:t>Redundancy : Same data is available at multiple places in different forms.</a:t>
            </a:r>
          </a:p>
          <a:p>
            <a:pPr lvl="1"/>
            <a:r>
              <a:rPr lang="en-US" dirty="0" smtClean="0"/>
              <a:t>Which results into various forms of inconsistency.</a:t>
            </a:r>
          </a:p>
          <a:p>
            <a:endParaRPr lang="en-US" dirty="0"/>
          </a:p>
          <a:p>
            <a:r>
              <a:rPr lang="en-US" dirty="0" smtClean="0"/>
              <a:t>Example :</a:t>
            </a:r>
          </a:p>
          <a:p>
            <a:pPr lvl="1"/>
            <a:r>
              <a:rPr lang="en-US" dirty="0" smtClean="0"/>
              <a:t>Student, teacher and course file is maintained at multiple places in different forms</a:t>
            </a:r>
          </a:p>
          <a:p>
            <a:pPr lvl="1"/>
            <a:r>
              <a:rPr lang="en-US" dirty="0" smtClean="0"/>
              <a:t>And update the file at one place and forget to update the file at another place.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AE4-4AA2-4643-B2E0-142C76834002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746C-D057-417C-8386-B65213226E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3683</Words>
  <Application>Microsoft Office PowerPoint</Application>
  <PresentationFormat>On-screen Show (4:3)</PresentationFormat>
  <Paragraphs>896</Paragraphs>
  <Slides>73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Office Theme</vt:lpstr>
      <vt:lpstr>DBMS Fundamentals</vt:lpstr>
      <vt:lpstr>Course Textbook</vt:lpstr>
      <vt:lpstr>DBMS</vt:lpstr>
      <vt:lpstr>What is database</vt:lpstr>
      <vt:lpstr>Database : Interrelated</vt:lpstr>
      <vt:lpstr>Database Applications </vt:lpstr>
      <vt:lpstr>University Database Example </vt:lpstr>
      <vt:lpstr>File system</vt:lpstr>
      <vt:lpstr>Drawbacks of using file systems to store data </vt:lpstr>
      <vt:lpstr>Drawbacks(cont…)</vt:lpstr>
      <vt:lpstr>Drawbacks (cont…)</vt:lpstr>
      <vt:lpstr>Drawbacks (cont…)</vt:lpstr>
      <vt:lpstr>Drawbacks (cont…)</vt:lpstr>
      <vt:lpstr>Advantages of DBMS over File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Level of Abstraction</vt:lpstr>
      <vt:lpstr>View of Data</vt:lpstr>
      <vt:lpstr>Schema and Instance</vt:lpstr>
      <vt:lpstr>Schema and Instance</vt:lpstr>
      <vt:lpstr>Schema and Instance</vt:lpstr>
      <vt:lpstr>DDL and DML</vt:lpstr>
      <vt:lpstr>DDL (Cont…)</vt:lpstr>
      <vt:lpstr>DML</vt:lpstr>
      <vt:lpstr>SQL</vt:lpstr>
      <vt:lpstr>Examples of a Relation</vt:lpstr>
      <vt:lpstr>Attributes</vt:lpstr>
      <vt:lpstr>Relation Schema and Instance</vt:lpstr>
      <vt:lpstr>Relations are Unordered</vt:lpstr>
      <vt:lpstr>Database Design</vt:lpstr>
      <vt:lpstr>Database Design(Cont…)</vt:lpstr>
      <vt:lpstr>Design Approaches</vt:lpstr>
      <vt:lpstr>Data Models</vt:lpstr>
      <vt:lpstr>Relational Model</vt:lpstr>
      <vt:lpstr>A sample Relational Model</vt:lpstr>
      <vt:lpstr>Object Relational Data Models</vt:lpstr>
      <vt:lpstr>XML</vt:lpstr>
      <vt:lpstr>Database Engine</vt:lpstr>
      <vt:lpstr>Storage Management</vt:lpstr>
      <vt:lpstr>Query Processing</vt:lpstr>
      <vt:lpstr>Query Processing (Cont…)</vt:lpstr>
      <vt:lpstr>Transaction Management</vt:lpstr>
      <vt:lpstr>DATABASE USERS AND  ADMINISTRATOR</vt:lpstr>
      <vt:lpstr>DATABASE INTERNALS AND  ARCHITECTURE </vt:lpstr>
      <vt:lpstr>Database Architecture</vt:lpstr>
      <vt:lpstr>History of DBMS</vt:lpstr>
      <vt:lpstr>History (cont…)</vt:lpstr>
      <vt:lpstr>Keys</vt:lpstr>
      <vt:lpstr>Keys</vt:lpstr>
      <vt:lpstr>Keys</vt:lpstr>
      <vt:lpstr>Keys</vt:lpstr>
      <vt:lpstr>PowerPoint Presentation</vt:lpstr>
      <vt:lpstr>Schema Diagram for University Database</vt:lpstr>
      <vt:lpstr>Relational Algebra</vt:lpstr>
      <vt:lpstr>Relational Query Language</vt:lpstr>
      <vt:lpstr>Relational Query Language</vt:lpstr>
      <vt:lpstr>Relational Operators</vt:lpstr>
      <vt:lpstr>Project Operation – selection of columns (Attributes)</vt:lpstr>
      <vt:lpstr>Union of two relations</vt:lpstr>
      <vt:lpstr>Set difference of two relations</vt:lpstr>
      <vt:lpstr>Set intersection of two relations</vt:lpstr>
      <vt:lpstr>Joining two relations – Cartesian Product</vt:lpstr>
      <vt:lpstr>Cartesian product – naming issue</vt:lpstr>
      <vt:lpstr>Renaming a table</vt:lpstr>
      <vt:lpstr>Composition of opertions</vt:lpstr>
      <vt:lpstr>Joining two relations – Natural Join</vt:lpstr>
      <vt:lpstr>Natural Join - Example</vt:lpstr>
      <vt:lpstr>Aggregation Operators</vt:lpstr>
      <vt:lpstr>Notes about Relational Languages</vt:lpstr>
      <vt:lpstr>Summary of Relational Algebra Operators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52</cp:revision>
  <dcterms:created xsi:type="dcterms:W3CDTF">2018-07-31T07:30:23Z</dcterms:created>
  <dcterms:modified xsi:type="dcterms:W3CDTF">2018-08-07T10:09:52Z</dcterms:modified>
</cp:coreProperties>
</file>