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22"/>
  </p:notesMasterIdLst>
  <p:sldIdLst>
    <p:sldId id="256" r:id="rId2"/>
    <p:sldId id="259" r:id="rId3"/>
    <p:sldId id="260" r:id="rId4"/>
    <p:sldId id="261" r:id="rId5"/>
    <p:sldId id="312" r:id="rId6"/>
    <p:sldId id="258" r:id="rId7"/>
    <p:sldId id="314" r:id="rId8"/>
    <p:sldId id="263" r:id="rId9"/>
    <p:sldId id="315" r:id="rId10"/>
    <p:sldId id="265" r:id="rId11"/>
    <p:sldId id="318" r:id="rId12"/>
    <p:sldId id="266" r:id="rId13"/>
    <p:sldId id="264" r:id="rId14"/>
    <p:sldId id="327" r:id="rId15"/>
    <p:sldId id="325" r:id="rId16"/>
    <p:sldId id="322" r:id="rId17"/>
    <p:sldId id="324" r:id="rId18"/>
    <p:sldId id="323" r:id="rId19"/>
    <p:sldId id="317" r:id="rId20"/>
    <p:sldId id="320"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7BEF94-BEDA-4200-AEFC-1C0D6321CF70}">
  <a:tblStyle styleId="{D17BEF94-BEDA-4200-AEFC-1C0D6321CF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757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35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56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708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91013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026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e260d3174f_0_15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e260d3174f_0_15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526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514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e260d3174f_0_15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e260d3174f_0_15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432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866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e260d3174f_0_15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e260d3174f_0_15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589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4.png"/><Relationship Id="rId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5229600" cy="1905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0" name="Google Shape;10;p2"/>
          <p:cNvSpPr txBox="1">
            <a:spLocks noGrp="1"/>
          </p:cNvSpPr>
          <p:nvPr>
            <p:ph type="subTitle" idx="1"/>
          </p:nvPr>
        </p:nvSpPr>
        <p:spPr>
          <a:xfrm>
            <a:off x="713225" y="3833000"/>
            <a:ext cx="5229600" cy="77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713225" y="2612400"/>
            <a:ext cx="5229600" cy="105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Font typeface="Bungee"/>
              <a:buNone/>
              <a:defRPr sz="3000">
                <a:latin typeface="Bungee"/>
                <a:ea typeface="Bungee"/>
                <a:cs typeface="Bungee"/>
                <a:sym typeface="Bungee"/>
              </a:defRPr>
            </a:lvl1pPr>
            <a:lvl2pPr lvl="1" algn="ctr" rtl="0">
              <a:lnSpc>
                <a:spcPct val="100000"/>
              </a:lnSpc>
              <a:spcBef>
                <a:spcPts val="0"/>
              </a:spcBef>
              <a:spcAft>
                <a:spcPts val="0"/>
              </a:spcAft>
              <a:buSzPts val="2800"/>
              <a:buFont typeface="Bungee"/>
              <a:buNone/>
              <a:defRPr sz="2800">
                <a:latin typeface="Bungee"/>
                <a:ea typeface="Bungee"/>
                <a:cs typeface="Bungee"/>
                <a:sym typeface="Bungee"/>
              </a:defRPr>
            </a:lvl2pPr>
            <a:lvl3pPr lvl="2" algn="ctr" rtl="0">
              <a:lnSpc>
                <a:spcPct val="100000"/>
              </a:lnSpc>
              <a:spcBef>
                <a:spcPts val="0"/>
              </a:spcBef>
              <a:spcAft>
                <a:spcPts val="0"/>
              </a:spcAft>
              <a:buSzPts val="2800"/>
              <a:buFont typeface="Bungee"/>
              <a:buNone/>
              <a:defRPr sz="2800">
                <a:latin typeface="Bungee"/>
                <a:ea typeface="Bungee"/>
                <a:cs typeface="Bungee"/>
                <a:sym typeface="Bungee"/>
              </a:defRPr>
            </a:lvl3pPr>
            <a:lvl4pPr lvl="3" algn="ctr" rtl="0">
              <a:lnSpc>
                <a:spcPct val="100000"/>
              </a:lnSpc>
              <a:spcBef>
                <a:spcPts val="0"/>
              </a:spcBef>
              <a:spcAft>
                <a:spcPts val="0"/>
              </a:spcAft>
              <a:buSzPts val="2800"/>
              <a:buFont typeface="Bungee"/>
              <a:buNone/>
              <a:defRPr sz="2800">
                <a:latin typeface="Bungee"/>
                <a:ea typeface="Bungee"/>
                <a:cs typeface="Bungee"/>
                <a:sym typeface="Bungee"/>
              </a:defRPr>
            </a:lvl4pPr>
            <a:lvl5pPr lvl="4" algn="ctr" rtl="0">
              <a:lnSpc>
                <a:spcPct val="100000"/>
              </a:lnSpc>
              <a:spcBef>
                <a:spcPts val="0"/>
              </a:spcBef>
              <a:spcAft>
                <a:spcPts val="0"/>
              </a:spcAft>
              <a:buSzPts val="2800"/>
              <a:buFont typeface="Bungee"/>
              <a:buNone/>
              <a:defRPr sz="2800">
                <a:latin typeface="Bungee"/>
                <a:ea typeface="Bungee"/>
                <a:cs typeface="Bungee"/>
                <a:sym typeface="Bungee"/>
              </a:defRPr>
            </a:lvl5pPr>
            <a:lvl6pPr lvl="5" algn="ctr" rtl="0">
              <a:lnSpc>
                <a:spcPct val="100000"/>
              </a:lnSpc>
              <a:spcBef>
                <a:spcPts val="0"/>
              </a:spcBef>
              <a:spcAft>
                <a:spcPts val="0"/>
              </a:spcAft>
              <a:buSzPts val="2800"/>
              <a:buFont typeface="Bungee"/>
              <a:buNone/>
              <a:defRPr sz="2800">
                <a:latin typeface="Bungee"/>
                <a:ea typeface="Bungee"/>
                <a:cs typeface="Bungee"/>
                <a:sym typeface="Bungee"/>
              </a:defRPr>
            </a:lvl6pPr>
            <a:lvl7pPr lvl="6" algn="ctr" rtl="0">
              <a:lnSpc>
                <a:spcPct val="100000"/>
              </a:lnSpc>
              <a:spcBef>
                <a:spcPts val="0"/>
              </a:spcBef>
              <a:spcAft>
                <a:spcPts val="0"/>
              </a:spcAft>
              <a:buSzPts val="2800"/>
              <a:buFont typeface="Bungee"/>
              <a:buNone/>
              <a:defRPr sz="2800">
                <a:latin typeface="Bungee"/>
                <a:ea typeface="Bungee"/>
                <a:cs typeface="Bungee"/>
                <a:sym typeface="Bungee"/>
              </a:defRPr>
            </a:lvl7pPr>
            <a:lvl8pPr lvl="7" algn="ctr" rtl="0">
              <a:lnSpc>
                <a:spcPct val="100000"/>
              </a:lnSpc>
              <a:spcBef>
                <a:spcPts val="0"/>
              </a:spcBef>
              <a:spcAft>
                <a:spcPts val="0"/>
              </a:spcAft>
              <a:buSzPts val="2800"/>
              <a:buFont typeface="Bungee"/>
              <a:buNone/>
              <a:defRPr sz="2800">
                <a:latin typeface="Bungee"/>
                <a:ea typeface="Bungee"/>
                <a:cs typeface="Bungee"/>
                <a:sym typeface="Bungee"/>
              </a:defRPr>
            </a:lvl8pPr>
            <a:lvl9pPr lvl="8" algn="ctr" rtl="0">
              <a:lnSpc>
                <a:spcPct val="100000"/>
              </a:lnSpc>
              <a:spcBef>
                <a:spcPts val="0"/>
              </a:spcBef>
              <a:spcAft>
                <a:spcPts val="0"/>
              </a:spcAft>
              <a:buSzPts val="2800"/>
              <a:buFont typeface="Bungee"/>
              <a:buNone/>
              <a:defRPr sz="2800">
                <a:latin typeface="Bungee"/>
                <a:ea typeface="Bungee"/>
                <a:cs typeface="Bungee"/>
                <a:sym typeface="Bungee"/>
              </a:defRPr>
            </a:lvl9pPr>
          </a:lstStyle>
          <a:p>
            <a:endParaRPr/>
          </a:p>
        </p:txBody>
      </p:sp>
      <p:pic>
        <p:nvPicPr>
          <p:cNvPr id="12" name="Google Shape;12;p2"/>
          <p:cNvPicPr preferRelativeResize="0"/>
          <p:nvPr/>
        </p:nvPicPr>
        <p:blipFill rotWithShape="1">
          <a:blip r:embed="rId3">
            <a:alphaModFix/>
          </a:blip>
          <a:srcRect t="159" b="159"/>
          <a:stretch/>
        </p:blipFill>
        <p:spPr>
          <a:xfrm>
            <a:off x="8479179" y="354299"/>
            <a:ext cx="664821" cy="1053300"/>
          </a:xfrm>
          <a:prstGeom prst="rect">
            <a:avLst/>
          </a:prstGeom>
          <a:noFill/>
          <a:ln>
            <a:noFill/>
          </a:ln>
        </p:spPr>
      </p:pic>
      <p:pic>
        <p:nvPicPr>
          <p:cNvPr id="13" name="Google Shape;13;p2"/>
          <p:cNvPicPr preferRelativeResize="0"/>
          <p:nvPr/>
        </p:nvPicPr>
        <p:blipFill rotWithShape="1">
          <a:blip r:embed="rId4">
            <a:alphaModFix/>
          </a:blip>
          <a:srcRect l="357" r="357"/>
          <a:stretch/>
        </p:blipFill>
        <p:spPr>
          <a:xfrm>
            <a:off x="7989299" y="2661300"/>
            <a:ext cx="1810751" cy="449250"/>
          </a:xfrm>
          <a:prstGeom prst="rect">
            <a:avLst/>
          </a:prstGeom>
          <a:noFill/>
          <a:ln>
            <a:noFill/>
          </a:ln>
        </p:spPr>
      </p:pic>
      <p:pic>
        <p:nvPicPr>
          <p:cNvPr id="14" name="Google Shape;14;p2"/>
          <p:cNvPicPr preferRelativeResize="0"/>
          <p:nvPr/>
        </p:nvPicPr>
        <p:blipFill rotWithShape="1">
          <a:blip r:embed="rId5">
            <a:alphaModFix/>
          </a:blip>
          <a:srcRect l="59" r="59"/>
          <a:stretch/>
        </p:blipFill>
        <p:spPr>
          <a:xfrm rot="-5400000">
            <a:off x="7898425" y="3388575"/>
            <a:ext cx="831301" cy="1659848"/>
          </a:xfrm>
          <a:prstGeom prst="rect">
            <a:avLst/>
          </a:prstGeom>
          <a:noFill/>
          <a:ln>
            <a:noFill/>
          </a:ln>
        </p:spPr>
      </p:pic>
      <p:pic>
        <p:nvPicPr>
          <p:cNvPr id="15" name="Google Shape;15;p2"/>
          <p:cNvPicPr preferRelativeResize="0"/>
          <p:nvPr/>
        </p:nvPicPr>
        <p:blipFill rotWithShape="1">
          <a:blip r:embed="rId6">
            <a:alphaModFix/>
          </a:blip>
          <a:srcRect l="109" r="109"/>
          <a:stretch/>
        </p:blipFill>
        <p:spPr>
          <a:xfrm rot="-5400000">
            <a:off x="-687275" y="1411037"/>
            <a:ext cx="1721326" cy="3467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2">
  <p:cSld name="CUSTOM_6_2">
    <p:bg>
      <p:bgPr>
        <a:blipFill>
          <a:blip r:embed="rId2">
            <a:alphaModFix/>
          </a:blip>
          <a:stretch>
            <a:fillRect/>
          </a:stretch>
        </a:blipFill>
        <a:effectLst/>
      </p:bgPr>
    </p:bg>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3" name="Google Shape;173;p32"/>
          <p:cNvSpPr txBox="1">
            <a:spLocks noGrp="1"/>
          </p:cNvSpPr>
          <p:nvPr>
            <p:ph type="title" idx="2"/>
          </p:nvPr>
        </p:nvSpPr>
        <p:spPr>
          <a:xfrm>
            <a:off x="937625" y="2904900"/>
            <a:ext cx="2175300" cy="47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500"/>
              <a:buNone/>
              <a:defRPr sz="24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
        <p:nvSpPr>
          <p:cNvPr id="174" name="Google Shape;174;p32"/>
          <p:cNvSpPr txBox="1">
            <a:spLocks noGrp="1"/>
          </p:cNvSpPr>
          <p:nvPr>
            <p:ph type="subTitle" idx="1"/>
          </p:nvPr>
        </p:nvSpPr>
        <p:spPr>
          <a:xfrm>
            <a:off x="937625" y="3375925"/>
            <a:ext cx="2175300" cy="92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32"/>
          <p:cNvSpPr txBox="1">
            <a:spLocks noGrp="1"/>
          </p:cNvSpPr>
          <p:nvPr>
            <p:ph type="title" idx="3"/>
          </p:nvPr>
        </p:nvSpPr>
        <p:spPr>
          <a:xfrm>
            <a:off x="3484347" y="1879775"/>
            <a:ext cx="2175300" cy="47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500"/>
              <a:buNone/>
              <a:defRPr sz="24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
        <p:nvSpPr>
          <p:cNvPr id="176" name="Google Shape;176;p32"/>
          <p:cNvSpPr txBox="1">
            <a:spLocks noGrp="1"/>
          </p:cNvSpPr>
          <p:nvPr>
            <p:ph type="subTitle" idx="4"/>
          </p:nvPr>
        </p:nvSpPr>
        <p:spPr>
          <a:xfrm>
            <a:off x="3484347" y="2350800"/>
            <a:ext cx="2175300" cy="92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32"/>
          <p:cNvSpPr txBox="1">
            <a:spLocks noGrp="1"/>
          </p:cNvSpPr>
          <p:nvPr>
            <p:ph type="title" idx="5"/>
          </p:nvPr>
        </p:nvSpPr>
        <p:spPr>
          <a:xfrm>
            <a:off x="6031075" y="2904900"/>
            <a:ext cx="2175300" cy="47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500"/>
              <a:buNone/>
              <a:defRPr sz="2400">
                <a:solidFill>
                  <a:schemeClr val="lt2"/>
                </a:solidFill>
              </a:defRPr>
            </a:lvl1pPr>
            <a:lvl2pPr lvl="1" algn="ctr" rtl="0">
              <a:spcBef>
                <a:spcPts val="0"/>
              </a:spcBef>
              <a:spcAft>
                <a:spcPts val="0"/>
              </a:spcAft>
              <a:buClr>
                <a:schemeClr val="lt2"/>
              </a:buClr>
              <a:buSzPts val="2500"/>
              <a:buNone/>
              <a:defRPr sz="2500">
                <a:solidFill>
                  <a:schemeClr val="lt2"/>
                </a:solidFill>
              </a:defRPr>
            </a:lvl2pPr>
            <a:lvl3pPr lvl="2" algn="ctr" rtl="0">
              <a:spcBef>
                <a:spcPts val="0"/>
              </a:spcBef>
              <a:spcAft>
                <a:spcPts val="0"/>
              </a:spcAft>
              <a:buClr>
                <a:schemeClr val="lt2"/>
              </a:buClr>
              <a:buSzPts val="2500"/>
              <a:buNone/>
              <a:defRPr sz="2500">
                <a:solidFill>
                  <a:schemeClr val="lt2"/>
                </a:solidFill>
              </a:defRPr>
            </a:lvl3pPr>
            <a:lvl4pPr lvl="3" algn="ctr" rtl="0">
              <a:spcBef>
                <a:spcPts val="0"/>
              </a:spcBef>
              <a:spcAft>
                <a:spcPts val="0"/>
              </a:spcAft>
              <a:buClr>
                <a:schemeClr val="lt2"/>
              </a:buClr>
              <a:buSzPts val="2500"/>
              <a:buNone/>
              <a:defRPr sz="2500">
                <a:solidFill>
                  <a:schemeClr val="lt2"/>
                </a:solidFill>
              </a:defRPr>
            </a:lvl4pPr>
            <a:lvl5pPr lvl="4" algn="ctr" rtl="0">
              <a:spcBef>
                <a:spcPts val="0"/>
              </a:spcBef>
              <a:spcAft>
                <a:spcPts val="0"/>
              </a:spcAft>
              <a:buClr>
                <a:schemeClr val="lt2"/>
              </a:buClr>
              <a:buSzPts val="2500"/>
              <a:buNone/>
              <a:defRPr sz="2500">
                <a:solidFill>
                  <a:schemeClr val="lt2"/>
                </a:solidFill>
              </a:defRPr>
            </a:lvl5pPr>
            <a:lvl6pPr lvl="5" algn="ctr" rtl="0">
              <a:spcBef>
                <a:spcPts val="0"/>
              </a:spcBef>
              <a:spcAft>
                <a:spcPts val="0"/>
              </a:spcAft>
              <a:buClr>
                <a:schemeClr val="lt2"/>
              </a:buClr>
              <a:buSzPts val="2500"/>
              <a:buNone/>
              <a:defRPr sz="2500">
                <a:solidFill>
                  <a:schemeClr val="lt2"/>
                </a:solidFill>
              </a:defRPr>
            </a:lvl6pPr>
            <a:lvl7pPr lvl="6" algn="ctr" rtl="0">
              <a:spcBef>
                <a:spcPts val="0"/>
              </a:spcBef>
              <a:spcAft>
                <a:spcPts val="0"/>
              </a:spcAft>
              <a:buClr>
                <a:schemeClr val="lt2"/>
              </a:buClr>
              <a:buSzPts val="2500"/>
              <a:buNone/>
              <a:defRPr sz="2500">
                <a:solidFill>
                  <a:schemeClr val="lt2"/>
                </a:solidFill>
              </a:defRPr>
            </a:lvl7pPr>
            <a:lvl8pPr lvl="7" algn="ctr" rtl="0">
              <a:spcBef>
                <a:spcPts val="0"/>
              </a:spcBef>
              <a:spcAft>
                <a:spcPts val="0"/>
              </a:spcAft>
              <a:buClr>
                <a:schemeClr val="lt2"/>
              </a:buClr>
              <a:buSzPts val="2500"/>
              <a:buNone/>
              <a:defRPr sz="2500">
                <a:solidFill>
                  <a:schemeClr val="lt2"/>
                </a:solidFill>
              </a:defRPr>
            </a:lvl8pPr>
            <a:lvl9pPr lvl="8" algn="ctr" rtl="0">
              <a:spcBef>
                <a:spcPts val="0"/>
              </a:spcBef>
              <a:spcAft>
                <a:spcPts val="0"/>
              </a:spcAft>
              <a:buClr>
                <a:schemeClr val="lt2"/>
              </a:buClr>
              <a:buSzPts val="2500"/>
              <a:buNone/>
              <a:defRPr sz="2500">
                <a:solidFill>
                  <a:schemeClr val="lt2"/>
                </a:solidFill>
              </a:defRPr>
            </a:lvl9pPr>
          </a:lstStyle>
          <a:p>
            <a:endParaRPr/>
          </a:p>
        </p:txBody>
      </p:sp>
      <p:sp>
        <p:nvSpPr>
          <p:cNvPr id="178" name="Google Shape;178;p32"/>
          <p:cNvSpPr txBox="1">
            <a:spLocks noGrp="1"/>
          </p:cNvSpPr>
          <p:nvPr>
            <p:ph type="subTitle" idx="6"/>
          </p:nvPr>
        </p:nvSpPr>
        <p:spPr>
          <a:xfrm>
            <a:off x="6031075" y="3375925"/>
            <a:ext cx="2175300" cy="92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79" name="Google Shape;179;p32"/>
          <p:cNvPicPr preferRelativeResize="0"/>
          <p:nvPr/>
        </p:nvPicPr>
        <p:blipFill rotWithShape="1">
          <a:blip r:embed="rId3">
            <a:alphaModFix/>
          </a:blip>
          <a:srcRect t="119" b="109"/>
          <a:stretch/>
        </p:blipFill>
        <p:spPr>
          <a:xfrm rot="-5400000" flipH="1">
            <a:off x="7654938" y="3593288"/>
            <a:ext cx="2326174" cy="774250"/>
          </a:xfrm>
          <a:prstGeom prst="rect">
            <a:avLst/>
          </a:prstGeom>
          <a:noFill/>
          <a:ln>
            <a:noFill/>
          </a:ln>
        </p:spPr>
      </p:pic>
      <p:pic>
        <p:nvPicPr>
          <p:cNvPr id="180" name="Google Shape;180;p32"/>
          <p:cNvPicPr preferRelativeResize="0"/>
          <p:nvPr/>
        </p:nvPicPr>
        <p:blipFill rotWithShape="1">
          <a:blip r:embed="rId4">
            <a:alphaModFix/>
          </a:blip>
          <a:srcRect t="159" b="159"/>
          <a:stretch/>
        </p:blipFill>
        <p:spPr>
          <a:xfrm rot="5400000">
            <a:off x="2903904" y="4318649"/>
            <a:ext cx="664821" cy="10533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bg>
      <p:bgPr>
        <a:blipFill>
          <a:blip r:embed="rId2">
            <a:alphaModFix/>
          </a:blip>
          <a:stretch>
            <a:fillRect/>
          </a:stretch>
        </a:blipFill>
        <a:effectLst/>
      </p:bgPr>
    </p:bg>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720000" y="4632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5" name="Google Shape;195;p34"/>
          <p:cNvSpPr txBox="1">
            <a:spLocks noGrp="1"/>
          </p:cNvSpPr>
          <p:nvPr>
            <p:ph type="title" idx="2"/>
          </p:nvPr>
        </p:nvSpPr>
        <p:spPr>
          <a:xfrm>
            <a:off x="2325800" y="1671900"/>
            <a:ext cx="2139600" cy="461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6" name="Google Shape;196;p34"/>
          <p:cNvSpPr txBox="1">
            <a:spLocks noGrp="1"/>
          </p:cNvSpPr>
          <p:nvPr>
            <p:ph type="subTitle" idx="1"/>
          </p:nvPr>
        </p:nvSpPr>
        <p:spPr>
          <a:xfrm>
            <a:off x="2325800" y="2133000"/>
            <a:ext cx="21396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34"/>
          <p:cNvSpPr txBox="1">
            <a:spLocks noGrp="1"/>
          </p:cNvSpPr>
          <p:nvPr>
            <p:ph type="title" idx="3"/>
          </p:nvPr>
        </p:nvSpPr>
        <p:spPr>
          <a:xfrm>
            <a:off x="4678599" y="1671900"/>
            <a:ext cx="2139600" cy="461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8" name="Google Shape;198;p34"/>
          <p:cNvSpPr txBox="1">
            <a:spLocks noGrp="1"/>
          </p:cNvSpPr>
          <p:nvPr>
            <p:ph type="subTitle" idx="4"/>
          </p:nvPr>
        </p:nvSpPr>
        <p:spPr>
          <a:xfrm>
            <a:off x="4678597" y="2133000"/>
            <a:ext cx="2139600" cy="57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34"/>
          <p:cNvSpPr txBox="1">
            <a:spLocks noGrp="1"/>
          </p:cNvSpPr>
          <p:nvPr>
            <p:ph type="title" idx="5"/>
          </p:nvPr>
        </p:nvSpPr>
        <p:spPr>
          <a:xfrm>
            <a:off x="2325800" y="3341700"/>
            <a:ext cx="2139600" cy="461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0" name="Google Shape;200;p34"/>
          <p:cNvSpPr txBox="1">
            <a:spLocks noGrp="1"/>
          </p:cNvSpPr>
          <p:nvPr>
            <p:ph type="subTitle" idx="6"/>
          </p:nvPr>
        </p:nvSpPr>
        <p:spPr>
          <a:xfrm>
            <a:off x="2325800" y="3802800"/>
            <a:ext cx="21396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34"/>
          <p:cNvSpPr txBox="1">
            <a:spLocks noGrp="1"/>
          </p:cNvSpPr>
          <p:nvPr>
            <p:ph type="title" idx="7"/>
          </p:nvPr>
        </p:nvSpPr>
        <p:spPr>
          <a:xfrm>
            <a:off x="4678599" y="3341700"/>
            <a:ext cx="2139600" cy="461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2" name="Google Shape;202;p34"/>
          <p:cNvSpPr txBox="1">
            <a:spLocks noGrp="1"/>
          </p:cNvSpPr>
          <p:nvPr>
            <p:ph type="subTitle" idx="8"/>
          </p:nvPr>
        </p:nvSpPr>
        <p:spPr>
          <a:xfrm>
            <a:off x="4678597" y="3802800"/>
            <a:ext cx="2139600" cy="57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203" name="Google Shape;203;p34"/>
          <p:cNvPicPr preferRelativeResize="0"/>
          <p:nvPr/>
        </p:nvPicPr>
        <p:blipFill>
          <a:blip r:embed="rId3">
            <a:alphaModFix/>
          </a:blip>
          <a:stretch>
            <a:fillRect/>
          </a:stretch>
        </p:blipFill>
        <p:spPr>
          <a:xfrm rot="5400000">
            <a:off x="8236263" y="3011338"/>
            <a:ext cx="1342424" cy="473050"/>
          </a:xfrm>
          <a:prstGeom prst="rect">
            <a:avLst/>
          </a:prstGeom>
          <a:noFill/>
          <a:ln>
            <a:noFill/>
          </a:ln>
        </p:spPr>
      </p:pic>
      <p:pic>
        <p:nvPicPr>
          <p:cNvPr id="204" name="Google Shape;204;p34"/>
          <p:cNvPicPr preferRelativeResize="0"/>
          <p:nvPr/>
        </p:nvPicPr>
        <p:blipFill>
          <a:blip r:embed="rId4">
            <a:alphaModFix/>
          </a:blip>
          <a:stretch>
            <a:fillRect/>
          </a:stretch>
        </p:blipFill>
        <p:spPr>
          <a:xfrm rot="-5400000">
            <a:off x="-710100" y="2107248"/>
            <a:ext cx="1777498" cy="357305"/>
          </a:xfrm>
          <a:prstGeom prst="rect">
            <a:avLst/>
          </a:prstGeom>
          <a:noFill/>
          <a:ln>
            <a:noFill/>
          </a:ln>
        </p:spPr>
      </p:pic>
      <p:pic>
        <p:nvPicPr>
          <p:cNvPr id="205" name="Google Shape;205;p34"/>
          <p:cNvPicPr preferRelativeResize="0"/>
          <p:nvPr/>
        </p:nvPicPr>
        <p:blipFill>
          <a:blip r:embed="rId5">
            <a:alphaModFix/>
          </a:blip>
          <a:stretch>
            <a:fillRect/>
          </a:stretch>
        </p:blipFill>
        <p:spPr>
          <a:xfrm>
            <a:off x="713093" y="4615800"/>
            <a:ext cx="844313" cy="527700"/>
          </a:xfrm>
          <a:prstGeom prst="rect">
            <a:avLst/>
          </a:prstGeom>
          <a:noFill/>
          <a:ln>
            <a:noFill/>
          </a:ln>
        </p:spPr>
      </p:pic>
      <p:pic>
        <p:nvPicPr>
          <p:cNvPr id="206" name="Google Shape;206;p34"/>
          <p:cNvPicPr preferRelativeResize="0"/>
          <p:nvPr/>
        </p:nvPicPr>
        <p:blipFill>
          <a:blip r:embed="rId6">
            <a:alphaModFix/>
          </a:blip>
          <a:stretch>
            <a:fillRect/>
          </a:stretch>
        </p:blipFill>
        <p:spPr>
          <a:xfrm>
            <a:off x="8047213" y="4276588"/>
            <a:ext cx="767375" cy="12061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blipFill>
          <a:blip r:embed="rId2">
            <a:alphaModFix/>
          </a:blip>
          <a:stretch>
            <a:fillRect/>
          </a:stretch>
        </a:blipFill>
        <a:effectLst/>
      </p:bgPr>
    </p:bg>
    <p:spTree>
      <p:nvGrpSpPr>
        <p:cNvPr id="1" name="Shape 220"/>
        <p:cNvGrpSpPr/>
        <p:nvPr/>
      </p:nvGrpSpPr>
      <p:grpSpPr>
        <a:xfrm>
          <a:off x="0" y="0"/>
          <a:ext cx="0" cy="0"/>
          <a:chOff x="0" y="0"/>
          <a:chExt cx="0" cy="0"/>
        </a:xfrm>
      </p:grpSpPr>
      <p:sp>
        <p:nvSpPr>
          <p:cNvPr id="221" name="Google Shape;221;p36"/>
          <p:cNvSpPr txBox="1">
            <a:spLocks noGrp="1"/>
          </p:cNvSpPr>
          <p:nvPr>
            <p:ph type="title"/>
          </p:nvPr>
        </p:nvSpPr>
        <p:spPr>
          <a:xfrm>
            <a:off x="720000" y="4632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2" name="Google Shape;222;p36"/>
          <p:cNvSpPr txBox="1">
            <a:spLocks noGrp="1"/>
          </p:cNvSpPr>
          <p:nvPr>
            <p:ph type="title" idx="2"/>
          </p:nvPr>
        </p:nvSpPr>
        <p:spPr>
          <a:xfrm>
            <a:off x="1101175" y="1820150"/>
            <a:ext cx="1986000" cy="3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3" name="Google Shape;223;p36"/>
          <p:cNvSpPr txBox="1">
            <a:spLocks noGrp="1"/>
          </p:cNvSpPr>
          <p:nvPr>
            <p:ph type="subTitle" idx="1"/>
          </p:nvPr>
        </p:nvSpPr>
        <p:spPr>
          <a:xfrm>
            <a:off x="1101175" y="221135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4" name="Google Shape;224;p36"/>
          <p:cNvSpPr txBox="1">
            <a:spLocks noGrp="1"/>
          </p:cNvSpPr>
          <p:nvPr>
            <p:ph type="title" idx="3"/>
          </p:nvPr>
        </p:nvSpPr>
        <p:spPr>
          <a:xfrm>
            <a:off x="3578947" y="1820150"/>
            <a:ext cx="1986000" cy="3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5" name="Google Shape;225;p36"/>
          <p:cNvSpPr txBox="1">
            <a:spLocks noGrp="1"/>
          </p:cNvSpPr>
          <p:nvPr>
            <p:ph type="subTitle" idx="4"/>
          </p:nvPr>
        </p:nvSpPr>
        <p:spPr>
          <a:xfrm>
            <a:off x="3578948" y="221135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36"/>
          <p:cNvSpPr txBox="1">
            <a:spLocks noGrp="1"/>
          </p:cNvSpPr>
          <p:nvPr>
            <p:ph type="title" idx="5"/>
          </p:nvPr>
        </p:nvSpPr>
        <p:spPr>
          <a:xfrm>
            <a:off x="1101225" y="3405950"/>
            <a:ext cx="1986000" cy="3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36"/>
          <p:cNvSpPr txBox="1">
            <a:spLocks noGrp="1"/>
          </p:cNvSpPr>
          <p:nvPr>
            <p:ph type="subTitle" idx="6"/>
          </p:nvPr>
        </p:nvSpPr>
        <p:spPr>
          <a:xfrm>
            <a:off x="1101175" y="379715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36"/>
          <p:cNvSpPr txBox="1">
            <a:spLocks noGrp="1"/>
          </p:cNvSpPr>
          <p:nvPr>
            <p:ph type="title" idx="7"/>
          </p:nvPr>
        </p:nvSpPr>
        <p:spPr>
          <a:xfrm>
            <a:off x="3578997" y="3405950"/>
            <a:ext cx="1986000" cy="3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36"/>
          <p:cNvSpPr txBox="1">
            <a:spLocks noGrp="1"/>
          </p:cNvSpPr>
          <p:nvPr>
            <p:ph type="subTitle" idx="8"/>
          </p:nvPr>
        </p:nvSpPr>
        <p:spPr>
          <a:xfrm>
            <a:off x="3578948" y="379715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36"/>
          <p:cNvSpPr txBox="1">
            <a:spLocks noGrp="1"/>
          </p:cNvSpPr>
          <p:nvPr>
            <p:ph type="title" idx="9"/>
          </p:nvPr>
        </p:nvSpPr>
        <p:spPr>
          <a:xfrm>
            <a:off x="6056725" y="1820150"/>
            <a:ext cx="1986000" cy="3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1" name="Google Shape;231;p36"/>
          <p:cNvSpPr txBox="1">
            <a:spLocks noGrp="1"/>
          </p:cNvSpPr>
          <p:nvPr>
            <p:ph type="subTitle" idx="13"/>
          </p:nvPr>
        </p:nvSpPr>
        <p:spPr>
          <a:xfrm>
            <a:off x="6056727" y="221135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36"/>
          <p:cNvSpPr txBox="1">
            <a:spLocks noGrp="1"/>
          </p:cNvSpPr>
          <p:nvPr>
            <p:ph type="title" idx="14"/>
          </p:nvPr>
        </p:nvSpPr>
        <p:spPr>
          <a:xfrm>
            <a:off x="6056775" y="3405950"/>
            <a:ext cx="1986000" cy="3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3" name="Google Shape;233;p36"/>
          <p:cNvSpPr txBox="1">
            <a:spLocks noGrp="1"/>
          </p:cNvSpPr>
          <p:nvPr>
            <p:ph type="subTitle" idx="15"/>
          </p:nvPr>
        </p:nvSpPr>
        <p:spPr>
          <a:xfrm>
            <a:off x="6056727" y="379715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234" name="Google Shape;234;p36"/>
          <p:cNvPicPr preferRelativeResize="0"/>
          <p:nvPr/>
        </p:nvPicPr>
        <p:blipFill rotWithShape="1">
          <a:blip r:embed="rId3">
            <a:alphaModFix/>
          </a:blip>
          <a:srcRect l="19" r="9"/>
          <a:stretch/>
        </p:blipFill>
        <p:spPr>
          <a:xfrm rot="5400000">
            <a:off x="5375" y="352976"/>
            <a:ext cx="1415451" cy="709499"/>
          </a:xfrm>
          <a:prstGeom prst="rect">
            <a:avLst/>
          </a:prstGeom>
          <a:noFill/>
          <a:ln>
            <a:noFill/>
          </a:ln>
        </p:spPr>
      </p:pic>
      <p:pic>
        <p:nvPicPr>
          <p:cNvPr id="235" name="Google Shape;235;p36"/>
          <p:cNvPicPr preferRelativeResize="0"/>
          <p:nvPr/>
        </p:nvPicPr>
        <p:blipFill rotWithShape="1">
          <a:blip r:embed="rId4">
            <a:alphaModFix/>
          </a:blip>
          <a:srcRect l="109" r="109"/>
          <a:stretch/>
        </p:blipFill>
        <p:spPr>
          <a:xfrm>
            <a:off x="6702675" y="12"/>
            <a:ext cx="1721326" cy="346775"/>
          </a:xfrm>
          <a:prstGeom prst="rect">
            <a:avLst/>
          </a:prstGeom>
          <a:noFill/>
          <a:ln>
            <a:noFill/>
          </a:ln>
        </p:spPr>
      </p:pic>
      <p:pic>
        <p:nvPicPr>
          <p:cNvPr id="236" name="Google Shape;236;p36"/>
          <p:cNvPicPr preferRelativeResize="0"/>
          <p:nvPr/>
        </p:nvPicPr>
        <p:blipFill>
          <a:blip r:embed="rId5">
            <a:alphaModFix/>
          </a:blip>
          <a:stretch>
            <a:fillRect/>
          </a:stretch>
        </p:blipFill>
        <p:spPr>
          <a:xfrm rot="5400000">
            <a:off x="-434687" y="3696363"/>
            <a:ext cx="1342424" cy="4730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3">
    <p:bg>
      <p:bgPr>
        <a:solidFill>
          <a:schemeClr val="dk2"/>
        </a:solidFill>
        <a:effectLst/>
      </p:bgPr>
    </p:bg>
    <p:spTree>
      <p:nvGrpSpPr>
        <p:cNvPr id="1" name="Shape 25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4_2">
    <p:bg>
      <p:bgPr>
        <a:blipFill>
          <a:blip r:embed="rId2">
            <a:alphaModFix/>
          </a:blip>
          <a:stretch>
            <a:fillRect/>
          </a:stretch>
        </a:blipFill>
        <a:effectLst/>
      </p:bgPr>
    </p:bg>
    <p:spTree>
      <p:nvGrpSpPr>
        <p:cNvPr id="1" name="Shape 256"/>
        <p:cNvGrpSpPr/>
        <p:nvPr/>
      </p:nvGrpSpPr>
      <p:grpSpPr>
        <a:xfrm>
          <a:off x="0" y="0"/>
          <a:ext cx="0" cy="0"/>
          <a:chOff x="0" y="0"/>
          <a:chExt cx="0" cy="0"/>
        </a:xfrm>
      </p:grpSpPr>
      <p:pic>
        <p:nvPicPr>
          <p:cNvPr id="257" name="Google Shape;257;p41"/>
          <p:cNvPicPr preferRelativeResize="0"/>
          <p:nvPr/>
        </p:nvPicPr>
        <p:blipFill rotWithShape="1">
          <a:blip r:embed="rId3">
            <a:alphaModFix/>
          </a:blip>
          <a:srcRect t="159" b="159"/>
          <a:stretch/>
        </p:blipFill>
        <p:spPr>
          <a:xfrm>
            <a:off x="8479179" y="354299"/>
            <a:ext cx="664821" cy="1053300"/>
          </a:xfrm>
          <a:prstGeom prst="rect">
            <a:avLst/>
          </a:prstGeom>
          <a:noFill/>
          <a:ln>
            <a:noFill/>
          </a:ln>
        </p:spPr>
      </p:pic>
      <p:pic>
        <p:nvPicPr>
          <p:cNvPr id="258" name="Google Shape;258;p41"/>
          <p:cNvPicPr preferRelativeResize="0"/>
          <p:nvPr/>
        </p:nvPicPr>
        <p:blipFill rotWithShape="1">
          <a:blip r:embed="rId4">
            <a:alphaModFix/>
          </a:blip>
          <a:srcRect l="357" r="357"/>
          <a:stretch/>
        </p:blipFill>
        <p:spPr>
          <a:xfrm>
            <a:off x="7989299" y="2661300"/>
            <a:ext cx="1810751" cy="449250"/>
          </a:xfrm>
          <a:prstGeom prst="rect">
            <a:avLst/>
          </a:prstGeom>
          <a:noFill/>
          <a:ln>
            <a:noFill/>
          </a:ln>
        </p:spPr>
      </p:pic>
      <p:pic>
        <p:nvPicPr>
          <p:cNvPr id="259" name="Google Shape;259;p41"/>
          <p:cNvPicPr preferRelativeResize="0"/>
          <p:nvPr/>
        </p:nvPicPr>
        <p:blipFill rotWithShape="1">
          <a:blip r:embed="rId5">
            <a:alphaModFix/>
          </a:blip>
          <a:srcRect l="59" r="59"/>
          <a:stretch/>
        </p:blipFill>
        <p:spPr>
          <a:xfrm rot="-5400000">
            <a:off x="7898425" y="3388575"/>
            <a:ext cx="831301" cy="1659848"/>
          </a:xfrm>
          <a:prstGeom prst="rect">
            <a:avLst/>
          </a:prstGeom>
          <a:noFill/>
          <a:ln>
            <a:noFill/>
          </a:ln>
        </p:spPr>
      </p:pic>
      <p:pic>
        <p:nvPicPr>
          <p:cNvPr id="260" name="Google Shape;260;p41"/>
          <p:cNvPicPr preferRelativeResize="0"/>
          <p:nvPr/>
        </p:nvPicPr>
        <p:blipFill rotWithShape="1">
          <a:blip r:embed="rId6">
            <a:alphaModFix/>
          </a:blip>
          <a:srcRect l="109" r="109"/>
          <a:stretch/>
        </p:blipFill>
        <p:spPr>
          <a:xfrm rot="-5400000">
            <a:off x="-687275" y="1411037"/>
            <a:ext cx="1721326" cy="346775"/>
          </a:xfrm>
          <a:prstGeom prst="rect">
            <a:avLst/>
          </a:prstGeom>
          <a:noFill/>
          <a:ln>
            <a:noFill/>
          </a:ln>
        </p:spPr>
      </p:pic>
      <p:pic>
        <p:nvPicPr>
          <p:cNvPr id="261" name="Google Shape;261;p41"/>
          <p:cNvPicPr preferRelativeResize="0"/>
          <p:nvPr/>
        </p:nvPicPr>
        <p:blipFill>
          <a:blip r:embed="rId7">
            <a:alphaModFix/>
          </a:blip>
          <a:stretch>
            <a:fillRect/>
          </a:stretch>
        </p:blipFill>
        <p:spPr>
          <a:xfrm rot="5400000">
            <a:off x="61713" y="4504188"/>
            <a:ext cx="1342424" cy="4730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CUSTOM_11_1_1_1_2">
    <p:bg>
      <p:bgPr>
        <a:blipFill>
          <a:blip r:embed="rId2">
            <a:alphaModFix/>
          </a:blip>
          <a:stretch>
            <a:fillRect/>
          </a:stretch>
        </a:blipFill>
        <a:effectLst/>
      </p:bgPr>
    </p:bg>
    <p:spTree>
      <p:nvGrpSpPr>
        <p:cNvPr id="1" name="Shape 262"/>
        <p:cNvGrpSpPr/>
        <p:nvPr/>
      </p:nvGrpSpPr>
      <p:grpSpPr>
        <a:xfrm>
          <a:off x="0" y="0"/>
          <a:ext cx="0" cy="0"/>
          <a:chOff x="0" y="0"/>
          <a:chExt cx="0" cy="0"/>
        </a:xfrm>
      </p:grpSpPr>
      <p:pic>
        <p:nvPicPr>
          <p:cNvPr id="263" name="Google Shape;263;p42"/>
          <p:cNvPicPr preferRelativeResize="0"/>
          <p:nvPr/>
        </p:nvPicPr>
        <p:blipFill rotWithShape="1">
          <a:blip r:embed="rId3">
            <a:alphaModFix/>
          </a:blip>
          <a:srcRect t="159" b="169"/>
          <a:stretch/>
        </p:blipFill>
        <p:spPr>
          <a:xfrm rot="10800000">
            <a:off x="-2" y="1626900"/>
            <a:ext cx="716300" cy="1134875"/>
          </a:xfrm>
          <a:prstGeom prst="rect">
            <a:avLst/>
          </a:prstGeom>
          <a:noFill/>
          <a:ln>
            <a:noFill/>
          </a:ln>
        </p:spPr>
      </p:pic>
      <p:pic>
        <p:nvPicPr>
          <p:cNvPr id="264" name="Google Shape;264;p42"/>
          <p:cNvPicPr preferRelativeResize="0"/>
          <p:nvPr/>
        </p:nvPicPr>
        <p:blipFill rotWithShape="1">
          <a:blip r:embed="rId4">
            <a:alphaModFix/>
          </a:blip>
          <a:srcRect t="3763" b="3772"/>
          <a:stretch/>
        </p:blipFill>
        <p:spPr>
          <a:xfrm rot="5400000">
            <a:off x="6720537" y="852286"/>
            <a:ext cx="2555000" cy="850425"/>
          </a:xfrm>
          <a:prstGeom prst="rect">
            <a:avLst/>
          </a:prstGeom>
          <a:noFill/>
          <a:ln>
            <a:noFill/>
          </a:ln>
        </p:spPr>
      </p:pic>
      <p:pic>
        <p:nvPicPr>
          <p:cNvPr id="265" name="Google Shape;265;p42"/>
          <p:cNvPicPr preferRelativeResize="0"/>
          <p:nvPr/>
        </p:nvPicPr>
        <p:blipFill>
          <a:blip r:embed="rId5">
            <a:alphaModFix/>
          </a:blip>
          <a:stretch>
            <a:fillRect/>
          </a:stretch>
        </p:blipFill>
        <p:spPr>
          <a:xfrm rot="-5400000" flipH="1">
            <a:off x="8287675" y="3500563"/>
            <a:ext cx="780125" cy="1226175"/>
          </a:xfrm>
          <a:prstGeom prst="rect">
            <a:avLst/>
          </a:prstGeom>
          <a:noFill/>
          <a:ln>
            <a:noFill/>
          </a:ln>
        </p:spPr>
      </p:pic>
      <p:pic>
        <p:nvPicPr>
          <p:cNvPr id="266" name="Google Shape;266;p42"/>
          <p:cNvPicPr preferRelativeResize="0"/>
          <p:nvPr/>
        </p:nvPicPr>
        <p:blipFill rotWithShape="1">
          <a:blip r:embed="rId6">
            <a:alphaModFix/>
          </a:blip>
          <a:srcRect l="19" r="9"/>
          <a:stretch/>
        </p:blipFill>
        <p:spPr>
          <a:xfrm>
            <a:off x="0" y="4434001"/>
            <a:ext cx="1415451" cy="709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973700" y="1972750"/>
            <a:ext cx="2741100" cy="14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1027400" y="3395650"/>
            <a:ext cx="2633700" cy="82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9" name="Google Shape;19;p3"/>
          <p:cNvSpPr txBox="1">
            <a:spLocks noGrp="1"/>
          </p:cNvSpPr>
          <p:nvPr>
            <p:ph type="title" idx="2" hasCustomPrompt="1"/>
          </p:nvPr>
        </p:nvSpPr>
        <p:spPr>
          <a:xfrm>
            <a:off x="1356650" y="918050"/>
            <a:ext cx="1975200" cy="90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80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pic>
        <p:nvPicPr>
          <p:cNvPr id="20" name="Google Shape;20;p3"/>
          <p:cNvPicPr preferRelativeResize="0"/>
          <p:nvPr/>
        </p:nvPicPr>
        <p:blipFill rotWithShape="1">
          <a:blip r:embed="rId3">
            <a:alphaModFix/>
          </a:blip>
          <a:srcRect t="159" b="169"/>
          <a:stretch/>
        </p:blipFill>
        <p:spPr>
          <a:xfrm>
            <a:off x="8319625" y="2383625"/>
            <a:ext cx="824375" cy="13060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7"/>
          <p:cNvSpPr txBox="1">
            <a:spLocks noGrp="1"/>
          </p:cNvSpPr>
          <p:nvPr>
            <p:ph type="body" idx="1"/>
          </p:nvPr>
        </p:nvSpPr>
        <p:spPr>
          <a:xfrm>
            <a:off x="713100" y="1714500"/>
            <a:ext cx="4294800" cy="2889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accent1"/>
              </a:buClr>
              <a:buSzPts val="1400"/>
              <a:buChar char="●"/>
              <a:defRPr sz="16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39" name="Google Shape;39;p7"/>
          <p:cNvSpPr txBox="1">
            <a:spLocks noGrp="1"/>
          </p:cNvSpPr>
          <p:nvPr>
            <p:ph type="title"/>
          </p:nvPr>
        </p:nvSpPr>
        <p:spPr>
          <a:xfrm>
            <a:off x="713100" y="539400"/>
            <a:ext cx="4294800" cy="971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40" name="Google Shape;40;p7"/>
          <p:cNvPicPr preferRelativeResize="0"/>
          <p:nvPr/>
        </p:nvPicPr>
        <p:blipFill>
          <a:blip r:embed="rId3">
            <a:alphaModFix/>
          </a:blip>
          <a:stretch>
            <a:fillRect/>
          </a:stretch>
        </p:blipFill>
        <p:spPr>
          <a:xfrm>
            <a:off x="8225057" y="3310850"/>
            <a:ext cx="918950" cy="18326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713100" y="1814638"/>
            <a:ext cx="44853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 name="Google Shape;49;p9"/>
          <p:cNvSpPr txBox="1">
            <a:spLocks noGrp="1"/>
          </p:cNvSpPr>
          <p:nvPr>
            <p:ph type="subTitle" idx="1"/>
          </p:nvPr>
        </p:nvSpPr>
        <p:spPr>
          <a:xfrm>
            <a:off x="713100" y="2573688"/>
            <a:ext cx="4485300" cy="125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50" name="Google Shape;50;p9"/>
          <p:cNvPicPr preferRelativeResize="0"/>
          <p:nvPr/>
        </p:nvPicPr>
        <p:blipFill>
          <a:blip r:embed="rId3">
            <a:alphaModFix/>
          </a:blip>
          <a:stretch>
            <a:fillRect/>
          </a:stretch>
        </p:blipFill>
        <p:spPr>
          <a:xfrm>
            <a:off x="-103000" y="4604088"/>
            <a:ext cx="1815825" cy="639862"/>
          </a:xfrm>
          <a:prstGeom prst="rect">
            <a:avLst/>
          </a:prstGeom>
          <a:noFill/>
          <a:ln>
            <a:noFill/>
          </a:ln>
        </p:spPr>
      </p:pic>
      <p:pic>
        <p:nvPicPr>
          <p:cNvPr id="51" name="Google Shape;51;p9"/>
          <p:cNvPicPr preferRelativeResize="0"/>
          <p:nvPr/>
        </p:nvPicPr>
        <p:blipFill rotWithShape="1">
          <a:blip r:embed="rId4">
            <a:alphaModFix/>
          </a:blip>
          <a:srcRect l="109" r="109"/>
          <a:stretch/>
        </p:blipFill>
        <p:spPr>
          <a:xfrm rot="-5400000">
            <a:off x="8109950" y="3570037"/>
            <a:ext cx="1721326" cy="346775"/>
          </a:xfrm>
          <a:prstGeom prst="rect">
            <a:avLst/>
          </a:prstGeom>
          <a:noFill/>
          <a:ln>
            <a:noFill/>
          </a:ln>
        </p:spPr>
      </p:pic>
      <p:pic>
        <p:nvPicPr>
          <p:cNvPr id="52" name="Google Shape;52;p9"/>
          <p:cNvPicPr preferRelativeResize="0"/>
          <p:nvPr/>
        </p:nvPicPr>
        <p:blipFill rotWithShape="1">
          <a:blip r:embed="rId5">
            <a:alphaModFix/>
          </a:blip>
          <a:srcRect l="357" r="357"/>
          <a:stretch/>
        </p:blipFill>
        <p:spPr>
          <a:xfrm>
            <a:off x="7571224" y="314775"/>
            <a:ext cx="1810751" cy="4492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719975" y="539400"/>
            <a:ext cx="7704000" cy="581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4" name="Google Shape;64;p13"/>
          <p:cNvSpPr txBox="1">
            <a:spLocks noGrp="1"/>
          </p:cNvSpPr>
          <p:nvPr>
            <p:ph type="title" idx="2"/>
          </p:nvPr>
        </p:nvSpPr>
        <p:spPr>
          <a:xfrm>
            <a:off x="719975" y="1779025"/>
            <a:ext cx="26406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 name="Google Shape;65;p13"/>
          <p:cNvSpPr txBox="1">
            <a:spLocks noGrp="1"/>
          </p:cNvSpPr>
          <p:nvPr>
            <p:ph type="subTitle" idx="1"/>
          </p:nvPr>
        </p:nvSpPr>
        <p:spPr>
          <a:xfrm>
            <a:off x="719975" y="226382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3"/>
          </p:nvPr>
        </p:nvSpPr>
        <p:spPr>
          <a:xfrm>
            <a:off x="3419246" y="1779025"/>
            <a:ext cx="23055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7" name="Google Shape;67;p13"/>
          <p:cNvSpPr txBox="1">
            <a:spLocks noGrp="1"/>
          </p:cNvSpPr>
          <p:nvPr>
            <p:ph type="subTitle" idx="4"/>
          </p:nvPr>
        </p:nvSpPr>
        <p:spPr>
          <a:xfrm>
            <a:off x="3419244" y="226382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 name="Google Shape;68;p13"/>
          <p:cNvSpPr txBox="1">
            <a:spLocks noGrp="1"/>
          </p:cNvSpPr>
          <p:nvPr>
            <p:ph type="title" idx="5"/>
          </p:nvPr>
        </p:nvSpPr>
        <p:spPr>
          <a:xfrm>
            <a:off x="719975" y="3482100"/>
            <a:ext cx="23055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9" name="Google Shape;69;p13"/>
          <p:cNvSpPr txBox="1">
            <a:spLocks noGrp="1"/>
          </p:cNvSpPr>
          <p:nvPr>
            <p:ph type="subTitle" idx="6"/>
          </p:nvPr>
        </p:nvSpPr>
        <p:spPr>
          <a:xfrm>
            <a:off x="719975" y="3966900"/>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3"/>
          <p:cNvSpPr txBox="1">
            <a:spLocks noGrp="1"/>
          </p:cNvSpPr>
          <p:nvPr>
            <p:ph type="title" idx="7"/>
          </p:nvPr>
        </p:nvSpPr>
        <p:spPr>
          <a:xfrm>
            <a:off x="3419246" y="3482100"/>
            <a:ext cx="23055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1" name="Google Shape;71;p13"/>
          <p:cNvSpPr txBox="1">
            <a:spLocks noGrp="1"/>
          </p:cNvSpPr>
          <p:nvPr>
            <p:ph type="subTitle" idx="8"/>
          </p:nvPr>
        </p:nvSpPr>
        <p:spPr>
          <a:xfrm>
            <a:off x="3419244" y="3966900"/>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9"/>
          </p:nvPr>
        </p:nvSpPr>
        <p:spPr>
          <a:xfrm>
            <a:off x="6118524" y="1779025"/>
            <a:ext cx="23055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3" name="Google Shape;73;p13"/>
          <p:cNvSpPr txBox="1">
            <a:spLocks noGrp="1"/>
          </p:cNvSpPr>
          <p:nvPr>
            <p:ph type="subTitle" idx="13"/>
          </p:nvPr>
        </p:nvSpPr>
        <p:spPr>
          <a:xfrm>
            <a:off x="6118520" y="226382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 name="Google Shape;74;p13"/>
          <p:cNvSpPr txBox="1">
            <a:spLocks noGrp="1"/>
          </p:cNvSpPr>
          <p:nvPr>
            <p:ph type="title" idx="14"/>
          </p:nvPr>
        </p:nvSpPr>
        <p:spPr>
          <a:xfrm>
            <a:off x="6118524" y="3482100"/>
            <a:ext cx="23055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 name="Google Shape;75;p13"/>
          <p:cNvSpPr txBox="1">
            <a:spLocks noGrp="1"/>
          </p:cNvSpPr>
          <p:nvPr>
            <p:ph type="subTitle" idx="15"/>
          </p:nvPr>
        </p:nvSpPr>
        <p:spPr>
          <a:xfrm>
            <a:off x="6118520" y="3966900"/>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16" hasCustomPrompt="1"/>
          </p:nvPr>
        </p:nvSpPr>
        <p:spPr>
          <a:xfrm>
            <a:off x="719975" y="1345825"/>
            <a:ext cx="767100" cy="433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0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77" name="Google Shape;77;p13"/>
          <p:cNvSpPr txBox="1">
            <a:spLocks noGrp="1"/>
          </p:cNvSpPr>
          <p:nvPr>
            <p:ph type="title" idx="17" hasCustomPrompt="1"/>
          </p:nvPr>
        </p:nvSpPr>
        <p:spPr>
          <a:xfrm>
            <a:off x="3419250" y="1345825"/>
            <a:ext cx="767100" cy="433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0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78" name="Google Shape;78;p13"/>
          <p:cNvSpPr txBox="1">
            <a:spLocks noGrp="1"/>
          </p:cNvSpPr>
          <p:nvPr>
            <p:ph type="title" idx="18" hasCustomPrompt="1"/>
          </p:nvPr>
        </p:nvSpPr>
        <p:spPr>
          <a:xfrm>
            <a:off x="6118525" y="1345825"/>
            <a:ext cx="767100" cy="433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0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79" name="Google Shape;79;p13"/>
          <p:cNvSpPr txBox="1">
            <a:spLocks noGrp="1"/>
          </p:cNvSpPr>
          <p:nvPr>
            <p:ph type="title" idx="19" hasCustomPrompt="1"/>
          </p:nvPr>
        </p:nvSpPr>
        <p:spPr>
          <a:xfrm>
            <a:off x="719975" y="3048900"/>
            <a:ext cx="767100" cy="433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0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80" name="Google Shape;80;p13"/>
          <p:cNvSpPr txBox="1">
            <a:spLocks noGrp="1"/>
          </p:cNvSpPr>
          <p:nvPr>
            <p:ph type="title" idx="20" hasCustomPrompt="1"/>
          </p:nvPr>
        </p:nvSpPr>
        <p:spPr>
          <a:xfrm>
            <a:off x="3419250" y="3048900"/>
            <a:ext cx="767100" cy="433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0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81" name="Google Shape;81;p13"/>
          <p:cNvSpPr txBox="1">
            <a:spLocks noGrp="1"/>
          </p:cNvSpPr>
          <p:nvPr>
            <p:ph type="title" idx="21" hasCustomPrompt="1"/>
          </p:nvPr>
        </p:nvSpPr>
        <p:spPr>
          <a:xfrm>
            <a:off x="6118525" y="3048900"/>
            <a:ext cx="767100" cy="433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0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pic>
        <p:nvPicPr>
          <p:cNvPr id="82" name="Google Shape;82;p13"/>
          <p:cNvPicPr preferRelativeResize="0"/>
          <p:nvPr/>
        </p:nvPicPr>
        <p:blipFill>
          <a:blip r:embed="rId3">
            <a:alphaModFix/>
          </a:blip>
          <a:stretch>
            <a:fillRect/>
          </a:stretch>
        </p:blipFill>
        <p:spPr>
          <a:xfrm>
            <a:off x="7180758" y="-16650"/>
            <a:ext cx="1243218" cy="11121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2">
    <p:bg>
      <p:bgPr>
        <a:blipFill>
          <a:blip r:embed="rId2">
            <a:alphaModFix/>
          </a:blip>
          <a:stretch>
            <a:fillRect/>
          </a:stretch>
        </a:blipFill>
        <a:effectLst/>
      </p:bgPr>
    </p:bg>
    <p:spTree>
      <p:nvGrpSpPr>
        <p:cNvPr id="1" name="Shape 83"/>
        <p:cNvGrpSpPr/>
        <p:nvPr/>
      </p:nvGrpSpPr>
      <p:grpSpPr>
        <a:xfrm>
          <a:off x="0" y="0"/>
          <a:ext cx="0" cy="0"/>
          <a:chOff x="0" y="0"/>
          <a:chExt cx="0" cy="0"/>
        </a:xfrm>
      </p:grpSpPr>
      <p:pic>
        <p:nvPicPr>
          <p:cNvPr id="84" name="Google Shape;84;p14"/>
          <p:cNvPicPr preferRelativeResize="0"/>
          <p:nvPr/>
        </p:nvPicPr>
        <p:blipFill rotWithShape="1">
          <a:blip r:embed="rId3">
            <a:alphaModFix/>
          </a:blip>
          <a:srcRect t="159" b="169"/>
          <a:stretch/>
        </p:blipFill>
        <p:spPr>
          <a:xfrm rot="10800000">
            <a:off x="-13727" y="3469222"/>
            <a:ext cx="716300" cy="1134875"/>
          </a:xfrm>
          <a:prstGeom prst="rect">
            <a:avLst/>
          </a:prstGeom>
          <a:noFill/>
          <a:ln>
            <a:noFill/>
          </a:ln>
        </p:spPr>
      </p:pic>
      <p:pic>
        <p:nvPicPr>
          <p:cNvPr id="85" name="Google Shape;85;p14"/>
          <p:cNvPicPr preferRelativeResize="0"/>
          <p:nvPr/>
        </p:nvPicPr>
        <p:blipFill>
          <a:blip r:embed="rId4">
            <a:alphaModFix/>
          </a:blip>
          <a:stretch>
            <a:fillRect/>
          </a:stretch>
        </p:blipFill>
        <p:spPr>
          <a:xfrm>
            <a:off x="-13716" y="-41150"/>
            <a:ext cx="1506549" cy="1511724"/>
          </a:xfrm>
          <a:prstGeom prst="rect">
            <a:avLst/>
          </a:prstGeom>
          <a:noFill/>
          <a:ln>
            <a:noFill/>
          </a:ln>
        </p:spPr>
      </p:pic>
      <p:sp>
        <p:nvSpPr>
          <p:cNvPr id="86" name="Google Shape;86;p14"/>
          <p:cNvSpPr txBox="1">
            <a:spLocks noGrp="1"/>
          </p:cNvSpPr>
          <p:nvPr>
            <p:ph type="title"/>
          </p:nvPr>
        </p:nvSpPr>
        <p:spPr>
          <a:xfrm>
            <a:off x="5689800" y="2042250"/>
            <a:ext cx="2741100" cy="14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87" name="Google Shape;87;p14"/>
          <p:cNvSpPr txBox="1">
            <a:spLocks noGrp="1"/>
          </p:cNvSpPr>
          <p:nvPr>
            <p:ph type="subTitle" idx="1"/>
          </p:nvPr>
        </p:nvSpPr>
        <p:spPr>
          <a:xfrm>
            <a:off x="5743500" y="3465150"/>
            <a:ext cx="2633700" cy="82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8" name="Google Shape;88;p14"/>
          <p:cNvSpPr txBox="1">
            <a:spLocks noGrp="1"/>
          </p:cNvSpPr>
          <p:nvPr>
            <p:ph type="title" idx="2" hasCustomPrompt="1"/>
          </p:nvPr>
        </p:nvSpPr>
        <p:spPr>
          <a:xfrm>
            <a:off x="6072750" y="987550"/>
            <a:ext cx="1975200" cy="90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8000">
                <a:solidFill>
                  <a:schemeClr val="accen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
    <p:bg>
      <p:bgPr>
        <a:blipFill>
          <a:blip r:embed="rId2">
            <a:alphaModFix/>
          </a:blip>
          <a:stretch>
            <a:fillRect/>
          </a:stretch>
        </a:blipFill>
        <a:effectLst/>
      </p:bgPr>
    </p:bg>
    <p:spTree>
      <p:nvGrpSpPr>
        <p:cNvPr id="1" name="Shape 118"/>
        <p:cNvGrpSpPr/>
        <p:nvPr/>
      </p:nvGrpSpPr>
      <p:grpSpPr>
        <a:xfrm>
          <a:off x="0" y="0"/>
          <a:ext cx="0" cy="0"/>
          <a:chOff x="0" y="0"/>
          <a:chExt cx="0" cy="0"/>
        </a:xfrm>
      </p:grpSpPr>
      <p:sp>
        <p:nvSpPr>
          <p:cNvPr id="119" name="Google Shape;119;p23"/>
          <p:cNvSpPr txBox="1">
            <a:spLocks noGrp="1"/>
          </p:cNvSpPr>
          <p:nvPr>
            <p:ph type="ctrTitle"/>
          </p:nvPr>
        </p:nvSpPr>
        <p:spPr>
          <a:xfrm>
            <a:off x="2367000" y="1619914"/>
            <a:ext cx="4410000" cy="10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8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20" name="Google Shape;120;p23"/>
          <p:cNvSpPr txBox="1">
            <a:spLocks noGrp="1"/>
          </p:cNvSpPr>
          <p:nvPr>
            <p:ph type="subTitle" idx="1"/>
          </p:nvPr>
        </p:nvSpPr>
        <p:spPr>
          <a:xfrm>
            <a:off x="2367000" y="2634375"/>
            <a:ext cx="4410000" cy="88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121" name="Google Shape;121;p23"/>
          <p:cNvPicPr preferRelativeResize="0"/>
          <p:nvPr/>
        </p:nvPicPr>
        <p:blipFill rotWithShape="1">
          <a:blip r:embed="rId3">
            <a:alphaModFix/>
          </a:blip>
          <a:srcRect t="159" b="169"/>
          <a:stretch/>
        </p:blipFill>
        <p:spPr>
          <a:xfrm>
            <a:off x="8353100" y="987550"/>
            <a:ext cx="824375" cy="1306075"/>
          </a:xfrm>
          <a:prstGeom prst="rect">
            <a:avLst/>
          </a:prstGeom>
          <a:noFill/>
          <a:ln>
            <a:noFill/>
          </a:ln>
        </p:spPr>
      </p:pic>
      <p:pic>
        <p:nvPicPr>
          <p:cNvPr id="122" name="Google Shape;122;p23"/>
          <p:cNvPicPr preferRelativeResize="0"/>
          <p:nvPr/>
        </p:nvPicPr>
        <p:blipFill rotWithShape="1">
          <a:blip r:embed="rId4">
            <a:alphaModFix/>
          </a:blip>
          <a:srcRect l="19" r="9"/>
          <a:stretch/>
        </p:blipFill>
        <p:spPr>
          <a:xfrm rot="-5400000">
            <a:off x="251713" y="3754750"/>
            <a:ext cx="1850126" cy="927375"/>
          </a:xfrm>
          <a:prstGeom prst="rect">
            <a:avLst/>
          </a:prstGeom>
          <a:noFill/>
          <a:ln>
            <a:noFill/>
          </a:ln>
        </p:spPr>
      </p:pic>
      <p:pic>
        <p:nvPicPr>
          <p:cNvPr id="123" name="Google Shape;123;p23"/>
          <p:cNvPicPr preferRelativeResize="0"/>
          <p:nvPr/>
        </p:nvPicPr>
        <p:blipFill rotWithShape="1">
          <a:blip r:embed="rId5">
            <a:alphaModFix/>
          </a:blip>
          <a:srcRect l="357" r="357"/>
          <a:stretch/>
        </p:blipFill>
        <p:spPr>
          <a:xfrm>
            <a:off x="7571224" y="4154850"/>
            <a:ext cx="1810751" cy="449250"/>
          </a:xfrm>
          <a:prstGeom prst="rect">
            <a:avLst/>
          </a:prstGeom>
          <a:noFill/>
          <a:ln>
            <a:noFill/>
          </a:ln>
        </p:spPr>
      </p:pic>
      <p:pic>
        <p:nvPicPr>
          <p:cNvPr id="124" name="Google Shape;124;p23"/>
          <p:cNvPicPr preferRelativeResize="0"/>
          <p:nvPr/>
        </p:nvPicPr>
        <p:blipFill>
          <a:blip r:embed="rId6">
            <a:alphaModFix/>
          </a:blip>
          <a:stretch>
            <a:fillRect/>
          </a:stretch>
        </p:blipFill>
        <p:spPr>
          <a:xfrm rot="5400000">
            <a:off x="700625" y="451750"/>
            <a:ext cx="1624724" cy="57251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
    <p:bg>
      <p:bgPr>
        <a:blipFill>
          <a:blip r:embed="rId2">
            <a:alphaModFix/>
          </a:blip>
          <a:stretch>
            <a:fillRect/>
          </a:stretch>
        </a:blipFill>
        <a:effectLst/>
      </p:bgPr>
    </p:bg>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713100" y="996850"/>
            <a:ext cx="3496500" cy="2457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2" name="Google Shape;132;p25"/>
          <p:cNvSpPr txBox="1">
            <a:spLocks noGrp="1"/>
          </p:cNvSpPr>
          <p:nvPr>
            <p:ph type="subTitle" idx="1"/>
          </p:nvPr>
        </p:nvSpPr>
        <p:spPr>
          <a:xfrm>
            <a:off x="713100" y="3149100"/>
            <a:ext cx="3496500" cy="115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33" name="Google Shape;133;p25"/>
          <p:cNvPicPr preferRelativeResize="0"/>
          <p:nvPr/>
        </p:nvPicPr>
        <p:blipFill>
          <a:blip r:embed="rId3">
            <a:alphaModFix/>
          </a:blip>
          <a:stretch>
            <a:fillRect/>
          </a:stretch>
        </p:blipFill>
        <p:spPr>
          <a:xfrm>
            <a:off x="7424388" y="-458725"/>
            <a:ext cx="1006525" cy="15820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ungee"/>
              <a:buNone/>
              <a:defRPr sz="3500">
                <a:solidFill>
                  <a:schemeClr val="dk1"/>
                </a:solidFill>
                <a:latin typeface="Bungee"/>
                <a:ea typeface="Bungee"/>
                <a:cs typeface="Bungee"/>
                <a:sym typeface="Bunge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0" r:id="rId7"/>
    <p:sldLayoutId id="2147483669" r:id="rId8"/>
    <p:sldLayoutId id="2147483671" r:id="rId9"/>
    <p:sldLayoutId id="2147483678" r:id="rId10"/>
    <p:sldLayoutId id="2147483680" r:id="rId11"/>
    <p:sldLayoutId id="2147483682" r:id="rId12"/>
    <p:sldLayoutId id="2147483685" r:id="rId13"/>
    <p:sldLayoutId id="2147483686" r:id="rId14"/>
    <p:sldLayoutId id="2147483687" r:id="rId15"/>
    <p:sldLayoutId id="214748368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7.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9.png"/><Relationship Id="rId7"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9.png"/><Relationship Id="rId3" Type="http://schemas.openxmlformats.org/officeDocument/2006/relationships/image" Target="../media/image9.png"/><Relationship Id="rId7" Type="http://schemas.openxmlformats.org/officeDocument/2006/relationships/image" Target="../media/image32.png"/><Relationship Id="rId12"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1.png"/><Relationship Id="rId11" Type="http://schemas.openxmlformats.org/officeDocument/2006/relationships/image" Target="../media/image37.png"/><Relationship Id="rId5" Type="http://schemas.openxmlformats.org/officeDocument/2006/relationships/image" Target="../media/image30.png"/><Relationship Id="rId10" Type="http://schemas.openxmlformats.org/officeDocument/2006/relationships/image" Target="../media/image36.png"/><Relationship Id="rId4" Type="http://schemas.openxmlformats.org/officeDocument/2006/relationships/image" Target="../media/image29.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9.png"/><Relationship Id="rId7"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23.png"/><Relationship Id="rId9"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png"/><Relationship Id="rId7"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JP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1.JPG"/><Relationship Id="rId5" Type="http://schemas.openxmlformats.org/officeDocument/2006/relationships/image" Target="../media/image20.png"/><Relationship Id="rId4" Type="http://schemas.openxmlformats.org/officeDocument/2006/relationships/hyperlink" Target="https://finance.yahoo.com/most-active/?count=100&amp;offset=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4"/>
        <p:cNvGrpSpPr/>
        <p:nvPr/>
      </p:nvGrpSpPr>
      <p:grpSpPr>
        <a:xfrm>
          <a:off x="0" y="0"/>
          <a:ext cx="0" cy="0"/>
          <a:chOff x="0" y="0"/>
          <a:chExt cx="0" cy="0"/>
        </a:xfrm>
      </p:grpSpPr>
      <p:sp>
        <p:nvSpPr>
          <p:cNvPr id="275" name="Google Shape;275;p45"/>
          <p:cNvSpPr txBox="1">
            <a:spLocks noGrp="1"/>
          </p:cNvSpPr>
          <p:nvPr>
            <p:ph type="ctrTitle"/>
          </p:nvPr>
        </p:nvSpPr>
        <p:spPr>
          <a:xfrm>
            <a:off x="713225" y="539500"/>
            <a:ext cx="5229600" cy="190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STOCK MARKET INVESTORS:</a:t>
            </a:r>
            <a:endParaRPr sz="12000"/>
          </a:p>
        </p:txBody>
      </p:sp>
      <p:sp>
        <p:nvSpPr>
          <p:cNvPr id="276" name="Google Shape;276;p45"/>
          <p:cNvSpPr txBox="1">
            <a:spLocks noGrp="1"/>
          </p:cNvSpPr>
          <p:nvPr>
            <p:ph type="subTitle" idx="1"/>
          </p:nvPr>
        </p:nvSpPr>
        <p:spPr>
          <a:xfrm>
            <a:off x="135709" y="3803510"/>
            <a:ext cx="5229600" cy="77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Group 4 Members: Hikmet, Tyler,  Ana, Abish</a:t>
            </a:r>
            <a:endParaRPr dirty="0"/>
          </a:p>
        </p:txBody>
      </p:sp>
      <p:sp>
        <p:nvSpPr>
          <p:cNvPr id="277" name="Google Shape;277;p45"/>
          <p:cNvSpPr txBox="1">
            <a:spLocks noGrp="1"/>
          </p:cNvSpPr>
          <p:nvPr>
            <p:ph type="subTitle" idx="2"/>
          </p:nvPr>
        </p:nvSpPr>
        <p:spPr>
          <a:xfrm>
            <a:off x="135709" y="2571750"/>
            <a:ext cx="5229600" cy="105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100 Most Viewed Stocks</a:t>
            </a:r>
            <a:endParaRPr dirty="0"/>
          </a:p>
        </p:txBody>
      </p:sp>
      <p:pic>
        <p:nvPicPr>
          <p:cNvPr id="278" name="Google Shape;278;p45"/>
          <p:cNvPicPr preferRelativeResize="0"/>
          <p:nvPr/>
        </p:nvPicPr>
        <p:blipFill>
          <a:blip r:embed="rId4">
            <a:alphaModFix/>
          </a:blip>
          <a:stretch>
            <a:fillRect/>
          </a:stretch>
        </p:blipFill>
        <p:spPr>
          <a:xfrm>
            <a:off x="5247600" y="2523169"/>
            <a:ext cx="1253700" cy="1231760"/>
          </a:xfrm>
          <a:prstGeom prst="rect">
            <a:avLst/>
          </a:prstGeom>
          <a:noFill/>
          <a:ln>
            <a:noFill/>
          </a:ln>
        </p:spPr>
      </p:pic>
      <p:sp>
        <p:nvSpPr>
          <p:cNvPr id="279" name="Google Shape;279;p45"/>
          <p:cNvSpPr/>
          <p:nvPr/>
        </p:nvSpPr>
        <p:spPr>
          <a:xfrm>
            <a:off x="5740909" y="2943303"/>
            <a:ext cx="267082" cy="391491"/>
          </a:xfrm>
          <a:custGeom>
            <a:avLst/>
            <a:gdLst/>
            <a:ahLst/>
            <a:cxnLst/>
            <a:rect l="l" t="t" r="r" b="b"/>
            <a:pathLst>
              <a:path w="23836" h="34939" extrusionOk="0">
                <a:moveTo>
                  <a:pt x="13384" y="7419"/>
                </a:moveTo>
                <a:cubicBezTo>
                  <a:pt x="14186" y="7444"/>
                  <a:pt x="17870" y="7745"/>
                  <a:pt x="17870" y="11053"/>
                </a:cubicBezTo>
                <a:cubicBezTo>
                  <a:pt x="17870" y="11104"/>
                  <a:pt x="17870" y="11129"/>
                  <a:pt x="17870" y="11179"/>
                </a:cubicBezTo>
                <a:cubicBezTo>
                  <a:pt x="17870" y="11179"/>
                  <a:pt x="17870" y="12307"/>
                  <a:pt x="16943" y="13234"/>
                </a:cubicBezTo>
                <a:cubicBezTo>
                  <a:pt x="16191" y="13986"/>
                  <a:pt x="14963" y="14437"/>
                  <a:pt x="13359" y="14637"/>
                </a:cubicBezTo>
                <a:lnTo>
                  <a:pt x="8071" y="14637"/>
                </a:lnTo>
                <a:lnTo>
                  <a:pt x="8071" y="7419"/>
                </a:lnTo>
                <a:close/>
                <a:moveTo>
                  <a:pt x="15640" y="19048"/>
                </a:moveTo>
                <a:cubicBezTo>
                  <a:pt x="17570" y="19048"/>
                  <a:pt x="19149" y="20552"/>
                  <a:pt x="19149" y="22432"/>
                </a:cubicBezTo>
                <a:cubicBezTo>
                  <a:pt x="19149" y="24287"/>
                  <a:pt x="17570" y="25815"/>
                  <a:pt x="15640" y="25815"/>
                </a:cubicBezTo>
                <a:lnTo>
                  <a:pt x="8071" y="25815"/>
                </a:lnTo>
                <a:lnTo>
                  <a:pt x="8071" y="19124"/>
                </a:lnTo>
                <a:lnTo>
                  <a:pt x="11730" y="19124"/>
                </a:lnTo>
                <a:cubicBezTo>
                  <a:pt x="12382" y="19124"/>
                  <a:pt x="13008" y="19099"/>
                  <a:pt x="13610" y="19048"/>
                </a:cubicBezTo>
                <a:close/>
                <a:moveTo>
                  <a:pt x="3359" y="1"/>
                </a:moveTo>
                <a:lnTo>
                  <a:pt x="3359" y="3008"/>
                </a:lnTo>
                <a:lnTo>
                  <a:pt x="803" y="3008"/>
                </a:lnTo>
                <a:lnTo>
                  <a:pt x="803" y="7419"/>
                </a:lnTo>
                <a:lnTo>
                  <a:pt x="3359" y="7419"/>
                </a:lnTo>
                <a:lnTo>
                  <a:pt x="3359" y="16918"/>
                </a:lnTo>
                <a:lnTo>
                  <a:pt x="3359" y="25715"/>
                </a:lnTo>
                <a:lnTo>
                  <a:pt x="1" y="25715"/>
                </a:lnTo>
                <a:lnTo>
                  <a:pt x="1" y="30126"/>
                </a:lnTo>
                <a:lnTo>
                  <a:pt x="3359" y="30126"/>
                </a:lnTo>
                <a:lnTo>
                  <a:pt x="3359" y="34938"/>
                </a:lnTo>
                <a:lnTo>
                  <a:pt x="8071" y="34938"/>
                </a:lnTo>
                <a:lnTo>
                  <a:pt x="8071" y="30226"/>
                </a:lnTo>
                <a:lnTo>
                  <a:pt x="13309" y="30226"/>
                </a:lnTo>
                <a:lnTo>
                  <a:pt x="13309" y="34938"/>
                </a:lnTo>
                <a:lnTo>
                  <a:pt x="17996" y="34938"/>
                </a:lnTo>
                <a:lnTo>
                  <a:pt x="17996" y="29901"/>
                </a:lnTo>
                <a:cubicBezTo>
                  <a:pt x="21354" y="28923"/>
                  <a:pt x="23835" y="25941"/>
                  <a:pt x="23835" y="22432"/>
                </a:cubicBezTo>
                <a:cubicBezTo>
                  <a:pt x="23835" y="19850"/>
                  <a:pt x="22507" y="17545"/>
                  <a:pt x="20477" y="16141"/>
                </a:cubicBezTo>
                <a:cubicBezTo>
                  <a:pt x="22532" y="14011"/>
                  <a:pt x="22582" y="11555"/>
                  <a:pt x="22557" y="11028"/>
                </a:cubicBezTo>
                <a:cubicBezTo>
                  <a:pt x="22532" y="7444"/>
                  <a:pt x="20452" y="5239"/>
                  <a:pt x="17996" y="4061"/>
                </a:cubicBezTo>
                <a:lnTo>
                  <a:pt x="17996" y="1"/>
                </a:lnTo>
                <a:lnTo>
                  <a:pt x="13309" y="1"/>
                </a:lnTo>
                <a:lnTo>
                  <a:pt x="13309" y="3008"/>
                </a:lnTo>
                <a:lnTo>
                  <a:pt x="8071" y="3008"/>
                </a:lnTo>
                <a:lnTo>
                  <a:pt x="80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0" name="Google Shape;280;p45"/>
          <p:cNvPicPr preferRelativeResize="0"/>
          <p:nvPr/>
        </p:nvPicPr>
        <p:blipFill rotWithShape="1">
          <a:blip r:embed="rId5">
            <a:alphaModFix/>
          </a:blip>
          <a:srcRect t="3763" b="3772"/>
          <a:stretch/>
        </p:blipFill>
        <p:spPr>
          <a:xfrm rot="-5400000">
            <a:off x="5933500" y="801269"/>
            <a:ext cx="2555000" cy="850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8"/>
        <p:cNvGrpSpPr/>
        <p:nvPr/>
      </p:nvGrpSpPr>
      <p:grpSpPr>
        <a:xfrm>
          <a:off x="0" y="0"/>
          <a:ext cx="0" cy="0"/>
          <a:chOff x="0" y="0"/>
          <a:chExt cx="0" cy="0"/>
        </a:xfrm>
      </p:grpSpPr>
      <p:pic>
        <p:nvPicPr>
          <p:cNvPr id="379" name="Google Shape;379;p54"/>
          <p:cNvPicPr preferRelativeResize="0"/>
          <p:nvPr/>
        </p:nvPicPr>
        <p:blipFill>
          <a:blip r:embed="rId4">
            <a:alphaModFix/>
          </a:blip>
          <a:stretch>
            <a:fillRect/>
          </a:stretch>
        </p:blipFill>
        <p:spPr>
          <a:xfrm>
            <a:off x="1251950" y="1821779"/>
            <a:ext cx="774300" cy="806816"/>
          </a:xfrm>
          <a:prstGeom prst="rect">
            <a:avLst/>
          </a:prstGeom>
          <a:noFill/>
          <a:ln>
            <a:noFill/>
          </a:ln>
        </p:spPr>
      </p:pic>
      <p:pic>
        <p:nvPicPr>
          <p:cNvPr id="380" name="Google Shape;380;p54"/>
          <p:cNvPicPr preferRelativeResize="0"/>
          <p:nvPr/>
        </p:nvPicPr>
        <p:blipFill>
          <a:blip r:embed="rId4">
            <a:alphaModFix/>
          </a:blip>
          <a:stretch>
            <a:fillRect/>
          </a:stretch>
        </p:blipFill>
        <p:spPr>
          <a:xfrm>
            <a:off x="1251950" y="3411142"/>
            <a:ext cx="774300" cy="806816"/>
          </a:xfrm>
          <a:prstGeom prst="rect">
            <a:avLst/>
          </a:prstGeom>
          <a:noFill/>
          <a:ln>
            <a:noFill/>
          </a:ln>
        </p:spPr>
      </p:pic>
      <p:pic>
        <p:nvPicPr>
          <p:cNvPr id="381" name="Google Shape;381;p54"/>
          <p:cNvPicPr preferRelativeResize="0"/>
          <p:nvPr/>
        </p:nvPicPr>
        <p:blipFill>
          <a:blip r:embed="rId4">
            <a:alphaModFix/>
          </a:blip>
          <a:stretch>
            <a:fillRect/>
          </a:stretch>
        </p:blipFill>
        <p:spPr>
          <a:xfrm>
            <a:off x="7082200" y="1821779"/>
            <a:ext cx="774300" cy="806816"/>
          </a:xfrm>
          <a:prstGeom prst="rect">
            <a:avLst/>
          </a:prstGeom>
          <a:noFill/>
          <a:ln>
            <a:noFill/>
          </a:ln>
        </p:spPr>
      </p:pic>
      <p:pic>
        <p:nvPicPr>
          <p:cNvPr id="382" name="Google Shape;382;p54"/>
          <p:cNvPicPr preferRelativeResize="0"/>
          <p:nvPr/>
        </p:nvPicPr>
        <p:blipFill>
          <a:blip r:embed="rId4">
            <a:alphaModFix/>
          </a:blip>
          <a:stretch>
            <a:fillRect/>
          </a:stretch>
        </p:blipFill>
        <p:spPr>
          <a:xfrm>
            <a:off x="7082200" y="3411142"/>
            <a:ext cx="774300" cy="806816"/>
          </a:xfrm>
          <a:prstGeom prst="rect">
            <a:avLst/>
          </a:prstGeom>
          <a:noFill/>
          <a:ln>
            <a:noFill/>
          </a:ln>
        </p:spPr>
      </p:pic>
      <p:sp>
        <p:nvSpPr>
          <p:cNvPr id="383" name="Google Shape;383;p54"/>
          <p:cNvSpPr txBox="1">
            <a:spLocks noGrp="1"/>
          </p:cNvSpPr>
          <p:nvPr>
            <p:ph type="title"/>
          </p:nvPr>
        </p:nvSpPr>
        <p:spPr>
          <a:xfrm>
            <a:off x="720000" y="4632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Libraries &amp; Visualizations Used</a:t>
            </a:r>
            <a:endParaRPr dirty="0"/>
          </a:p>
        </p:txBody>
      </p:sp>
      <p:sp>
        <p:nvSpPr>
          <p:cNvPr id="384" name="Google Shape;384;p54"/>
          <p:cNvSpPr txBox="1">
            <a:spLocks noGrp="1"/>
          </p:cNvSpPr>
          <p:nvPr>
            <p:ph type="subTitle" idx="6"/>
          </p:nvPr>
        </p:nvSpPr>
        <p:spPr>
          <a:xfrm>
            <a:off x="2264676" y="3464475"/>
            <a:ext cx="2268310" cy="16790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Daily Stock movement of the 100 most viewed stocks running from September 2022 to 2023, based on closing price.</a:t>
            </a:r>
            <a:endParaRPr dirty="0"/>
          </a:p>
        </p:txBody>
      </p:sp>
      <p:sp>
        <p:nvSpPr>
          <p:cNvPr id="385" name="Google Shape;385;p54"/>
          <p:cNvSpPr txBox="1">
            <a:spLocks noGrp="1"/>
          </p:cNvSpPr>
          <p:nvPr>
            <p:ph type="title" idx="2"/>
          </p:nvPr>
        </p:nvSpPr>
        <p:spPr>
          <a:xfrm>
            <a:off x="2343894" y="1497150"/>
            <a:ext cx="2139600" cy="46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Chart.js</a:t>
            </a:r>
            <a:endParaRPr dirty="0"/>
          </a:p>
        </p:txBody>
      </p:sp>
      <p:sp>
        <p:nvSpPr>
          <p:cNvPr id="386" name="Google Shape;386;p54"/>
          <p:cNvSpPr txBox="1">
            <a:spLocks noGrp="1"/>
          </p:cNvSpPr>
          <p:nvPr>
            <p:ph type="subTitle" idx="1"/>
          </p:nvPr>
        </p:nvSpPr>
        <p:spPr>
          <a:xfrm>
            <a:off x="2343894" y="1951415"/>
            <a:ext cx="2175791" cy="80681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Utilized Chart.js library to showcase data in javascript</a:t>
            </a:r>
            <a:endParaRPr dirty="0"/>
          </a:p>
        </p:txBody>
      </p:sp>
      <p:sp>
        <p:nvSpPr>
          <p:cNvPr id="387" name="Google Shape;387;p54"/>
          <p:cNvSpPr txBox="1">
            <a:spLocks noGrp="1"/>
          </p:cNvSpPr>
          <p:nvPr>
            <p:ph type="title" idx="3"/>
          </p:nvPr>
        </p:nvSpPr>
        <p:spPr>
          <a:xfrm>
            <a:off x="4722885" y="1490315"/>
            <a:ext cx="2139600" cy="461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Column Chart</a:t>
            </a:r>
            <a:endParaRPr dirty="0"/>
          </a:p>
        </p:txBody>
      </p:sp>
      <p:sp>
        <p:nvSpPr>
          <p:cNvPr id="388" name="Google Shape;388;p54"/>
          <p:cNvSpPr txBox="1">
            <a:spLocks noGrp="1"/>
          </p:cNvSpPr>
          <p:nvPr>
            <p:ph type="subTitle" idx="4"/>
          </p:nvPr>
        </p:nvSpPr>
        <p:spPr>
          <a:xfrm>
            <a:off x="4513292" y="1900272"/>
            <a:ext cx="2297386" cy="116736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Created a Column Chart to indicate the Top 5 most viewed stocks from a total volume perspective</a:t>
            </a:r>
          </a:p>
        </p:txBody>
      </p:sp>
      <p:sp>
        <p:nvSpPr>
          <p:cNvPr id="389" name="Google Shape;389;p54"/>
          <p:cNvSpPr txBox="1">
            <a:spLocks noGrp="1"/>
          </p:cNvSpPr>
          <p:nvPr>
            <p:ph type="title" idx="5"/>
          </p:nvPr>
        </p:nvSpPr>
        <p:spPr>
          <a:xfrm>
            <a:off x="2315097" y="3063426"/>
            <a:ext cx="2139600" cy="46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Line Graph</a:t>
            </a:r>
            <a:endParaRPr dirty="0"/>
          </a:p>
        </p:txBody>
      </p:sp>
      <p:sp>
        <p:nvSpPr>
          <p:cNvPr id="390" name="Google Shape;390;p54"/>
          <p:cNvSpPr txBox="1">
            <a:spLocks noGrp="1"/>
          </p:cNvSpPr>
          <p:nvPr>
            <p:ph type="title" idx="7"/>
          </p:nvPr>
        </p:nvSpPr>
        <p:spPr>
          <a:xfrm>
            <a:off x="4671078" y="3123002"/>
            <a:ext cx="2139600" cy="461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Pie Chart</a:t>
            </a:r>
            <a:endParaRPr dirty="0"/>
          </a:p>
        </p:txBody>
      </p:sp>
      <p:sp>
        <p:nvSpPr>
          <p:cNvPr id="391" name="Google Shape;391;p54"/>
          <p:cNvSpPr txBox="1">
            <a:spLocks noGrp="1"/>
          </p:cNvSpPr>
          <p:nvPr>
            <p:ph type="subTitle" idx="8"/>
          </p:nvPr>
        </p:nvSpPr>
        <p:spPr>
          <a:xfrm>
            <a:off x="4711601" y="3674398"/>
            <a:ext cx="2191983"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Created a Pie Chart to indicate the Top 5 most viewed stocks from a dividend perspective</a:t>
            </a:r>
            <a:endParaRPr dirty="0"/>
          </a:p>
        </p:txBody>
      </p:sp>
      <p:grpSp>
        <p:nvGrpSpPr>
          <p:cNvPr id="392" name="Google Shape;392;p54"/>
          <p:cNvGrpSpPr/>
          <p:nvPr/>
        </p:nvGrpSpPr>
        <p:grpSpPr>
          <a:xfrm>
            <a:off x="1455937" y="3658640"/>
            <a:ext cx="366349" cy="311805"/>
            <a:chOff x="5645200" y="879425"/>
            <a:chExt cx="478575" cy="407375"/>
          </a:xfrm>
        </p:grpSpPr>
        <p:sp>
          <p:nvSpPr>
            <p:cNvPr id="393" name="Google Shape;393;p54"/>
            <p:cNvSpPr/>
            <p:nvPr/>
          </p:nvSpPr>
          <p:spPr>
            <a:xfrm>
              <a:off x="6004200" y="1075025"/>
              <a:ext cx="86075" cy="93450"/>
            </a:xfrm>
            <a:custGeom>
              <a:avLst/>
              <a:gdLst/>
              <a:ahLst/>
              <a:cxnLst/>
              <a:rect l="l" t="t" r="r" b="b"/>
              <a:pathLst>
                <a:path w="3443" h="3738" extrusionOk="0">
                  <a:moveTo>
                    <a:pt x="1" y="0"/>
                  </a:moveTo>
                  <a:lnTo>
                    <a:pt x="1" y="3737"/>
                  </a:lnTo>
                  <a:lnTo>
                    <a:pt x="1907" y="3737"/>
                  </a:lnTo>
                  <a:cubicBezTo>
                    <a:pt x="2157" y="3737"/>
                    <a:pt x="2377" y="3574"/>
                    <a:pt x="2449" y="3334"/>
                  </a:cubicBezTo>
                  <a:lnTo>
                    <a:pt x="3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4" name="Google Shape;394;p54"/>
            <p:cNvSpPr/>
            <p:nvPr/>
          </p:nvSpPr>
          <p:spPr>
            <a:xfrm>
              <a:off x="5880900" y="953275"/>
              <a:ext cx="95100" cy="93525"/>
            </a:xfrm>
            <a:custGeom>
              <a:avLst/>
              <a:gdLst/>
              <a:ahLst/>
              <a:cxnLst/>
              <a:rect l="l" t="t" r="r" b="b"/>
              <a:pathLst>
                <a:path w="3804" h="3741" extrusionOk="0">
                  <a:moveTo>
                    <a:pt x="0" y="1"/>
                  </a:moveTo>
                  <a:lnTo>
                    <a:pt x="0" y="3741"/>
                  </a:lnTo>
                  <a:lnTo>
                    <a:pt x="3804" y="3741"/>
                  </a:lnTo>
                  <a:lnTo>
                    <a:pt x="3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5" name="Google Shape;395;p54"/>
            <p:cNvSpPr/>
            <p:nvPr/>
          </p:nvSpPr>
          <p:spPr>
            <a:xfrm>
              <a:off x="6004200" y="953275"/>
              <a:ext cx="119575" cy="93525"/>
            </a:xfrm>
            <a:custGeom>
              <a:avLst/>
              <a:gdLst/>
              <a:ahLst/>
              <a:cxnLst/>
              <a:rect l="l" t="t" r="r" b="b"/>
              <a:pathLst>
                <a:path w="4783" h="3741" extrusionOk="0">
                  <a:moveTo>
                    <a:pt x="1" y="1"/>
                  </a:moveTo>
                  <a:lnTo>
                    <a:pt x="1" y="3741"/>
                  </a:lnTo>
                  <a:lnTo>
                    <a:pt x="3777" y="3741"/>
                  </a:lnTo>
                  <a:lnTo>
                    <a:pt x="4674" y="727"/>
                  </a:lnTo>
                  <a:cubicBezTo>
                    <a:pt x="4783" y="365"/>
                    <a:pt x="4512" y="1"/>
                    <a:pt x="4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6" name="Google Shape;396;p54"/>
            <p:cNvSpPr/>
            <p:nvPr/>
          </p:nvSpPr>
          <p:spPr>
            <a:xfrm>
              <a:off x="5880900" y="1075025"/>
              <a:ext cx="95100" cy="93450"/>
            </a:xfrm>
            <a:custGeom>
              <a:avLst/>
              <a:gdLst/>
              <a:ahLst/>
              <a:cxnLst/>
              <a:rect l="l" t="t" r="r" b="b"/>
              <a:pathLst>
                <a:path w="3804" h="3738" extrusionOk="0">
                  <a:moveTo>
                    <a:pt x="0" y="0"/>
                  </a:moveTo>
                  <a:lnTo>
                    <a:pt x="0" y="3737"/>
                  </a:lnTo>
                  <a:lnTo>
                    <a:pt x="3804" y="3737"/>
                  </a:lnTo>
                  <a:lnTo>
                    <a:pt x="38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7" name="Google Shape;397;p54"/>
            <p:cNvSpPr/>
            <p:nvPr/>
          </p:nvSpPr>
          <p:spPr>
            <a:xfrm>
              <a:off x="5645200" y="879425"/>
              <a:ext cx="207500" cy="167375"/>
            </a:xfrm>
            <a:custGeom>
              <a:avLst/>
              <a:gdLst/>
              <a:ahLst/>
              <a:cxnLst/>
              <a:rect l="l" t="t" r="r" b="b"/>
              <a:pathLst>
                <a:path w="8300" h="6695" extrusionOk="0">
                  <a:moveTo>
                    <a:pt x="563" y="1"/>
                  </a:moveTo>
                  <a:cubicBezTo>
                    <a:pt x="253" y="1"/>
                    <a:pt x="0" y="254"/>
                    <a:pt x="0" y="564"/>
                  </a:cubicBezTo>
                  <a:cubicBezTo>
                    <a:pt x="0" y="877"/>
                    <a:pt x="253" y="1130"/>
                    <a:pt x="563" y="1130"/>
                  </a:cubicBezTo>
                  <a:lnTo>
                    <a:pt x="2403" y="1130"/>
                  </a:lnTo>
                  <a:lnTo>
                    <a:pt x="3159" y="3672"/>
                  </a:lnTo>
                  <a:cubicBezTo>
                    <a:pt x="3162" y="3678"/>
                    <a:pt x="3162" y="3687"/>
                    <a:pt x="3165" y="3696"/>
                  </a:cubicBezTo>
                  <a:lnTo>
                    <a:pt x="4059" y="6695"/>
                  </a:lnTo>
                  <a:lnTo>
                    <a:pt x="8299" y="6695"/>
                  </a:lnTo>
                  <a:lnTo>
                    <a:pt x="8299" y="2955"/>
                  </a:lnTo>
                  <a:lnTo>
                    <a:pt x="4123" y="2955"/>
                  </a:lnTo>
                  <a:lnTo>
                    <a:pt x="3364" y="404"/>
                  </a:lnTo>
                  <a:cubicBezTo>
                    <a:pt x="3295" y="163"/>
                    <a:pt x="307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8" name="Google Shape;398;p54"/>
            <p:cNvSpPr/>
            <p:nvPr/>
          </p:nvSpPr>
          <p:spPr>
            <a:xfrm>
              <a:off x="5722500" y="1075025"/>
              <a:ext cx="370875" cy="211775"/>
            </a:xfrm>
            <a:custGeom>
              <a:avLst/>
              <a:gdLst/>
              <a:ahLst/>
              <a:cxnLst/>
              <a:rect l="l" t="t" r="r" b="b"/>
              <a:pathLst>
                <a:path w="14835" h="8471" extrusionOk="0">
                  <a:moveTo>
                    <a:pt x="1305" y="0"/>
                  </a:moveTo>
                  <a:lnTo>
                    <a:pt x="2082" y="2614"/>
                  </a:lnTo>
                  <a:cubicBezTo>
                    <a:pt x="901" y="2701"/>
                    <a:pt x="1" y="3704"/>
                    <a:pt x="40" y="4887"/>
                  </a:cubicBezTo>
                  <a:cubicBezTo>
                    <a:pt x="82" y="6071"/>
                    <a:pt x="1049" y="7010"/>
                    <a:pt x="2232" y="7019"/>
                  </a:cubicBezTo>
                  <a:lnTo>
                    <a:pt x="2795" y="7019"/>
                  </a:lnTo>
                  <a:cubicBezTo>
                    <a:pt x="3045" y="7878"/>
                    <a:pt x="3834" y="8471"/>
                    <a:pt x="4731" y="8471"/>
                  </a:cubicBezTo>
                  <a:cubicBezTo>
                    <a:pt x="5629" y="8471"/>
                    <a:pt x="6418" y="7878"/>
                    <a:pt x="6671" y="7019"/>
                  </a:cubicBezTo>
                  <a:lnTo>
                    <a:pt x="9667" y="7019"/>
                  </a:lnTo>
                  <a:cubicBezTo>
                    <a:pt x="9917" y="7878"/>
                    <a:pt x="10709" y="8471"/>
                    <a:pt x="11606" y="8471"/>
                  </a:cubicBezTo>
                  <a:cubicBezTo>
                    <a:pt x="12500" y="8471"/>
                    <a:pt x="13292" y="7878"/>
                    <a:pt x="13542" y="7019"/>
                  </a:cubicBezTo>
                  <a:lnTo>
                    <a:pt x="14271" y="7019"/>
                  </a:lnTo>
                  <a:cubicBezTo>
                    <a:pt x="14581" y="7019"/>
                    <a:pt x="14834" y="6766"/>
                    <a:pt x="14834" y="6453"/>
                  </a:cubicBezTo>
                  <a:cubicBezTo>
                    <a:pt x="14834" y="6140"/>
                    <a:pt x="14581" y="5890"/>
                    <a:pt x="14271" y="5890"/>
                  </a:cubicBezTo>
                  <a:lnTo>
                    <a:pt x="13542" y="5890"/>
                  </a:lnTo>
                  <a:cubicBezTo>
                    <a:pt x="13292" y="5029"/>
                    <a:pt x="12500" y="4436"/>
                    <a:pt x="11606" y="4436"/>
                  </a:cubicBezTo>
                  <a:cubicBezTo>
                    <a:pt x="10709" y="4436"/>
                    <a:pt x="9917" y="5029"/>
                    <a:pt x="9667" y="5890"/>
                  </a:cubicBezTo>
                  <a:lnTo>
                    <a:pt x="6671" y="5890"/>
                  </a:lnTo>
                  <a:cubicBezTo>
                    <a:pt x="6418" y="5029"/>
                    <a:pt x="5629" y="4436"/>
                    <a:pt x="4731" y="4436"/>
                  </a:cubicBezTo>
                  <a:cubicBezTo>
                    <a:pt x="3834" y="4436"/>
                    <a:pt x="3045" y="5029"/>
                    <a:pt x="2792" y="5890"/>
                  </a:cubicBezTo>
                  <a:lnTo>
                    <a:pt x="2232" y="5890"/>
                  </a:lnTo>
                  <a:cubicBezTo>
                    <a:pt x="1639" y="5890"/>
                    <a:pt x="1157" y="5408"/>
                    <a:pt x="1157" y="4815"/>
                  </a:cubicBezTo>
                  <a:cubicBezTo>
                    <a:pt x="1157" y="4219"/>
                    <a:pt x="1639" y="3737"/>
                    <a:pt x="2232" y="3737"/>
                  </a:cubicBezTo>
                  <a:lnTo>
                    <a:pt x="5207" y="3737"/>
                  </a:lnTo>
                  <a:lnTo>
                    <a:pt x="52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9" name="Google Shape;399;p54"/>
          <p:cNvGrpSpPr/>
          <p:nvPr/>
        </p:nvGrpSpPr>
        <p:grpSpPr>
          <a:xfrm>
            <a:off x="7286179" y="3658658"/>
            <a:ext cx="366350" cy="339725"/>
            <a:chOff x="-62511900" y="4129100"/>
            <a:chExt cx="304050" cy="282000"/>
          </a:xfrm>
        </p:grpSpPr>
        <p:sp>
          <p:nvSpPr>
            <p:cNvPr id="400" name="Google Shape;400;p54"/>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4"/>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4"/>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4"/>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4"/>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54"/>
          <p:cNvGrpSpPr/>
          <p:nvPr/>
        </p:nvGrpSpPr>
        <p:grpSpPr>
          <a:xfrm>
            <a:off x="7259223" y="2064824"/>
            <a:ext cx="420271" cy="320774"/>
            <a:chOff x="-1951475" y="3273100"/>
            <a:chExt cx="291875" cy="222775"/>
          </a:xfrm>
        </p:grpSpPr>
        <p:sp>
          <p:nvSpPr>
            <p:cNvPr id="406" name="Google Shape;406;p54"/>
            <p:cNvSpPr/>
            <p:nvPr/>
          </p:nvSpPr>
          <p:spPr>
            <a:xfrm>
              <a:off x="-1951475" y="3325050"/>
              <a:ext cx="51225" cy="119250"/>
            </a:xfrm>
            <a:custGeom>
              <a:avLst/>
              <a:gdLst/>
              <a:ahLst/>
              <a:cxnLst/>
              <a:rect l="l" t="t" r="r" b="b"/>
              <a:pathLst>
                <a:path w="2049" h="4770" extrusionOk="0">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4"/>
            <p:cNvSpPr/>
            <p:nvPr/>
          </p:nvSpPr>
          <p:spPr>
            <a:xfrm>
              <a:off x="-1711250" y="3273100"/>
              <a:ext cx="51650" cy="221725"/>
            </a:xfrm>
            <a:custGeom>
              <a:avLst/>
              <a:gdLst/>
              <a:ahLst/>
              <a:cxnLst/>
              <a:rect l="l" t="t" r="r" b="b"/>
              <a:pathLst>
                <a:path w="2066" h="8869" extrusionOk="0">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4"/>
            <p:cNvSpPr/>
            <p:nvPr/>
          </p:nvSpPr>
          <p:spPr>
            <a:xfrm>
              <a:off x="-1886900" y="3296575"/>
              <a:ext cx="156775" cy="199300"/>
            </a:xfrm>
            <a:custGeom>
              <a:avLst/>
              <a:gdLst/>
              <a:ahLst/>
              <a:cxnLst/>
              <a:rect l="l" t="t" r="r" b="b"/>
              <a:pathLst>
                <a:path w="6271" h="7972" extrusionOk="0">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54"/>
          <p:cNvGrpSpPr/>
          <p:nvPr/>
        </p:nvGrpSpPr>
        <p:grpSpPr>
          <a:xfrm>
            <a:off x="1455915" y="2042077"/>
            <a:ext cx="366364" cy="366248"/>
            <a:chOff x="-60255350" y="3733825"/>
            <a:chExt cx="316650" cy="316550"/>
          </a:xfrm>
        </p:grpSpPr>
        <p:sp>
          <p:nvSpPr>
            <p:cNvPr id="410" name="Google Shape;410;p54"/>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4"/>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4"/>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4"/>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4"/>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4"/>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4"/>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AF5B08E-13BF-14C1-40B4-A3D98C887DDF}"/>
              </a:ext>
            </a:extLst>
          </p:cNvPr>
          <p:cNvPicPr>
            <a:picLocks noChangeAspect="1"/>
          </p:cNvPicPr>
          <p:nvPr/>
        </p:nvPicPr>
        <p:blipFill>
          <a:blip r:embed="rId5"/>
          <a:stretch>
            <a:fillRect/>
          </a:stretch>
        </p:blipFill>
        <p:spPr>
          <a:xfrm>
            <a:off x="983152" y="1524518"/>
            <a:ext cx="1225740" cy="1240229"/>
          </a:xfrm>
          <a:prstGeom prst="rect">
            <a:avLst/>
          </a:prstGeom>
        </p:spPr>
      </p:pic>
      <p:pic>
        <p:nvPicPr>
          <p:cNvPr id="5" name="Picture 4">
            <a:extLst>
              <a:ext uri="{FF2B5EF4-FFF2-40B4-BE49-F238E27FC236}">
                <a16:creationId xmlns:a16="http://schemas.microsoft.com/office/drawing/2014/main" id="{4BDA76F0-BB41-8FD5-01F8-32DDA4030255}"/>
              </a:ext>
            </a:extLst>
          </p:cNvPr>
          <p:cNvPicPr>
            <a:picLocks noChangeAspect="1"/>
          </p:cNvPicPr>
          <p:nvPr/>
        </p:nvPicPr>
        <p:blipFill>
          <a:blip r:embed="rId6"/>
          <a:stretch>
            <a:fillRect/>
          </a:stretch>
        </p:blipFill>
        <p:spPr>
          <a:xfrm>
            <a:off x="853690" y="3170367"/>
            <a:ext cx="1318173" cy="1016092"/>
          </a:xfrm>
          <a:prstGeom prst="rect">
            <a:avLst/>
          </a:prstGeom>
        </p:spPr>
      </p:pic>
      <p:pic>
        <p:nvPicPr>
          <p:cNvPr id="7" name="Picture 6">
            <a:extLst>
              <a:ext uri="{FF2B5EF4-FFF2-40B4-BE49-F238E27FC236}">
                <a16:creationId xmlns:a16="http://schemas.microsoft.com/office/drawing/2014/main" id="{18A3C5A3-BF79-8AC5-FDC9-ECFA8077EC3D}"/>
              </a:ext>
            </a:extLst>
          </p:cNvPr>
          <p:cNvPicPr>
            <a:picLocks noChangeAspect="1"/>
          </p:cNvPicPr>
          <p:nvPr/>
        </p:nvPicPr>
        <p:blipFill>
          <a:blip r:embed="rId7"/>
          <a:stretch>
            <a:fillRect/>
          </a:stretch>
        </p:blipFill>
        <p:spPr>
          <a:xfrm>
            <a:off x="6921324" y="1670194"/>
            <a:ext cx="1630060" cy="1009220"/>
          </a:xfrm>
          <a:prstGeom prst="rect">
            <a:avLst/>
          </a:prstGeom>
        </p:spPr>
      </p:pic>
      <p:pic>
        <p:nvPicPr>
          <p:cNvPr id="9" name="Picture 8">
            <a:extLst>
              <a:ext uri="{FF2B5EF4-FFF2-40B4-BE49-F238E27FC236}">
                <a16:creationId xmlns:a16="http://schemas.microsoft.com/office/drawing/2014/main" id="{82AC88FF-FD4B-B55E-16E5-832C300EDDC4}"/>
              </a:ext>
            </a:extLst>
          </p:cNvPr>
          <p:cNvPicPr>
            <a:picLocks noChangeAspect="1"/>
          </p:cNvPicPr>
          <p:nvPr/>
        </p:nvPicPr>
        <p:blipFill>
          <a:blip r:embed="rId8"/>
          <a:stretch>
            <a:fillRect/>
          </a:stretch>
        </p:blipFill>
        <p:spPr>
          <a:xfrm>
            <a:off x="6941942" y="2910853"/>
            <a:ext cx="1588823" cy="13011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0"/>
        <p:cNvGrpSpPr/>
        <p:nvPr/>
      </p:nvGrpSpPr>
      <p:grpSpPr>
        <a:xfrm>
          <a:off x="0" y="0"/>
          <a:ext cx="0" cy="0"/>
          <a:chOff x="0" y="0"/>
          <a:chExt cx="0" cy="0"/>
        </a:xfrm>
      </p:grpSpPr>
      <p:sp>
        <p:nvSpPr>
          <p:cNvPr id="321" name="Google Shape;321;p49"/>
          <p:cNvSpPr txBox="1">
            <a:spLocks noGrp="1"/>
          </p:cNvSpPr>
          <p:nvPr>
            <p:ph type="title"/>
          </p:nvPr>
        </p:nvSpPr>
        <p:spPr>
          <a:xfrm>
            <a:off x="973700" y="1972750"/>
            <a:ext cx="2741100" cy="14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Market Analysis</a:t>
            </a:r>
            <a:endParaRPr dirty="0"/>
          </a:p>
        </p:txBody>
      </p:sp>
      <p:sp>
        <p:nvSpPr>
          <p:cNvPr id="322" name="Google Shape;322;p49"/>
          <p:cNvSpPr txBox="1">
            <a:spLocks noGrp="1"/>
          </p:cNvSpPr>
          <p:nvPr>
            <p:ph type="subTitle" idx="1"/>
          </p:nvPr>
        </p:nvSpPr>
        <p:spPr>
          <a:xfrm>
            <a:off x="1027400" y="3395650"/>
            <a:ext cx="2633700" cy="829800"/>
          </a:xfrm>
          <a:prstGeom prst="rect">
            <a:avLst/>
          </a:prstGeom>
        </p:spPr>
        <p:txBody>
          <a:bodyPr spcFirstLastPara="1" wrap="square" lIns="91425" tIns="91425" rIns="91425" bIns="91425" anchor="ctr" anchorCtr="0">
            <a:noAutofit/>
          </a:bodyPr>
          <a:lstStyle/>
          <a:p>
            <a:pPr marL="0" lvl="0" indent="0"/>
            <a:r>
              <a:rPr lang="en" dirty="0"/>
              <a:t>Decision Criteria for Picking a Particular stock</a:t>
            </a:r>
            <a:endParaRPr dirty="0"/>
          </a:p>
        </p:txBody>
      </p:sp>
      <p:sp>
        <p:nvSpPr>
          <p:cNvPr id="323" name="Google Shape;323;p49"/>
          <p:cNvSpPr txBox="1">
            <a:spLocks noGrp="1"/>
          </p:cNvSpPr>
          <p:nvPr>
            <p:ph type="title" idx="2"/>
          </p:nvPr>
        </p:nvSpPr>
        <p:spPr>
          <a:xfrm>
            <a:off x="1356650" y="918050"/>
            <a:ext cx="1975200" cy="9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pic>
        <p:nvPicPr>
          <p:cNvPr id="324" name="Google Shape;324;p49"/>
          <p:cNvPicPr preferRelativeResize="0"/>
          <p:nvPr/>
        </p:nvPicPr>
        <p:blipFill rotWithShape="1">
          <a:blip r:embed="rId4">
            <a:alphaModFix/>
          </a:blip>
          <a:srcRect t="514" b="524"/>
          <a:stretch/>
        </p:blipFill>
        <p:spPr>
          <a:xfrm>
            <a:off x="6999659" y="0"/>
            <a:ext cx="1431240" cy="1422900"/>
          </a:xfrm>
          <a:prstGeom prst="rect">
            <a:avLst/>
          </a:prstGeom>
          <a:noFill/>
          <a:ln>
            <a:noFill/>
          </a:ln>
        </p:spPr>
      </p:pic>
      <p:pic>
        <p:nvPicPr>
          <p:cNvPr id="325" name="Google Shape;325;p49"/>
          <p:cNvPicPr preferRelativeResize="0"/>
          <p:nvPr/>
        </p:nvPicPr>
        <p:blipFill rotWithShape="1">
          <a:blip r:embed="rId5">
            <a:alphaModFix/>
          </a:blip>
          <a:srcRect l="19" r="9"/>
          <a:stretch/>
        </p:blipFill>
        <p:spPr>
          <a:xfrm rot="5400000">
            <a:off x="5792825" y="3754750"/>
            <a:ext cx="1850126" cy="927375"/>
          </a:xfrm>
          <a:prstGeom prst="rect">
            <a:avLst/>
          </a:prstGeom>
          <a:noFill/>
          <a:ln>
            <a:noFill/>
          </a:ln>
        </p:spPr>
      </p:pic>
    </p:spTree>
    <p:extLst>
      <p:ext uri="{BB962C8B-B14F-4D97-AF65-F5344CB8AC3E}">
        <p14:creationId xmlns:p14="http://schemas.microsoft.com/office/powerpoint/2010/main" val="3257129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0"/>
        <p:cNvGrpSpPr/>
        <p:nvPr/>
      </p:nvGrpSpPr>
      <p:grpSpPr>
        <a:xfrm>
          <a:off x="0" y="0"/>
          <a:ext cx="0" cy="0"/>
          <a:chOff x="0" y="0"/>
          <a:chExt cx="0" cy="0"/>
        </a:xfrm>
      </p:grpSpPr>
      <p:pic>
        <p:nvPicPr>
          <p:cNvPr id="421" name="Google Shape;421;p55"/>
          <p:cNvPicPr preferRelativeResize="0"/>
          <p:nvPr/>
        </p:nvPicPr>
        <p:blipFill>
          <a:blip r:embed="rId4">
            <a:alphaModFix/>
          </a:blip>
          <a:stretch>
            <a:fillRect/>
          </a:stretch>
        </p:blipFill>
        <p:spPr>
          <a:xfrm>
            <a:off x="4304175" y="1268762"/>
            <a:ext cx="534850" cy="557325"/>
          </a:xfrm>
          <a:prstGeom prst="rect">
            <a:avLst/>
          </a:prstGeom>
          <a:noFill/>
          <a:ln>
            <a:noFill/>
          </a:ln>
        </p:spPr>
      </p:pic>
      <p:pic>
        <p:nvPicPr>
          <p:cNvPr id="422" name="Google Shape;422;p55"/>
          <p:cNvPicPr preferRelativeResize="0"/>
          <p:nvPr/>
        </p:nvPicPr>
        <p:blipFill>
          <a:blip r:embed="rId4">
            <a:alphaModFix/>
          </a:blip>
          <a:stretch>
            <a:fillRect/>
          </a:stretch>
        </p:blipFill>
        <p:spPr>
          <a:xfrm>
            <a:off x="6753400" y="1268762"/>
            <a:ext cx="534850" cy="557325"/>
          </a:xfrm>
          <a:prstGeom prst="rect">
            <a:avLst/>
          </a:prstGeom>
          <a:noFill/>
          <a:ln>
            <a:noFill/>
          </a:ln>
        </p:spPr>
      </p:pic>
      <p:pic>
        <p:nvPicPr>
          <p:cNvPr id="423" name="Google Shape;423;p55"/>
          <p:cNvPicPr preferRelativeResize="0"/>
          <p:nvPr/>
        </p:nvPicPr>
        <p:blipFill>
          <a:blip r:embed="rId4">
            <a:alphaModFix/>
          </a:blip>
          <a:stretch>
            <a:fillRect/>
          </a:stretch>
        </p:blipFill>
        <p:spPr>
          <a:xfrm>
            <a:off x="1825000" y="1268762"/>
            <a:ext cx="534850" cy="557325"/>
          </a:xfrm>
          <a:prstGeom prst="rect">
            <a:avLst/>
          </a:prstGeom>
          <a:noFill/>
          <a:ln>
            <a:noFill/>
          </a:ln>
        </p:spPr>
      </p:pic>
      <p:pic>
        <p:nvPicPr>
          <p:cNvPr id="424" name="Google Shape;424;p55"/>
          <p:cNvPicPr preferRelativeResize="0"/>
          <p:nvPr/>
        </p:nvPicPr>
        <p:blipFill>
          <a:blip r:embed="rId4">
            <a:alphaModFix/>
          </a:blip>
          <a:stretch>
            <a:fillRect/>
          </a:stretch>
        </p:blipFill>
        <p:spPr>
          <a:xfrm>
            <a:off x="5697068" y="2914297"/>
            <a:ext cx="534850" cy="557325"/>
          </a:xfrm>
          <a:prstGeom prst="rect">
            <a:avLst/>
          </a:prstGeom>
          <a:noFill/>
          <a:ln>
            <a:noFill/>
          </a:ln>
        </p:spPr>
      </p:pic>
      <p:pic>
        <p:nvPicPr>
          <p:cNvPr id="426" name="Google Shape;426;p55"/>
          <p:cNvPicPr preferRelativeResize="0"/>
          <p:nvPr/>
        </p:nvPicPr>
        <p:blipFill>
          <a:blip r:embed="rId4">
            <a:alphaModFix/>
          </a:blip>
          <a:stretch>
            <a:fillRect/>
          </a:stretch>
        </p:blipFill>
        <p:spPr>
          <a:xfrm>
            <a:off x="2895788" y="2901320"/>
            <a:ext cx="534850" cy="557325"/>
          </a:xfrm>
          <a:prstGeom prst="rect">
            <a:avLst/>
          </a:prstGeom>
          <a:noFill/>
          <a:ln>
            <a:noFill/>
          </a:ln>
        </p:spPr>
      </p:pic>
      <p:sp>
        <p:nvSpPr>
          <p:cNvPr id="429" name="Google Shape;429;p55"/>
          <p:cNvSpPr txBox="1">
            <a:spLocks noGrp="1"/>
          </p:cNvSpPr>
          <p:nvPr>
            <p:ph type="title" idx="9"/>
          </p:nvPr>
        </p:nvSpPr>
        <p:spPr>
          <a:xfrm>
            <a:off x="6056725" y="1820150"/>
            <a:ext cx="1986000" cy="3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AMD</a:t>
            </a:r>
            <a:endParaRPr dirty="0"/>
          </a:p>
        </p:txBody>
      </p:sp>
      <p:sp>
        <p:nvSpPr>
          <p:cNvPr id="432" name="Google Shape;432;p55"/>
          <p:cNvSpPr txBox="1">
            <a:spLocks noGrp="1"/>
          </p:cNvSpPr>
          <p:nvPr>
            <p:ph type="title" idx="2"/>
          </p:nvPr>
        </p:nvSpPr>
        <p:spPr>
          <a:xfrm>
            <a:off x="1101175" y="1820150"/>
            <a:ext cx="1986000" cy="3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Tesla</a:t>
            </a:r>
            <a:endParaRPr dirty="0"/>
          </a:p>
        </p:txBody>
      </p:sp>
      <p:sp>
        <p:nvSpPr>
          <p:cNvPr id="434" name="Google Shape;434;p55"/>
          <p:cNvSpPr txBox="1">
            <a:spLocks noGrp="1"/>
          </p:cNvSpPr>
          <p:nvPr>
            <p:ph type="title" idx="3"/>
          </p:nvPr>
        </p:nvSpPr>
        <p:spPr>
          <a:xfrm>
            <a:off x="3578947" y="1820150"/>
            <a:ext cx="1986000" cy="3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Apple</a:t>
            </a:r>
            <a:endParaRPr dirty="0"/>
          </a:p>
        </p:txBody>
      </p:sp>
      <p:sp>
        <p:nvSpPr>
          <p:cNvPr id="436" name="Google Shape;436;p55"/>
          <p:cNvSpPr txBox="1">
            <a:spLocks noGrp="1"/>
          </p:cNvSpPr>
          <p:nvPr>
            <p:ph type="title" idx="5"/>
          </p:nvPr>
        </p:nvSpPr>
        <p:spPr>
          <a:xfrm>
            <a:off x="1987486" y="3544043"/>
            <a:ext cx="1986000" cy="3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Amazon</a:t>
            </a:r>
            <a:endParaRPr dirty="0"/>
          </a:p>
        </p:txBody>
      </p:sp>
      <p:sp>
        <p:nvSpPr>
          <p:cNvPr id="438" name="Google Shape;438;p55"/>
          <p:cNvSpPr txBox="1">
            <a:spLocks noGrp="1"/>
          </p:cNvSpPr>
          <p:nvPr>
            <p:ph type="title" idx="7"/>
          </p:nvPr>
        </p:nvSpPr>
        <p:spPr>
          <a:xfrm>
            <a:off x="4825305" y="3555192"/>
            <a:ext cx="1986000" cy="3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Google</a:t>
            </a:r>
            <a:endParaRPr dirty="0"/>
          </a:p>
        </p:txBody>
      </p:sp>
      <p:sp>
        <p:nvSpPr>
          <p:cNvPr id="440" name="Google Shape;440;p55"/>
          <p:cNvSpPr/>
          <p:nvPr/>
        </p:nvSpPr>
        <p:spPr>
          <a:xfrm>
            <a:off x="4396769" y="1388855"/>
            <a:ext cx="319706" cy="324391"/>
          </a:xfrm>
          <a:custGeom>
            <a:avLst/>
            <a:gdLst/>
            <a:ahLst/>
            <a:cxnLst/>
            <a:rect l="l" t="t" r="r" b="b"/>
            <a:pathLst>
              <a:path w="30778" h="31229" extrusionOk="0">
                <a:moveTo>
                  <a:pt x="24036" y="0"/>
                </a:moveTo>
                <a:cubicBezTo>
                  <a:pt x="20301" y="0"/>
                  <a:pt x="17294" y="3033"/>
                  <a:pt x="17294" y="6767"/>
                </a:cubicBezTo>
                <a:cubicBezTo>
                  <a:pt x="17294" y="7820"/>
                  <a:pt x="17519" y="8797"/>
                  <a:pt x="17945" y="9700"/>
                </a:cubicBezTo>
                <a:cubicBezTo>
                  <a:pt x="17945" y="9700"/>
                  <a:pt x="16896" y="11890"/>
                  <a:pt x="14786" y="11890"/>
                </a:cubicBezTo>
                <a:cubicBezTo>
                  <a:pt x="14207" y="11890"/>
                  <a:pt x="13547" y="11725"/>
                  <a:pt x="12808" y="11304"/>
                </a:cubicBezTo>
                <a:cubicBezTo>
                  <a:pt x="11730" y="9073"/>
                  <a:pt x="9424" y="7519"/>
                  <a:pt x="6767" y="7519"/>
                </a:cubicBezTo>
                <a:cubicBezTo>
                  <a:pt x="3033" y="7519"/>
                  <a:pt x="0" y="10552"/>
                  <a:pt x="0" y="14286"/>
                </a:cubicBezTo>
                <a:cubicBezTo>
                  <a:pt x="0" y="17996"/>
                  <a:pt x="3033" y="21028"/>
                  <a:pt x="6767" y="21028"/>
                </a:cubicBezTo>
                <a:cubicBezTo>
                  <a:pt x="9098" y="21028"/>
                  <a:pt x="11153" y="19850"/>
                  <a:pt x="12356" y="18046"/>
                </a:cubicBezTo>
                <a:cubicBezTo>
                  <a:pt x="12356" y="18046"/>
                  <a:pt x="13066" y="17728"/>
                  <a:pt x="13987" y="17728"/>
                </a:cubicBezTo>
                <a:cubicBezTo>
                  <a:pt x="15068" y="17728"/>
                  <a:pt x="16441" y="18167"/>
                  <a:pt x="17294" y="20076"/>
                </a:cubicBezTo>
                <a:cubicBezTo>
                  <a:pt x="16266" y="21254"/>
                  <a:pt x="15640" y="22808"/>
                  <a:pt x="15640" y="24487"/>
                </a:cubicBezTo>
                <a:cubicBezTo>
                  <a:pt x="15640" y="28221"/>
                  <a:pt x="18672" y="31229"/>
                  <a:pt x="22407" y="31229"/>
                </a:cubicBezTo>
                <a:cubicBezTo>
                  <a:pt x="26116" y="31229"/>
                  <a:pt x="29148" y="28221"/>
                  <a:pt x="29148" y="24487"/>
                </a:cubicBezTo>
                <a:cubicBezTo>
                  <a:pt x="29148" y="20752"/>
                  <a:pt x="26116" y="17720"/>
                  <a:pt x="22407" y="17720"/>
                </a:cubicBezTo>
                <a:cubicBezTo>
                  <a:pt x="22407" y="17720"/>
                  <a:pt x="20928" y="14913"/>
                  <a:pt x="23409" y="13509"/>
                </a:cubicBezTo>
                <a:lnTo>
                  <a:pt x="23434" y="13484"/>
                </a:lnTo>
                <a:cubicBezTo>
                  <a:pt x="23635" y="13509"/>
                  <a:pt x="23835" y="13509"/>
                  <a:pt x="24036" y="13509"/>
                </a:cubicBezTo>
                <a:cubicBezTo>
                  <a:pt x="27770" y="13509"/>
                  <a:pt x="30778" y="10477"/>
                  <a:pt x="30778" y="6767"/>
                </a:cubicBezTo>
                <a:cubicBezTo>
                  <a:pt x="30778" y="3033"/>
                  <a:pt x="27770" y="0"/>
                  <a:pt x="240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5"/>
          <p:cNvSpPr/>
          <p:nvPr/>
        </p:nvSpPr>
        <p:spPr>
          <a:xfrm>
            <a:off x="1987486" y="1366206"/>
            <a:ext cx="213484" cy="369691"/>
          </a:xfrm>
          <a:custGeom>
            <a:avLst/>
            <a:gdLst/>
            <a:ahLst/>
            <a:cxnLst/>
            <a:rect l="l" t="t" r="r" b="b"/>
            <a:pathLst>
              <a:path w="20552" h="35590" extrusionOk="0">
                <a:moveTo>
                  <a:pt x="7569" y="1"/>
                </a:moveTo>
                <a:lnTo>
                  <a:pt x="7569" y="3560"/>
                </a:lnTo>
                <a:lnTo>
                  <a:pt x="652" y="3560"/>
                </a:lnTo>
                <a:lnTo>
                  <a:pt x="652" y="8948"/>
                </a:lnTo>
                <a:lnTo>
                  <a:pt x="13985" y="8948"/>
                </a:lnTo>
                <a:lnTo>
                  <a:pt x="0" y="26342"/>
                </a:lnTo>
                <a:lnTo>
                  <a:pt x="0" y="32031"/>
                </a:lnTo>
                <a:lnTo>
                  <a:pt x="7569" y="32031"/>
                </a:lnTo>
                <a:lnTo>
                  <a:pt x="7569" y="35590"/>
                </a:lnTo>
                <a:lnTo>
                  <a:pt x="12958" y="35590"/>
                </a:lnTo>
                <a:lnTo>
                  <a:pt x="12958" y="32031"/>
                </a:lnTo>
                <a:lnTo>
                  <a:pt x="19900" y="32031"/>
                </a:lnTo>
                <a:lnTo>
                  <a:pt x="19900" y="26642"/>
                </a:lnTo>
                <a:lnTo>
                  <a:pt x="6667" y="26642"/>
                </a:lnTo>
                <a:lnTo>
                  <a:pt x="20552" y="9399"/>
                </a:lnTo>
                <a:lnTo>
                  <a:pt x="20552" y="3560"/>
                </a:lnTo>
                <a:lnTo>
                  <a:pt x="12958" y="3560"/>
                </a:lnTo>
                <a:lnTo>
                  <a:pt x="129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5"/>
          <p:cNvSpPr/>
          <p:nvPr/>
        </p:nvSpPr>
        <p:spPr>
          <a:xfrm>
            <a:off x="6842167" y="1416102"/>
            <a:ext cx="353809" cy="297155"/>
          </a:xfrm>
          <a:custGeom>
            <a:avLst/>
            <a:gdLst/>
            <a:ahLst/>
            <a:cxnLst/>
            <a:rect l="l" t="t" r="r" b="b"/>
            <a:pathLst>
              <a:path w="34061" h="28607" extrusionOk="0">
                <a:moveTo>
                  <a:pt x="12306" y="4416"/>
                </a:moveTo>
                <a:lnTo>
                  <a:pt x="22758" y="19328"/>
                </a:lnTo>
                <a:lnTo>
                  <a:pt x="21780" y="23038"/>
                </a:lnTo>
                <a:lnTo>
                  <a:pt x="11454" y="8526"/>
                </a:lnTo>
                <a:lnTo>
                  <a:pt x="12306" y="4416"/>
                </a:lnTo>
                <a:close/>
                <a:moveTo>
                  <a:pt x="11683" y="1"/>
                </a:moveTo>
                <a:cubicBezTo>
                  <a:pt x="9967" y="1"/>
                  <a:pt x="7643" y="574"/>
                  <a:pt x="6492" y="3363"/>
                </a:cubicBezTo>
                <a:cubicBezTo>
                  <a:pt x="4562" y="8100"/>
                  <a:pt x="0" y="26446"/>
                  <a:pt x="0" y="26446"/>
                </a:cubicBezTo>
                <a:cubicBezTo>
                  <a:pt x="0" y="26446"/>
                  <a:pt x="643" y="26576"/>
                  <a:pt x="1565" y="26576"/>
                </a:cubicBezTo>
                <a:cubicBezTo>
                  <a:pt x="3474" y="26576"/>
                  <a:pt x="6580" y="26018"/>
                  <a:pt x="7645" y="22586"/>
                </a:cubicBezTo>
                <a:lnTo>
                  <a:pt x="10527" y="12110"/>
                </a:lnTo>
                <a:lnTo>
                  <a:pt x="20602" y="27198"/>
                </a:lnTo>
                <a:cubicBezTo>
                  <a:pt x="20402" y="28000"/>
                  <a:pt x="20276" y="28476"/>
                  <a:pt x="20276" y="28476"/>
                </a:cubicBezTo>
                <a:cubicBezTo>
                  <a:pt x="20276" y="28476"/>
                  <a:pt x="20919" y="28606"/>
                  <a:pt x="21841" y="28606"/>
                </a:cubicBezTo>
                <a:cubicBezTo>
                  <a:pt x="23750" y="28606"/>
                  <a:pt x="26856" y="28048"/>
                  <a:pt x="27920" y="24617"/>
                </a:cubicBezTo>
                <a:lnTo>
                  <a:pt x="34061" y="2311"/>
                </a:lnTo>
                <a:cubicBezTo>
                  <a:pt x="34061" y="2311"/>
                  <a:pt x="33158" y="2031"/>
                  <a:pt x="31961" y="2031"/>
                </a:cubicBezTo>
                <a:cubicBezTo>
                  <a:pt x="30247" y="2031"/>
                  <a:pt x="27929" y="2604"/>
                  <a:pt x="26793" y="5393"/>
                </a:cubicBezTo>
                <a:cubicBezTo>
                  <a:pt x="26066" y="7173"/>
                  <a:pt x="24963" y="10907"/>
                  <a:pt x="23860" y="14842"/>
                </a:cubicBezTo>
                <a:lnTo>
                  <a:pt x="13785" y="281"/>
                </a:lnTo>
                <a:cubicBezTo>
                  <a:pt x="13785" y="281"/>
                  <a:pt x="12882" y="1"/>
                  <a:pt x="11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5"/>
          <p:cNvSpPr/>
          <p:nvPr/>
        </p:nvSpPr>
        <p:spPr>
          <a:xfrm>
            <a:off x="5818305" y="3011647"/>
            <a:ext cx="292377" cy="296542"/>
          </a:xfrm>
          <a:custGeom>
            <a:avLst/>
            <a:gdLst/>
            <a:ahLst/>
            <a:cxnLst/>
            <a:rect l="l" t="t" r="r" b="b"/>
            <a:pathLst>
              <a:path w="28147" h="28548" extrusionOk="0">
                <a:moveTo>
                  <a:pt x="14462" y="4562"/>
                </a:moveTo>
                <a:cubicBezTo>
                  <a:pt x="15389" y="4562"/>
                  <a:pt x="23585" y="4838"/>
                  <a:pt x="23585" y="14287"/>
                </a:cubicBezTo>
                <a:cubicBezTo>
                  <a:pt x="23585" y="18297"/>
                  <a:pt x="22281" y="21129"/>
                  <a:pt x="19750" y="22683"/>
                </a:cubicBezTo>
                <a:cubicBezTo>
                  <a:pt x="17695" y="23936"/>
                  <a:pt x="15464" y="23986"/>
                  <a:pt x="15038" y="23986"/>
                </a:cubicBezTo>
                <a:lnTo>
                  <a:pt x="9549" y="23986"/>
                </a:lnTo>
                <a:lnTo>
                  <a:pt x="9549" y="15991"/>
                </a:lnTo>
                <a:lnTo>
                  <a:pt x="14036" y="15991"/>
                </a:lnTo>
                <a:lnTo>
                  <a:pt x="14036" y="11430"/>
                </a:lnTo>
                <a:lnTo>
                  <a:pt x="9549" y="11430"/>
                </a:lnTo>
                <a:lnTo>
                  <a:pt x="9549" y="4562"/>
                </a:lnTo>
                <a:close/>
                <a:moveTo>
                  <a:pt x="5013" y="1"/>
                </a:moveTo>
                <a:lnTo>
                  <a:pt x="5013" y="11430"/>
                </a:lnTo>
                <a:lnTo>
                  <a:pt x="1" y="11430"/>
                </a:lnTo>
                <a:lnTo>
                  <a:pt x="1" y="15991"/>
                </a:lnTo>
                <a:lnTo>
                  <a:pt x="5013" y="15991"/>
                </a:lnTo>
                <a:lnTo>
                  <a:pt x="5013" y="28547"/>
                </a:lnTo>
                <a:lnTo>
                  <a:pt x="15038" y="28547"/>
                </a:lnTo>
                <a:cubicBezTo>
                  <a:pt x="15941" y="28547"/>
                  <a:pt x="19098" y="28422"/>
                  <a:pt x="22131" y="26567"/>
                </a:cubicBezTo>
                <a:cubicBezTo>
                  <a:pt x="24863" y="24888"/>
                  <a:pt x="28146" y="21405"/>
                  <a:pt x="28146" y="14287"/>
                </a:cubicBezTo>
                <a:cubicBezTo>
                  <a:pt x="28146" y="2983"/>
                  <a:pt x="19199" y="1"/>
                  <a:pt x="14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5"/>
          <p:cNvSpPr/>
          <p:nvPr/>
        </p:nvSpPr>
        <p:spPr>
          <a:xfrm>
            <a:off x="2924082" y="3031385"/>
            <a:ext cx="478261" cy="223643"/>
          </a:xfrm>
          <a:custGeom>
            <a:avLst/>
            <a:gdLst/>
            <a:ahLst/>
            <a:cxnLst/>
            <a:rect l="l" t="t" r="r" b="b"/>
            <a:pathLst>
              <a:path w="46042" h="21530" extrusionOk="0">
                <a:moveTo>
                  <a:pt x="9800" y="1"/>
                </a:moveTo>
                <a:lnTo>
                  <a:pt x="9800" y="16793"/>
                </a:lnTo>
                <a:lnTo>
                  <a:pt x="1" y="16793"/>
                </a:lnTo>
                <a:lnTo>
                  <a:pt x="1" y="21529"/>
                </a:lnTo>
                <a:lnTo>
                  <a:pt x="14637" y="21529"/>
                </a:lnTo>
                <a:lnTo>
                  <a:pt x="14637" y="11730"/>
                </a:lnTo>
                <a:lnTo>
                  <a:pt x="23209" y="20427"/>
                </a:lnTo>
                <a:lnTo>
                  <a:pt x="31179" y="12457"/>
                </a:lnTo>
                <a:lnTo>
                  <a:pt x="31179" y="21529"/>
                </a:lnTo>
                <a:lnTo>
                  <a:pt x="46041" y="21529"/>
                </a:lnTo>
                <a:lnTo>
                  <a:pt x="46041" y="16793"/>
                </a:lnTo>
                <a:lnTo>
                  <a:pt x="36016" y="16793"/>
                </a:lnTo>
                <a:lnTo>
                  <a:pt x="36016" y="853"/>
                </a:lnTo>
                <a:lnTo>
                  <a:pt x="23234" y="13635"/>
                </a:lnTo>
                <a:lnTo>
                  <a:pt x="9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46561C34-0511-F65C-5F8E-1469B7236901}"/>
              </a:ext>
            </a:extLst>
          </p:cNvPr>
          <p:cNvPicPr>
            <a:picLocks noChangeAspect="1"/>
          </p:cNvPicPr>
          <p:nvPr/>
        </p:nvPicPr>
        <p:blipFill>
          <a:blip r:embed="rId5"/>
          <a:stretch>
            <a:fillRect/>
          </a:stretch>
        </p:blipFill>
        <p:spPr>
          <a:xfrm>
            <a:off x="4238713" y="1063174"/>
            <a:ext cx="747024" cy="796300"/>
          </a:xfrm>
          <a:prstGeom prst="rect">
            <a:avLst/>
          </a:prstGeom>
        </p:spPr>
      </p:pic>
      <p:pic>
        <p:nvPicPr>
          <p:cNvPr id="13" name="Picture 12">
            <a:extLst>
              <a:ext uri="{FF2B5EF4-FFF2-40B4-BE49-F238E27FC236}">
                <a16:creationId xmlns:a16="http://schemas.microsoft.com/office/drawing/2014/main" id="{1D6608C3-8F52-B3B4-CDBB-708F93D6BF62}"/>
              </a:ext>
            </a:extLst>
          </p:cNvPr>
          <p:cNvPicPr>
            <a:picLocks noChangeAspect="1"/>
          </p:cNvPicPr>
          <p:nvPr/>
        </p:nvPicPr>
        <p:blipFill>
          <a:blip r:embed="rId6"/>
          <a:stretch>
            <a:fillRect/>
          </a:stretch>
        </p:blipFill>
        <p:spPr>
          <a:xfrm>
            <a:off x="1715044" y="1135300"/>
            <a:ext cx="747024" cy="696270"/>
          </a:xfrm>
          <a:prstGeom prst="rect">
            <a:avLst/>
          </a:prstGeom>
        </p:spPr>
      </p:pic>
      <p:pic>
        <p:nvPicPr>
          <p:cNvPr id="17" name="Picture 16">
            <a:extLst>
              <a:ext uri="{FF2B5EF4-FFF2-40B4-BE49-F238E27FC236}">
                <a16:creationId xmlns:a16="http://schemas.microsoft.com/office/drawing/2014/main" id="{B99ECAC8-2356-3851-71BA-286EDA8C099F}"/>
              </a:ext>
            </a:extLst>
          </p:cNvPr>
          <p:cNvPicPr>
            <a:picLocks noChangeAspect="1"/>
          </p:cNvPicPr>
          <p:nvPr/>
        </p:nvPicPr>
        <p:blipFill>
          <a:blip r:embed="rId7"/>
          <a:stretch>
            <a:fillRect/>
          </a:stretch>
        </p:blipFill>
        <p:spPr>
          <a:xfrm>
            <a:off x="6515976" y="1091843"/>
            <a:ext cx="1067498" cy="779403"/>
          </a:xfrm>
          <a:prstGeom prst="rect">
            <a:avLst/>
          </a:prstGeom>
        </p:spPr>
      </p:pic>
      <p:pic>
        <p:nvPicPr>
          <p:cNvPr id="19" name="Picture 18">
            <a:extLst>
              <a:ext uri="{FF2B5EF4-FFF2-40B4-BE49-F238E27FC236}">
                <a16:creationId xmlns:a16="http://schemas.microsoft.com/office/drawing/2014/main" id="{CB68310D-418A-2DD4-9FF2-736FCCB30200}"/>
              </a:ext>
            </a:extLst>
          </p:cNvPr>
          <p:cNvPicPr>
            <a:picLocks noChangeAspect="1"/>
          </p:cNvPicPr>
          <p:nvPr/>
        </p:nvPicPr>
        <p:blipFill>
          <a:blip r:embed="rId8"/>
          <a:stretch>
            <a:fillRect/>
          </a:stretch>
        </p:blipFill>
        <p:spPr>
          <a:xfrm>
            <a:off x="2674739" y="2681562"/>
            <a:ext cx="940104" cy="826573"/>
          </a:xfrm>
          <a:prstGeom prst="rect">
            <a:avLst/>
          </a:prstGeom>
        </p:spPr>
      </p:pic>
      <p:pic>
        <p:nvPicPr>
          <p:cNvPr id="21" name="Picture 20">
            <a:extLst>
              <a:ext uri="{FF2B5EF4-FFF2-40B4-BE49-F238E27FC236}">
                <a16:creationId xmlns:a16="http://schemas.microsoft.com/office/drawing/2014/main" id="{BFAC3B0E-D5CC-0A13-09BF-9C9358C08513}"/>
              </a:ext>
            </a:extLst>
          </p:cNvPr>
          <p:cNvPicPr>
            <a:picLocks noChangeAspect="1"/>
          </p:cNvPicPr>
          <p:nvPr/>
        </p:nvPicPr>
        <p:blipFill>
          <a:blip r:embed="rId9"/>
          <a:stretch>
            <a:fillRect/>
          </a:stretch>
        </p:blipFill>
        <p:spPr>
          <a:xfrm>
            <a:off x="5564947" y="2737935"/>
            <a:ext cx="762760" cy="789962"/>
          </a:xfrm>
          <a:prstGeom prst="rect">
            <a:avLst/>
          </a:prstGeom>
        </p:spPr>
      </p:pic>
      <p:sp>
        <p:nvSpPr>
          <p:cNvPr id="26" name="Google Shape;431;p55">
            <a:extLst>
              <a:ext uri="{FF2B5EF4-FFF2-40B4-BE49-F238E27FC236}">
                <a16:creationId xmlns:a16="http://schemas.microsoft.com/office/drawing/2014/main" id="{220D16CD-3CEB-58A6-FF0B-DC5592DD8664}"/>
              </a:ext>
            </a:extLst>
          </p:cNvPr>
          <p:cNvSpPr txBox="1">
            <a:spLocks/>
          </p:cNvSpPr>
          <p:nvPr/>
        </p:nvSpPr>
        <p:spPr>
          <a:xfrm>
            <a:off x="332459" y="134120"/>
            <a:ext cx="7812508" cy="8942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Bungee"/>
              <a:buNone/>
              <a:defRPr sz="3500" b="0" i="0" u="none" strike="noStrike" cap="none">
                <a:solidFill>
                  <a:schemeClr val="dk1"/>
                </a:solidFill>
                <a:latin typeface="Bungee"/>
                <a:ea typeface="Bungee"/>
                <a:cs typeface="Bungee"/>
                <a:sym typeface="Bunge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800" dirty="0"/>
              <a:t>Top 5 Most Valued Companies –  Volume Perspective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9"/>
        <p:cNvGrpSpPr/>
        <p:nvPr/>
      </p:nvGrpSpPr>
      <p:grpSpPr>
        <a:xfrm>
          <a:off x="0" y="0"/>
          <a:ext cx="0" cy="0"/>
          <a:chOff x="0" y="0"/>
          <a:chExt cx="0" cy="0"/>
        </a:xfrm>
      </p:grpSpPr>
      <p:sp>
        <p:nvSpPr>
          <p:cNvPr id="370" name="Google Shape;370;p53"/>
          <p:cNvSpPr txBox="1">
            <a:spLocks noGrp="1"/>
          </p:cNvSpPr>
          <p:nvPr>
            <p:ph type="title"/>
          </p:nvPr>
        </p:nvSpPr>
        <p:spPr>
          <a:xfrm>
            <a:off x="0" y="6875"/>
            <a:ext cx="4294800" cy="97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Column Chart</a:t>
            </a:r>
            <a:endParaRPr dirty="0"/>
          </a:p>
        </p:txBody>
      </p:sp>
      <p:sp>
        <p:nvSpPr>
          <p:cNvPr id="371" name="Google Shape;371;p53"/>
          <p:cNvSpPr txBox="1">
            <a:spLocks noGrp="1"/>
          </p:cNvSpPr>
          <p:nvPr>
            <p:ph type="body" idx="1"/>
          </p:nvPr>
        </p:nvSpPr>
        <p:spPr>
          <a:xfrm>
            <a:off x="-61877" y="1217501"/>
            <a:ext cx="4482624" cy="371200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r>
              <a:rPr lang="en-US" dirty="0">
                <a:solidFill>
                  <a:schemeClr val="dk1"/>
                </a:solidFill>
              </a:rPr>
              <a:t>Total Stock Volume of Companies:</a:t>
            </a:r>
          </a:p>
          <a:p>
            <a:pPr marL="0" lvl="0" indent="0" algn="l" rtl="0">
              <a:spcBef>
                <a:spcPts val="0"/>
              </a:spcBef>
              <a:spcAft>
                <a:spcPts val="0"/>
              </a:spcAft>
              <a:buClr>
                <a:srgbClr val="273D40"/>
              </a:buClr>
              <a:buSzPts val="600"/>
              <a:buFont typeface="Arial"/>
              <a:buNone/>
            </a:pPr>
            <a:endParaRPr lang="en-US" dirty="0"/>
          </a:p>
          <a:p>
            <a:pPr marL="0" lvl="0" indent="0" algn="l" rtl="0">
              <a:spcBef>
                <a:spcPts val="0"/>
              </a:spcBef>
              <a:spcAft>
                <a:spcPts val="0"/>
              </a:spcAft>
              <a:buClr>
                <a:srgbClr val="273D40"/>
              </a:buClr>
              <a:buSzPts val="600"/>
              <a:buFont typeface="Arial"/>
              <a:buNone/>
            </a:pPr>
            <a:endParaRPr lang="en-US" dirty="0">
              <a:solidFill>
                <a:schemeClr val="dk1"/>
              </a:solidFill>
            </a:endParaRPr>
          </a:p>
          <a:p>
            <a:pPr marL="0" lvl="0" indent="0" algn="l" rtl="0">
              <a:spcBef>
                <a:spcPts val="0"/>
              </a:spcBef>
              <a:spcAft>
                <a:spcPts val="0"/>
              </a:spcAft>
              <a:buClr>
                <a:srgbClr val="273D40"/>
              </a:buClr>
              <a:buSzPts val="600"/>
              <a:buFont typeface="Arial"/>
              <a:buNone/>
            </a:pPr>
            <a:endParaRPr lang="en-US" dirty="0"/>
          </a:p>
          <a:p>
            <a:pPr marL="0" lvl="0" indent="0" algn="l" rtl="0">
              <a:spcBef>
                <a:spcPts val="0"/>
              </a:spcBef>
              <a:spcAft>
                <a:spcPts val="0"/>
              </a:spcAft>
              <a:buClr>
                <a:srgbClr val="273D40"/>
              </a:buClr>
              <a:buSzPts val="600"/>
              <a:buFont typeface="Arial"/>
              <a:buNone/>
            </a:pPr>
            <a:endParaRPr dirty="0">
              <a:solidFill>
                <a:schemeClr val="dk1"/>
              </a:solidFill>
            </a:endParaRPr>
          </a:p>
          <a:p>
            <a:pPr marL="241300" lvl="0" indent="-228600" algn="l" rtl="0">
              <a:spcBef>
                <a:spcPts val="1600"/>
              </a:spcBef>
              <a:spcAft>
                <a:spcPts val="0"/>
              </a:spcAft>
              <a:buSzPts val="1600"/>
              <a:buChar char="●"/>
            </a:pPr>
            <a:r>
              <a:rPr lang="en-US" dirty="0">
                <a:solidFill>
                  <a:schemeClr val="dk1"/>
                </a:solidFill>
              </a:rPr>
              <a:t>Volume can be used to confirm trend direction.</a:t>
            </a:r>
            <a:endParaRPr dirty="0">
              <a:solidFill>
                <a:schemeClr val="dk1"/>
              </a:solidFill>
            </a:endParaRPr>
          </a:p>
          <a:p>
            <a:pPr marL="241300" lvl="0" indent="-228600" algn="l" rtl="0">
              <a:spcBef>
                <a:spcPts val="0"/>
              </a:spcBef>
              <a:spcAft>
                <a:spcPts val="0"/>
              </a:spcAft>
              <a:buSzPts val="1600"/>
              <a:buChar char="●"/>
            </a:pPr>
            <a:r>
              <a:rPr lang="en-US" dirty="0">
                <a:solidFill>
                  <a:schemeClr val="dk1"/>
                </a:solidFill>
              </a:rPr>
              <a:t>Essentially increase in volume must correlate with an increase in trend.</a:t>
            </a:r>
            <a:endParaRPr dirty="0">
              <a:solidFill>
                <a:schemeClr val="dk1"/>
              </a:solidFill>
            </a:endParaRPr>
          </a:p>
          <a:p>
            <a:pPr marL="241300" lvl="0" indent="-228600" algn="l" rtl="0">
              <a:spcBef>
                <a:spcPts val="0"/>
              </a:spcBef>
              <a:spcAft>
                <a:spcPts val="0"/>
              </a:spcAft>
              <a:buSzPts val="1600"/>
              <a:buChar char="●"/>
            </a:pPr>
            <a:r>
              <a:rPr lang="en-US" dirty="0">
                <a:solidFill>
                  <a:schemeClr val="dk1"/>
                </a:solidFill>
              </a:rPr>
              <a:t>Volume can be used to indicate market strength, as when prices rise with </a:t>
            </a:r>
            <a:r>
              <a:rPr lang="en-US" dirty="0"/>
              <a:t>increasing volume, the market trend is strong &amp; healthy; but when prices fall on increasing volume, the market trend is weak and declining.</a:t>
            </a:r>
            <a:endParaRPr dirty="0">
              <a:solidFill>
                <a:schemeClr val="dk1"/>
              </a:solidFill>
            </a:endParaRPr>
          </a:p>
        </p:txBody>
      </p:sp>
      <p:pic>
        <p:nvPicPr>
          <p:cNvPr id="372" name="Google Shape;372;p53"/>
          <p:cNvPicPr preferRelativeResize="0"/>
          <p:nvPr/>
        </p:nvPicPr>
        <p:blipFill rotWithShape="1">
          <a:blip r:embed="rId4">
            <a:alphaModFix/>
          </a:blip>
          <a:srcRect t="3763" b="3772"/>
          <a:stretch/>
        </p:blipFill>
        <p:spPr>
          <a:xfrm rot="-5400000">
            <a:off x="6728200" y="802436"/>
            <a:ext cx="2555000" cy="850425"/>
          </a:xfrm>
          <a:prstGeom prst="rect">
            <a:avLst/>
          </a:prstGeom>
          <a:noFill/>
          <a:ln>
            <a:noFill/>
          </a:ln>
        </p:spPr>
      </p:pic>
      <p:pic>
        <p:nvPicPr>
          <p:cNvPr id="373" name="Google Shape;373;p53"/>
          <p:cNvPicPr preferRelativeResize="0"/>
          <p:nvPr/>
        </p:nvPicPr>
        <p:blipFill>
          <a:blip r:embed="rId5">
            <a:alphaModFix/>
          </a:blip>
          <a:stretch>
            <a:fillRect/>
          </a:stretch>
        </p:blipFill>
        <p:spPr>
          <a:xfrm rot="-5400000">
            <a:off x="5706850" y="4155500"/>
            <a:ext cx="1819274" cy="448150"/>
          </a:xfrm>
          <a:prstGeom prst="rect">
            <a:avLst/>
          </a:prstGeom>
          <a:noFill/>
          <a:ln>
            <a:noFill/>
          </a:ln>
        </p:spPr>
      </p:pic>
      <p:pic>
        <p:nvPicPr>
          <p:cNvPr id="374" name="Google Shape;374;p53"/>
          <p:cNvPicPr preferRelativeResize="0"/>
          <p:nvPr/>
        </p:nvPicPr>
        <p:blipFill>
          <a:blip r:embed="rId6">
            <a:alphaModFix/>
          </a:blip>
          <a:stretch>
            <a:fillRect/>
          </a:stretch>
        </p:blipFill>
        <p:spPr>
          <a:xfrm>
            <a:off x="6126212" y="1460753"/>
            <a:ext cx="980525" cy="1541150"/>
          </a:xfrm>
          <a:prstGeom prst="rect">
            <a:avLst/>
          </a:prstGeom>
          <a:noFill/>
          <a:ln>
            <a:noFill/>
          </a:ln>
        </p:spPr>
      </p:pic>
      <p:pic>
        <p:nvPicPr>
          <p:cNvPr id="2" name="Picture 1">
            <a:extLst>
              <a:ext uri="{FF2B5EF4-FFF2-40B4-BE49-F238E27FC236}">
                <a16:creationId xmlns:a16="http://schemas.microsoft.com/office/drawing/2014/main" id="{D5FB50C1-EFCC-18C1-B584-AF95C158A4DE}"/>
              </a:ext>
            </a:extLst>
          </p:cNvPr>
          <p:cNvPicPr>
            <a:picLocks noChangeAspect="1"/>
          </p:cNvPicPr>
          <p:nvPr/>
        </p:nvPicPr>
        <p:blipFill>
          <a:blip r:embed="rId7"/>
          <a:stretch>
            <a:fillRect/>
          </a:stretch>
        </p:blipFill>
        <p:spPr>
          <a:xfrm>
            <a:off x="3643850" y="498878"/>
            <a:ext cx="5522868" cy="3175649"/>
          </a:xfrm>
          <a:prstGeom prst="rect">
            <a:avLst/>
          </a:prstGeom>
        </p:spPr>
      </p:pic>
      <p:graphicFrame>
        <p:nvGraphicFramePr>
          <p:cNvPr id="3" name="Table 2">
            <a:extLst>
              <a:ext uri="{FF2B5EF4-FFF2-40B4-BE49-F238E27FC236}">
                <a16:creationId xmlns:a16="http://schemas.microsoft.com/office/drawing/2014/main" id="{B098F465-1DAF-5E47-ADBD-7191B2E11137}"/>
              </a:ext>
            </a:extLst>
          </p:cNvPr>
          <p:cNvGraphicFramePr>
            <a:graphicFrameLocks noGrp="1"/>
          </p:cNvGraphicFramePr>
          <p:nvPr>
            <p:extLst>
              <p:ext uri="{D42A27DB-BD31-4B8C-83A1-F6EECF244321}">
                <p14:modId xmlns:p14="http://schemas.microsoft.com/office/powerpoint/2010/main" val="1549641668"/>
              </p:ext>
            </p:extLst>
          </p:nvPr>
        </p:nvGraphicFramePr>
        <p:xfrm>
          <a:off x="68752" y="1601658"/>
          <a:ext cx="3444469" cy="970090"/>
        </p:xfrm>
        <a:graphic>
          <a:graphicData uri="http://schemas.openxmlformats.org/drawingml/2006/table">
            <a:tbl>
              <a:tblPr/>
              <a:tblGrid>
                <a:gridCol w="1912032">
                  <a:extLst>
                    <a:ext uri="{9D8B030D-6E8A-4147-A177-3AD203B41FA5}">
                      <a16:colId xmlns:a16="http://schemas.microsoft.com/office/drawing/2014/main" val="617318775"/>
                    </a:ext>
                  </a:extLst>
                </a:gridCol>
                <a:gridCol w="1532437">
                  <a:extLst>
                    <a:ext uri="{9D8B030D-6E8A-4147-A177-3AD203B41FA5}">
                      <a16:colId xmlns:a16="http://schemas.microsoft.com/office/drawing/2014/main" val="2744137655"/>
                    </a:ext>
                  </a:extLst>
                </a:gridCol>
              </a:tblGrid>
              <a:tr h="194018">
                <a:tc>
                  <a:txBody>
                    <a:bodyPr/>
                    <a:lstStyle/>
                    <a:p>
                      <a:pPr algn="l" fontAlgn="b"/>
                      <a:r>
                        <a:rPr lang="en-CA" sz="1100" b="0" i="0" u="none" strike="noStrike">
                          <a:solidFill>
                            <a:srgbClr val="000000"/>
                          </a:solidFill>
                          <a:effectLst/>
                          <a:latin typeface="Calibri" panose="020F0502020204030204" pitchFamily="34" charset="0"/>
                        </a:rPr>
                        <a:t>tesla_inc</a:t>
                      </a:r>
                    </a:p>
                  </a:txBody>
                  <a:tcPr marL="7620" marR="7620" marT="7620" marB="0" anchor="b">
                    <a:lnL>
                      <a:noFill/>
                    </a:lnL>
                    <a:lnR>
                      <a:noFill/>
                    </a:lnR>
                    <a:lnT>
                      <a:noFill/>
                    </a:lnT>
                    <a:lnB>
                      <a:noFill/>
                    </a:lnB>
                  </a:tcPr>
                </a:tc>
                <a:tc>
                  <a:txBody>
                    <a:bodyPr/>
                    <a:lstStyle/>
                    <a:p>
                      <a:pPr algn="r" fontAlgn="b"/>
                      <a:r>
                        <a:rPr lang="en-CA" sz="1100" b="0" i="0" u="none" strike="noStrike" dirty="0">
                          <a:solidFill>
                            <a:srgbClr val="000000"/>
                          </a:solidFill>
                          <a:effectLst/>
                          <a:latin typeface="Calibri" panose="020F0502020204030204" pitchFamily="34" charset="0"/>
                        </a:rPr>
                        <a:t>33,313,240,100</a:t>
                      </a:r>
                    </a:p>
                  </a:txBody>
                  <a:tcPr marL="7620" marR="7620" marT="7620" marB="0" anchor="b">
                    <a:lnL>
                      <a:noFill/>
                    </a:lnL>
                    <a:lnR>
                      <a:noFill/>
                    </a:lnR>
                    <a:lnT>
                      <a:noFill/>
                    </a:lnT>
                    <a:lnB>
                      <a:noFill/>
                    </a:lnB>
                  </a:tcPr>
                </a:tc>
                <a:extLst>
                  <a:ext uri="{0D108BD9-81ED-4DB2-BD59-A6C34878D82A}">
                    <a16:rowId xmlns:a16="http://schemas.microsoft.com/office/drawing/2014/main" val="2552681577"/>
                  </a:ext>
                </a:extLst>
              </a:tr>
              <a:tr h="194018">
                <a:tc>
                  <a:txBody>
                    <a:bodyPr/>
                    <a:lstStyle/>
                    <a:p>
                      <a:pPr algn="l" fontAlgn="b"/>
                      <a:r>
                        <a:rPr lang="en-CA" sz="1100" b="0" i="0" u="none" strike="noStrike">
                          <a:solidFill>
                            <a:srgbClr val="000000"/>
                          </a:solidFill>
                          <a:effectLst/>
                          <a:latin typeface="Calibri" panose="020F0502020204030204" pitchFamily="34" charset="0"/>
                        </a:rPr>
                        <a:t>apple_inc</a:t>
                      </a:r>
                    </a:p>
                  </a:txBody>
                  <a:tcPr marL="7620" marR="7620" marT="7620" marB="0" anchor="b">
                    <a:lnL>
                      <a:noFill/>
                    </a:lnL>
                    <a:lnR>
                      <a:noFill/>
                    </a:lnR>
                    <a:lnT>
                      <a:noFill/>
                    </a:lnT>
                    <a:lnB>
                      <a:noFill/>
                    </a:lnB>
                  </a:tcPr>
                </a:tc>
                <a:tc>
                  <a:txBody>
                    <a:bodyPr/>
                    <a:lstStyle/>
                    <a:p>
                      <a:pPr algn="r" fontAlgn="b"/>
                      <a:r>
                        <a:rPr lang="en-CA" sz="1100" b="0" i="0" u="none" strike="noStrike" dirty="0">
                          <a:solidFill>
                            <a:srgbClr val="000000"/>
                          </a:solidFill>
                          <a:effectLst/>
                          <a:latin typeface="Calibri" panose="020F0502020204030204" pitchFamily="34" charset="0"/>
                        </a:rPr>
                        <a:t>17,029,388,100</a:t>
                      </a:r>
                    </a:p>
                  </a:txBody>
                  <a:tcPr marL="7620" marR="7620" marT="7620" marB="0" anchor="b">
                    <a:lnL>
                      <a:noFill/>
                    </a:lnL>
                    <a:lnR>
                      <a:noFill/>
                    </a:lnR>
                    <a:lnT>
                      <a:noFill/>
                    </a:lnT>
                    <a:lnB>
                      <a:noFill/>
                    </a:lnB>
                  </a:tcPr>
                </a:tc>
                <a:extLst>
                  <a:ext uri="{0D108BD9-81ED-4DB2-BD59-A6C34878D82A}">
                    <a16:rowId xmlns:a16="http://schemas.microsoft.com/office/drawing/2014/main" val="1551098479"/>
                  </a:ext>
                </a:extLst>
              </a:tr>
              <a:tr h="194018">
                <a:tc>
                  <a:txBody>
                    <a:bodyPr/>
                    <a:lstStyle/>
                    <a:p>
                      <a:pPr algn="l" fontAlgn="b"/>
                      <a:r>
                        <a:rPr lang="en-CA" sz="1100" b="0" i="0" u="none" strike="noStrike">
                          <a:solidFill>
                            <a:srgbClr val="000000"/>
                          </a:solidFill>
                          <a:effectLst/>
                          <a:latin typeface="Calibri" panose="020F0502020204030204" pitchFamily="34" charset="0"/>
                        </a:rPr>
                        <a:t>advanced_micro_devices_inc</a:t>
                      </a:r>
                    </a:p>
                  </a:txBody>
                  <a:tcPr marL="7620" marR="7620" marT="7620" marB="0" anchor="b">
                    <a:lnL>
                      <a:noFill/>
                    </a:lnL>
                    <a:lnR>
                      <a:noFill/>
                    </a:lnR>
                    <a:lnT>
                      <a:noFill/>
                    </a:lnT>
                    <a:lnB>
                      <a:noFill/>
                    </a:lnB>
                  </a:tcPr>
                </a:tc>
                <a:tc>
                  <a:txBody>
                    <a:bodyPr/>
                    <a:lstStyle/>
                    <a:p>
                      <a:pPr algn="r" fontAlgn="b"/>
                      <a:r>
                        <a:rPr lang="en-CA" sz="1100" b="0" i="0" u="none" strike="noStrike" dirty="0">
                          <a:solidFill>
                            <a:srgbClr val="000000"/>
                          </a:solidFill>
                          <a:effectLst/>
                          <a:latin typeface="Calibri" panose="020F0502020204030204" pitchFamily="34" charset="0"/>
                        </a:rPr>
                        <a:t>16,762,837,000</a:t>
                      </a:r>
                    </a:p>
                  </a:txBody>
                  <a:tcPr marL="7620" marR="7620" marT="7620" marB="0" anchor="b">
                    <a:lnL>
                      <a:noFill/>
                    </a:lnL>
                    <a:lnR>
                      <a:noFill/>
                    </a:lnR>
                    <a:lnT>
                      <a:noFill/>
                    </a:lnT>
                    <a:lnB>
                      <a:noFill/>
                    </a:lnB>
                  </a:tcPr>
                </a:tc>
                <a:extLst>
                  <a:ext uri="{0D108BD9-81ED-4DB2-BD59-A6C34878D82A}">
                    <a16:rowId xmlns:a16="http://schemas.microsoft.com/office/drawing/2014/main" val="3156243301"/>
                  </a:ext>
                </a:extLst>
              </a:tr>
              <a:tr h="194018">
                <a:tc>
                  <a:txBody>
                    <a:bodyPr/>
                    <a:lstStyle/>
                    <a:p>
                      <a:pPr algn="l" fontAlgn="b"/>
                      <a:r>
                        <a:rPr lang="en-CA" sz="1100" b="0" i="0" u="none" strike="noStrike">
                          <a:solidFill>
                            <a:srgbClr val="000000"/>
                          </a:solidFill>
                          <a:effectLst/>
                          <a:latin typeface="Calibri" panose="020F0502020204030204" pitchFamily="34" charset="0"/>
                        </a:rPr>
                        <a:t>amazoncom_inc</a:t>
                      </a:r>
                    </a:p>
                  </a:txBody>
                  <a:tcPr marL="7620" marR="7620" marT="7620" marB="0" anchor="b">
                    <a:lnL>
                      <a:noFill/>
                    </a:lnL>
                    <a:lnR>
                      <a:noFill/>
                    </a:lnR>
                    <a:lnT>
                      <a:noFill/>
                    </a:lnT>
                    <a:lnB>
                      <a:noFill/>
                    </a:lnB>
                  </a:tcPr>
                </a:tc>
                <a:tc>
                  <a:txBody>
                    <a:bodyPr/>
                    <a:lstStyle/>
                    <a:p>
                      <a:pPr algn="r" fontAlgn="b"/>
                      <a:r>
                        <a:rPr lang="en-CA" sz="1100" b="0" i="0" u="none" strike="noStrike" dirty="0">
                          <a:solidFill>
                            <a:srgbClr val="000000"/>
                          </a:solidFill>
                          <a:effectLst/>
                          <a:latin typeface="Calibri" panose="020F0502020204030204" pitchFamily="34" charset="0"/>
                        </a:rPr>
                        <a:t>16,627,034,900</a:t>
                      </a:r>
                    </a:p>
                  </a:txBody>
                  <a:tcPr marL="7620" marR="7620" marT="7620" marB="0" anchor="b">
                    <a:lnL>
                      <a:noFill/>
                    </a:lnL>
                    <a:lnR>
                      <a:noFill/>
                    </a:lnR>
                    <a:lnT>
                      <a:noFill/>
                    </a:lnT>
                    <a:lnB>
                      <a:noFill/>
                    </a:lnB>
                  </a:tcPr>
                </a:tc>
                <a:extLst>
                  <a:ext uri="{0D108BD9-81ED-4DB2-BD59-A6C34878D82A}">
                    <a16:rowId xmlns:a16="http://schemas.microsoft.com/office/drawing/2014/main" val="1823495228"/>
                  </a:ext>
                </a:extLst>
              </a:tr>
              <a:tr h="194018">
                <a:tc>
                  <a:txBody>
                    <a:bodyPr/>
                    <a:lstStyle/>
                    <a:p>
                      <a:pPr algn="l" fontAlgn="b"/>
                      <a:r>
                        <a:rPr lang="en-CA" sz="1100" b="0" i="0" u="none" strike="noStrike" dirty="0" err="1">
                          <a:solidFill>
                            <a:srgbClr val="000000"/>
                          </a:solidFill>
                          <a:effectLst/>
                          <a:latin typeface="Calibri" panose="020F0502020204030204" pitchFamily="34" charset="0"/>
                        </a:rPr>
                        <a:t>alphabet_inc</a:t>
                      </a:r>
                      <a:endParaRPr lang="en-CA"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CA" sz="1100" b="0" i="0" u="none" strike="noStrike" dirty="0">
                          <a:solidFill>
                            <a:srgbClr val="000000"/>
                          </a:solidFill>
                          <a:effectLst/>
                          <a:latin typeface="Calibri" panose="020F0502020204030204" pitchFamily="34" charset="0"/>
                        </a:rPr>
                        <a:t>15,096,098,158</a:t>
                      </a:r>
                    </a:p>
                  </a:txBody>
                  <a:tcPr marL="7620" marR="7620" marT="7620" marB="0" anchor="b">
                    <a:lnL>
                      <a:noFill/>
                    </a:lnL>
                    <a:lnR>
                      <a:noFill/>
                    </a:lnR>
                    <a:lnT>
                      <a:noFill/>
                    </a:lnT>
                    <a:lnB>
                      <a:noFill/>
                    </a:lnB>
                  </a:tcPr>
                </a:tc>
                <a:extLst>
                  <a:ext uri="{0D108BD9-81ED-4DB2-BD59-A6C34878D82A}">
                    <a16:rowId xmlns:a16="http://schemas.microsoft.com/office/drawing/2014/main" val="291476801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0"/>
        <p:cNvGrpSpPr/>
        <p:nvPr/>
      </p:nvGrpSpPr>
      <p:grpSpPr>
        <a:xfrm>
          <a:off x="0" y="0"/>
          <a:ext cx="0" cy="0"/>
          <a:chOff x="0" y="0"/>
          <a:chExt cx="0" cy="0"/>
        </a:xfrm>
      </p:grpSpPr>
      <p:sp>
        <p:nvSpPr>
          <p:cNvPr id="432" name="Google Shape;432;p55"/>
          <p:cNvSpPr txBox="1">
            <a:spLocks noGrp="1"/>
          </p:cNvSpPr>
          <p:nvPr>
            <p:ph type="title" idx="2"/>
          </p:nvPr>
        </p:nvSpPr>
        <p:spPr>
          <a:xfrm>
            <a:off x="55790" y="1948188"/>
            <a:ext cx="1253163" cy="2922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Tesla</a:t>
            </a:r>
            <a:endParaRPr dirty="0"/>
          </a:p>
        </p:txBody>
      </p:sp>
      <p:sp>
        <p:nvSpPr>
          <p:cNvPr id="434" name="Google Shape;434;p55"/>
          <p:cNvSpPr txBox="1">
            <a:spLocks noGrp="1"/>
          </p:cNvSpPr>
          <p:nvPr>
            <p:ph type="title" idx="3"/>
          </p:nvPr>
        </p:nvSpPr>
        <p:spPr>
          <a:xfrm>
            <a:off x="1438908" y="1935169"/>
            <a:ext cx="1356224" cy="3182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Apple</a:t>
            </a:r>
            <a:endParaRPr dirty="0"/>
          </a:p>
        </p:txBody>
      </p:sp>
      <p:sp>
        <p:nvSpPr>
          <p:cNvPr id="436" name="Google Shape;436;p55"/>
          <p:cNvSpPr txBox="1">
            <a:spLocks noGrp="1"/>
          </p:cNvSpPr>
          <p:nvPr>
            <p:ph type="title" idx="5"/>
          </p:nvPr>
        </p:nvSpPr>
        <p:spPr>
          <a:xfrm>
            <a:off x="4767815" y="1948439"/>
            <a:ext cx="1986000" cy="3918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Amazon</a:t>
            </a:r>
            <a:endParaRPr dirty="0"/>
          </a:p>
        </p:txBody>
      </p:sp>
      <p:sp>
        <p:nvSpPr>
          <p:cNvPr id="438" name="Google Shape;438;p55"/>
          <p:cNvSpPr txBox="1">
            <a:spLocks noGrp="1"/>
          </p:cNvSpPr>
          <p:nvPr>
            <p:ph type="title" idx="7"/>
          </p:nvPr>
        </p:nvSpPr>
        <p:spPr>
          <a:xfrm>
            <a:off x="6605473" y="1985234"/>
            <a:ext cx="1986000" cy="3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Google</a:t>
            </a:r>
            <a:endParaRPr dirty="0"/>
          </a:p>
        </p:txBody>
      </p:sp>
      <p:sp>
        <p:nvSpPr>
          <p:cNvPr id="440" name="Google Shape;440;p55"/>
          <p:cNvSpPr/>
          <p:nvPr/>
        </p:nvSpPr>
        <p:spPr>
          <a:xfrm>
            <a:off x="4396769" y="1388855"/>
            <a:ext cx="319706" cy="324391"/>
          </a:xfrm>
          <a:custGeom>
            <a:avLst/>
            <a:gdLst/>
            <a:ahLst/>
            <a:cxnLst/>
            <a:rect l="l" t="t" r="r" b="b"/>
            <a:pathLst>
              <a:path w="30778" h="31229" extrusionOk="0">
                <a:moveTo>
                  <a:pt x="24036" y="0"/>
                </a:moveTo>
                <a:cubicBezTo>
                  <a:pt x="20301" y="0"/>
                  <a:pt x="17294" y="3033"/>
                  <a:pt x="17294" y="6767"/>
                </a:cubicBezTo>
                <a:cubicBezTo>
                  <a:pt x="17294" y="7820"/>
                  <a:pt x="17519" y="8797"/>
                  <a:pt x="17945" y="9700"/>
                </a:cubicBezTo>
                <a:cubicBezTo>
                  <a:pt x="17945" y="9700"/>
                  <a:pt x="16896" y="11890"/>
                  <a:pt x="14786" y="11890"/>
                </a:cubicBezTo>
                <a:cubicBezTo>
                  <a:pt x="14207" y="11890"/>
                  <a:pt x="13547" y="11725"/>
                  <a:pt x="12808" y="11304"/>
                </a:cubicBezTo>
                <a:cubicBezTo>
                  <a:pt x="11730" y="9073"/>
                  <a:pt x="9424" y="7519"/>
                  <a:pt x="6767" y="7519"/>
                </a:cubicBezTo>
                <a:cubicBezTo>
                  <a:pt x="3033" y="7519"/>
                  <a:pt x="0" y="10552"/>
                  <a:pt x="0" y="14286"/>
                </a:cubicBezTo>
                <a:cubicBezTo>
                  <a:pt x="0" y="17996"/>
                  <a:pt x="3033" y="21028"/>
                  <a:pt x="6767" y="21028"/>
                </a:cubicBezTo>
                <a:cubicBezTo>
                  <a:pt x="9098" y="21028"/>
                  <a:pt x="11153" y="19850"/>
                  <a:pt x="12356" y="18046"/>
                </a:cubicBezTo>
                <a:cubicBezTo>
                  <a:pt x="12356" y="18046"/>
                  <a:pt x="13066" y="17728"/>
                  <a:pt x="13987" y="17728"/>
                </a:cubicBezTo>
                <a:cubicBezTo>
                  <a:pt x="15068" y="17728"/>
                  <a:pt x="16441" y="18167"/>
                  <a:pt x="17294" y="20076"/>
                </a:cubicBezTo>
                <a:cubicBezTo>
                  <a:pt x="16266" y="21254"/>
                  <a:pt x="15640" y="22808"/>
                  <a:pt x="15640" y="24487"/>
                </a:cubicBezTo>
                <a:cubicBezTo>
                  <a:pt x="15640" y="28221"/>
                  <a:pt x="18672" y="31229"/>
                  <a:pt x="22407" y="31229"/>
                </a:cubicBezTo>
                <a:cubicBezTo>
                  <a:pt x="26116" y="31229"/>
                  <a:pt x="29148" y="28221"/>
                  <a:pt x="29148" y="24487"/>
                </a:cubicBezTo>
                <a:cubicBezTo>
                  <a:pt x="29148" y="20752"/>
                  <a:pt x="26116" y="17720"/>
                  <a:pt x="22407" y="17720"/>
                </a:cubicBezTo>
                <a:cubicBezTo>
                  <a:pt x="22407" y="17720"/>
                  <a:pt x="20928" y="14913"/>
                  <a:pt x="23409" y="13509"/>
                </a:cubicBezTo>
                <a:lnTo>
                  <a:pt x="23434" y="13484"/>
                </a:lnTo>
                <a:cubicBezTo>
                  <a:pt x="23635" y="13509"/>
                  <a:pt x="23835" y="13509"/>
                  <a:pt x="24036" y="13509"/>
                </a:cubicBezTo>
                <a:cubicBezTo>
                  <a:pt x="27770" y="13509"/>
                  <a:pt x="30778" y="10477"/>
                  <a:pt x="30778" y="6767"/>
                </a:cubicBezTo>
                <a:cubicBezTo>
                  <a:pt x="30778" y="3033"/>
                  <a:pt x="27770" y="0"/>
                  <a:pt x="240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5"/>
          <p:cNvSpPr/>
          <p:nvPr/>
        </p:nvSpPr>
        <p:spPr>
          <a:xfrm>
            <a:off x="1987486" y="1366206"/>
            <a:ext cx="213484" cy="369691"/>
          </a:xfrm>
          <a:custGeom>
            <a:avLst/>
            <a:gdLst/>
            <a:ahLst/>
            <a:cxnLst/>
            <a:rect l="l" t="t" r="r" b="b"/>
            <a:pathLst>
              <a:path w="20552" h="35590" extrusionOk="0">
                <a:moveTo>
                  <a:pt x="7569" y="1"/>
                </a:moveTo>
                <a:lnTo>
                  <a:pt x="7569" y="3560"/>
                </a:lnTo>
                <a:lnTo>
                  <a:pt x="652" y="3560"/>
                </a:lnTo>
                <a:lnTo>
                  <a:pt x="652" y="8948"/>
                </a:lnTo>
                <a:lnTo>
                  <a:pt x="13985" y="8948"/>
                </a:lnTo>
                <a:lnTo>
                  <a:pt x="0" y="26342"/>
                </a:lnTo>
                <a:lnTo>
                  <a:pt x="0" y="32031"/>
                </a:lnTo>
                <a:lnTo>
                  <a:pt x="7569" y="32031"/>
                </a:lnTo>
                <a:lnTo>
                  <a:pt x="7569" y="35590"/>
                </a:lnTo>
                <a:lnTo>
                  <a:pt x="12958" y="35590"/>
                </a:lnTo>
                <a:lnTo>
                  <a:pt x="12958" y="32031"/>
                </a:lnTo>
                <a:lnTo>
                  <a:pt x="19900" y="32031"/>
                </a:lnTo>
                <a:lnTo>
                  <a:pt x="19900" y="26642"/>
                </a:lnTo>
                <a:lnTo>
                  <a:pt x="6667" y="26642"/>
                </a:lnTo>
                <a:lnTo>
                  <a:pt x="20552" y="9399"/>
                </a:lnTo>
                <a:lnTo>
                  <a:pt x="20552" y="3560"/>
                </a:lnTo>
                <a:lnTo>
                  <a:pt x="12958" y="3560"/>
                </a:lnTo>
                <a:lnTo>
                  <a:pt x="129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5"/>
          <p:cNvSpPr/>
          <p:nvPr/>
        </p:nvSpPr>
        <p:spPr>
          <a:xfrm>
            <a:off x="6842167" y="1416102"/>
            <a:ext cx="353809" cy="297155"/>
          </a:xfrm>
          <a:custGeom>
            <a:avLst/>
            <a:gdLst/>
            <a:ahLst/>
            <a:cxnLst/>
            <a:rect l="l" t="t" r="r" b="b"/>
            <a:pathLst>
              <a:path w="34061" h="28607" extrusionOk="0">
                <a:moveTo>
                  <a:pt x="12306" y="4416"/>
                </a:moveTo>
                <a:lnTo>
                  <a:pt x="22758" y="19328"/>
                </a:lnTo>
                <a:lnTo>
                  <a:pt x="21780" y="23038"/>
                </a:lnTo>
                <a:lnTo>
                  <a:pt x="11454" y="8526"/>
                </a:lnTo>
                <a:lnTo>
                  <a:pt x="12306" y="4416"/>
                </a:lnTo>
                <a:close/>
                <a:moveTo>
                  <a:pt x="11683" y="1"/>
                </a:moveTo>
                <a:cubicBezTo>
                  <a:pt x="9967" y="1"/>
                  <a:pt x="7643" y="574"/>
                  <a:pt x="6492" y="3363"/>
                </a:cubicBezTo>
                <a:cubicBezTo>
                  <a:pt x="4562" y="8100"/>
                  <a:pt x="0" y="26446"/>
                  <a:pt x="0" y="26446"/>
                </a:cubicBezTo>
                <a:cubicBezTo>
                  <a:pt x="0" y="26446"/>
                  <a:pt x="643" y="26576"/>
                  <a:pt x="1565" y="26576"/>
                </a:cubicBezTo>
                <a:cubicBezTo>
                  <a:pt x="3474" y="26576"/>
                  <a:pt x="6580" y="26018"/>
                  <a:pt x="7645" y="22586"/>
                </a:cubicBezTo>
                <a:lnTo>
                  <a:pt x="10527" y="12110"/>
                </a:lnTo>
                <a:lnTo>
                  <a:pt x="20602" y="27198"/>
                </a:lnTo>
                <a:cubicBezTo>
                  <a:pt x="20402" y="28000"/>
                  <a:pt x="20276" y="28476"/>
                  <a:pt x="20276" y="28476"/>
                </a:cubicBezTo>
                <a:cubicBezTo>
                  <a:pt x="20276" y="28476"/>
                  <a:pt x="20919" y="28606"/>
                  <a:pt x="21841" y="28606"/>
                </a:cubicBezTo>
                <a:cubicBezTo>
                  <a:pt x="23750" y="28606"/>
                  <a:pt x="26856" y="28048"/>
                  <a:pt x="27920" y="24617"/>
                </a:cubicBezTo>
                <a:lnTo>
                  <a:pt x="34061" y="2311"/>
                </a:lnTo>
                <a:cubicBezTo>
                  <a:pt x="34061" y="2311"/>
                  <a:pt x="33158" y="2031"/>
                  <a:pt x="31961" y="2031"/>
                </a:cubicBezTo>
                <a:cubicBezTo>
                  <a:pt x="30247" y="2031"/>
                  <a:pt x="27929" y="2604"/>
                  <a:pt x="26793" y="5393"/>
                </a:cubicBezTo>
                <a:cubicBezTo>
                  <a:pt x="26066" y="7173"/>
                  <a:pt x="24963" y="10907"/>
                  <a:pt x="23860" y="14842"/>
                </a:cubicBezTo>
                <a:lnTo>
                  <a:pt x="13785" y="281"/>
                </a:lnTo>
                <a:cubicBezTo>
                  <a:pt x="13785" y="281"/>
                  <a:pt x="12882" y="1"/>
                  <a:pt x="11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5"/>
          <p:cNvSpPr/>
          <p:nvPr/>
        </p:nvSpPr>
        <p:spPr>
          <a:xfrm>
            <a:off x="5818305" y="3011647"/>
            <a:ext cx="292377" cy="296542"/>
          </a:xfrm>
          <a:custGeom>
            <a:avLst/>
            <a:gdLst/>
            <a:ahLst/>
            <a:cxnLst/>
            <a:rect l="l" t="t" r="r" b="b"/>
            <a:pathLst>
              <a:path w="28147" h="28548" extrusionOk="0">
                <a:moveTo>
                  <a:pt x="14462" y="4562"/>
                </a:moveTo>
                <a:cubicBezTo>
                  <a:pt x="15389" y="4562"/>
                  <a:pt x="23585" y="4838"/>
                  <a:pt x="23585" y="14287"/>
                </a:cubicBezTo>
                <a:cubicBezTo>
                  <a:pt x="23585" y="18297"/>
                  <a:pt x="22281" y="21129"/>
                  <a:pt x="19750" y="22683"/>
                </a:cubicBezTo>
                <a:cubicBezTo>
                  <a:pt x="17695" y="23936"/>
                  <a:pt x="15464" y="23986"/>
                  <a:pt x="15038" y="23986"/>
                </a:cubicBezTo>
                <a:lnTo>
                  <a:pt x="9549" y="23986"/>
                </a:lnTo>
                <a:lnTo>
                  <a:pt x="9549" y="15991"/>
                </a:lnTo>
                <a:lnTo>
                  <a:pt x="14036" y="15991"/>
                </a:lnTo>
                <a:lnTo>
                  <a:pt x="14036" y="11430"/>
                </a:lnTo>
                <a:lnTo>
                  <a:pt x="9549" y="11430"/>
                </a:lnTo>
                <a:lnTo>
                  <a:pt x="9549" y="4562"/>
                </a:lnTo>
                <a:close/>
                <a:moveTo>
                  <a:pt x="5013" y="1"/>
                </a:moveTo>
                <a:lnTo>
                  <a:pt x="5013" y="11430"/>
                </a:lnTo>
                <a:lnTo>
                  <a:pt x="1" y="11430"/>
                </a:lnTo>
                <a:lnTo>
                  <a:pt x="1" y="15991"/>
                </a:lnTo>
                <a:lnTo>
                  <a:pt x="5013" y="15991"/>
                </a:lnTo>
                <a:lnTo>
                  <a:pt x="5013" y="28547"/>
                </a:lnTo>
                <a:lnTo>
                  <a:pt x="15038" y="28547"/>
                </a:lnTo>
                <a:cubicBezTo>
                  <a:pt x="15941" y="28547"/>
                  <a:pt x="19098" y="28422"/>
                  <a:pt x="22131" y="26567"/>
                </a:cubicBezTo>
                <a:cubicBezTo>
                  <a:pt x="24863" y="24888"/>
                  <a:pt x="28146" y="21405"/>
                  <a:pt x="28146" y="14287"/>
                </a:cubicBezTo>
                <a:cubicBezTo>
                  <a:pt x="28146" y="2983"/>
                  <a:pt x="19199" y="1"/>
                  <a:pt x="14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5"/>
          <p:cNvSpPr/>
          <p:nvPr/>
        </p:nvSpPr>
        <p:spPr>
          <a:xfrm>
            <a:off x="2924082" y="3031385"/>
            <a:ext cx="478261" cy="223643"/>
          </a:xfrm>
          <a:custGeom>
            <a:avLst/>
            <a:gdLst/>
            <a:ahLst/>
            <a:cxnLst/>
            <a:rect l="l" t="t" r="r" b="b"/>
            <a:pathLst>
              <a:path w="46042" h="21530" extrusionOk="0">
                <a:moveTo>
                  <a:pt x="9800" y="1"/>
                </a:moveTo>
                <a:lnTo>
                  <a:pt x="9800" y="16793"/>
                </a:lnTo>
                <a:lnTo>
                  <a:pt x="1" y="16793"/>
                </a:lnTo>
                <a:lnTo>
                  <a:pt x="1" y="21529"/>
                </a:lnTo>
                <a:lnTo>
                  <a:pt x="14637" y="21529"/>
                </a:lnTo>
                <a:lnTo>
                  <a:pt x="14637" y="11730"/>
                </a:lnTo>
                <a:lnTo>
                  <a:pt x="23209" y="20427"/>
                </a:lnTo>
                <a:lnTo>
                  <a:pt x="31179" y="12457"/>
                </a:lnTo>
                <a:lnTo>
                  <a:pt x="31179" y="21529"/>
                </a:lnTo>
                <a:lnTo>
                  <a:pt x="46041" y="21529"/>
                </a:lnTo>
                <a:lnTo>
                  <a:pt x="46041" y="16793"/>
                </a:lnTo>
                <a:lnTo>
                  <a:pt x="36016" y="16793"/>
                </a:lnTo>
                <a:lnTo>
                  <a:pt x="36016" y="853"/>
                </a:lnTo>
                <a:lnTo>
                  <a:pt x="23234" y="13635"/>
                </a:lnTo>
                <a:lnTo>
                  <a:pt x="9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1" name="Picture 10">
            <a:extLst>
              <a:ext uri="{FF2B5EF4-FFF2-40B4-BE49-F238E27FC236}">
                <a16:creationId xmlns:a16="http://schemas.microsoft.com/office/drawing/2014/main" id="{46561C34-0511-F65C-5F8E-1469B7236901}"/>
              </a:ext>
            </a:extLst>
          </p:cNvPr>
          <p:cNvPicPr>
            <a:picLocks noChangeAspect="1"/>
          </p:cNvPicPr>
          <p:nvPr/>
        </p:nvPicPr>
        <p:blipFill>
          <a:blip r:embed="rId4"/>
          <a:stretch>
            <a:fillRect/>
          </a:stretch>
        </p:blipFill>
        <p:spPr>
          <a:xfrm>
            <a:off x="1756761" y="1135788"/>
            <a:ext cx="747024" cy="796300"/>
          </a:xfrm>
          <a:prstGeom prst="rect">
            <a:avLst/>
          </a:prstGeom>
        </p:spPr>
      </p:pic>
      <p:pic>
        <p:nvPicPr>
          <p:cNvPr id="13" name="Picture 12">
            <a:extLst>
              <a:ext uri="{FF2B5EF4-FFF2-40B4-BE49-F238E27FC236}">
                <a16:creationId xmlns:a16="http://schemas.microsoft.com/office/drawing/2014/main" id="{1D6608C3-8F52-B3B4-CDBB-708F93D6BF62}"/>
              </a:ext>
            </a:extLst>
          </p:cNvPr>
          <p:cNvPicPr>
            <a:picLocks noChangeAspect="1"/>
          </p:cNvPicPr>
          <p:nvPr/>
        </p:nvPicPr>
        <p:blipFill>
          <a:blip r:embed="rId5"/>
          <a:stretch>
            <a:fillRect/>
          </a:stretch>
        </p:blipFill>
        <p:spPr>
          <a:xfrm>
            <a:off x="281179" y="1197958"/>
            <a:ext cx="782588" cy="729418"/>
          </a:xfrm>
          <a:prstGeom prst="rect">
            <a:avLst/>
          </a:prstGeom>
        </p:spPr>
      </p:pic>
      <p:pic>
        <p:nvPicPr>
          <p:cNvPr id="17" name="Picture 16">
            <a:extLst>
              <a:ext uri="{FF2B5EF4-FFF2-40B4-BE49-F238E27FC236}">
                <a16:creationId xmlns:a16="http://schemas.microsoft.com/office/drawing/2014/main" id="{B99ECAC8-2356-3851-71BA-286EDA8C099F}"/>
              </a:ext>
            </a:extLst>
          </p:cNvPr>
          <p:cNvPicPr>
            <a:picLocks noChangeAspect="1"/>
          </p:cNvPicPr>
          <p:nvPr/>
        </p:nvPicPr>
        <p:blipFill>
          <a:blip r:embed="rId6"/>
          <a:stretch>
            <a:fillRect/>
          </a:stretch>
        </p:blipFill>
        <p:spPr>
          <a:xfrm>
            <a:off x="3458518" y="1144236"/>
            <a:ext cx="1067498" cy="779403"/>
          </a:xfrm>
          <a:prstGeom prst="rect">
            <a:avLst/>
          </a:prstGeom>
        </p:spPr>
      </p:pic>
      <p:pic>
        <p:nvPicPr>
          <p:cNvPr id="19" name="Picture 18">
            <a:extLst>
              <a:ext uri="{FF2B5EF4-FFF2-40B4-BE49-F238E27FC236}">
                <a16:creationId xmlns:a16="http://schemas.microsoft.com/office/drawing/2014/main" id="{CB68310D-418A-2DD4-9FF2-736FCCB30200}"/>
              </a:ext>
            </a:extLst>
          </p:cNvPr>
          <p:cNvPicPr>
            <a:picLocks noChangeAspect="1"/>
          </p:cNvPicPr>
          <p:nvPr/>
        </p:nvPicPr>
        <p:blipFill>
          <a:blip r:embed="rId7"/>
          <a:stretch>
            <a:fillRect/>
          </a:stretch>
        </p:blipFill>
        <p:spPr>
          <a:xfrm>
            <a:off x="5274744" y="1112202"/>
            <a:ext cx="940104" cy="826573"/>
          </a:xfrm>
          <a:prstGeom prst="rect">
            <a:avLst/>
          </a:prstGeom>
        </p:spPr>
      </p:pic>
      <p:pic>
        <p:nvPicPr>
          <p:cNvPr id="21" name="Picture 20">
            <a:extLst>
              <a:ext uri="{FF2B5EF4-FFF2-40B4-BE49-F238E27FC236}">
                <a16:creationId xmlns:a16="http://schemas.microsoft.com/office/drawing/2014/main" id="{BFAC3B0E-D5CC-0A13-09BF-9C9358C08513}"/>
              </a:ext>
            </a:extLst>
          </p:cNvPr>
          <p:cNvPicPr>
            <a:picLocks noChangeAspect="1"/>
          </p:cNvPicPr>
          <p:nvPr/>
        </p:nvPicPr>
        <p:blipFill>
          <a:blip r:embed="rId8"/>
          <a:stretch>
            <a:fillRect/>
          </a:stretch>
        </p:blipFill>
        <p:spPr>
          <a:xfrm>
            <a:off x="7253870" y="1158226"/>
            <a:ext cx="762760" cy="789962"/>
          </a:xfrm>
          <a:prstGeom prst="rect">
            <a:avLst/>
          </a:prstGeom>
        </p:spPr>
      </p:pic>
      <p:sp>
        <p:nvSpPr>
          <p:cNvPr id="26" name="Google Shape;431;p55">
            <a:extLst>
              <a:ext uri="{FF2B5EF4-FFF2-40B4-BE49-F238E27FC236}">
                <a16:creationId xmlns:a16="http://schemas.microsoft.com/office/drawing/2014/main" id="{220D16CD-3CEB-58A6-FF0B-DC5592DD8664}"/>
              </a:ext>
            </a:extLst>
          </p:cNvPr>
          <p:cNvSpPr txBox="1">
            <a:spLocks/>
          </p:cNvSpPr>
          <p:nvPr/>
        </p:nvSpPr>
        <p:spPr>
          <a:xfrm>
            <a:off x="332459" y="134120"/>
            <a:ext cx="7812508" cy="8942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Bungee"/>
              <a:buNone/>
              <a:defRPr sz="3500" b="0" i="0" u="none" strike="noStrike" cap="none">
                <a:solidFill>
                  <a:schemeClr val="dk1"/>
                </a:solidFill>
                <a:latin typeface="Bungee"/>
                <a:ea typeface="Bungee"/>
                <a:cs typeface="Bungee"/>
                <a:sym typeface="Bunge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800" dirty="0"/>
              <a:t>Top 5 Most Valued Companies –  Volume Perspective</a:t>
            </a:r>
          </a:p>
        </p:txBody>
      </p:sp>
      <p:pic>
        <p:nvPicPr>
          <p:cNvPr id="3" name="Picture 2">
            <a:extLst>
              <a:ext uri="{FF2B5EF4-FFF2-40B4-BE49-F238E27FC236}">
                <a16:creationId xmlns:a16="http://schemas.microsoft.com/office/drawing/2014/main" id="{F5CDA30A-D960-29E0-5A40-CFB500AF22A3}"/>
              </a:ext>
            </a:extLst>
          </p:cNvPr>
          <p:cNvPicPr>
            <a:picLocks noChangeAspect="1"/>
          </p:cNvPicPr>
          <p:nvPr/>
        </p:nvPicPr>
        <p:blipFill>
          <a:blip r:embed="rId9"/>
          <a:stretch>
            <a:fillRect/>
          </a:stretch>
        </p:blipFill>
        <p:spPr>
          <a:xfrm>
            <a:off x="1621252" y="2340289"/>
            <a:ext cx="1461360" cy="2382373"/>
          </a:xfrm>
          <a:prstGeom prst="rect">
            <a:avLst/>
          </a:prstGeom>
        </p:spPr>
      </p:pic>
      <p:pic>
        <p:nvPicPr>
          <p:cNvPr id="7" name="Picture 6">
            <a:extLst>
              <a:ext uri="{FF2B5EF4-FFF2-40B4-BE49-F238E27FC236}">
                <a16:creationId xmlns:a16="http://schemas.microsoft.com/office/drawing/2014/main" id="{C424E701-F471-29B4-A8C8-9798F7DF8425}"/>
              </a:ext>
            </a:extLst>
          </p:cNvPr>
          <p:cNvPicPr>
            <a:picLocks noChangeAspect="1"/>
          </p:cNvPicPr>
          <p:nvPr/>
        </p:nvPicPr>
        <p:blipFill>
          <a:blip r:embed="rId10"/>
          <a:stretch>
            <a:fillRect/>
          </a:stretch>
        </p:blipFill>
        <p:spPr>
          <a:xfrm>
            <a:off x="-302" y="2352908"/>
            <a:ext cx="1464808" cy="2387994"/>
          </a:xfrm>
          <a:prstGeom prst="rect">
            <a:avLst/>
          </a:prstGeom>
        </p:spPr>
      </p:pic>
      <p:sp>
        <p:nvSpPr>
          <p:cNvPr id="10" name="Google Shape;434;p55">
            <a:extLst>
              <a:ext uri="{FF2B5EF4-FFF2-40B4-BE49-F238E27FC236}">
                <a16:creationId xmlns:a16="http://schemas.microsoft.com/office/drawing/2014/main" id="{8F2BB087-A6C1-DA08-E816-2E9546A641ED}"/>
              </a:ext>
            </a:extLst>
          </p:cNvPr>
          <p:cNvSpPr txBox="1">
            <a:spLocks/>
          </p:cNvSpPr>
          <p:nvPr/>
        </p:nvSpPr>
        <p:spPr>
          <a:xfrm>
            <a:off x="3276566" y="1985234"/>
            <a:ext cx="1356224" cy="3182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ungee"/>
              <a:buNone/>
              <a:defRPr sz="2400" b="0" i="0" u="none" strike="noStrike" cap="none">
                <a:solidFill>
                  <a:schemeClr val="lt2"/>
                </a:solidFill>
                <a:latin typeface="Bungee"/>
                <a:ea typeface="Bungee"/>
                <a:cs typeface="Bungee"/>
                <a:sym typeface="Bungee"/>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n-CA" dirty="0"/>
              <a:t>AMD</a:t>
            </a:r>
          </a:p>
        </p:txBody>
      </p:sp>
      <p:pic>
        <p:nvPicPr>
          <p:cNvPr id="14" name="Picture 13">
            <a:extLst>
              <a:ext uri="{FF2B5EF4-FFF2-40B4-BE49-F238E27FC236}">
                <a16:creationId xmlns:a16="http://schemas.microsoft.com/office/drawing/2014/main" id="{D53112E8-301E-F620-9BEB-03BC86317402}"/>
              </a:ext>
            </a:extLst>
          </p:cNvPr>
          <p:cNvPicPr>
            <a:picLocks noChangeAspect="1"/>
          </p:cNvPicPr>
          <p:nvPr/>
        </p:nvPicPr>
        <p:blipFill>
          <a:blip r:embed="rId11"/>
          <a:stretch>
            <a:fillRect/>
          </a:stretch>
        </p:blipFill>
        <p:spPr>
          <a:xfrm>
            <a:off x="3228825" y="2340290"/>
            <a:ext cx="1740336" cy="2382373"/>
          </a:xfrm>
          <a:prstGeom prst="rect">
            <a:avLst/>
          </a:prstGeom>
        </p:spPr>
      </p:pic>
      <p:pic>
        <p:nvPicPr>
          <p:cNvPr id="16" name="Picture 15">
            <a:extLst>
              <a:ext uri="{FF2B5EF4-FFF2-40B4-BE49-F238E27FC236}">
                <a16:creationId xmlns:a16="http://schemas.microsoft.com/office/drawing/2014/main" id="{8C56D0DF-1F87-8F53-6CE1-DCE4ABB6A709}"/>
              </a:ext>
            </a:extLst>
          </p:cNvPr>
          <p:cNvPicPr>
            <a:picLocks noChangeAspect="1"/>
          </p:cNvPicPr>
          <p:nvPr/>
        </p:nvPicPr>
        <p:blipFill>
          <a:blip r:embed="rId12"/>
          <a:stretch>
            <a:fillRect/>
          </a:stretch>
        </p:blipFill>
        <p:spPr>
          <a:xfrm>
            <a:off x="5104186" y="2361150"/>
            <a:ext cx="1621554" cy="2387994"/>
          </a:xfrm>
          <a:prstGeom prst="rect">
            <a:avLst/>
          </a:prstGeom>
        </p:spPr>
      </p:pic>
      <p:pic>
        <p:nvPicPr>
          <p:cNvPr id="20" name="Picture 19">
            <a:extLst>
              <a:ext uri="{FF2B5EF4-FFF2-40B4-BE49-F238E27FC236}">
                <a16:creationId xmlns:a16="http://schemas.microsoft.com/office/drawing/2014/main" id="{90B3EA8D-0601-CFD2-CA74-E1617163789B}"/>
              </a:ext>
            </a:extLst>
          </p:cNvPr>
          <p:cNvPicPr>
            <a:picLocks noChangeAspect="1"/>
          </p:cNvPicPr>
          <p:nvPr/>
        </p:nvPicPr>
        <p:blipFill>
          <a:blip r:embed="rId13"/>
          <a:stretch>
            <a:fillRect/>
          </a:stretch>
        </p:blipFill>
        <p:spPr>
          <a:xfrm>
            <a:off x="6888840" y="2335894"/>
            <a:ext cx="1674558" cy="2421836"/>
          </a:xfrm>
          <a:prstGeom prst="rect">
            <a:avLst/>
          </a:prstGeom>
        </p:spPr>
      </p:pic>
    </p:spTree>
    <p:extLst>
      <p:ext uri="{BB962C8B-B14F-4D97-AF65-F5344CB8AC3E}">
        <p14:creationId xmlns:p14="http://schemas.microsoft.com/office/powerpoint/2010/main" val="899865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0"/>
        <p:cNvGrpSpPr/>
        <p:nvPr/>
      </p:nvGrpSpPr>
      <p:grpSpPr>
        <a:xfrm>
          <a:off x="0" y="0"/>
          <a:ext cx="0" cy="0"/>
          <a:chOff x="0" y="0"/>
          <a:chExt cx="0" cy="0"/>
        </a:xfrm>
      </p:grpSpPr>
      <p:sp>
        <p:nvSpPr>
          <p:cNvPr id="430" name="Google Shape;430;p55"/>
          <p:cNvSpPr txBox="1">
            <a:spLocks noGrp="1"/>
          </p:cNvSpPr>
          <p:nvPr>
            <p:ph type="title" idx="14"/>
          </p:nvPr>
        </p:nvSpPr>
        <p:spPr>
          <a:xfrm>
            <a:off x="6279002" y="1410308"/>
            <a:ext cx="1359096" cy="3029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Apple</a:t>
            </a:r>
            <a:endParaRPr dirty="0"/>
          </a:p>
        </p:txBody>
      </p:sp>
      <p:sp>
        <p:nvSpPr>
          <p:cNvPr id="431" name="Google Shape;431;p55"/>
          <p:cNvSpPr txBox="1">
            <a:spLocks noGrp="1"/>
          </p:cNvSpPr>
          <p:nvPr>
            <p:ph type="title"/>
          </p:nvPr>
        </p:nvSpPr>
        <p:spPr>
          <a:xfrm>
            <a:off x="472930" y="10635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Stock Decision Criteria</a:t>
            </a:r>
            <a:endParaRPr dirty="0"/>
          </a:p>
        </p:txBody>
      </p:sp>
      <p:sp>
        <p:nvSpPr>
          <p:cNvPr id="432" name="Google Shape;432;p55"/>
          <p:cNvSpPr txBox="1">
            <a:spLocks noGrp="1"/>
          </p:cNvSpPr>
          <p:nvPr>
            <p:ph type="title" idx="2"/>
          </p:nvPr>
        </p:nvSpPr>
        <p:spPr>
          <a:xfrm>
            <a:off x="1155676" y="1367832"/>
            <a:ext cx="1273771" cy="3243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Tesla</a:t>
            </a:r>
            <a:endParaRPr dirty="0"/>
          </a:p>
        </p:txBody>
      </p:sp>
      <p:sp>
        <p:nvSpPr>
          <p:cNvPr id="440" name="Google Shape;440;p55"/>
          <p:cNvSpPr/>
          <p:nvPr/>
        </p:nvSpPr>
        <p:spPr>
          <a:xfrm>
            <a:off x="4396769" y="1388855"/>
            <a:ext cx="319706" cy="324391"/>
          </a:xfrm>
          <a:custGeom>
            <a:avLst/>
            <a:gdLst/>
            <a:ahLst/>
            <a:cxnLst/>
            <a:rect l="l" t="t" r="r" b="b"/>
            <a:pathLst>
              <a:path w="30778" h="31229" extrusionOk="0">
                <a:moveTo>
                  <a:pt x="24036" y="0"/>
                </a:moveTo>
                <a:cubicBezTo>
                  <a:pt x="20301" y="0"/>
                  <a:pt x="17294" y="3033"/>
                  <a:pt x="17294" y="6767"/>
                </a:cubicBezTo>
                <a:cubicBezTo>
                  <a:pt x="17294" y="7820"/>
                  <a:pt x="17519" y="8797"/>
                  <a:pt x="17945" y="9700"/>
                </a:cubicBezTo>
                <a:cubicBezTo>
                  <a:pt x="17945" y="9700"/>
                  <a:pt x="16896" y="11890"/>
                  <a:pt x="14786" y="11890"/>
                </a:cubicBezTo>
                <a:cubicBezTo>
                  <a:pt x="14207" y="11890"/>
                  <a:pt x="13547" y="11725"/>
                  <a:pt x="12808" y="11304"/>
                </a:cubicBezTo>
                <a:cubicBezTo>
                  <a:pt x="11730" y="9073"/>
                  <a:pt x="9424" y="7519"/>
                  <a:pt x="6767" y="7519"/>
                </a:cubicBezTo>
                <a:cubicBezTo>
                  <a:pt x="3033" y="7519"/>
                  <a:pt x="0" y="10552"/>
                  <a:pt x="0" y="14286"/>
                </a:cubicBezTo>
                <a:cubicBezTo>
                  <a:pt x="0" y="17996"/>
                  <a:pt x="3033" y="21028"/>
                  <a:pt x="6767" y="21028"/>
                </a:cubicBezTo>
                <a:cubicBezTo>
                  <a:pt x="9098" y="21028"/>
                  <a:pt x="11153" y="19850"/>
                  <a:pt x="12356" y="18046"/>
                </a:cubicBezTo>
                <a:cubicBezTo>
                  <a:pt x="12356" y="18046"/>
                  <a:pt x="13066" y="17728"/>
                  <a:pt x="13987" y="17728"/>
                </a:cubicBezTo>
                <a:cubicBezTo>
                  <a:pt x="15068" y="17728"/>
                  <a:pt x="16441" y="18167"/>
                  <a:pt x="17294" y="20076"/>
                </a:cubicBezTo>
                <a:cubicBezTo>
                  <a:pt x="16266" y="21254"/>
                  <a:pt x="15640" y="22808"/>
                  <a:pt x="15640" y="24487"/>
                </a:cubicBezTo>
                <a:cubicBezTo>
                  <a:pt x="15640" y="28221"/>
                  <a:pt x="18672" y="31229"/>
                  <a:pt x="22407" y="31229"/>
                </a:cubicBezTo>
                <a:cubicBezTo>
                  <a:pt x="26116" y="31229"/>
                  <a:pt x="29148" y="28221"/>
                  <a:pt x="29148" y="24487"/>
                </a:cubicBezTo>
                <a:cubicBezTo>
                  <a:pt x="29148" y="20752"/>
                  <a:pt x="26116" y="17720"/>
                  <a:pt x="22407" y="17720"/>
                </a:cubicBezTo>
                <a:cubicBezTo>
                  <a:pt x="22407" y="17720"/>
                  <a:pt x="20928" y="14913"/>
                  <a:pt x="23409" y="13509"/>
                </a:cubicBezTo>
                <a:lnTo>
                  <a:pt x="23434" y="13484"/>
                </a:lnTo>
                <a:cubicBezTo>
                  <a:pt x="23635" y="13509"/>
                  <a:pt x="23835" y="13509"/>
                  <a:pt x="24036" y="13509"/>
                </a:cubicBezTo>
                <a:cubicBezTo>
                  <a:pt x="27770" y="13509"/>
                  <a:pt x="30778" y="10477"/>
                  <a:pt x="30778" y="6767"/>
                </a:cubicBezTo>
                <a:cubicBezTo>
                  <a:pt x="30778" y="3033"/>
                  <a:pt x="27770" y="0"/>
                  <a:pt x="240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55"/>
          <p:cNvGrpSpPr/>
          <p:nvPr/>
        </p:nvGrpSpPr>
        <p:grpSpPr>
          <a:xfrm>
            <a:off x="4377375" y="3029782"/>
            <a:ext cx="358493" cy="217390"/>
            <a:chOff x="3510800" y="3516325"/>
            <a:chExt cx="862800" cy="523200"/>
          </a:xfrm>
        </p:grpSpPr>
        <p:sp>
          <p:nvSpPr>
            <p:cNvPr id="444" name="Google Shape;444;p55"/>
            <p:cNvSpPr/>
            <p:nvPr/>
          </p:nvSpPr>
          <p:spPr>
            <a:xfrm>
              <a:off x="3531475" y="3516325"/>
              <a:ext cx="842125" cy="523200"/>
            </a:xfrm>
            <a:custGeom>
              <a:avLst/>
              <a:gdLst/>
              <a:ahLst/>
              <a:cxnLst/>
              <a:rect l="l" t="t" r="r" b="b"/>
              <a:pathLst>
                <a:path w="33685" h="20928" extrusionOk="0">
                  <a:moveTo>
                    <a:pt x="7244" y="1"/>
                  </a:moveTo>
                  <a:lnTo>
                    <a:pt x="5264" y="5564"/>
                  </a:lnTo>
                  <a:lnTo>
                    <a:pt x="25264" y="5564"/>
                  </a:lnTo>
                  <a:lnTo>
                    <a:pt x="21555" y="15364"/>
                  </a:lnTo>
                  <a:lnTo>
                    <a:pt x="2532" y="15364"/>
                  </a:lnTo>
                  <a:lnTo>
                    <a:pt x="1" y="20928"/>
                  </a:lnTo>
                  <a:lnTo>
                    <a:pt x="24713" y="20928"/>
                  </a:lnTo>
                  <a:cubicBezTo>
                    <a:pt x="25865" y="20928"/>
                    <a:pt x="26893" y="20226"/>
                    <a:pt x="27294" y="19174"/>
                  </a:cubicBezTo>
                  <a:lnTo>
                    <a:pt x="33359" y="3810"/>
                  </a:lnTo>
                  <a:cubicBezTo>
                    <a:pt x="33685" y="2933"/>
                    <a:pt x="33585" y="1980"/>
                    <a:pt x="33058" y="1204"/>
                  </a:cubicBezTo>
                  <a:cubicBezTo>
                    <a:pt x="32557" y="452"/>
                    <a:pt x="31680" y="1"/>
                    <a:pt x="30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5"/>
            <p:cNvSpPr/>
            <p:nvPr/>
          </p:nvSpPr>
          <p:spPr>
            <a:xfrm>
              <a:off x="3510800" y="3708050"/>
              <a:ext cx="376600" cy="139750"/>
            </a:xfrm>
            <a:custGeom>
              <a:avLst/>
              <a:gdLst/>
              <a:ahLst/>
              <a:cxnLst/>
              <a:rect l="l" t="t" r="r" b="b"/>
              <a:pathLst>
                <a:path w="15064" h="5590" extrusionOk="0">
                  <a:moveTo>
                    <a:pt x="2056" y="1"/>
                  </a:moveTo>
                  <a:lnTo>
                    <a:pt x="1" y="5590"/>
                  </a:lnTo>
                  <a:lnTo>
                    <a:pt x="13008" y="5590"/>
                  </a:lnTo>
                  <a:lnTo>
                    <a:pt x="150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7" name="Google Shape;447;p55"/>
          <p:cNvSpPr/>
          <p:nvPr/>
        </p:nvSpPr>
        <p:spPr>
          <a:xfrm>
            <a:off x="1855050" y="3026655"/>
            <a:ext cx="478261" cy="223643"/>
          </a:xfrm>
          <a:custGeom>
            <a:avLst/>
            <a:gdLst/>
            <a:ahLst/>
            <a:cxnLst/>
            <a:rect l="l" t="t" r="r" b="b"/>
            <a:pathLst>
              <a:path w="46042" h="21530" extrusionOk="0">
                <a:moveTo>
                  <a:pt x="9800" y="1"/>
                </a:moveTo>
                <a:lnTo>
                  <a:pt x="9800" y="16793"/>
                </a:lnTo>
                <a:lnTo>
                  <a:pt x="1" y="16793"/>
                </a:lnTo>
                <a:lnTo>
                  <a:pt x="1" y="21529"/>
                </a:lnTo>
                <a:lnTo>
                  <a:pt x="14637" y="21529"/>
                </a:lnTo>
                <a:lnTo>
                  <a:pt x="14637" y="11730"/>
                </a:lnTo>
                <a:lnTo>
                  <a:pt x="23209" y="20427"/>
                </a:lnTo>
                <a:lnTo>
                  <a:pt x="31179" y="12457"/>
                </a:lnTo>
                <a:lnTo>
                  <a:pt x="31179" y="21529"/>
                </a:lnTo>
                <a:lnTo>
                  <a:pt x="46041" y="21529"/>
                </a:lnTo>
                <a:lnTo>
                  <a:pt x="46041" y="16793"/>
                </a:lnTo>
                <a:lnTo>
                  <a:pt x="36016" y="16793"/>
                </a:lnTo>
                <a:lnTo>
                  <a:pt x="36016" y="853"/>
                </a:lnTo>
                <a:lnTo>
                  <a:pt x="23234" y="13635"/>
                </a:lnTo>
                <a:lnTo>
                  <a:pt x="9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BF363CC8-3402-CAF5-DC14-EAC3BBF26C4C}"/>
              </a:ext>
            </a:extLst>
          </p:cNvPr>
          <p:cNvPicPr>
            <a:picLocks noChangeAspect="1"/>
          </p:cNvPicPr>
          <p:nvPr/>
        </p:nvPicPr>
        <p:blipFill>
          <a:blip r:embed="rId4"/>
          <a:stretch>
            <a:fillRect/>
          </a:stretch>
        </p:blipFill>
        <p:spPr>
          <a:xfrm>
            <a:off x="1430206" y="590672"/>
            <a:ext cx="782588" cy="729418"/>
          </a:xfrm>
          <a:prstGeom prst="rect">
            <a:avLst/>
          </a:prstGeom>
        </p:spPr>
      </p:pic>
      <p:sp>
        <p:nvSpPr>
          <p:cNvPr id="24" name="Google Shape;371;p53">
            <a:extLst>
              <a:ext uri="{FF2B5EF4-FFF2-40B4-BE49-F238E27FC236}">
                <a16:creationId xmlns:a16="http://schemas.microsoft.com/office/drawing/2014/main" id="{9C804C18-6229-04B9-2178-445DF30AD40B}"/>
              </a:ext>
            </a:extLst>
          </p:cNvPr>
          <p:cNvSpPr txBox="1">
            <a:spLocks/>
          </p:cNvSpPr>
          <p:nvPr/>
        </p:nvSpPr>
        <p:spPr>
          <a:xfrm>
            <a:off x="472930" y="1713246"/>
            <a:ext cx="3913035" cy="29918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rgbClr val="242424"/>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lgn="l">
              <a:buClr>
                <a:srgbClr val="273D40"/>
              </a:buClr>
              <a:buSzPts val="600"/>
              <a:buFont typeface="Arial"/>
              <a:buNone/>
            </a:pPr>
            <a:r>
              <a:rPr lang="en-US" b="1" dirty="0">
                <a:solidFill>
                  <a:schemeClr val="dk1"/>
                </a:solidFill>
              </a:rPr>
              <a:t>Growth Stock  (Risk Averse Investor)</a:t>
            </a:r>
          </a:p>
          <a:p>
            <a:pPr marL="241300" indent="-228600" algn="l">
              <a:spcBef>
                <a:spcPts val="1600"/>
              </a:spcBef>
              <a:buSzPts val="1600"/>
              <a:buFont typeface="Roboto"/>
              <a:buChar char="●"/>
            </a:pPr>
            <a:r>
              <a:rPr lang="en-US" dirty="0">
                <a:solidFill>
                  <a:schemeClr val="dk1"/>
                </a:solidFill>
              </a:rPr>
              <a:t>Volume can be used to confirm the trend direction.</a:t>
            </a:r>
          </a:p>
          <a:p>
            <a:pPr marL="241300" indent="-228600" algn="l">
              <a:buSzPts val="1600"/>
              <a:buFont typeface="Roboto"/>
              <a:buChar char="●"/>
            </a:pPr>
            <a:r>
              <a:rPr lang="en-US" dirty="0">
                <a:solidFill>
                  <a:schemeClr val="dk1"/>
                </a:solidFill>
              </a:rPr>
              <a:t>Price for this stock was at its lowest around December.</a:t>
            </a:r>
          </a:p>
          <a:p>
            <a:pPr marL="241300" indent="-228600" algn="l">
              <a:buSzPts val="1600"/>
              <a:buFont typeface="Roboto"/>
              <a:buChar char="●"/>
            </a:pPr>
            <a:r>
              <a:rPr lang="en-US" dirty="0">
                <a:solidFill>
                  <a:schemeClr val="dk1"/>
                </a:solidFill>
              </a:rPr>
              <a:t>Although the volume kept increasing, the prices only started to increase in January.</a:t>
            </a:r>
          </a:p>
          <a:p>
            <a:pPr marL="241300" indent="-228600" algn="l">
              <a:buSzPts val="1600"/>
              <a:buFont typeface="Roboto"/>
              <a:buChar char="●"/>
            </a:pPr>
            <a:r>
              <a:rPr lang="en-US" dirty="0">
                <a:solidFill>
                  <a:schemeClr val="dk1"/>
                </a:solidFill>
              </a:rPr>
              <a:t>Volume declined in May, but the price rebounded in June. </a:t>
            </a:r>
          </a:p>
          <a:p>
            <a:pPr marL="241300" indent="-228600" algn="l">
              <a:buSzPts val="1600"/>
              <a:buFont typeface="Roboto"/>
              <a:buChar char="●"/>
            </a:pPr>
            <a:r>
              <a:rPr lang="en-US" dirty="0">
                <a:solidFill>
                  <a:schemeClr val="dk1"/>
                </a:solidFill>
              </a:rPr>
              <a:t>Although the price is steady with declining volume, a good indicator to buy back in would be when the price of the stock falls.</a:t>
            </a:r>
          </a:p>
        </p:txBody>
      </p:sp>
      <p:pic>
        <p:nvPicPr>
          <p:cNvPr id="25" name="Picture 24">
            <a:extLst>
              <a:ext uri="{FF2B5EF4-FFF2-40B4-BE49-F238E27FC236}">
                <a16:creationId xmlns:a16="http://schemas.microsoft.com/office/drawing/2014/main" id="{13C634D6-048E-12F3-EA81-95E5E5042BFB}"/>
              </a:ext>
            </a:extLst>
          </p:cNvPr>
          <p:cNvPicPr>
            <a:picLocks noChangeAspect="1"/>
          </p:cNvPicPr>
          <p:nvPr/>
        </p:nvPicPr>
        <p:blipFill>
          <a:blip r:embed="rId5"/>
          <a:stretch>
            <a:fillRect/>
          </a:stretch>
        </p:blipFill>
        <p:spPr>
          <a:xfrm>
            <a:off x="6585038" y="590672"/>
            <a:ext cx="747024" cy="796300"/>
          </a:xfrm>
          <a:prstGeom prst="rect">
            <a:avLst/>
          </a:prstGeom>
        </p:spPr>
      </p:pic>
      <p:sp>
        <p:nvSpPr>
          <p:cNvPr id="28" name="Google Shape;371;p53">
            <a:extLst>
              <a:ext uri="{FF2B5EF4-FFF2-40B4-BE49-F238E27FC236}">
                <a16:creationId xmlns:a16="http://schemas.microsoft.com/office/drawing/2014/main" id="{07A088C4-2137-263F-0DB4-6C85F6FEBB34}"/>
              </a:ext>
            </a:extLst>
          </p:cNvPr>
          <p:cNvSpPr txBox="1">
            <a:spLocks/>
          </p:cNvSpPr>
          <p:nvPr/>
        </p:nvSpPr>
        <p:spPr>
          <a:xfrm>
            <a:off x="4555949" y="1730371"/>
            <a:ext cx="3913035" cy="29918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rgbClr val="242424"/>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lgn="l">
              <a:buClr>
                <a:srgbClr val="273D40"/>
              </a:buClr>
              <a:buSzPts val="600"/>
              <a:buFont typeface="Arial"/>
              <a:buNone/>
            </a:pPr>
            <a:r>
              <a:rPr lang="en-US" b="1" dirty="0">
                <a:solidFill>
                  <a:schemeClr val="dk1"/>
                </a:solidFill>
              </a:rPr>
              <a:t>Blue Chip Stock (Conservative Investor)</a:t>
            </a:r>
          </a:p>
          <a:p>
            <a:pPr marL="241300" indent="-228600" algn="l">
              <a:spcBef>
                <a:spcPts val="1600"/>
              </a:spcBef>
              <a:buSzPts val="1600"/>
              <a:buFont typeface="Roboto"/>
              <a:buChar char="●"/>
            </a:pPr>
            <a:r>
              <a:rPr lang="en-US" dirty="0">
                <a:solidFill>
                  <a:schemeClr val="dk1"/>
                </a:solidFill>
              </a:rPr>
              <a:t>Volume is not a good indicator of the trend, since prices hold constant.</a:t>
            </a:r>
          </a:p>
          <a:p>
            <a:pPr marL="241300" indent="-228600" algn="l">
              <a:buSzPts val="1600"/>
              <a:buFont typeface="Roboto"/>
              <a:buChar char="●"/>
            </a:pPr>
            <a:r>
              <a:rPr lang="en-US" dirty="0">
                <a:solidFill>
                  <a:schemeClr val="dk1"/>
                </a:solidFill>
              </a:rPr>
              <a:t>Trading volume was the lowest in December, but the value increased in January.</a:t>
            </a:r>
          </a:p>
          <a:p>
            <a:pPr marL="241300" indent="-228600" algn="l">
              <a:buSzPts val="1600"/>
              <a:buFont typeface="Roboto"/>
              <a:buChar char="●"/>
            </a:pPr>
            <a:r>
              <a:rPr lang="en-US" dirty="0">
                <a:solidFill>
                  <a:schemeClr val="dk1"/>
                </a:solidFill>
              </a:rPr>
              <a:t>Although, the trading volume decreased in April, the value of the stock stayed relatively constant in May.</a:t>
            </a:r>
          </a:p>
          <a:p>
            <a:pPr marL="241300" indent="-228600" algn="l">
              <a:buSzPts val="1600"/>
              <a:buFont typeface="Roboto"/>
              <a:buChar char="●"/>
            </a:pPr>
            <a:r>
              <a:rPr lang="en-US" dirty="0">
                <a:solidFill>
                  <a:schemeClr val="dk1"/>
                </a:solidFill>
              </a:rPr>
              <a:t>However, the stock value increased in June, with trading volumes remaining fairly consistent, and this holds true till September.</a:t>
            </a:r>
          </a:p>
        </p:txBody>
      </p:sp>
    </p:spTree>
    <p:extLst>
      <p:ext uri="{BB962C8B-B14F-4D97-AF65-F5344CB8AC3E}">
        <p14:creationId xmlns:p14="http://schemas.microsoft.com/office/powerpoint/2010/main" val="1691593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0"/>
        <p:cNvGrpSpPr/>
        <p:nvPr/>
      </p:nvGrpSpPr>
      <p:grpSpPr>
        <a:xfrm>
          <a:off x="0" y="0"/>
          <a:ext cx="0" cy="0"/>
          <a:chOff x="0" y="0"/>
          <a:chExt cx="0" cy="0"/>
        </a:xfrm>
      </p:grpSpPr>
      <p:pic>
        <p:nvPicPr>
          <p:cNvPr id="421" name="Google Shape;421;p55"/>
          <p:cNvPicPr preferRelativeResize="0"/>
          <p:nvPr/>
        </p:nvPicPr>
        <p:blipFill>
          <a:blip r:embed="rId4">
            <a:alphaModFix/>
          </a:blip>
          <a:stretch>
            <a:fillRect/>
          </a:stretch>
        </p:blipFill>
        <p:spPr>
          <a:xfrm>
            <a:off x="4304175" y="1268762"/>
            <a:ext cx="534850" cy="557325"/>
          </a:xfrm>
          <a:prstGeom prst="rect">
            <a:avLst/>
          </a:prstGeom>
          <a:noFill/>
          <a:ln>
            <a:noFill/>
          </a:ln>
        </p:spPr>
      </p:pic>
      <p:pic>
        <p:nvPicPr>
          <p:cNvPr id="422" name="Google Shape;422;p55"/>
          <p:cNvPicPr preferRelativeResize="0"/>
          <p:nvPr/>
        </p:nvPicPr>
        <p:blipFill>
          <a:blip r:embed="rId4">
            <a:alphaModFix/>
          </a:blip>
          <a:stretch>
            <a:fillRect/>
          </a:stretch>
        </p:blipFill>
        <p:spPr>
          <a:xfrm>
            <a:off x="6753400" y="1268762"/>
            <a:ext cx="534850" cy="557325"/>
          </a:xfrm>
          <a:prstGeom prst="rect">
            <a:avLst/>
          </a:prstGeom>
          <a:noFill/>
          <a:ln>
            <a:noFill/>
          </a:ln>
        </p:spPr>
      </p:pic>
      <p:pic>
        <p:nvPicPr>
          <p:cNvPr id="423" name="Google Shape;423;p55"/>
          <p:cNvPicPr preferRelativeResize="0"/>
          <p:nvPr/>
        </p:nvPicPr>
        <p:blipFill>
          <a:blip r:embed="rId4">
            <a:alphaModFix/>
          </a:blip>
          <a:stretch>
            <a:fillRect/>
          </a:stretch>
        </p:blipFill>
        <p:spPr>
          <a:xfrm>
            <a:off x="1825000" y="1268762"/>
            <a:ext cx="534850" cy="557325"/>
          </a:xfrm>
          <a:prstGeom prst="rect">
            <a:avLst/>
          </a:prstGeom>
          <a:noFill/>
          <a:ln>
            <a:noFill/>
          </a:ln>
        </p:spPr>
      </p:pic>
      <p:pic>
        <p:nvPicPr>
          <p:cNvPr id="424" name="Google Shape;424;p55"/>
          <p:cNvPicPr preferRelativeResize="0"/>
          <p:nvPr/>
        </p:nvPicPr>
        <p:blipFill>
          <a:blip r:embed="rId4">
            <a:alphaModFix/>
          </a:blip>
          <a:stretch>
            <a:fillRect/>
          </a:stretch>
        </p:blipFill>
        <p:spPr>
          <a:xfrm>
            <a:off x="5697068" y="2914297"/>
            <a:ext cx="534850" cy="557325"/>
          </a:xfrm>
          <a:prstGeom prst="rect">
            <a:avLst/>
          </a:prstGeom>
          <a:noFill/>
          <a:ln>
            <a:noFill/>
          </a:ln>
        </p:spPr>
      </p:pic>
      <p:pic>
        <p:nvPicPr>
          <p:cNvPr id="426" name="Google Shape;426;p55"/>
          <p:cNvPicPr preferRelativeResize="0"/>
          <p:nvPr/>
        </p:nvPicPr>
        <p:blipFill>
          <a:blip r:embed="rId4">
            <a:alphaModFix/>
          </a:blip>
          <a:stretch>
            <a:fillRect/>
          </a:stretch>
        </p:blipFill>
        <p:spPr>
          <a:xfrm>
            <a:off x="2895788" y="2901320"/>
            <a:ext cx="534850" cy="557325"/>
          </a:xfrm>
          <a:prstGeom prst="rect">
            <a:avLst/>
          </a:prstGeom>
          <a:noFill/>
          <a:ln>
            <a:noFill/>
          </a:ln>
        </p:spPr>
      </p:pic>
      <p:sp>
        <p:nvSpPr>
          <p:cNvPr id="429" name="Google Shape;429;p55"/>
          <p:cNvSpPr txBox="1">
            <a:spLocks noGrp="1"/>
          </p:cNvSpPr>
          <p:nvPr>
            <p:ph type="title" idx="9"/>
          </p:nvPr>
        </p:nvSpPr>
        <p:spPr>
          <a:xfrm>
            <a:off x="6056724" y="1902481"/>
            <a:ext cx="1986000" cy="3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Petrobras</a:t>
            </a:r>
            <a:endParaRPr dirty="0"/>
          </a:p>
        </p:txBody>
      </p:sp>
      <p:sp>
        <p:nvSpPr>
          <p:cNvPr id="431" name="Google Shape;431;p55"/>
          <p:cNvSpPr txBox="1">
            <a:spLocks noGrp="1"/>
          </p:cNvSpPr>
          <p:nvPr>
            <p:ph type="title"/>
          </p:nvPr>
        </p:nvSpPr>
        <p:spPr>
          <a:xfrm>
            <a:off x="397921" y="103285"/>
            <a:ext cx="7812508" cy="894276"/>
          </a:xfrm>
          <a:prstGeom prst="rect">
            <a:avLst/>
          </a:prstGeom>
        </p:spPr>
        <p:txBody>
          <a:bodyPr spcFirstLastPara="1" wrap="square" lIns="91425" tIns="91425" rIns="91425" bIns="91425" anchor="t" anchorCtr="0">
            <a:noAutofit/>
          </a:bodyPr>
          <a:lstStyle/>
          <a:p>
            <a:r>
              <a:rPr lang="en-US" sz="2800" dirty="0"/>
              <a:t>Top 5 Most Valued Companies –  Dividend Perspective</a:t>
            </a:r>
          </a:p>
        </p:txBody>
      </p:sp>
      <p:sp>
        <p:nvSpPr>
          <p:cNvPr id="432" name="Google Shape;432;p55"/>
          <p:cNvSpPr txBox="1">
            <a:spLocks noGrp="1"/>
          </p:cNvSpPr>
          <p:nvPr>
            <p:ph type="title" idx="2"/>
          </p:nvPr>
        </p:nvSpPr>
        <p:spPr>
          <a:xfrm>
            <a:off x="397921" y="1853134"/>
            <a:ext cx="2834659" cy="5591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Johnson &amp; Johnson</a:t>
            </a:r>
            <a:endParaRPr dirty="0"/>
          </a:p>
        </p:txBody>
      </p:sp>
      <p:sp>
        <p:nvSpPr>
          <p:cNvPr id="436" name="Google Shape;436;p55"/>
          <p:cNvSpPr txBox="1">
            <a:spLocks noGrp="1"/>
          </p:cNvSpPr>
          <p:nvPr>
            <p:ph type="title" idx="5"/>
          </p:nvPr>
        </p:nvSpPr>
        <p:spPr>
          <a:xfrm>
            <a:off x="2078922" y="3559571"/>
            <a:ext cx="1986000" cy="39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Exxon Mobil</a:t>
            </a:r>
            <a:endParaRPr dirty="0"/>
          </a:p>
        </p:txBody>
      </p:sp>
      <p:sp>
        <p:nvSpPr>
          <p:cNvPr id="438" name="Google Shape;438;p55"/>
          <p:cNvSpPr txBox="1">
            <a:spLocks noGrp="1"/>
          </p:cNvSpPr>
          <p:nvPr>
            <p:ph type="title" idx="7"/>
          </p:nvPr>
        </p:nvSpPr>
        <p:spPr>
          <a:xfrm>
            <a:off x="4433108" y="3522251"/>
            <a:ext cx="3280851" cy="6451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Canadian Natural Resources</a:t>
            </a:r>
            <a:endParaRPr dirty="0"/>
          </a:p>
        </p:txBody>
      </p:sp>
      <p:sp>
        <p:nvSpPr>
          <p:cNvPr id="440" name="Google Shape;440;p55"/>
          <p:cNvSpPr/>
          <p:nvPr/>
        </p:nvSpPr>
        <p:spPr>
          <a:xfrm>
            <a:off x="4396769" y="1388855"/>
            <a:ext cx="319706" cy="324391"/>
          </a:xfrm>
          <a:custGeom>
            <a:avLst/>
            <a:gdLst/>
            <a:ahLst/>
            <a:cxnLst/>
            <a:rect l="l" t="t" r="r" b="b"/>
            <a:pathLst>
              <a:path w="30778" h="31229" extrusionOk="0">
                <a:moveTo>
                  <a:pt x="24036" y="0"/>
                </a:moveTo>
                <a:cubicBezTo>
                  <a:pt x="20301" y="0"/>
                  <a:pt x="17294" y="3033"/>
                  <a:pt x="17294" y="6767"/>
                </a:cubicBezTo>
                <a:cubicBezTo>
                  <a:pt x="17294" y="7820"/>
                  <a:pt x="17519" y="8797"/>
                  <a:pt x="17945" y="9700"/>
                </a:cubicBezTo>
                <a:cubicBezTo>
                  <a:pt x="17945" y="9700"/>
                  <a:pt x="16896" y="11890"/>
                  <a:pt x="14786" y="11890"/>
                </a:cubicBezTo>
                <a:cubicBezTo>
                  <a:pt x="14207" y="11890"/>
                  <a:pt x="13547" y="11725"/>
                  <a:pt x="12808" y="11304"/>
                </a:cubicBezTo>
                <a:cubicBezTo>
                  <a:pt x="11730" y="9073"/>
                  <a:pt x="9424" y="7519"/>
                  <a:pt x="6767" y="7519"/>
                </a:cubicBezTo>
                <a:cubicBezTo>
                  <a:pt x="3033" y="7519"/>
                  <a:pt x="0" y="10552"/>
                  <a:pt x="0" y="14286"/>
                </a:cubicBezTo>
                <a:cubicBezTo>
                  <a:pt x="0" y="17996"/>
                  <a:pt x="3033" y="21028"/>
                  <a:pt x="6767" y="21028"/>
                </a:cubicBezTo>
                <a:cubicBezTo>
                  <a:pt x="9098" y="21028"/>
                  <a:pt x="11153" y="19850"/>
                  <a:pt x="12356" y="18046"/>
                </a:cubicBezTo>
                <a:cubicBezTo>
                  <a:pt x="12356" y="18046"/>
                  <a:pt x="13066" y="17728"/>
                  <a:pt x="13987" y="17728"/>
                </a:cubicBezTo>
                <a:cubicBezTo>
                  <a:pt x="15068" y="17728"/>
                  <a:pt x="16441" y="18167"/>
                  <a:pt x="17294" y="20076"/>
                </a:cubicBezTo>
                <a:cubicBezTo>
                  <a:pt x="16266" y="21254"/>
                  <a:pt x="15640" y="22808"/>
                  <a:pt x="15640" y="24487"/>
                </a:cubicBezTo>
                <a:cubicBezTo>
                  <a:pt x="15640" y="28221"/>
                  <a:pt x="18672" y="31229"/>
                  <a:pt x="22407" y="31229"/>
                </a:cubicBezTo>
                <a:cubicBezTo>
                  <a:pt x="26116" y="31229"/>
                  <a:pt x="29148" y="28221"/>
                  <a:pt x="29148" y="24487"/>
                </a:cubicBezTo>
                <a:cubicBezTo>
                  <a:pt x="29148" y="20752"/>
                  <a:pt x="26116" y="17720"/>
                  <a:pt x="22407" y="17720"/>
                </a:cubicBezTo>
                <a:cubicBezTo>
                  <a:pt x="22407" y="17720"/>
                  <a:pt x="20928" y="14913"/>
                  <a:pt x="23409" y="13509"/>
                </a:cubicBezTo>
                <a:lnTo>
                  <a:pt x="23434" y="13484"/>
                </a:lnTo>
                <a:cubicBezTo>
                  <a:pt x="23635" y="13509"/>
                  <a:pt x="23835" y="13509"/>
                  <a:pt x="24036" y="13509"/>
                </a:cubicBezTo>
                <a:cubicBezTo>
                  <a:pt x="27770" y="13509"/>
                  <a:pt x="30778" y="10477"/>
                  <a:pt x="30778" y="6767"/>
                </a:cubicBezTo>
                <a:cubicBezTo>
                  <a:pt x="30778" y="3033"/>
                  <a:pt x="27770" y="0"/>
                  <a:pt x="240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5"/>
          <p:cNvSpPr/>
          <p:nvPr/>
        </p:nvSpPr>
        <p:spPr>
          <a:xfrm>
            <a:off x="1987486" y="1366206"/>
            <a:ext cx="213484" cy="369691"/>
          </a:xfrm>
          <a:custGeom>
            <a:avLst/>
            <a:gdLst/>
            <a:ahLst/>
            <a:cxnLst/>
            <a:rect l="l" t="t" r="r" b="b"/>
            <a:pathLst>
              <a:path w="20552" h="35590" extrusionOk="0">
                <a:moveTo>
                  <a:pt x="7569" y="1"/>
                </a:moveTo>
                <a:lnTo>
                  <a:pt x="7569" y="3560"/>
                </a:lnTo>
                <a:lnTo>
                  <a:pt x="652" y="3560"/>
                </a:lnTo>
                <a:lnTo>
                  <a:pt x="652" y="8948"/>
                </a:lnTo>
                <a:lnTo>
                  <a:pt x="13985" y="8948"/>
                </a:lnTo>
                <a:lnTo>
                  <a:pt x="0" y="26342"/>
                </a:lnTo>
                <a:lnTo>
                  <a:pt x="0" y="32031"/>
                </a:lnTo>
                <a:lnTo>
                  <a:pt x="7569" y="32031"/>
                </a:lnTo>
                <a:lnTo>
                  <a:pt x="7569" y="35590"/>
                </a:lnTo>
                <a:lnTo>
                  <a:pt x="12958" y="35590"/>
                </a:lnTo>
                <a:lnTo>
                  <a:pt x="12958" y="32031"/>
                </a:lnTo>
                <a:lnTo>
                  <a:pt x="19900" y="32031"/>
                </a:lnTo>
                <a:lnTo>
                  <a:pt x="19900" y="26642"/>
                </a:lnTo>
                <a:lnTo>
                  <a:pt x="6667" y="26642"/>
                </a:lnTo>
                <a:lnTo>
                  <a:pt x="20552" y="9399"/>
                </a:lnTo>
                <a:lnTo>
                  <a:pt x="20552" y="3560"/>
                </a:lnTo>
                <a:lnTo>
                  <a:pt x="12958" y="3560"/>
                </a:lnTo>
                <a:lnTo>
                  <a:pt x="129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5"/>
          <p:cNvSpPr/>
          <p:nvPr/>
        </p:nvSpPr>
        <p:spPr>
          <a:xfrm>
            <a:off x="6842167" y="1416102"/>
            <a:ext cx="353809" cy="297155"/>
          </a:xfrm>
          <a:custGeom>
            <a:avLst/>
            <a:gdLst/>
            <a:ahLst/>
            <a:cxnLst/>
            <a:rect l="l" t="t" r="r" b="b"/>
            <a:pathLst>
              <a:path w="34061" h="28607" extrusionOk="0">
                <a:moveTo>
                  <a:pt x="12306" y="4416"/>
                </a:moveTo>
                <a:lnTo>
                  <a:pt x="22758" y="19328"/>
                </a:lnTo>
                <a:lnTo>
                  <a:pt x="21780" y="23038"/>
                </a:lnTo>
                <a:lnTo>
                  <a:pt x="11454" y="8526"/>
                </a:lnTo>
                <a:lnTo>
                  <a:pt x="12306" y="4416"/>
                </a:lnTo>
                <a:close/>
                <a:moveTo>
                  <a:pt x="11683" y="1"/>
                </a:moveTo>
                <a:cubicBezTo>
                  <a:pt x="9967" y="1"/>
                  <a:pt x="7643" y="574"/>
                  <a:pt x="6492" y="3363"/>
                </a:cubicBezTo>
                <a:cubicBezTo>
                  <a:pt x="4562" y="8100"/>
                  <a:pt x="0" y="26446"/>
                  <a:pt x="0" y="26446"/>
                </a:cubicBezTo>
                <a:cubicBezTo>
                  <a:pt x="0" y="26446"/>
                  <a:pt x="643" y="26576"/>
                  <a:pt x="1565" y="26576"/>
                </a:cubicBezTo>
                <a:cubicBezTo>
                  <a:pt x="3474" y="26576"/>
                  <a:pt x="6580" y="26018"/>
                  <a:pt x="7645" y="22586"/>
                </a:cubicBezTo>
                <a:lnTo>
                  <a:pt x="10527" y="12110"/>
                </a:lnTo>
                <a:lnTo>
                  <a:pt x="20602" y="27198"/>
                </a:lnTo>
                <a:cubicBezTo>
                  <a:pt x="20402" y="28000"/>
                  <a:pt x="20276" y="28476"/>
                  <a:pt x="20276" y="28476"/>
                </a:cubicBezTo>
                <a:cubicBezTo>
                  <a:pt x="20276" y="28476"/>
                  <a:pt x="20919" y="28606"/>
                  <a:pt x="21841" y="28606"/>
                </a:cubicBezTo>
                <a:cubicBezTo>
                  <a:pt x="23750" y="28606"/>
                  <a:pt x="26856" y="28048"/>
                  <a:pt x="27920" y="24617"/>
                </a:cubicBezTo>
                <a:lnTo>
                  <a:pt x="34061" y="2311"/>
                </a:lnTo>
                <a:cubicBezTo>
                  <a:pt x="34061" y="2311"/>
                  <a:pt x="33158" y="2031"/>
                  <a:pt x="31961" y="2031"/>
                </a:cubicBezTo>
                <a:cubicBezTo>
                  <a:pt x="30247" y="2031"/>
                  <a:pt x="27929" y="2604"/>
                  <a:pt x="26793" y="5393"/>
                </a:cubicBezTo>
                <a:cubicBezTo>
                  <a:pt x="26066" y="7173"/>
                  <a:pt x="24963" y="10907"/>
                  <a:pt x="23860" y="14842"/>
                </a:cubicBezTo>
                <a:lnTo>
                  <a:pt x="13785" y="281"/>
                </a:lnTo>
                <a:cubicBezTo>
                  <a:pt x="13785" y="281"/>
                  <a:pt x="12882" y="1"/>
                  <a:pt x="11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5"/>
          <p:cNvSpPr/>
          <p:nvPr/>
        </p:nvSpPr>
        <p:spPr>
          <a:xfrm>
            <a:off x="5818305" y="3011647"/>
            <a:ext cx="292377" cy="296542"/>
          </a:xfrm>
          <a:custGeom>
            <a:avLst/>
            <a:gdLst/>
            <a:ahLst/>
            <a:cxnLst/>
            <a:rect l="l" t="t" r="r" b="b"/>
            <a:pathLst>
              <a:path w="28147" h="28548" extrusionOk="0">
                <a:moveTo>
                  <a:pt x="14462" y="4562"/>
                </a:moveTo>
                <a:cubicBezTo>
                  <a:pt x="15389" y="4562"/>
                  <a:pt x="23585" y="4838"/>
                  <a:pt x="23585" y="14287"/>
                </a:cubicBezTo>
                <a:cubicBezTo>
                  <a:pt x="23585" y="18297"/>
                  <a:pt x="22281" y="21129"/>
                  <a:pt x="19750" y="22683"/>
                </a:cubicBezTo>
                <a:cubicBezTo>
                  <a:pt x="17695" y="23936"/>
                  <a:pt x="15464" y="23986"/>
                  <a:pt x="15038" y="23986"/>
                </a:cubicBezTo>
                <a:lnTo>
                  <a:pt x="9549" y="23986"/>
                </a:lnTo>
                <a:lnTo>
                  <a:pt x="9549" y="15991"/>
                </a:lnTo>
                <a:lnTo>
                  <a:pt x="14036" y="15991"/>
                </a:lnTo>
                <a:lnTo>
                  <a:pt x="14036" y="11430"/>
                </a:lnTo>
                <a:lnTo>
                  <a:pt x="9549" y="11430"/>
                </a:lnTo>
                <a:lnTo>
                  <a:pt x="9549" y="4562"/>
                </a:lnTo>
                <a:close/>
                <a:moveTo>
                  <a:pt x="5013" y="1"/>
                </a:moveTo>
                <a:lnTo>
                  <a:pt x="5013" y="11430"/>
                </a:lnTo>
                <a:lnTo>
                  <a:pt x="1" y="11430"/>
                </a:lnTo>
                <a:lnTo>
                  <a:pt x="1" y="15991"/>
                </a:lnTo>
                <a:lnTo>
                  <a:pt x="5013" y="15991"/>
                </a:lnTo>
                <a:lnTo>
                  <a:pt x="5013" y="28547"/>
                </a:lnTo>
                <a:lnTo>
                  <a:pt x="15038" y="28547"/>
                </a:lnTo>
                <a:cubicBezTo>
                  <a:pt x="15941" y="28547"/>
                  <a:pt x="19098" y="28422"/>
                  <a:pt x="22131" y="26567"/>
                </a:cubicBezTo>
                <a:cubicBezTo>
                  <a:pt x="24863" y="24888"/>
                  <a:pt x="28146" y="21405"/>
                  <a:pt x="28146" y="14287"/>
                </a:cubicBezTo>
                <a:cubicBezTo>
                  <a:pt x="28146" y="2983"/>
                  <a:pt x="19199" y="1"/>
                  <a:pt x="14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5"/>
          <p:cNvSpPr/>
          <p:nvPr/>
        </p:nvSpPr>
        <p:spPr>
          <a:xfrm>
            <a:off x="2924082" y="3031385"/>
            <a:ext cx="478261" cy="223643"/>
          </a:xfrm>
          <a:custGeom>
            <a:avLst/>
            <a:gdLst/>
            <a:ahLst/>
            <a:cxnLst/>
            <a:rect l="l" t="t" r="r" b="b"/>
            <a:pathLst>
              <a:path w="46042" h="21530" extrusionOk="0">
                <a:moveTo>
                  <a:pt x="9800" y="1"/>
                </a:moveTo>
                <a:lnTo>
                  <a:pt x="9800" y="16793"/>
                </a:lnTo>
                <a:lnTo>
                  <a:pt x="1" y="16793"/>
                </a:lnTo>
                <a:lnTo>
                  <a:pt x="1" y="21529"/>
                </a:lnTo>
                <a:lnTo>
                  <a:pt x="14637" y="21529"/>
                </a:lnTo>
                <a:lnTo>
                  <a:pt x="14637" y="11730"/>
                </a:lnTo>
                <a:lnTo>
                  <a:pt x="23209" y="20427"/>
                </a:lnTo>
                <a:lnTo>
                  <a:pt x="31179" y="12457"/>
                </a:lnTo>
                <a:lnTo>
                  <a:pt x="31179" y="21529"/>
                </a:lnTo>
                <a:lnTo>
                  <a:pt x="46041" y="21529"/>
                </a:lnTo>
                <a:lnTo>
                  <a:pt x="46041" y="16793"/>
                </a:lnTo>
                <a:lnTo>
                  <a:pt x="36016" y="16793"/>
                </a:lnTo>
                <a:lnTo>
                  <a:pt x="36016" y="853"/>
                </a:lnTo>
                <a:lnTo>
                  <a:pt x="23234" y="13635"/>
                </a:lnTo>
                <a:lnTo>
                  <a:pt x="9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25FBE60-F527-1A0A-3C1F-5D4E7EC62AAB}"/>
              </a:ext>
            </a:extLst>
          </p:cNvPr>
          <p:cNvPicPr>
            <a:picLocks noChangeAspect="1"/>
          </p:cNvPicPr>
          <p:nvPr/>
        </p:nvPicPr>
        <p:blipFill>
          <a:blip r:embed="rId5"/>
          <a:stretch>
            <a:fillRect/>
          </a:stretch>
        </p:blipFill>
        <p:spPr>
          <a:xfrm>
            <a:off x="1558314" y="966697"/>
            <a:ext cx="1068222" cy="840260"/>
          </a:xfrm>
          <a:prstGeom prst="rect">
            <a:avLst/>
          </a:prstGeom>
        </p:spPr>
      </p:pic>
      <p:sp>
        <p:nvSpPr>
          <p:cNvPr id="4" name="Google Shape;429;p55">
            <a:extLst>
              <a:ext uri="{FF2B5EF4-FFF2-40B4-BE49-F238E27FC236}">
                <a16:creationId xmlns:a16="http://schemas.microsoft.com/office/drawing/2014/main" id="{067EC860-3CBB-875B-395A-6D523BD8E42B}"/>
              </a:ext>
            </a:extLst>
          </p:cNvPr>
          <p:cNvSpPr txBox="1">
            <a:spLocks/>
          </p:cNvSpPr>
          <p:nvPr/>
        </p:nvSpPr>
        <p:spPr>
          <a:xfrm>
            <a:off x="3232580" y="2060836"/>
            <a:ext cx="2878102" cy="480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ungee"/>
              <a:buNone/>
              <a:defRPr sz="2400" b="0" i="0" u="none" strike="noStrike" cap="none">
                <a:solidFill>
                  <a:schemeClr val="lt2"/>
                </a:solidFill>
                <a:latin typeface="Bungee"/>
                <a:ea typeface="Bungee"/>
                <a:cs typeface="Bungee"/>
                <a:sym typeface="Bungee"/>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n-CA" dirty="0"/>
              <a:t>Magellan Midstream Partners</a:t>
            </a:r>
          </a:p>
        </p:txBody>
      </p:sp>
      <p:pic>
        <p:nvPicPr>
          <p:cNvPr id="8" name="Picture 7">
            <a:extLst>
              <a:ext uri="{FF2B5EF4-FFF2-40B4-BE49-F238E27FC236}">
                <a16:creationId xmlns:a16="http://schemas.microsoft.com/office/drawing/2014/main" id="{8C6963B6-3E31-BAF1-762B-D89DEE4AF24E}"/>
              </a:ext>
            </a:extLst>
          </p:cNvPr>
          <p:cNvPicPr>
            <a:picLocks noChangeAspect="1"/>
          </p:cNvPicPr>
          <p:nvPr/>
        </p:nvPicPr>
        <p:blipFill>
          <a:blip r:embed="rId6"/>
          <a:stretch>
            <a:fillRect/>
          </a:stretch>
        </p:blipFill>
        <p:spPr>
          <a:xfrm>
            <a:off x="4064641" y="993709"/>
            <a:ext cx="1087275" cy="946784"/>
          </a:xfrm>
          <a:prstGeom prst="rect">
            <a:avLst/>
          </a:prstGeom>
        </p:spPr>
      </p:pic>
      <p:pic>
        <p:nvPicPr>
          <p:cNvPr id="10" name="Picture 9">
            <a:extLst>
              <a:ext uri="{FF2B5EF4-FFF2-40B4-BE49-F238E27FC236}">
                <a16:creationId xmlns:a16="http://schemas.microsoft.com/office/drawing/2014/main" id="{3F96B6FE-218B-B7D5-C922-438272C51FFD}"/>
              </a:ext>
            </a:extLst>
          </p:cNvPr>
          <p:cNvPicPr>
            <a:picLocks noChangeAspect="1"/>
          </p:cNvPicPr>
          <p:nvPr/>
        </p:nvPicPr>
        <p:blipFill>
          <a:blip r:embed="rId7"/>
          <a:stretch>
            <a:fillRect/>
          </a:stretch>
        </p:blipFill>
        <p:spPr>
          <a:xfrm>
            <a:off x="6471474" y="853822"/>
            <a:ext cx="1156501" cy="1014938"/>
          </a:xfrm>
          <a:prstGeom prst="rect">
            <a:avLst/>
          </a:prstGeom>
        </p:spPr>
      </p:pic>
      <p:pic>
        <p:nvPicPr>
          <p:cNvPr id="14" name="Picture 13">
            <a:extLst>
              <a:ext uri="{FF2B5EF4-FFF2-40B4-BE49-F238E27FC236}">
                <a16:creationId xmlns:a16="http://schemas.microsoft.com/office/drawing/2014/main" id="{0FA1642A-ABF4-C6C0-18CB-02BA7E4AD031}"/>
              </a:ext>
            </a:extLst>
          </p:cNvPr>
          <p:cNvPicPr>
            <a:picLocks noChangeAspect="1"/>
          </p:cNvPicPr>
          <p:nvPr/>
        </p:nvPicPr>
        <p:blipFill>
          <a:blip r:embed="rId8"/>
          <a:stretch>
            <a:fillRect/>
          </a:stretch>
        </p:blipFill>
        <p:spPr>
          <a:xfrm>
            <a:off x="2536945" y="2593787"/>
            <a:ext cx="1140026" cy="938737"/>
          </a:xfrm>
          <a:prstGeom prst="rect">
            <a:avLst/>
          </a:prstGeom>
        </p:spPr>
      </p:pic>
      <p:pic>
        <p:nvPicPr>
          <p:cNvPr id="16" name="Picture 15">
            <a:extLst>
              <a:ext uri="{FF2B5EF4-FFF2-40B4-BE49-F238E27FC236}">
                <a16:creationId xmlns:a16="http://schemas.microsoft.com/office/drawing/2014/main" id="{1939BBCD-D431-2D77-6BAA-2DF1C5BFA8F4}"/>
              </a:ext>
            </a:extLst>
          </p:cNvPr>
          <p:cNvPicPr>
            <a:picLocks noChangeAspect="1"/>
          </p:cNvPicPr>
          <p:nvPr/>
        </p:nvPicPr>
        <p:blipFill>
          <a:blip r:embed="rId9"/>
          <a:stretch>
            <a:fillRect/>
          </a:stretch>
        </p:blipFill>
        <p:spPr>
          <a:xfrm>
            <a:off x="5535230" y="2540669"/>
            <a:ext cx="1076609" cy="931392"/>
          </a:xfrm>
          <a:prstGeom prst="rect">
            <a:avLst/>
          </a:prstGeom>
        </p:spPr>
      </p:pic>
    </p:spTree>
    <p:extLst>
      <p:ext uri="{BB962C8B-B14F-4D97-AF65-F5344CB8AC3E}">
        <p14:creationId xmlns:p14="http://schemas.microsoft.com/office/powerpoint/2010/main" val="3787888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9"/>
        <p:cNvGrpSpPr/>
        <p:nvPr/>
      </p:nvGrpSpPr>
      <p:grpSpPr>
        <a:xfrm>
          <a:off x="0" y="0"/>
          <a:ext cx="0" cy="0"/>
          <a:chOff x="0" y="0"/>
          <a:chExt cx="0" cy="0"/>
        </a:xfrm>
      </p:grpSpPr>
      <p:sp>
        <p:nvSpPr>
          <p:cNvPr id="370" name="Google Shape;370;p53"/>
          <p:cNvSpPr txBox="1">
            <a:spLocks noGrp="1"/>
          </p:cNvSpPr>
          <p:nvPr>
            <p:ph type="title"/>
          </p:nvPr>
        </p:nvSpPr>
        <p:spPr>
          <a:xfrm>
            <a:off x="15659" y="0"/>
            <a:ext cx="1865607" cy="5396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Pie Chart</a:t>
            </a:r>
            <a:endParaRPr dirty="0"/>
          </a:p>
        </p:txBody>
      </p:sp>
      <p:pic>
        <p:nvPicPr>
          <p:cNvPr id="372" name="Google Shape;372;p53"/>
          <p:cNvPicPr preferRelativeResize="0"/>
          <p:nvPr/>
        </p:nvPicPr>
        <p:blipFill rotWithShape="1">
          <a:blip r:embed="rId4">
            <a:alphaModFix/>
          </a:blip>
          <a:srcRect t="3763" b="3772"/>
          <a:stretch/>
        </p:blipFill>
        <p:spPr>
          <a:xfrm rot="-5400000">
            <a:off x="6728200" y="802436"/>
            <a:ext cx="2555000" cy="850425"/>
          </a:xfrm>
          <a:prstGeom prst="rect">
            <a:avLst/>
          </a:prstGeom>
          <a:noFill/>
          <a:ln>
            <a:noFill/>
          </a:ln>
        </p:spPr>
      </p:pic>
      <p:pic>
        <p:nvPicPr>
          <p:cNvPr id="373" name="Google Shape;373;p53"/>
          <p:cNvPicPr preferRelativeResize="0"/>
          <p:nvPr/>
        </p:nvPicPr>
        <p:blipFill>
          <a:blip r:embed="rId5">
            <a:alphaModFix/>
          </a:blip>
          <a:stretch>
            <a:fillRect/>
          </a:stretch>
        </p:blipFill>
        <p:spPr>
          <a:xfrm rot="-5400000">
            <a:off x="5706850" y="4155500"/>
            <a:ext cx="1819274" cy="448150"/>
          </a:xfrm>
          <a:prstGeom prst="rect">
            <a:avLst/>
          </a:prstGeom>
          <a:noFill/>
          <a:ln>
            <a:noFill/>
          </a:ln>
        </p:spPr>
      </p:pic>
      <p:pic>
        <p:nvPicPr>
          <p:cNvPr id="374" name="Google Shape;374;p53"/>
          <p:cNvPicPr preferRelativeResize="0"/>
          <p:nvPr/>
        </p:nvPicPr>
        <p:blipFill>
          <a:blip r:embed="rId6">
            <a:alphaModFix/>
          </a:blip>
          <a:stretch>
            <a:fillRect/>
          </a:stretch>
        </p:blipFill>
        <p:spPr>
          <a:xfrm>
            <a:off x="6126212" y="1460753"/>
            <a:ext cx="980525" cy="1541150"/>
          </a:xfrm>
          <a:prstGeom prst="rect">
            <a:avLst/>
          </a:prstGeom>
          <a:noFill/>
          <a:ln>
            <a:noFill/>
          </a:ln>
        </p:spPr>
      </p:pic>
      <p:pic>
        <p:nvPicPr>
          <p:cNvPr id="7" name="Picture 6">
            <a:extLst>
              <a:ext uri="{FF2B5EF4-FFF2-40B4-BE49-F238E27FC236}">
                <a16:creationId xmlns:a16="http://schemas.microsoft.com/office/drawing/2014/main" id="{64C04630-C715-2953-AE20-43BE2C06C07F}"/>
              </a:ext>
            </a:extLst>
          </p:cNvPr>
          <p:cNvPicPr>
            <a:picLocks noChangeAspect="1"/>
          </p:cNvPicPr>
          <p:nvPr/>
        </p:nvPicPr>
        <p:blipFill>
          <a:blip r:embed="rId7"/>
          <a:stretch>
            <a:fillRect/>
          </a:stretch>
        </p:blipFill>
        <p:spPr>
          <a:xfrm>
            <a:off x="3657601" y="1056807"/>
            <a:ext cx="5486400" cy="3351363"/>
          </a:xfrm>
          <a:prstGeom prst="rect">
            <a:avLst/>
          </a:prstGeom>
        </p:spPr>
      </p:pic>
      <p:sp>
        <p:nvSpPr>
          <p:cNvPr id="8" name="Google Shape;371;p53">
            <a:extLst>
              <a:ext uri="{FF2B5EF4-FFF2-40B4-BE49-F238E27FC236}">
                <a16:creationId xmlns:a16="http://schemas.microsoft.com/office/drawing/2014/main" id="{7DD2E48B-1F32-8352-F1CB-10406482E847}"/>
              </a:ext>
            </a:extLst>
          </p:cNvPr>
          <p:cNvSpPr txBox="1">
            <a:spLocks/>
          </p:cNvSpPr>
          <p:nvPr/>
        </p:nvSpPr>
        <p:spPr>
          <a:xfrm>
            <a:off x="0" y="464776"/>
            <a:ext cx="3732551" cy="45344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Roboto"/>
              <a:buChar char="●"/>
              <a:defRPr sz="16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buClr>
                <a:srgbClr val="273D40"/>
              </a:buClr>
              <a:buSzPts val="600"/>
              <a:buFont typeface="Arial"/>
              <a:buNone/>
            </a:pPr>
            <a:endParaRPr lang="en-US" dirty="0"/>
          </a:p>
          <a:p>
            <a:pPr marL="0" indent="0">
              <a:buClr>
                <a:srgbClr val="273D40"/>
              </a:buClr>
              <a:buSzPts val="600"/>
              <a:buFont typeface="Arial"/>
              <a:buNone/>
            </a:pPr>
            <a:endParaRPr lang="en-US" dirty="0"/>
          </a:p>
          <a:p>
            <a:pPr marL="0" indent="0">
              <a:buClr>
                <a:srgbClr val="273D40"/>
              </a:buClr>
              <a:buSzPts val="600"/>
              <a:buNone/>
            </a:pPr>
            <a:r>
              <a:rPr lang="en-US" dirty="0"/>
              <a:t>Total Dividend Value of Companies:</a:t>
            </a:r>
          </a:p>
          <a:p>
            <a:pPr marL="12700" indent="0">
              <a:spcBef>
                <a:spcPts val="1600"/>
              </a:spcBef>
              <a:buSzPts val="1600"/>
              <a:buNone/>
            </a:pPr>
            <a:endParaRPr lang="en-US" dirty="0"/>
          </a:p>
          <a:p>
            <a:pPr marL="241300" indent="-228600">
              <a:spcBef>
                <a:spcPts val="1600"/>
              </a:spcBef>
              <a:buSzPts val="1600"/>
            </a:pPr>
            <a:endParaRPr lang="en-US" dirty="0"/>
          </a:p>
          <a:p>
            <a:pPr marL="241300" indent="-228600">
              <a:spcBef>
                <a:spcPts val="1600"/>
              </a:spcBef>
              <a:buSzPts val="1600"/>
            </a:pPr>
            <a:endParaRPr lang="en-US" dirty="0"/>
          </a:p>
          <a:p>
            <a:pPr marL="241300" indent="-228600">
              <a:spcBef>
                <a:spcPts val="1600"/>
              </a:spcBef>
              <a:buSzPts val="1600"/>
            </a:pPr>
            <a:r>
              <a:rPr lang="en-US" dirty="0"/>
              <a:t>The higher the value of a dividend, can be directly correlated to the overall financial well-being of a company.</a:t>
            </a:r>
          </a:p>
          <a:p>
            <a:pPr marL="241300" indent="-228600">
              <a:buSzPts val="1600"/>
            </a:pPr>
            <a:r>
              <a:rPr lang="en-US" dirty="0"/>
              <a:t>Dividends can be paid out every quarter, semi annually or annually.</a:t>
            </a:r>
          </a:p>
          <a:p>
            <a:pPr marL="241300" indent="-228600">
              <a:buSzPts val="1600"/>
            </a:pPr>
            <a:r>
              <a:rPr lang="en-US" dirty="0"/>
              <a:t>Dividends can either be paid out in Cash or they can be reinvested, to compound the overall value of an investor’s portfolio</a:t>
            </a:r>
          </a:p>
        </p:txBody>
      </p:sp>
      <p:graphicFrame>
        <p:nvGraphicFramePr>
          <p:cNvPr id="11" name="Table 10">
            <a:extLst>
              <a:ext uri="{FF2B5EF4-FFF2-40B4-BE49-F238E27FC236}">
                <a16:creationId xmlns:a16="http://schemas.microsoft.com/office/drawing/2014/main" id="{90473DBA-3149-DA6F-EE37-AF3078A95A30}"/>
              </a:ext>
            </a:extLst>
          </p:cNvPr>
          <p:cNvGraphicFramePr>
            <a:graphicFrameLocks noGrp="1"/>
          </p:cNvGraphicFramePr>
          <p:nvPr>
            <p:extLst>
              <p:ext uri="{D42A27DB-BD31-4B8C-83A1-F6EECF244321}">
                <p14:modId xmlns:p14="http://schemas.microsoft.com/office/powerpoint/2010/main" val="195515412"/>
              </p:ext>
            </p:extLst>
          </p:nvPr>
        </p:nvGraphicFramePr>
        <p:xfrm>
          <a:off x="75621" y="1229194"/>
          <a:ext cx="3357128" cy="1214200"/>
        </p:xfrm>
        <a:graphic>
          <a:graphicData uri="http://schemas.openxmlformats.org/drawingml/2006/table">
            <a:tbl>
              <a:tblPr/>
              <a:tblGrid>
                <a:gridCol w="2691251">
                  <a:extLst>
                    <a:ext uri="{9D8B030D-6E8A-4147-A177-3AD203B41FA5}">
                      <a16:colId xmlns:a16="http://schemas.microsoft.com/office/drawing/2014/main" val="2112931792"/>
                    </a:ext>
                  </a:extLst>
                </a:gridCol>
                <a:gridCol w="665877">
                  <a:extLst>
                    <a:ext uri="{9D8B030D-6E8A-4147-A177-3AD203B41FA5}">
                      <a16:colId xmlns:a16="http://schemas.microsoft.com/office/drawing/2014/main" val="2533197537"/>
                    </a:ext>
                  </a:extLst>
                </a:gridCol>
              </a:tblGrid>
              <a:tr h="242840">
                <a:tc>
                  <a:txBody>
                    <a:bodyPr/>
                    <a:lstStyle/>
                    <a:p>
                      <a:pPr algn="l" fontAlgn="b"/>
                      <a:r>
                        <a:rPr lang="en-CA" sz="1100" b="0" i="0" u="none" strike="noStrike" dirty="0" err="1">
                          <a:solidFill>
                            <a:srgbClr val="000000"/>
                          </a:solidFill>
                          <a:effectLst/>
                          <a:latin typeface="Calibri" panose="020F0502020204030204" pitchFamily="34" charset="0"/>
                        </a:rPr>
                        <a:t>johnson</a:t>
                      </a:r>
                      <a:r>
                        <a:rPr lang="en-CA" sz="1100" b="0" i="0" u="none" strike="noStrike" dirty="0">
                          <a:solidFill>
                            <a:srgbClr val="000000"/>
                          </a:solidFill>
                          <a:effectLst/>
                          <a:latin typeface="Calibri" panose="020F0502020204030204" pitchFamily="34" charset="0"/>
                        </a:rPr>
                        <a:t>_&amp;_</a:t>
                      </a:r>
                      <a:r>
                        <a:rPr lang="en-CA" sz="1100" b="0" i="0" u="none" strike="noStrike" dirty="0" err="1">
                          <a:solidFill>
                            <a:srgbClr val="000000"/>
                          </a:solidFill>
                          <a:effectLst/>
                          <a:latin typeface="Calibri" panose="020F0502020204030204" pitchFamily="34" charset="0"/>
                        </a:rPr>
                        <a:t>johnson</a:t>
                      </a:r>
                      <a:endParaRPr lang="en-CA"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CA" sz="1100" b="0" i="0" u="none" strike="noStrike" dirty="0">
                          <a:solidFill>
                            <a:srgbClr val="000000"/>
                          </a:solidFill>
                          <a:effectLst/>
                          <a:latin typeface="Calibri" panose="020F0502020204030204" pitchFamily="34" charset="0"/>
                        </a:rPr>
                        <a:t>4.64</a:t>
                      </a:r>
                    </a:p>
                  </a:txBody>
                  <a:tcPr marL="7620" marR="7620" marT="7620" marB="0" anchor="b">
                    <a:lnL>
                      <a:noFill/>
                    </a:lnL>
                    <a:lnR>
                      <a:noFill/>
                    </a:lnR>
                    <a:lnT>
                      <a:noFill/>
                    </a:lnT>
                    <a:lnB>
                      <a:noFill/>
                    </a:lnB>
                  </a:tcPr>
                </a:tc>
                <a:extLst>
                  <a:ext uri="{0D108BD9-81ED-4DB2-BD59-A6C34878D82A}">
                    <a16:rowId xmlns:a16="http://schemas.microsoft.com/office/drawing/2014/main" val="3476236832"/>
                  </a:ext>
                </a:extLst>
              </a:tr>
              <a:tr h="242840">
                <a:tc>
                  <a:txBody>
                    <a:bodyPr/>
                    <a:lstStyle/>
                    <a:p>
                      <a:pPr algn="l" fontAlgn="b"/>
                      <a:r>
                        <a:rPr lang="en-CA" sz="1100" b="0" i="0" u="none" strike="noStrike" dirty="0" err="1">
                          <a:solidFill>
                            <a:srgbClr val="000000"/>
                          </a:solidFill>
                          <a:effectLst/>
                          <a:latin typeface="Calibri" panose="020F0502020204030204" pitchFamily="34" charset="0"/>
                        </a:rPr>
                        <a:t>magellan_midstream_partners_lp</a:t>
                      </a:r>
                      <a:endParaRPr lang="en-CA"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CA" sz="1100" b="0" i="0" u="none" strike="noStrike">
                          <a:solidFill>
                            <a:srgbClr val="000000"/>
                          </a:solidFill>
                          <a:effectLst/>
                          <a:latin typeface="Calibri" panose="020F0502020204030204" pitchFamily="34" charset="0"/>
                        </a:rPr>
                        <a:t>4.4374</a:t>
                      </a:r>
                    </a:p>
                  </a:txBody>
                  <a:tcPr marL="7620" marR="7620" marT="7620" marB="0" anchor="b">
                    <a:lnL>
                      <a:noFill/>
                    </a:lnL>
                    <a:lnR>
                      <a:noFill/>
                    </a:lnR>
                    <a:lnT>
                      <a:noFill/>
                    </a:lnT>
                    <a:lnB>
                      <a:noFill/>
                    </a:lnB>
                  </a:tcPr>
                </a:tc>
                <a:extLst>
                  <a:ext uri="{0D108BD9-81ED-4DB2-BD59-A6C34878D82A}">
                    <a16:rowId xmlns:a16="http://schemas.microsoft.com/office/drawing/2014/main" val="3024907760"/>
                  </a:ext>
                </a:extLst>
              </a:tr>
              <a:tr h="242840">
                <a:tc>
                  <a:txBody>
                    <a:bodyPr/>
                    <a:lstStyle/>
                    <a:p>
                      <a:pPr algn="l" fontAlgn="b"/>
                      <a:r>
                        <a:rPr lang="en-CA" sz="1100" b="0" i="0" u="none" strike="noStrike" dirty="0">
                          <a:solidFill>
                            <a:srgbClr val="000000"/>
                          </a:solidFill>
                          <a:effectLst/>
                          <a:latin typeface="Calibri" panose="020F0502020204030204" pitchFamily="34" charset="0"/>
                        </a:rPr>
                        <a:t>petroleo_brasileiro_</a:t>
                      </a:r>
                      <a:r>
                        <a:rPr lang="en-CA" sz="1100" b="0" i="0" u="none" strike="noStrike" dirty="0" err="1">
                          <a:solidFill>
                            <a:srgbClr val="000000"/>
                          </a:solidFill>
                          <a:effectLst/>
                          <a:latin typeface="Calibri" panose="020F0502020204030204" pitchFamily="34" charset="0"/>
                        </a:rPr>
                        <a:t>sa</a:t>
                      </a:r>
                      <a:r>
                        <a:rPr lang="en-CA" sz="1100" b="0" i="0" u="none" strike="noStrike" dirty="0">
                          <a:solidFill>
                            <a:srgbClr val="000000"/>
                          </a:solidFill>
                          <a:effectLst/>
                          <a:latin typeface="Calibri" panose="020F0502020204030204" pitchFamily="34" charset="0"/>
                        </a:rPr>
                        <a:t>__</a:t>
                      </a:r>
                      <a:r>
                        <a:rPr lang="en-CA" sz="1100" b="0" i="0" u="none" strike="noStrike" dirty="0" err="1">
                          <a:solidFill>
                            <a:srgbClr val="000000"/>
                          </a:solidFill>
                          <a:effectLst/>
                          <a:latin typeface="Calibri" panose="020F0502020204030204" pitchFamily="34" charset="0"/>
                        </a:rPr>
                        <a:t>petrobras</a:t>
                      </a:r>
                      <a:endParaRPr lang="en-CA"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CA" sz="1100" b="0" i="0" u="none" strike="noStrike">
                          <a:solidFill>
                            <a:srgbClr val="000000"/>
                          </a:solidFill>
                          <a:effectLst/>
                          <a:latin typeface="Calibri" panose="020F0502020204030204" pitchFamily="34" charset="0"/>
                        </a:rPr>
                        <a:t>3.642</a:t>
                      </a:r>
                    </a:p>
                  </a:txBody>
                  <a:tcPr marL="7620" marR="7620" marT="7620" marB="0" anchor="b">
                    <a:lnL>
                      <a:noFill/>
                    </a:lnL>
                    <a:lnR>
                      <a:noFill/>
                    </a:lnR>
                    <a:lnT>
                      <a:noFill/>
                    </a:lnT>
                    <a:lnB>
                      <a:noFill/>
                    </a:lnB>
                  </a:tcPr>
                </a:tc>
                <a:extLst>
                  <a:ext uri="{0D108BD9-81ED-4DB2-BD59-A6C34878D82A}">
                    <a16:rowId xmlns:a16="http://schemas.microsoft.com/office/drawing/2014/main" val="2252742257"/>
                  </a:ext>
                </a:extLst>
              </a:tr>
              <a:tr h="242840">
                <a:tc>
                  <a:txBody>
                    <a:bodyPr/>
                    <a:lstStyle/>
                    <a:p>
                      <a:pPr algn="l" fontAlgn="b"/>
                      <a:r>
                        <a:rPr lang="en-CA" sz="1100" b="0" i="0" u="none" strike="noStrike" dirty="0" err="1">
                          <a:solidFill>
                            <a:srgbClr val="000000"/>
                          </a:solidFill>
                          <a:effectLst/>
                          <a:latin typeface="Calibri" panose="020F0502020204030204" pitchFamily="34" charset="0"/>
                        </a:rPr>
                        <a:t>exxon_mobil_corporation</a:t>
                      </a:r>
                      <a:endParaRPr lang="en-CA"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CA" sz="1100" b="0" i="0" u="none" strike="noStrike">
                          <a:solidFill>
                            <a:srgbClr val="000000"/>
                          </a:solidFill>
                          <a:effectLst/>
                          <a:latin typeface="Calibri" panose="020F0502020204030204" pitchFamily="34" charset="0"/>
                        </a:rPr>
                        <a:t>3.64</a:t>
                      </a:r>
                    </a:p>
                  </a:txBody>
                  <a:tcPr marL="7620" marR="7620" marT="7620" marB="0" anchor="b">
                    <a:lnL>
                      <a:noFill/>
                    </a:lnL>
                    <a:lnR>
                      <a:noFill/>
                    </a:lnR>
                    <a:lnT>
                      <a:noFill/>
                    </a:lnT>
                    <a:lnB>
                      <a:noFill/>
                    </a:lnB>
                  </a:tcPr>
                </a:tc>
                <a:extLst>
                  <a:ext uri="{0D108BD9-81ED-4DB2-BD59-A6C34878D82A}">
                    <a16:rowId xmlns:a16="http://schemas.microsoft.com/office/drawing/2014/main" val="2782957850"/>
                  </a:ext>
                </a:extLst>
              </a:tr>
              <a:tr h="242840">
                <a:tc>
                  <a:txBody>
                    <a:bodyPr/>
                    <a:lstStyle/>
                    <a:p>
                      <a:pPr algn="l" fontAlgn="b"/>
                      <a:r>
                        <a:rPr lang="en-CA" sz="1100" b="0" i="0" u="none" strike="noStrike" dirty="0" err="1">
                          <a:solidFill>
                            <a:srgbClr val="000000"/>
                          </a:solidFill>
                          <a:effectLst/>
                          <a:latin typeface="Calibri" panose="020F0502020204030204" pitchFamily="34" charset="0"/>
                        </a:rPr>
                        <a:t>canadian_natural_resources_limited</a:t>
                      </a:r>
                      <a:endParaRPr lang="en-CA"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CA" sz="1100" b="0" i="0" u="none" strike="noStrike" dirty="0">
                          <a:solidFill>
                            <a:srgbClr val="000000"/>
                          </a:solidFill>
                          <a:effectLst/>
                          <a:latin typeface="Calibri" panose="020F0502020204030204" pitchFamily="34" charset="0"/>
                        </a:rPr>
                        <a:t>3.55</a:t>
                      </a:r>
                    </a:p>
                  </a:txBody>
                  <a:tcPr marL="7620" marR="7620" marT="7620" marB="0" anchor="b">
                    <a:lnL>
                      <a:noFill/>
                    </a:lnL>
                    <a:lnR>
                      <a:noFill/>
                    </a:lnR>
                    <a:lnT>
                      <a:noFill/>
                    </a:lnT>
                    <a:lnB>
                      <a:noFill/>
                    </a:lnB>
                  </a:tcPr>
                </a:tc>
                <a:extLst>
                  <a:ext uri="{0D108BD9-81ED-4DB2-BD59-A6C34878D82A}">
                    <a16:rowId xmlns:a16="http://schemas.microsoft.com/office/drawing/2014/main" val="1688350530"/>
                  </a:ext>
                </a:extLst>
              </a:tr>
            </a:tbl>
          </a:graphicData>
        </a:graphic>
      </p:graphicFrame>
    </p:spTree>
    <p:extLst>
      <p:ext uri="{BB962C8B-B14F-4D97-AF65-F5344CB8AC3E}">
        <p14:creationId xmlns:p14="http://schemas.microsoft.com/office/powerpoint/2010/main" val="1800271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9"/>
        <p:cNvGrpSpPr/>
        <p:nvPr/>
      </p:nvGrpSpPr>
      <p:grpSpPr>
        <a:xfrm>
          <a:off x="0" y="0"/>
          <a:ext cx="0" cy="0"/>
          <a:chOff x="0" y="0"/>
          <a:chExt cx="0" cy="0"/>
        </a:xfrm>
      </p:grpSpPr>
      <p:sp>
        <p:nvSpPr>
          <p:cNvPr id="370" name="Google Shape;370;p53"/>
          <p:cNvSpPr txBox="1">
            <a:spLocks noGrp="1"/>
          </p:cNvSpPr>
          <p:nvPr>
            <p:ph type="title"/>
          </p:nvPr>
        </p:nvSpPr>
        <p:spPr>
          <a:xfrm>
            <a:off x="0" y="53172"/>
            <a:ext cx="3358157" cy="6943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Decision Criteria</a:t>
            </a:r>
            <a:endParaRPr dirty="0"/>
          </a:p>
        </p:txBody>
      </p:sp>
      <p:sp>
        <p:nvSpPr>
          <p:cNvPr id="371" name="Google Shape;371;p53"/>
          <p:cNvSpPr txBox="1">
            <a:spLocks noGrp="1"/>
          </p:cNvSpPr>
          <p:nvPr>
            <p:ph type="body" idx="1"/>
          </p:nvPr>
        </p:nvSpPr>
        <p:spPr>
          <a:xfrm>
            <a:off x="108057" y="2282060"/>
            <a:ext cx="5160986" cy="266011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r>
              <a:rPr lang="en-US" dirty="0">
                <a:solidFill>
                  <a:schemeClr val="dk1"/>
                </a:solidFill>
              </a:rPr>
              <a:t>Based on the distribution above:</a:t>
            </a:r>
            <a:endParaRPr dirty="0">
              <a:solidFill>
                <a:schemeClr val="dk1"/>
              </a:solidFill>
            </a:endParaRPr>
          </a:p>
          <a:p>
            <a:pPr marL="241300" lvl="0" indent="-228600" algn="l" rtl="0">
              <a:spcBef>
                <a:spcPts val="1600"/>
              </a:spcBef>
              <a:spcAft>
                <a:spcPts val="0"/>
              </a:spcAft>
              <a:buSzPts val="1600"/>
              <a:buChar char="●"/>
            </a:pPr>
            <a:r>
              <a:rPr lang="en" dirty="0"/>
              <a:t>Best to diversify the above dividend portfolio</a:t>
            </a:r>
            <a:r>
              <a:rPr lang="en" dirty="0">
                <a:solidFill>
                  <a:schemeClr val="dk1"/>
                </a:solidFill>
              </a:rPr>
              <a:t> </a:t>
            </a:r>
            <a:endParaRPr dirty="0">
              <a:solidFill>
                <a:schemeClr val="dk1"/>
              </a:solidFill>
            </a:endParaRPr>
          </a:p>
          <a:p>
            <a:pPr marL="241300" indent="-228600">
              <a:buSzPts val="1600"/>
            </a:pPr>
            <a:r>
              <a:rPr lang="en-US" dirty="0"/>
              <a:t>Best to receive cash payments from Johnson &amp; Johnson in the form dividends.</a:t>
            </a:r>
          </a:p>
          <a:p>
            <a:pPr marL="241300" lvl="0" indent="-228600" algn="l" rtl="0">
              <a:spcBef>
                <a:spcPts val="0"/>
              </a:spcBef>
              <a:spcAft>
                <a:spcPts val="0"/>
              </a:spcAft>
              <a:buSzPts val="1600"/>
              <a:buChar char="●"/>
            </a:pPr>
            <a:r>
              <a:rPr lang="en" dirty="0">
                <a:solidFill>
                  <a:schemeClr val="dk1"/>
                </a:solidFill>
              </a:rPr>
              <a:t> </a:t>
            </a:r>
            <a:r>
              <a:rPr lang="en-US" dirty="0">
                <a:solidFill>
                  <a:schemeClr val="dk1"/>
                </a:solidFill>
              </a:rPr>
              <a:t>Best to reinvest dividends from Magellan Midstream Partners to compound annual growth</a:t>
            </a:r>
            <a:endParaRPr dirty="0">
              <a:solidFill>
                <a:schemeClr val="dk1"/>
              </a:solidFill>
            </a:endParaRPr>
          </a:p>
          <a:p>
            <a:pPr marL="0" lvl="0" indent="0" algn="l" rtl="0">
              <a:spcBef>
                <a:spcPts val="1600"/>
              </a:spcBef>
              <a:spcAft>
                <a:spcPts val="1600"/>
              </a:spcAft>
              <a:buClr>
                <a:srgbClr val="273D40"/>
              </a:buClr>
              <a:buSzPts val="600"/>
              <a:buFont typeface="Arial"/>
              <a:buNone/>
            </a:pPr>
            <a:r>
              <a:rPr lang="en" dirty="0">
                <a:solidFill>
                  <a:schemeClr val="dk1"/>
                </a:solidFill>
              </a:rPr>
              <a:t>The medical industry might be prone the lowering dividends if interest rates rise, but the oil and gas industry is fairly consistent when it comes to honoring dividends being paid consistently.</a:t>
            </a:r>
            <a:endParaRPr dirty="0"/>
          </a:p>
        </p:txBody>
      </p:sp>
      <p:pic>
        <p:nvPicPr>
          <p:cNvPr id="372" name="Google Shape;372;p53"/>
          <p:cNvPicPr preferRelativeResize="0"/>
          <p:nvPr/>
        </p:nvPicPr>
        <p:blipFill rotWithShape="1">
          <a:blip r:embed="rId4">
            <a:alphaModFix/>
          </a:blip>
          <a:srcRect t="3763" b="3772"/>
          <a:stretch/>
        </p:blipFill>
        <p:spPr>
          <a:xfrm rot="-5400000">
            <a:off x="6728200" y="802436"/>
            <a:ext cx="2555000" cy="850425"/>
          </a:xfrm>
          <a:prstGeom prst="rect">
            <a:avLst/>
          </a:prstGeom>
          <a:noFill/>
          <a:ln>
            <a:noFill/>
          </a:ln>
        </p:spPr>
      </p:pic>
      <p:pic>
        <p:nvPicPr>
          <p:cNvPr id="373" name="Google Shape;373;p53"/>
          <p:cNvPicPr preferRelativeResize="0"/>
          <p:nvPr/>
        </p:nvPicPr>
        <p:blipFill>
          <a:blip r:embed="rId5">
            <a:alphaModFix/>
          </a:blip>
          <a:stretch>
            <a:fillRect/>
          </a:stretch>
        </p:blipFill>
        <p:spPr>
          <a:xfrm rot="-5400000">
            <a:off x="5706850" y="4155500"/>
            <a:ext cx="1819274" cy="448150"/>
          </a:xfrm>
          <a:prstGeom prst="rect">
            <a:avLst/>
          </a:prstGeom>
          <a:noFill/>
          <a:ln>
            <a:noFill/>
          </a:ln>
        </p:spPr>
      </p:pic>
      <p:pic>
        <p:nvPicPr>
          <p:cNvPr id="374" name="Google Shape;374;p53"/>
          <p:cNvPicPr preferRelativeResize="0"/>
          <p:nvPr/>
        </p:nvPicPr>
        <p:blipFill>
          <a:blip r:embed="rId6">
            <a:alphaModFix/>
          </a:blip>
          <a:stretch>
            <a:fillRect/>
          </a:stretch>
        </p:blipFill>
        <p:spPr>
          <a:xfrm>
            <a:off x="6126212" y="1460753"/>
            <a:ext cx="980525" cy="1541150"/>
          </a:xfrm>
          <a:prstGeom prst="rect">
            <a:avLst/>
          </a:prstGeom>
          <a:noFill/>
          <a:ln>
            <a:noFill/>
          </a:ln>
        </p:spPr>
      </p:pic>
      <p:pic>
        <p:nvPicPr>
          <p:cNvPr id="2" name="Picture 1">
            <a:extLst>
              <a:ext uri="{FF2B5EF4-FFF2-40B4-BE49-F238E27FC236}">
                <a16:creationId xmlns:a16="http://schemas.microsoft.com/office/drawing/2014/main" id="{66D5DFF4-592F-8A23-FA6C-8247C77BF8B0}"/>
              </a:ext>
            </a:extLst>
          </p:cNvPr>
          <p:cNvPicPr>
            <a:picLocks noChangeAspect="1"/>
          </p:cNvPicPr>
          <p:nvPr/>
        </p:nvPicPr>
        <p:blipFill>
          <a:blip r:embed="rId7"/>
          <a:stretch>
            <a:fillRect/>
          </a:stretch>
        </p:blipFill>
        <p:spPr>
          <a:xfrm>
            <a:off x="338334" y="620493"/>
            <a:ext cx="1068222" cy="840260"/>
          </a:xfrm>
          <a:prstGeom prst="rect">
            <a:avLst/>
          </a:prstGeom>
        </p:spPr>
      </p:pic>
      <p:sp>
        <p:nvSpPr>
          <p:cNvPr id="3" name="Google Shape;432;p55">
            <a:extLst>
              <a:ext uri="{FF2B5EF4-FFF2-40B4-BE49-F238E27FC236}">
                <a16:creationId xmlns:a16="http://schemas.microsoft.com/office/drawing/2014/main" id="{9CC30D16-E2F3-A071-27CC-091C35EBC6AA}"/>
              </a:ext>
            </a:extLst>
          </p:cNvPr>
          <p:cNvSpPr txBox="1">
            <a:spLocks/>
          </p:cNvSpPr>
          <p:nvPr/>
        </p:nvSpPr>
        <p:spPr>
          <a:xfrm>
            <a:off x="0" y="1482299"/>
            <a:ext cx="3117955" cy="57068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2400" dirty="0">
                <a:solidFill>
                  <a:schemeClr val="accent2"/>
                </a:solidFill>
              </a:rPr>
              <a:t>Johnson &amp; Johnson</a:t>
            </a:r>
          </a:p>
        </p:txBody>
      </p:sp>
      <p:pic>
        <p:nvPicPr>
          <p:cNvPr id="4" name="Picture 3">
            <a:extLst>
              <a:ext uri="{FF2B5EF4-FFF2-40B4-BE49-F238E27FC236}">
                <a16:creationId xmlns:a16="http://schemas.microsoft.com/office/drawing/2014/main" id="{F972494B-98B0-D883-5ABA-7EA667D66F5D}"/>
              </a:ext>
            </a:extLst>
          </p:cNvPr>
          <p:cNvPicPr>
            <a:picLocks noChangeAspect="1"/>
          </p:cNvPicPr>
          <p:nvPr/>
        </p:nvPicPr>
        <p:blipFill>
          <a:blip r:embed="rId8"/>
          <a:stretch>
            <a:fillRect/>
          </a:stretch>
        </p:blipFill>
        <p:spPr>
          <a:xfrm>
            <a:off x="3923651" y="517336"/>
            <a:ext cx="1087275" cy="946784"/>
          </a:xfrm>
          <a:prstGeom prst="rect">
            <a:avLst/>
          </a:prstGeom>
        </p:spPr>
      </p:pic>
      <p:sp>
        <p:nvSpPr>
          <p:cNvPr id="5" name="Google Shape;429;p55">
            <a:extLst>
              <a:ext uri="{FF2B5EF4-FFF2-40B4-BE49-F238E27FC236}">
                <a16:creationId xmlns:a16="http://schemas.microsoft.com/office/drawing/2014/main" id="{F8ADBDCE-AD54-DD20-C7A9-DDE05BF0A9A2}"/>
              </a:ext>
            </a:extLst>
          </p:cNvPr>
          <p:cNvSpPr txBox="1">
            <a:spLocks/>
          </p:cNvSpPr>
          <p:nvPr/>
        </p:nvSpPr>
        <p:spPr>
          <a:xfrm>
            <a:off x="2971800" y="1637508"/>
            <a:ext cx="3200400" cy="6494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ungee"/>
              <a:buNone/>
              <a:defRPr sz="2400" b="0" i="0" u="none" strike="noStrike" cap="none">
                <a:solidFill>
                  <a:schemeClr val="lt2"/>
                </a:solidFill>
                <a:latin typeface="Bungee"/>
                <a:ea typeface="Bungee"/>
                <a:cs typeface="Bungee"/>
                <a:sym typeface="Bungee"/>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n-CA" dirty="0"/>
              <a:t>Magellan Midstream Partners</a:t>
            </a:r>
          </a:p>
        </p:txBody>
      </p:sp>
    </p:spTree>
    <p:extLst>
      <p:ext uri="{BB962C8B-B14F-4D97-AF65-F5344CB8AC3E}">
        <p14:creationId xmlns:p14="http://schemas.microsoft.com/office/powerpoint/2010/main" val="2758594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2"/>
        <p:cNvGrpSpPr/>
        <p:nvPr/>
      </p:nvGrpSpPr>
      <p:grpSpPr>
        <a:xfrm>
          <a:off x="0" y="0"/>
          <a:ext cx="0" cy="0"/>
          <a:chOff x="0" y="0"/>
          <a:chExt cx="0" cy="0"/>
        </a:xfrm>
      </p:grpSpPr>
      <p:sp>
        <p:nvSpPr>
          <p:cNvPr id="623" name="Google Shape;623;p67"/>
          <p:cNvSpPr txBox="1">
            <a:spLocks noGrp="1"/>
          </p:cNvSpPr>
          <p:nvPr>
            <p:ph type="title"/>
          </p:nvPr>
        </p:nvSpPr>
        <p:spPr>
          <a:xfrm>
            <a:off x="5689800" y="2042250"/>
            <a:ext cx="2741100" cy="14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625" name="Google Shape;625;p67"/>
          <p:cNvSpPr txBox="1">
            <a:spLocks noGrp="1"/>
          </p:cNvSpPr>
          <p:nvPr>
            <p:ph type="title" idx="2"/>
          </p:nvPr>
        </p:nvSpPr>
        <p:spPr>
          <a:xfrm>
            <a:off x="6072750" y="987550"/>
            <a:ext cx="1975200" cy="9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pic>
        <p:nvPicPr>
          <p:cNvPr id="626" name="Google Shape;626;p67"/>
          <p:cNvPicPr preferRelativeResize="0"/>
          <p:nvPr/>
        </p:nvPicPr>
        <p:blipFill>
          <a:blip r:embed="rId4">
            <a:alphaModFix/>
          </a:blip>
          <a:stretch>
            <a:fillRect/>
          </a:stretch>
        </p:blipFill>
        <p:spPr>
          <a:xfrm rot="-5400000">
            <a:off x="774885" y="3143923"/>
            <a:ext cx="3053826" cy="1099300"/>
          </a:xfrm>
          <a:prstGeom prst="rect">
            <a:avLst/>
          </a:prstGeom>
          <a:noFill/>
          <a:ln>
            <a:noFill/>
          </a:ln>
        </p:spPr>
      </p:pic>
      <p:pic>
        <p:nvPicPr>
          <p:cNvPr id="627" name="Google Shape;627;p67"/>
          <p:cNvPicPr preferRelativeResize="0"/>
          <p:nvPr/>
        </p:nvPicPr>
        <p:blipFill>
          <a:blip r:embed="rId5">
            <a:alphaModFix/>
          </a:blip>
          <a:stretch>
            <a:fillRect/>
          </a:stretch>
        </p:blipFill>
        <p:spPr>
          <a:xfrm>
            <a:off x="3080325" y="539400"/>
            <a:ext cx="1624724" cy="572519"/>
          </a:xfrm>
          <a:prstGeom prst="rect">
            <a:avLst/>
          </a:prstGeom>
          <a:noFill/>
          <a:ln>
            <a:noFill/>
          </a:ln>
        </p:spPr>
      </p:pic>
    </p:spTree>
    <p:extLst>
      <p:ext uri="{BB962C8B-B14F-4D97-AF65-F5344CB8AC3E}">
        <p14:creationId xmlns:p14="http://schemas.microsoft.com/office/powerpoint/2010/main" val="3749600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719975" y="539400"/>
            <a:ext cx="7704000" cy="58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299" name="Google Shape;299;p48"/>
          <p:cNvSpPr txBox="1">
            <a:spLocks noGrp="1"/>
          </p:cNvSpPr>
          <p:nvPr>
            <p:ph type="title" idx="2"/>
          </p:nvPr>
        </p:nvSpPr>
        <p:spPr>
          <a:xfrm>
            <a:off x="719975" y="1779025"/>
            <a:ext cx="26406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Collection</a:t>
            </a:r>
            <a:endParaRPr dirty="0"/>
          </a:p>
        </p:txBody>
      </p:sp>
      <p:sp>
        <p:nvSpPr>
          <p:cNvPr id="300" name="Google Shape;300;p48"/>
          <p:cNvSpPr txBox="1">
            <a:spLocks noGrp="1"/>
          </p:cNvSpPr>
          <p:nvPr>
            <p:ph type="subTitle" idx="1"/>
          </p:nvPr>
        </p:nvSpPr>
        <p:spPr>
          <a:xfrm>
            <a:off x="719975" y="2263825"/>
            <a:ext cx="23055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Highlight how the data was collected</a:t>
            </a:r>
            <a:endParaRPr dirty="0"/>
          </a:p>
        </p:txBody>
      </p:sp>
      <p:sp>
        <p:nvSpPr>
          <p:cNvPr id="301" name="Google Shape;301;p48"/>
          <p:cNvSpPr txBox="1">
            <a:spLocks noGrp="1"/>
          </p:cNvSpPr>
          <p:nvPr>
            <p:ph type="title" idx="3"/>
          </p:nvPr>
        </p:nvSpPr>
        <p:spPr>
          <a:xfrm>
            <a:off x="3419246" y="1779025"/>
            <a:ext cx="23055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Database</a:t>
            </a:r>
            <a:endParaRPr dirty="0"/>
          </a:p>
        </p:txBody>
      </p:sp>
      <p:sp>
        <p:nvSpPr>
          <p:cNvPr id="302" name="Google Shape;302;p48"/>
          <p:cNvSpPr txBox="1">
            <a:spLocks noGrp="1"/>
          </p:cNvSpPr>
          <p:nvPr>
            <p:ph type="subTitle" idx="4"/>
          </p:nvPr>
        </p:nvSpPr>
        <p:spPr>
          <a:xfrm>
            <a:off x="3419244" y="2263825"/>
            <a:ext cx="23055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Indicate where the data was stored in a database</a:t>
            </a:r>
            <a:endParaRPr dirty="0"/>
          </a:p>
        </p:txBody>
      </p:sp>
      <p:sp>
        <p:nvSpPr>
          <p:cNvPr id="303" name="Google Shape;303;p48"/>
          <p:cNvSpPr txBox="1">
            <a:spLocks noGrp="1"/>
          </p:cNvSpPr>
          <p:nvPr>
            <p:ph type="title" idx="5"/>
          </p:nvPr>
        </p:nvSpPr>
        <p:spPr>
          <a:xfrm>
            <a:off x="719975" y="3482100"/>
            <a:ext cx="23055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Javascript</a:t>
            </a:r>
            <a:endParaRPr dirty="0"/>
          </a:p>
        </p:txBody>
      </p:sp>
      <p:sp>
        <p:nvSpPr>
          <p:cNvPr id="304" name="Google Shape;304;p48"/>
          <p:cNvSpPr txBox="1">
            <a:spLocks noGrp="1"/>
          </p:cNvSpPr>
          <p:nvPr>
            <p:ph type="subTitle" idx="6"/>
          </p:nvPr>
        </p:nvSpPr>
        <p:spPr>
          <a:xfrm>
            <a:off x="719975" y="3966900"/>
            <a:ext cx="23055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Reference to libraries and applications utilized</a:t>
            </a:r>
            <a:endParaRPr dirty="0"/>
          </a:p>
        </p:txBody>
      </p:sp>
      <p:sp>
        <p:nvSpPr>
          <p:cNvPr id="305" name="Google Shape;305;p48"/>
          <p:cNvSpPr txBox="1">
            <a:spLocks noGrp="1"/>
          </p:cNvSpPr>
          <p:nvPr>
            <p:ph type="title" idx="7"/>
          </p:nvPr>
        </p:nvSpPr>
        <p:spPr>
          <a:xfrm>
            <a:off x="3419246" y="3482100"/>
            <a:ext cx="23055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Market Analysis</a:t>
            </a:r>
            <a:endParaRPr dirty="0"/>
          </a:p>
        </p:txBody>
      </p:sp>
      <p:sp>
        <p:nvSpPr>
          <p:cNvPr id="306" name="Google Shape;306;p48"/>
          <p:cNvSpPr txBox="1">
            <a:spLocks noGrp="1"/>
          </p:cNvSpPr>
          <p:nvPr>
            <p:ph type="subTitle" idx="8"/>
          </p:nvPr>
        </p:nvSpPr>
        <p:spPr>
          <a:xfrm>
            <a:off x="3419244" y="3966900"/>
            <a:ext cx="23055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Comparative Analysis for the most viewed stocks</a:t>
            </a:r>
            <a:endParaRPr dirty="0"/>
          </a:p>
        </p:txBody>
      </p:sp>
      <p:sp>
        <p:nvSpPr>
          <p:cNvPr id="307" name="Google Shape;307;p48"/>
          <p:cNvSpPr txBox="1">
            <a:spLocks noGrp="1"/>
          </p:cNvSpPr>
          <p:nvPr>
            <p:ph type="title" idx="9"/>
          </p:nvPr>
        </p:nvSpPr>
        <p:spPr>
          <a:xfrm>
            <a:off x="6118524" y="1779025"/>
            <a:ext cx="23055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API</a:t>
            </a:r>
            <a:endParaRPr dirty="0"/>
          </a:p>
        </p:txBody>
      </p:sp>
      <p:sp>
        <p:nvSpPr>
          <p:cNvPr id="308" name="Google Shape;308;p48"/>
          <p:cNvSpPr txBox="1">
            <a:spLocks noGrp="1"/>
          </p:cNvSpPr>
          <p:nvPr>
            <p:ph type="subTitle" idx="13"/>
          </p:nvPr>
        </p:nvSpPr>
        <p:spPr>
          <a:xfrm>
            <a:off x="5994767" y="2215037"/>
            <a:ext cx="2429208" cy="6579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Refer to how the data would be sourced and incorporated</a:t>
            </a:r>
            <a:endParaRPr dirty="0"/>
          </a:p>
        </p:txBody>
      </p:sp>
      <p:sp>
        <p:nvSpPr>
          <p:cNvPr id="309" name="Google Shape;309;p48"/>
          <p:cNvSpPr txBox="1">
            <a:spLocks noGrp="1"/>
          </p:cNvSpPr>
          <p:nvPr>
            <p:ph type="title" idx="14"/>
          </p:nvPr>
        </p:nvSpPr>
        <p:spPr>
          <a:xfrm>
            <a:off x="6118524" y="3482100"/>
            <a:ext cx="23055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310" name="Google Shape;310;p48"/>
          <p:cNvSpPr txBox="1">
            <a:spLocks noGrp="1"/>
          </p:cNvSpPr>
          <p:nvPr>
            <p:ph type="subTitle" idx="15"/>
          </p:nvPr>
        </p:nvSpPr>
        <p:spPr>
          <a:xfrm>
            <a:off x="6118520" y="3966900"/>
            <a:ext cx="23055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Final Analysis on Ideal stock Choice</a:t>
            </a:r>
            <a:endParaRPr dirty="0"/>
          </a:p>
        </p:txBody>
      </p:sp>
      <p:sp>
        <p:nvSpPr>
          <p:cNvPr id="311" name="Google Shape;311;p48"/>
          <p:cNvSpPr txBox="1">
            <a:spLocks noGrp="1"/>
          </p:cNvSpPr>
          <p:nvPr>
            <p:ph type="title" idx="16"/>
          </p:nvPr>
        </p:nvSpPr>
        <p:spPr>
          <a:xfrm>
            <a:off x="719975" y="1345825"/>
            <a:ext cx="767100" cy="43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12" name="Google Shape;312;p48"/>
          <p:cNvSpPr txBox="1">
            <a:spLocks noGrp="1"/>
          </p:cNvSpPr>
          <p:nvPr>
            <p:ph type="title" idx="17"/>
          </p:nvPr>
        </p:nvSpPr>
        <p:spPr>
          <a:xfrm>
            <a:off x="3419250" y="1345825"/>
            <a:ext cx="767100" cy="43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13" name="Google Shape;313;p48"/>
          <p:cNvSpPr txBox="1">
            <a:spLocks noGrp="1"/>
          </p:cNvSpPr>
          <p:nvPr>
            <p:ph type="title" idx="18"/>
          </p:nvPr>
        </p:nvSpPr>
        <p:spPr>
          <a:xfrm>
            <a:off x="6118525" y="1345825"/>
            <a:ext cx="767100" cy="43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14" name="Google Shape;314;p48"/>
          <p:cNvSpPr txBox="1">
            <a:spLocks noGrp="1"/>
          </p:cNvSpPr>
          <p:nvPr>
            <p:ph type="title" idx="19"/>
          </p:nvPr>
        </p:nvSpPr>
        <p:spPr>
          <a:xfrm>
            <a:off x="719975" y="3048900"/>
            <a:ext cx="767100" cy="43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15" name="Google Shape;315;p48"/>
          <p:cNvSpPr txBox="1">
            <a:spLocks noGrp="1"/>
          </p:cNvSpPr>
          <p:nvPr>
            <p:ph type="title" idx="20"/>
          </p:nvPr>
        </p:nvSpPr>
        <p:spPr>
          <a:xfrm>
            <a:off x="3419250" y="3048900"/>
            <a:ext cx="767100" cy="43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316" name="Google Shape;316;p48"/>
          <p:cNvSpPr txBox="1">
            <a:spLocks noGrp="1"/>
          </p:cNvSpPr>
          <p:nvPr>
            <p:ph type="title" idx="21"/>
          </p:nvPr>
        </p:nvSpPr>
        <p:spPr>
          <a:xfrm>
            <a:off x="6118525" y="3048900"/>
            <a:ext cx="767100" cy="43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9"/>
        <p:cNvGrpSpPr/>
        <p:nvPr/>
      </p:nvGrpSpPr>
      <p:grpSpPr>
        <a:xfrm>
          <a:off x="0" y="0"/>
          <a:ext cx="0" cy="0"/>
          <a:chOff x="0" y="0"/>
          <a:chExt cx="0" cy="0"/>
        </a:xfrm>
      </p:grpSpPr>
      <p:sp>
        <p:nvSpPr>
          <p:cNvPr id="481" name="Google Shape;481;p59"/>
          <p:cNvSpPr txBox="1">
            <a:spLocks noGrp="1"/>
          </p:cNvSpPr>
          <p:nvPr>
            <p:ph type="title"/>
          </p:nvPr>
        </p:nvSpPr>
        <p:spPr>
          <a:xfrm>
            <a:off x="190585" y="387250"/>
            <a:ext cx="3742785" cy="44242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 Analysis</a:t>
            </a:r>
            <a:br>
              <a:rPr lang="en" dirty="0"/>
            </a:br>
            <a:r>
              <a:rPr lang="en" sz="2400" dirty="0"/>
              <a:t>- Ideally it’s best to have a diversified portfolio. </a:t>
            </a:r>
            <a:br>
              <a:rPr lang="en" sz="2400" dirty="0"/>
            </a:br>
            <a:r>
              <a:rPr lang="en" sz="2400" dirty="0"/>
              <a:t>- Understanding how you would like to invest is also significant. (Risk Averse Vs.Conservative)</a:t>
            </a:r>
            <a:br>
              <a:rPr lang="en" sz="2400" dirty="0"/>
            </a:br>
            <a:r>
              <a:rPr lang="en" sz="2400" dirty="0"/>
              <a:t>- Deciding how dividends should be allocated, is significant when considering the nature of the market.</a:t>
            </a:r>
            <a:br>
              <a:rPr lang="en" sz="2400" dirty="0"/>
            </a:br>
            <a:endParaRPr sz="2400" dirty="0"/>
          </a:p>
        </p:txBody>
      </p:sp>
      <p:pic>
        <p:nvPicPr>
          <p:cNvPr id="3" name="Picture 2">
            <a:extLst>
              <a:ext uri="{FF2B5EF4-FFF2-40B4-BE49-F238E27FC236}">
                <a16:creationId xmlns:a16="http://schemas.microsoft.com/office/drawing/2014/main" id="{51BA4D3C-4E1E-0746-E168-1C8DE2A78439}"/>
              </a:ext>
            </a:extLst>
          </p:cNvPr>
          <p:cNvPicPr>
            <a:picLocks noChangeAspect="1"/>
          </p:cNvPicPr>
          <p:nvPr/>
        </p:nvPicPr>
        <p:blipFill>
          <a:blip r:embed="rId4"/>
          <a:stretch>
            <a:fillRect/>
          </a:stretch>
        </p:blipFill>
        <p:spPr>
          <a:xfrm>
            <a:off x="4319484" y="1165566"/>
            <a:ext cx="4342415" cy="2194491"/>
          </a:xfrm>
          <a:prstGeom prst="rect">
            <a:avLst/>
          </a:prstGeom>
        </p:spPr>
      </p:pic>
    </p:spTree>
    <p:extLst>
      <p:ext uri="{BB962C8B-B14F-4D97-AF65-F5344CB8AC3E}">
        <p14:creationId xmlns:p14="http://schemas.microsoft.com/office/powerpoint/2010/main" val="174470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0"/>
        <p:cNvGrpSpPr/>
        <p:nvPr/>
      </p:nvGrpSpPr>
      <p:grpSpPr>
        <a:xfrm>
          <a:off x="0" y="0"/>
          <a:ext cx="0" cy="0"/>
          <a:chOff x="0" y="0"/>
          <a:chExt cx="0" cy="0"/>
        </a:xfrm>
      </p:grpSpPr>
      <p:sp>
        <p:nvSpPr>
          <p:cNvPr id="321" name="Google Shape;321;p49"/>
          <p:cNvSpPr txBox="1">
            <a:spLocks noGrp="1"/>
          </p:cNvSpPr>
          <p:nvPr>
            <p:ph type="title"/>
          </p:nvPr>
        </p:nvSpPr>
        <p:spPr>
          <a:xfrm>
            <a:off x="973700" y="1972750"/>
            <a:ext cx="2741100" cy="14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Collection</a:t>
            </a:r>
            <a:endParaRPr dirty="0"/>
          </a:p>
        </p:txBody>
      </p:sp>
      <p:sp>
        <p:nvSpPr>
          <p:cNvPr id="322" name="Google Shape;322;p49"/>
          <p:cNvSpPr txBox="1">
            <a:spLocks noGrp="1"/>
          </p:cNvSpPr>
          <p:nvPr>
            <p:ph type="subTitle" idx="1"/>
          </p:nvPr>
        </p:nvSpPr>
        <p:spPr>
          <a:xfrm>
            <a:off x="1027400" y="3395650"/>
            <a:ext cx="2633700" cy="82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Process Incorporated</a:t>
            </a:r>
            <a:endParaRPr dirty="0"/>
          </a:p>
        </p:txBody>
      </p:sp>
      <p:sp>
        <p:nvSpPr>
          <p:cNvPr id="323" name="Google Shape;323;p49"/>
          <p:cNvSpPr txBox="1">
            <a:spLocks noGrp="1"/>
          </p:cNvSpPr>
          <p:nvPr>
            <p:ph type="title" idx="2"/>
          </p:nvPr>
        </p:nvSpPr>
        <p:spPr>
          <a:xfrm>
            <a:off x="1356650" y="918050"/>
            <a:ext cx="1975200" cy="9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pic>
        <p:nvPicPr>
          <p:cNvPr id="324" name="Google Shape;324;p49"/>
          <p:cNvPicPr preferRelativeResize="0"/>
          <p:nvPr/>
        </p:nvPicPr>
        <p:blipFill rotWithShape="1">
          <a:blip r:embed="rId4">
            <a:alphaModFix/>
          </a:blip>
          <a:srcRect t="514" b="524"/>
          <a:stretch/>
        </p:blipFill>
        <p:spPr>
          <a:xfrm>
            <a:off x="6999659" y="0"/>
            <a:ext cx="1431240" cy="1422900"/>
          </a:xfrm>
          <a:prstGeom prst="rect">
            <a:avLst/>
          </a:prstGeom>
          <a:noFill/>
          <a:ln>
            <a:noFill/>
          </a:ln>
        </p:spPr>
      </p:pic>
      <p:pic>
        <p:nvPicPr>
          <p:cNvPr id="325" name="Google Shape;325;p49"/>
          <p:cNvPicPr preferRelativeResize="0"/>
          <p:nvPr/>
        </p:nvPicPr>
        <p:blipFill rotWithShape="1">
          <a:blip r:embed="rId5">
            <a:alphaModFix/>
          </a:blip>
          <a:srcRect l="19" r="9"/>
          <a:stretch/>
        </p:blipFill>
        <p:spPr>
          <a:xfrm rot="5400000">
            <a:off x="5792825" y="3754750"/>
            <a:ext cx="1850126" cy="92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9"/>
        <p:cNvGrpSpPr/>
        <p:nvPr/>
      </p:nvGrpSpPr>
      <p:grpSpPr>
        <a:xfrm>
          <a:off x="0" y="0"/>
          <a:ext cx="0" cy="0"/>
          <a:chOff x="0" y="0"/>
          <a:chExt cx="0" cy="0"/>
        </a:xfrm>
      </p:grpSpPr>
      <p:sp>
        <p:nvSpPr>
          <p:cNvPr id="330" name="Google Shape;330;p50"/>
          <p:cNvSpPr txBox="1">
            <a:spLocks noGrp="1"/>
          </p:cNvSpPr>
          <p:nvPr>
            <p:ph type="title"/>
          </p:nvPr>
        </p:nvSpPr>
        <p:spPr>
          <a:xfrm>
            <a:off x="266213" y="178344"/>
            <a:ext cx="4485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Collection</a:t>
            </a:r>
            <a:endParaRPr dirty="0"/>
          </a:p>
        </p:txBody>
      </p:sp>
      <p:sp>
        <p:nvSpPr>
          <p:cNvPr id="331" name="Google Shape;331;p50"/>
          <p:cNvSpPr txBox="1">
            <a:spLocks noGrp="1"/>
          </p:cNvSpPr>
          <p:nvPr>
            <p:ph type="subTitle" idx="1"/>
          </p:nvPr>
        </p:nvSpPr>
        <p:spPr>
          <a:xfrm>
            <a:off x="266213" y="1178025"/>
            <a:ext cx="4485300" cy="125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data was collected from the following url:</a:t>
            </a:r>
          </a:p>
          <a:p>
            <a:pPr marL="0" lvl="0" indent="0" algn="l" rtl="0">
              <a:spcBef>
                <a:spcPts val="0"/>
              </a:spcBef>
              <a:spcAft>
                <a:spcPts val="0"/>
              </a:spcAft>
              <a:buNone/>
            </a:pPr>
            <a:r>
              <a:rPr lang="en" dirty="0"/>
              <a:t> </a:t>
            </a:r>
          </a:p>
          <a:p>
            <a:pPr marL="0" lvl="0" indent="0" algn="l" rtl="0">
              <a:spcBef>
                <a:spcPts val="0"/>
              </a:spcBef>
              <a:spcAft>
                <a:spcPts val="0"/>
              </a:spcAft>
              <a:buNone/>
            </a:pPr>
            <a:r>
              <a:rPr lang="en-CA" dirty="0">
                <a:hlinkClick r:id="rId4"/>
              </a:rPr>
              <a:t>https://finance.yahoo.com/most-active/?count=100&amp;offset=0</a:t>
            </a:r>
            <a:endParaRPr lang="en" dirty="0"/>
          </a:p>
          <a:p>
            <a:pPr marL="0" lvl="0" indent="0" algn="l" rtl="0">
              <a:spcBef>
                <a:spcPts val="0"/>
              </a:spcBef>
              <a:spcAft>
                <a:spcPts val="0"/>
              </a:spcAft>
              <a:buNone/>
            </a:pPr>
            <a:endParaRPr dirty="0"/>
          </a:p>
        </p:txBody>
      </p:sp>
      <p:pic>
        <p:nvPicPr>
          <p:cNvPr id="332" name="Google Shape;332;p50"/>
          <p:cNvPicPr preferRelativeResize="0"/>
          <p:nvPr/>
        </p:nvPicPr>
        <p:blipFill>
          <a:blip r:embed="rId5">
            <a:alphaModFix/>
          </a:blip>
          <a:stretch>
            <a:fillRect/>
          </a:stretch>
        </p:blipFill>
        <p:spPr>
          <a:xfrm>
            <a:off x="6247025" y="1730398"/>
            <a:ext cx="2183876" cy="2183904"/>
          </a:xfrm>
          <a:prstGeom prst="rect">
            <a:avLst/>
          </a:prstGeom>
          <a:noFill/>
          <a:ln>
            <a:noFill/>
          </a:ln>
        </p:spPr>
      </p:pic>
      <p:sp>
        <p:nvSpPr>
          <p:cNvPr id="333" name="Google Shape;333;p50"/>
          <p:cNvSpPr/>
          <p:nvPr/>
        </p:nvSpPr>
        <p:spPr>
          <a:xfrm>
            <a:off x="7108480" y="2484510"/>
            <a:ext cx="460988" cy="675720"/>
          </a:xfrm>
          <a:custGeom>
            <a:avLst/>
            <a:gdLst/>
            <a:ahLst/>
            <a:cxnLst/>
            <a:rect l="l" t="t" r="r" b="b"/>
            <a:pathLst>
              <a:path w="23836" h="34939" extrusionOk="0">
                <a:moveTo>
                  <a:pt x="13384" y="7419"/>
                </a:moveTo>
                <a:cubicBezTo>
                  <a:pt x="14186" y="7444"/>
                  <a:pt x="17870" y="7745"/>
                  <a:pt x="17870" y="11053"/>
                </a:cubicBezTo>
                <a:cubicBezTo>
                  <a:pt x="17870" y="11104"/>
                  <a:pt x="17870" y="11129"/>
                  <a:pt x="17870" y="11179"/>
                </a:cubicBezTo>
                <a:cubicBezTo>
                  <a:pt x="17870" y="11179"/>
                  <a:pt x="17870" y="12307"/>
                  <a:pt x="16943" y="13234"/>
                </a:cubicBezTo>
                <a:cubicBezTo>
                  <a:pt x="16191" y="13986"/>
                  <a:pt x="14963" y="14437"/>
                  <a:pt x="13359" y="14637"/>
                </a:cubicBezTo>
                <a:lnTo>
                  <a:pt x="8071" y="14637"/>
                </a:lnTo>
                <a:lnTo>
                  <a:pt x="8071" y="7419"/>
                </a:lnTo>
                <a:close/>
                <a:moveTo>
                  <a:pt x="15640" y="19048"/>
                </a:moveTo>
                <a:cubicBezTo>
                  <a:pt x="17570" y="19048"/>
                  <a:pt x="19149" y="20552"/>
                  <a:pt x="19149" y="22432"/>
                </a:cubicBezTo>
                <a:cubicBezTo>
                  <a:pt x="19149" y="24287"/>
                  <a:pt x="17570" y="25815"/>
                  <a:pt x="15640" y="25815"/>
                </a:cubicBezTo>
                <a:lnTo>
                  <a:pt x="8071" y="25815"/>
                </a:lnTo>
                <a:lnTo>
                  <a:pt x="8071" y="19124"/>
                </a:lnTo>
                <a:lnTo>
                  <a:pt x="11730" y="19124"/>
                </a:lnTo>
                <a:cubicBezTo>
                  <a:pt x="12382" y="19124"/>
                  <a:pt x="13008" y="19099"/>
                  <a:pt x="13610" y="19048"/>
                </a:cubicBezTo>
                <a:close/>
                <a:moveTo>
                  <a:pt x="3359" y="1"/>
                </a:moveTo>
                <a:lnTo>
                  <a:pt x="3359" y="3008"/>
                </a:lnTo>
                <a:lnTo>
                  <a:pt x="803" y="3008"/>
                </a:lnTo>
                <a:lnTo>
                  <a:pt x="803" y="7419"/>
                </a:lnTo>
                <a:lnTo>
                  <a:pt x="3359" y="7419"/>
                </a:lnTo>
                <a:lnTo>
                  <a:pt x="3359" y="16918"/>
                </a:lnTo>
                <a:lnTo>
                  <a:pt x="3359" y="25715"/>
                </a:lnTo>
                <a:lnTo>
                  <a:pt x="1" y="25715"/>
                </a:lnTo>
                <a:lnTo>
                  <a:pt x="1" y="30126"/>
                </a:lnTo>
                <a:lnTo>
                  <a:pt x="3359" y="30126"/>
                </a:lnTo>
                <a:lnTo>
                  <a:pt x="3359" y="34938"/>
                </a:lnTo>
                <a:lnTo>
                  <a:pt x="8071" y="34938"/>
                </a:lnTo>
                <a:lnTo>
                  <a:pt x="8071" y="30226"/>
                </a:lnTo>
                <a:lnTo>
                  <a:pt x="13309" y="30226"/>
                </a:lnTo>
                <a:lnTo>
                  <a:pt x="13309" y="34938"/>
                </a:lnTo>
                <a:lnTo>
                  <a:pt x="17996" y="34938"/>
                </a:lnTo>
                <a:lnTo>
                  <a:pt x="17996" y="29901"/>
                </a:lnTo>
                <a:cubicBezTo>
                  <a:pt x="21354" y="28923"/>
                  <a:pt x="23835" y="25941"/>
                  <a:pt x="23835" y="22432"/>
                </a:cubicBezTo>
                <a:cubicBezTo>
                  <a:pt x="23835" y="19850"/>
                  <a:pt x="22507" y="17545"/>
                  <a:pt x="20477" y="16141"/>
                </a:cubicBezTo>
                <a:cubicBezTo>
                  <a:pt x="22532" y="14011"/>
                  <a:pt x="22582" y="11555"/>
                  <a:pt x="22557" y="11028"/>
                </a:cubicBezTo>
                <a:cubicBezTo>
                  <a:pt x="22532" y="7444"/>
                  <a:pt x="20452" y="5239"/>
                  <a:pt x="17996" y="4061"/>
                </a:cubicBezTo>
                <a:lnTo>
                  <a:pt x="17996" y="1"/>
                </a:lnTo>
                <a:lnTo>
                  <a:pt x="13309" y="1"/>
                </a:lnTo>
                <a:lnTo>
                  <a:pt x="13309" y="3008"/>
                </a:lnTo>
                <a:lnTo>
                  <a:pt x="8071" y="3008"/>
                </a:lnTo>
                <a:lnTo>
                  <a:pt x="80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CFE090E-F439-357C-50F5-9D54CE21A889}"/>
              </a:ext>
            </a:extLst>
          </p:cNvPr>
          <p:cNvPicPr>
            <a:picLocks noChangeAspect="1"/>
          </p:cNvPicPr>
          <p:nvPr/>
        </p:nvPicPr>
        <p:blipFill>
          <a:blip r:embed="rId6"/>
          <a:stretch>
            <a:fillRect/>
          </a:stretch>
        </p:blipFill>
        <p:spPr>
          <a:xfrm>
            <a:off x="4517049" y="1229198"/>
            <a:ext cx="4626951" cy="3242013"/>
          </a:xfrm>
          <a:prstGeom prst="rect">
            <a:avLst/>
          </a:prstGeom>
        </p:spPr>
      </p:pic>
      <p:sp>
        <p:nvSpPr>
          <p:cNvPr id="5" name="TextBox 4">
            <a:extLst>
              <a:ext uri="{FF2B5EF4-FFF2-40B4-BE49-F238E27FC236}">
                <a16:creationId xmlns:a16="http://schemas.microsoft.com/office/drawing/2014/main" id="{723E8C3C-3885-3849-E500-2B93256D8296}"/>
              </a:ext>
            </a:extLst>
          </p:cNvPr>
          <p:cNvSpPr txBox="1"/>
          <p:nvPr/>
        </p:nvSpPr>
        <p:spPr>
          <a:xfrm>
            <a:off x="266213" y="2338170"/>
            <a:ext cx="4133907" cy="1600438"/>
          </a:xfrm>
          <a:prstGeom prst="rect">
            <a:avLst/>
          </a:prstGeom>
          <a:noFill/>
        </p:spPr>
        <p:txBody>
          <a:bodyPr wrap="square" rtlCol="0">
            <a:spAutoFit/>
          </a:bodyPr>
          <a:lstStyle/>
          <a:p>
            <a:r>
              <a:rPr lang="en-US" dirty="0"/>
              <a:t>- Choose the 100 most active stocks that are traded daily, and actively tracked using the Yahoo Finance Platform.</a:t>
            </a:r>
          </a:p>
          <a:p>
            <a:endParaRPr lang="en-US" dirty="0"/>
          </a:p>
          <a:p>
            <a:r>
              <a:rPr lang="en-US" dirty="0"/>
              <a:t>- Able to extract the source data, using the below </a:t>
            </a:r>
          </a:p>
          <a:p>
            <a:r>
              <a:rPr lang="en-US" dirty="0"/>
              <a:t>Python Package.</a:t>
            </a:r>
          </a:p>
          <a:p>
            <a:endParaRPr lang="en-US" dirty="0"/>
          </a:p>
        </p:txBody>
      </p:sp>
      <p:pic>
        <p:nvPicPr>
          <p:cNvPr id="7" name="Picture 6">
            <a:extLst>
              <a:ext uri="{FF2B5EF4-FFF2-40B4-BE49-F238E27FC236}">
                <a16:creationId xmlns:a16="http://schemas.microsoft.com/office/drawing/2014/main" id="{6C991469-A6CC-E678-9845-3A9691459E24}"/>
              </a:ext>
            </a:extLst>
          </p:cNvPr>
          <p:cNvPicPr>
            <a:picLocks noChangeAspect="1"/>
          </p:cNvPicPr>
          <p:nvPr/>
        </p:nvPicPr>
        <p:blipFill>
          <a:blip r:embed="rId7"/>
          <a:stretch>
            <a:fillRect/>
          </a:stretch>
        </p:blipFill>
        <p:spPr>
          <a:xfrm>
            <a:off x="374563" y="3753853"/>
            <a:ext cx="2134300" cy="7948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2"/>
        <p:cNvGrpSpPr/>
        <p:nvPr/>
      </p:nvGrpSpPr>
      <p:grpSpPr>
        <a:xfrm>
          <a:off x="0" y="0"/>
          <a:ext cx="0" cy="0"/>
          <a:chOff x="0" y="0"/>
          <a:chExt cx="0" cy="0"/>
        </a:xfrm>
      </p:grpSpPr>
      <p:sp>
        <p:nvSpPr>
          <p:cNvPr id="623" name="Google Shape;623;p67"/>
          <p:cNvSpPr txBox="1">
            <a:spLocks noGrp="1"/>
          </p:cNvSpPr>
          <p:nvPr>
            <p:ph type="title"/>
          </p:nvPr>
        </p:nvSpPr>
        <p:spPr>
          <a:xfrm>
            <a:off x="5689800" y="2042250"/>
            <a:ext cx="2741100" cy="14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Database</a:t>
            </a:r>
            <a:endParaRPr dirty="0"/>
          </a:p>
        </p:txBody>
      </p:sp>
      <p:sp>
        <p:nvSpPr>
          <p:cNvPr id="624" name="Google Shape;624;p67"/>
          <p:cNvSpPr txBox="1">
            <a:spLocks noGrp="1"/>
          </p:cNvSpPr>
          <p:nvPr>
            <p:ph type="subTitle" idx="1"/>
          </p:nvPr>
        </p:nvSpPr>
        <p:spPr>
          <a:xfrm>
            <a:off x="5743500" y="3465150"/>
            <a:ext cx="2633700" cy="82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Storage and Retrieval</a:t>
            </a:r>
            <a:endParaRPr dirty="0"/>
          </a:p>
        </p:txBody>
      </p:sp>
      <p:sp>
        <p:nvSpPr>
          <p:cNvPr id="625" name="Google Shape;625;p67"/>
          <p:cNvSpPr txBox="1">
            <a:spLocks noGrp="1"/>
          </p:cNvSpPr>
          <p:nvPr>
            <p:ph type="title" idx="2"/>
          </p:nvPr>
        </p:nvSpPr>
        <p:spPr>
          <a:xfrm>
            <a:off x="6072750" y="987550"/>
            <a:ext cx="1975200" cy="9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pic>
        <p:nvPicPr>
          <p:cNvPr id="626" name="Google Shape;626;p67"/>
          <p:cNvPicPr preferRelativeResize="0"/>
          <p:nvPr/>
        </p:nvPicPr>
        <p:blipFill>
          <a:blip r:embed="rId4">
            <a:alphaModFix/>
          </a:blip>
          <a:stretch>
            <a:fillRect/>
          </a:stretch>
        </p:blipFill>
        <p:spPr>
          <a:xfrm rot="-5400000">
            <a:off x="774885" y="3143923"/>
            <a:ext cx="3053826" cy="1099300"/>
          </a:xfrm>
          <a:prstGeom prst="rect">
            <a:avLst/>
          </a:prstGeom>
          <a:noFill/>
          <a:ln>
            <a:noFill/>
          </a:ln>
        </p:spPr>
      </p:pic>
      <p:pic>
        <p:nvPicPr>
          <p:cNvPr id="627" name="Google Shape;627;p67"/>
          <p:cNvPicPr preferRelativeResize="0"/>
          <p:nvPr/>
        </p:nvPicPr>
        <p:blipFill>
          <a:blip r:embed="rId5">
            <a:alphaModFix/>
          </a:blip>
          <a:stretch>
            <a:fillRect/>
          </a:stretch>
        </p:blipFill>
        <p:spPr>
          <a:xfrm>
            <a:off x="3080325" y="539400"/>
            <a:ext cx="1624724" cy="572519"/>
          </a:xfrm>
          <a:prstGeom prst="rect">
            <a:avLst/>
          </a:prstGeom>
          <a:noFill/>
          <a:ln>
            <a:noFill/>
          </a:ln>
        </p:spPr>
      </p:pic>
    </p:spTree>
    <p:extLst>
      <p:ext uri="{BB962C8B-B14F-4D97-AF65-F5344CB8AC3E}">
        <p14:creationId xmlns:p14="http://schemas.microsoft.com/office/powerpoint/2010/main" val="339488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0"/>
        <p:cNvGrpSpPr/>
        <p:nvPr/>
      </p:nvGrpSpPr>
      <p:grpSpPr>
        <a:xfrm>
          <a:off x="0" y="0"/>
          <a:ext cx="0" cy="0"/>
          <a:chOff x="0" y="0"/>
          <a:chExt cx="0" cy="0"/>
        </a:xfrm>
      </p:grpSpPr>
      <p:sp>
        <p:nvSpPr>
          <p:cNvPr id="291" name="Google Shape;291;p47"/>
          <p:cNvSpPr txBox="1">
            <a:spLocks noGrp="1"/>
          </p:cNvSpPr>
          <p:nvPr>
            <p:ph type="ctrTitle"/>
          </p:nvPr>
        </p:nvSpPr>
        <p:spPr>
          <a:xfrm>
            <a:off x="2133244" y="629886"/>
            <a:ext cx="4410000" cy="101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XML</a:t>
            </a:r>
            <a:endParaRPr dirty="0"/>
          </a:p>
        </p:txBody>
      </p:sp>
      <p:sp>
        <p:nvSpPr>
          <p:cNvPr id="292" name="Google Shape;292;p47"/>
          <p:cNvSpPr txBox="1">
            <a:spLocks noGrp="1"/>
          </p:cNvSpPr>
          <p:nvPr>
            <p:ph type="subTitle" idx="1"/>
          </p:nvPr>
        </p:nvSpPr>
        <p:spPr>
          <a:xfrm>
            <a:off x="510699" y="1644486"/>
            <a:ext cx="4521937" cy="73432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We stored the data in an XML format:</a:t>
            </a:r>
          </a:p>
          <a:p>
            <a:pPr marL="0" lvl="0" indent="0" algn="ctr" rtl="0">
              <a:spcBef>
                <a:spcPts val="0"/>
              </a:spcBef>
              <a:spcAft>
                <a:spcPts val="0"/>
              </a:spcAft>
              <a:buNone/>
            </a:pPr>
            <a:endParaRPr lang="en" dirty="0"/>
          </a:p>
        </p:txBody>
      </p:sp>
      <p:pic>
        <p:nvPicPr>
          <p:cNvPr id="293" name="Google Shape;293;p47"/>
          <p:cNvPicPr preferRelativeResize="0"/>
          <p:nvPr/>
        </p:nvPicPr>
        <p:blipFill>
          <a:blip r:embed="rId4">
            <a:alphaModFix/>
          </a:blip>
          <a:stretch>
            <a:fillRect/>
          </a:stretch>
        </p:blipFill>
        <p:spPr>
          <a:xfrm rot="5400000">
            <a:off x="4081737" y="3715178"/>
            <a:ext cx="980525" cy="1541150"/>
          </a:xfrm>
          <a:prstGeom prst="rect">
            <a:avLst/>
          </a:prstGeom>
          <a:noFill/>
          <a:ln>
            <a:noFill/>
          </a:ln>
        </p:spPr>
      </p:pic>
      <p:sp>
        <p:nvSpPr>
          <p:cNvPr id="2" name="TextBox 1">
            <a:extLst>
              <a:ext uri="{FF2B5EF4-FFF2-40B4-BE49-F238E27FC236}">
                <a16:creationId xmlns:a16="http://schemas.microsoft.com/office/drawing/2014/main" id="{B277F8FB-330B-FCB0-03EE-04D7FD2CCA8E}"/>
              </a:ext>
            </a:extLst>
          </p:cNvPr>
          <p:cNvSpPr txBox="1"/>
          <p:nvPr/>
        </p:nvSpPr>
        <p:spPr>
          <a:xfrm>
            <a:off x="1746297" y="2090057"/>
            <a:ext cx="5431399" cy="1815882"/>
          </a:xfrm>
          <a:prstGeom prst="rect">
            <a:avLst/>
          </a:prstGeom>
          <a:noFill/>
        </p:spPr>
        <p:txBody>
          <a:bodyPr wrap="square" rtlCol="0">
            <a:spAutoFit/>
          </a:bodyPr>
          <a:lstStyle/>
          <a:p>
            <a:r>
              <a:rPr lang="en-US" dirty="0"/>
              <a:t>- Considered to be a NoSQL database as per website documentation.</a:t>
            </a:r>
          </a:p>
          <a:p>
            <a:endParaRPr lang="en-US" dirty="0"/>
          </a:p>
          <a:p>
            <a:r>
              <a:rPr lang="en-US" dirty="0"/>
              <a:t>- Used the XML – Enabled Database:</a:t>
            </a:r>
          </a:p>
          <a:p>
            <a:r>
              <a:rPr lang="en-US" dirty="0"/>
              <a:t>Data was stored in tables consisting of rows and columns. The main tables contained a set of records, which in turn consisted of fields which were then used to extract Data in the form of an API for further analysis</a:t>
            </a:r>
            <a:endParaRPr lang="en-C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0"/>
        <p:cNvGrpSpPr/>
        <p:nvPr/>
      </p:nvGrpSpPr>
      <p:grpSpPr>
        <a:xfrm>
          <a:off x="0" y="0"/>
          <a:ext cx="0" cy="0"/>
          <a:chOff x="0" y="0"/>
          <a:chExt cx="0" cy="0"/>
        </a:xfrm>
      </p:grpSpPr>
      <p:sp>
        <p:nvSpPr>
          <p:cNvPr id="321" name="Google Shape;321;p49"/>
          <p:cNvSpPr txBox="1">
            <a:spLocks noGrp="1"/>
          </p:cNvSpPr>
          <p:nvPr>
            <p:ph type="title"/>
          </p:nvPr>
        </p:nvSpPr>
        <p:spPr>
          <a:xfrm>
            <a:off x="973700" y="1972750"/>
            <a:ext cx="2741100" cy="14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API</a:t>
            </a:r>
            <a:endParaRPr dirty="0"/>
          </a:p>
        </p:txBody>
      </p:sp>
      <p:sp>
        <p:nvSpPr>
          <p:cNvPr id="322" name="Google Shape;322;p49"/>
          <p:cNvSpPr txBox="1">
            <a:spLocks noGrp="1"/>
          </p:cNvSpPr>
          <p:nvPr>
            <p:ph type="subTitle" idx="1"/>
          </p:nvPr>
        </p:nvSpPr>
        <p:spPr>
          <a:xfrm>
            <a:off x="1027400" y="3395650"/>
            <a:ext cx="2633700" cy="82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Information Access &amp; Utilization</a:t>
            </a:r>
            <a:endParaRPr dirty="0"/>
          </a:p>
        </p:txBody>
      </p:sp>
      <p:sp>
        <p:nvSpPr>
          <p:cNvPr id="323" name="Google Shape;323;p49"/>
          <p:cNvSpPr txBox="1">
            <a:spLocks noGrp="1"/>
          </p:cNvSpPr>
          <p:nvPr>
            <p:ph type="title" idx="2"/>
          </p:nvPr>
        </p:nvSpPr>
        <p:spPr>
          <a:xfrm>
            <a:off x="1356650" y="918050"/>
            <a:ext cx="1975200" cy="9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324" name="Google Shape;324;p49"/>
          <p:cNvPicPr preferRelativeResize="0"/>
          <p:nvPr/>
        </p:nvPicPr>
        <p:blipFill rotWithShape="1">
          <a:blip r:embed="rId4">
            <a:alphaModFix/>
          </a:blip>
          <a:srcRect t="514" b="524"/>
          <a:stretch/>
        </p:blipFill>
        <p:spPr>
          <a:xfrm>
            <a:off x="6999659" y="0"/>
            <a:ext cx="1431240" cy="1422900"/>
          </a:xfrm>
          <a:prstGeom prst="rect">
            <a:avLst/>
          </a:prstGeom>
          <a:noFill/>
          <a:ln>
            <a:noFill/>
          </a:ln>
        </p:spPr>
      </p:pic>
      <p:pic>
        <p:nvPicPr>
          <p:cNvPr id="325" name="Google Shape;325;p49"/>
          <p:cNvPicPr preferRelativeResize="0"/>
          <p:nvPr/>
        </p:nvPicPr>
        <p:blipFill rotWithShape="1">
          <a:blip r:embed="rId5">
            <a:alphaModFix/>
          </a:blip>
          <a:srcRect l="19" r="9"/>
          <a:stretch/>
        </p:blipFill>
        <p:spPr>
          <a:xfrm rot="5400000">
            <a:off x="5792825" y="3754750"/>
            <a:ext cx="1850126" cy="927375"/>
          </a:xfrm>
          <a:prstGeom prst="rect">
            <a:avLst/>
          </a:prstGeom>
          <a:noFill/>
          <a:ln>
            <a:noFill/>
          </a:ln>
        </p:spPr>
      </p:pic>
    </p:spTree>
    <p:extLst>
      <p:ext uri="{BB962C8B-B14F-4D97-AF65-F5344CB8AC3E}">
        <p14:creationId xmlns:p14="http://schemas.microsoft.com/office/powerpoint/2010/main" val="162476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2"/>
        <p:cNvGrpSpPr/>
        <p:nvPr/>
      </p:nvGrpSpPr>
      <p:grpSpPr>
        <a:xfrm>
          <a:off x="0" y="0"/>
          <a:ext cx="0" cy="0"/>
          <a:chOff x="0" y="0"/>
          <a:chExt cx="0" cy="0"/>
        </a:xfrm>
      </p:grpSpPr>
      <p:pic>
        <p:nvPicPr>
          <p:cNvPr id="353" name="Google Shape;353;p52"/>
          <p:cNvPicPr preferRelativeResize="0"/>
          <p:nvPr/>
        </p:nvPicPr>
        <p:blipFill>
          <a:blip r:embed="rId4">
            <a:alphaModFix/>
          </a:blip>
          <a:stretch>
            <a:fillRect/>
          </a:stretch>
        </p:blipFill>
        <p:spPr>
          <a:xfrm>
            <a:off x="6585737" y="1855636"/>
            <a:ext cx="990028" cy="923399"/>
          </a:xfrm>
          <a:prstGeom prst="rect">
            <a:avLst/>
          </a:prstGeom>
          <a:noFill/>
          <a:ln>
            <a:noFill/>
          </a:ln>
        </p:spPr>
      </p:pic>
      <p:pic>
        <p:nvPicPr>
          <p:cNvPr id="354" name="Google Shape;354;p52"/>
          <p:cNvPicPr preferRelativeResize="0"/>
          <p:nvPr/>
        </p:nvPicPr>
        <p:blipFill>
          <a:blip r:embed="rId4">
            <a:alphaModFix/>
          </a:blip>
          <a:stretch>
            <a:fillRect/>
          </a:stretch>
        </p:blipFill>
        <p:spPr>
          <a:xfrm>
            <a:off x="4184850" y="3423554"/>
            <a:ext cx="774300" cy="806816"/>
          </a:xfrm>
          <a:prstGeom prst="rect">
            <a:avLst/>
          </a:prstGeom>
          <a:noFill/>
          <a:ln>
            <a:noFill/>
          </a:ln>
        </p:spPr>
      </p:pic>
      <p:pic>
        <p:nvPicPr>
          <p:cNvPr id="355" name="Google Shape;355;p52"/>
          <p:cNvPicPr preferRelativeResize="0"/>
          <p:nvPr/>
        </p:nvPicPr>
        <p:blipFill>
          <a:blip r:embed="rId4">
            <a:alphaModFix/>
          </a:blip>
          <a:stretch>
            <a:fillRect/>
          </a:stretch>
        </p:blipFill>
        <p:spPr>
          <a:xfrm>
            <a:off x="1638125" y="1863529"/>
            <a:ext cx="774300" cy="806816"/>
          </a:xfrm>
          <a:prstGeom prst="rect">
            <a:avLst/>
          </a:prstGeom>
          <a:noFill/>
          <a:ln>
            <a:noFill/>
          </a:ln>
        </p:spPr>
      </p:pic>
      <p:sp>
        <p:nvSpPr>
          <p:cNvPr id="356" name="Google Shape;356;p52"/>
          <p:cNvSpPr txBox="1">
            <a:spLocks noGrp="1"/>
          </p:cNvSpPr>
          <p:nvPr>
            <p:ph type="title" idx="3"/>
          </p:nvPr>
        </p:nvSpPr>
        <p:spPr>
          <a:xfrm>
            <a:off x="3484347" y="1879775"/>
            <a:ext cx="2175300" cy="47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Flask</a:t>
            </a:r>
            <a:endParaRPr dirty="0"/>
          </a:p>
        </p:txBody>
      </p:sp>
      <p:sp>
        <p:nvSpPr>
          <p:cNvPr id="357" name="Google Shape;357;p52"/>
          <p:cNvSpPr txBox="1">
            <a:spLocks noGrp="1"/>
          </p:cNvSpPr>
          <p:nvPr>
            <p:ph type="subTitle" idx="4"/>
          </p:nvPr>
        </p:nvSpPr>
        <p:spPr>
          <a:xfrm>
            <a:off x="3484347" y="2350800"/>
            <a:ext cx="2175300" cy="9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Created a sample API to access the data from JSON</a:t>
            </a:r>
            <a:endParaRPr dirty="0"/>
          </a:p>
        </p:txBody>
      </p:sp>
      <p:sp>
        <p:nvSpPr>
          <p:cNvPr id="358" name="Google Shape;358;p52"/>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API Analysis</a:t>
            </a:r>
            <a:endParaRPr dirty="0"/>
          </a:p>
        </p:txBody>
      </p:sp>
      <p:sp>
        <p:nvSpPr>
          <p:cNvPr id="359" name="Google Shape;359;p52"/>
          <p:cNvSpPr txBox="1">
            <a:spLocks noGrp="1"/>
          </p:cNvSpPr>
          <p:nvPr>
            <p:ph type="title" idx="2"/>
          </p:nvPr>
        </p:nvSpPr>
        <p:spPr>
          <a:xfrm>
            <a:off x="937625" y="2904900"/>
            <a:ext cx="2175300" cy="47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JSON</a:t>
            </a:r>
            <a:endParaRPr dirty="0"/>
          </a:p>
        </p:txBody>
      </p:sp>
      <p:sp>
        <p:nvSpPr>
          <p:cNvPr id="360" name="Google Shape;360;p52"/>
          <p:cNvSpPr txBox="1">
            <a:spLocks noGrp="1"/>
          </p:cNvSpPr>
          <p:nvPr>
            <p:ph type="subTitle" idx="1"/>
          </p:nvPr>
        </p:nvSpPr>
        <p:spPr>
          <a:xfrm>
            <a:off x="944311" y="3365262"/>
            <a:ext cx="2175300" cy="9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Converted CSV data into JSON format</a:t>
            </a:r>
            <a:endParaRPr dirty="0"/>
          </a:p>
        </p:txBody>
      </p:sp>
      <p:sp>
        <p:nvSpPr>
          <p:cNvPr id="361" name="Google Shape;361;p52"/>
          <p:cNvSpPr txBox="1">
            <a:spLocks noGrp="1"/>
          </p:cNvSpPr>
          <p:nvPr>
            <p:ph type="title" idx="5"/>
          </p:nvPr>
        </p:nvSpPr>
        <p:spPr>
          <a:xfrm>
            <a:off x="6031075" y="2904900"/>
            <a:ext cx="2175300" cy="47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Index</a:t>
            </a:r>
            <a:endParaRPr dirty="0"/>
          </a:p>
        </p:txBody>
      </p:sp>
      <p:sp>
        <p:nvSpPr>
          <p:cNvPr id="362" name="Google Shape;362;p52"/>
          <p:cNvSpPr txBox="1">
            <a:spLocks noGrp="1"/>
          </p:cNvSpPr>
          <p:nvPr>
            <p:ph type="subTitle" idx="6"/>
          </p:nvPr>
        </p:nvSpPr>
        <p:spPr>
          <a:xfrm>
            <a:off x="6041628" y="3365262"/>
            <a:ext cx="2175300" cy="92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Defined a specific route to retrieve data for a specific index</a:t>
            </a:r>
            <a:endParaRPr dirty="0"/>
          </a:p>
        </p:txBody>
      </p:sp>
      <p:sp>
        <p:nvSpPr>
          <p:cNvPr id="363" name="Google Shape;363;p52"/>
          <p:cNvSpPr/>
          <p:nvPr/>
        </p:nvSpPr>
        <p:spPr>
          <a:xfrm>
            <a:off x="4392975" y="3686036"/>
            <a:ext cx="298777" cy="303156"/>
          </a:xfrm>
          <a:custGeom>
            <a:avLst/>
            <a:gdLst/>
            <a:ahLst/>
            <a:cxnLst/>
            <a:rect l="l" t="t" r="r" b="b"/>
            <a:pathLst>
              <a:path w="30778" h="31229" extrusionOk="0">
                <a:moveTo>
                  <a:pt x="24036" y="0"/>
                </a:moveTo>
                <a:cubicBezTo>
                  <a:pt x="20301" y="0"/>
                  <a:pt x="17294" y="3033"/>
                  <a:pt x="17294" y="6767"/>
                </a:cubicBezTo>
                <a:cubicBezTo>
                  <a:pt x="17294" y="7820"/>
                  <a:pt x="17519" y="8797"/>
                  <a:pt x="17945" y="9700"/>
                </a:cubicBezTo>
                <a:cubicBezTo>
                  <a:pt x="17945" y="9700"/>
                  <a:pt x="16896" y="11890"/>
                  <a:pt x="14786" y="11890"/>
                </a:cubicBezTo>
                <a:cubicBezTo>
                  <a:pt x="14207" y="11890"/>
                  <a:pt x="13547" y="11725"/>
                  <a:pt x="12808" y="11304"/>
                </a:cubicBezTo>
                <a:cubicBezTo>
                  <a:pt x="11730" y="9073"/>
                  <a:pt x="9424" y="7519"/>
                  <a:pt x="6767" y="7519"/>
                </a:cubicBezTo>
                <a:cubicBezTo>
                  <a:pt x="3033" y="7519"/>
                  <a:pt x="0" y="10552"/>
                  <a:pt x="0" y="14286"/>
                </a:cubicBezTo>
                <a:cubicBezTo>
                  <a:pt x="0" y="17996"/>
                  <a:pt x="3033" y="21028"/>
                  <a:pt x="6767" y="21028"/>
                </a:cubicBezTo>
                <a:cubicBezTo>
                  <a:pt x="9098" y="21028"/>
                  <a:pt x="11153" y="19850"/>
                  <a:pt x="12356" y="18046"/>
                </a:cubicBezTo>
                <a:cubicBezTo>
                  <a:pt x="12356" y="18046"/>
                  <a:pt x="13066" y="17728"/>
                  <a:pt x="13987" y="17728"/>
                </a:cubicBezTo>
                <a:cubicBezTo>
                  <a:pt x="15068" y="17728"/>
                  <a:pt x="16441" y="18167"/>
                  <a:pt x="17294" y="20076"/>
                </a:cubicBezTo>
                <a:cubicBezTo>
                  <a:pt x="16266" y="21254"/>
                  <a:pt x="15640" y="22808"/>
                  <a:pt x="15640" y="24487"/>
                </a:cubicBezTo>
                <a:cubicBezTo>
                  <a:pt x="15640" y="28221"/>
                  <a:pt x="18672" y="31229"/>
                  <a:pt x="22407" y="31229"/>
                </a:cubicBezTo>
                <a:cubicBezTo>
                  <a:pt x="26116" y="31229"/>
                  <a:pt x="29148" y="28221"/>
                  <a:pt x="29148" y="24487"/>
                </a:cubicBezTo>
                <a:cubicBezTo>
                  <a:pt x="29148" y="20752"/>
                  <a:pt x="26116" y="17720"/>
                  <a:pt x="22407" y="17720"/>
                </a:cubicBezTo>
                <a:cubicBezTo>
                  <a:pt x="22407" y="17720"/>
                  <a:pt x="20928" y="14913"/>
                  <a:pt x="23409" y="13509"/>
                </a:cubicBezTo>
                <a:lnTo>
                  <a:pt x="23434" y="13484"/>
                </a:lnTo>
                <a:cubicBezTo>
                  <a:pt x="23635" y="13509"/>
                  <a:pt x="23835" y="13509"/>
                  <a:pt x="24036" y="13509"/>
                </a:cubicBezTo>
                <a:cubicBezTo>
                  <a:pt x="27770" y="13509"/>
                  <a:pt x="30778" y="10477"/>
                  <a:pt x="30778" y="6767"/>
                </a:cubicBezTo>
                <a:cubicBezTo>
                  <a:pt x="30778" y="3033"/>
                  <a:pt x="27770" y="0"/>
                  <a:pt x="240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2"/>
          <p:cNvSpPr/>
          <p:nvPr/>
        </p:nvSpPr>
        <p:spPr>
          <a:xfrm>
            <a:off x="1935125" y="2110837"/>
            <a:ext cx="180292" cy="312213"/>
          </a:xfrm>
          <a:custGeom>
            <a:avLst/>
            <a:gdLst/>
            <a:ahLst/>
            <a:cxnLst/>
            <a:rect l="l" t="t" r="r" b="b"/>
            <a:pathLst>
              <a:path w="20552" h="35590" extrusionOk="0">
                <a:moveTo>
                  <a:pt x="7569" y="1"/>
                </a:moveTo>
                <a:lnTo>
                  <a:pt x="7569" y="3560"/>
                </a:lnTo>
                <a:lnTo>
                  <a:pt x="652" y="3560"/>
                </a:lnTo>
                <a:lnTo>
                  <a:pt x="652" y="8948"/>
                </a:lnTo>
                <a:lnTo>
                  <a:pt x="13985" y="8948"/>
                </a:lnTo>
                <a:lnTo>
                  <a:pt x="0" y="26342"/>
                </a:lnTo>
                <a:lnTo>
                  <a:pt x="0" y="32031"/>
                </a:lnTo>
                <a:lnTo>
                  <a:pt x="7569" y="32031"/>
                </a:lnTo>
                <a:lnTo>
                  <a:pt x="7569" y="35590"/>
                </a:lnTo>
                <a:lnTo>
                  <a:pt x="12958" y="35590"/>
                </a:lnTo>
                <a:lnTo>
                  <a:pt x="12958" y="32031"/>
                </a:lnTo>
                <a:lnTo>
                  <a:pt x="19900" y="32031"/>
                </a:lnTo>
                <a:lnTo>
                  <a:pt x="19900" y="26642"/>
                </a:lnTo>
                <a:lnTo>
                  <a:pt x="6667" y="26642"/>
                </a:lnTo>
                <a:lnTo>
                  <a:pt x="20552" y="9399"/>
                </a:lnTo>
                <a:lnTo>
                  <a:pt x="20552" y="3560"/>
                </a:lnTo>
                <a:lnTo>
                  <a:pt x="12958" y="3560"/>
                </a:lnTo>
                <a:lnTo>
                  <a:pt x="129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2"/>
          <p:cNvSpPr/>
          <p:nvPr/>
        </p:nvSpPr>
        <p:spPr>
          <a:xfrm>
            <a:off x="6931351" y="2177559"/>
            <a:ext cx="298800" cy="250955"/>
          </a:xfrm>
          <a:custGeom>
            <a:avLst/>
            <a:gdLst/>
            <a:ahLst/>
            <a:cxnLst/>
            <a:rect l="l" t="t" r="r" b="b"/>
            <a:pathLst>
              <a:path w="34061" h="28607" extrusionOk="0">
                <a:moveTo>
                  <a:pt x="12306" y="4416"/>
                </a:moveTo>
                <a:lnTo>
                  <a:pt x="22758" y="19328"/>
                </a:lnTo>
                <a:lnTo>
                  <a:pt x="21780" y="23038"/>
                </a:lnTo>
                <a:lnTo>
                  <a:pt x="11454" y="8526"/>
                </a:lnTo>
                <a:lnTo>
                  <a:pt x="12306" y="4416"/>
                </a:lnTo>
                <a:close/>
                <a:moveTo>
                  <a:pt x="11683" y="1"/>
                </a:moveTo>
                <a:cubicBezTo>
                  <a:pt x="9967" y="1"/>
                  <a:pt x="7643" y="574"/>
                  <a:pt x="6492" y="3363"/>
                </a:cubicBezTo>
                <a:cubicBezTo>
                  <a:pt x="4562" y="8100"/>
                  <a:pt x="0" y="26446"/>
                  <a:pt x="0" y="26446"/>
                </a:cubicBezTo>
                <a:cubicBezTo>
                  <a:pt x="0" y="26446"/>
                  <a:pt x="643" y="26576"/>
                  <a:pt x="1565" y="26576"/>
                </a:cubicBezTo>
                <a:cubicBezTo>
                  <a:pt x="3474" y="26576"/>
                  <a:pt x="6580" y="26018"/>
                  <a:pt x="7645" y="22586"/>
                </a:cubicBezTo>
                <a:lnTo>
                  <a:pt x="10527" y="12110"/>
                </a:lnTo>
                <a:lnTo>
                  <a:pt x="20602" y="27198"/>
                </a:lnTo>
                <a:cubicBezTo>
                  <a:pt x="20402" y="28000"/>
                  <a:pt x="20276" y="28476"/>
                  <a:pt x="20276" y="28476"/>
                </a:cubicBezTo>
                <a:cubicBezTo>
                  <a:pt x="20276" y="28476"/>
                  <a:pt x="20919" y="28606"/>
                  <a:pt x="21841" y="28606"/>
                </a:cubicBezTo>
                <a:cubicBezTo>
                  <a:pt x="23750" y="28606"/>
                  <a:pt x="26856" y="28048"/>
                  <a:pt x="27920" y="24617"/>
                </a:cubicBezTo>
                <a:lnTo>
                  <a:pt x="34061" y="2311"/>
                </a:lnTo>
                <a:cubicBezTo>
                  <a:pt x="34061" y="2311"/>
                  <a:pt x="33158" y="2031"/>
                  <a:pt x="31961" y="2031"/>
                </a:cubicBezTo>
                <a:cubicBezTo>
                  <a:pt x="30247" y="2031"/>
                  <a:pt x="27929" y="2604"/>
                  <a:pt x="26793" y="5393"/>
                </a:cubicBezTo>
                <a:cubicBezTo>
                  <a:pt x="26066" y="7173"/>
                  <a:pt x="24963" y="10907"/>
                  <a:pt x="23860" y="14842"/>
                </a:cubicBezTo>
                <a:lnTo>
                  <a:pt x="13785" y="281"/>
                </a:lnTo>
                <a:cubicBezTo>
                  <a:pt x="13785" y="281"/>
                  <a:pt x="12882" y="1"/>
                  <a:pt x="11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13176F9-7327-F739-7E34-9BB57FAC922E}"/>
              </a:ext>
            </a:extLst>
          </p:cNvPr>
          <p:cNvPicPr>
            <a:picLocks noChangeAspect="1"/>
          </p:cNvPicPr>
          <p:nvPr/>
        </p:nvPicPr>
        <p:blipFill>
          <a:blip r:embed="rId5"/>
          <a:stretch>
            <a:fillRect/>
          </a:stretch>
        </p:blipFill>
        <p:spPr>
          <a:xfrm>
            <a:off x="3801979" y="3418193"/>
            <a:ext cx="1269411" cy="989489"/>
          </a:xfrm>
          <a:prstGeom prst="rect">
            <a:avLst/>
          </a:prstGeom>
        </p:spPr>
      </p:pic>
      <p:sp>
        <p:nvSpPr>
          <p:cNvPr id="4" name="Left Bracket 3">
            <a:extLst>
              <a:ext uri="{FF2B5EF4-FFF2-40B4-BE49-F238E27FC236}">
                <a16:creationId xmlns:a16="http://schemas.microsoft.com/office/drawing/2014/main" id="{0892D1F4-19A1-EA15-2509-2B931ADBA507}"/>
              </a:ext>
            </a:extLst>
          </p:cNvPr>
          <p:cNvSpPr/>
          <p:nvPr/>
        </p:nvSpPr>
        <p:spPr>
          <a:xfrm>
            <a:off x="6731569" y="2096470"/>
            <a:ext cx="302509" cy="441733"/>
          </a:xfrm>
          <a:prstGeom prst="leftBracket">
            <a:avLst/>
          </a:prstGeom>
          <a:ln>
            <a:solidFill>
              <a:schemeClr val="tx2">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5" name="Right Bracket 4">
            <a:extLst>
              <a:ext uri="{FF2B5EF4-FFF2-40B4-BE49-F238E27FC236}">
                <a16:creationId xmlns:a16="http://schemas.microsoft.com/office/drawing/2014/main" id="{EEF7EB93-FE2F-10C8-016B-63ADF44EE84A}"/>
              </a:ext>
            </a:extLst>
          </p:cNvPr>
          <p:cNvSpPr/>
          <p:nvPr/>
        </p:nvSpPr>
        <p:spPr>
          <a:xfrm>
            <a:off x="7127424" y="2096471"/>
            <a:ext cx="298800" cy="441733"/>
          </a:xfrm>
          <a:prstGeom prst="rightBracket">
            <a:avLst/>
          </a:prstGeom>
          <a:ln>
            <a:solidFill>
              <a:schemeClr val="tx2">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CA" dirty="0">
              <a:solidFill>
                <a:schemeClr val="tx2">
                  <a:lumMod val="50000"/>
                </a:schemeClr>
              </a:solidFill>
              <a:highlight>
                <a:srgbClr val="FFFF00"/>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2"/>
        <p:cNvGrpSpPr/>
        <p:nvPr/>
      </p:nvGrpSpPr>
      <p:grpSpPr>
        <a:xfrm>
          <a:off x="0" y="0"/>
          <a:ext cx="0" cy="0"/>
          <a:chOff x="0" y="0"/>
          <a:chExt cx="0" cy="0"/>
        </a:xfrm>
      </p:grpSpPr>
      <p:sp>
        <p:nvSpPr>
          <p:cNvPr id="623" name="Google Shape;623;p67"/>
          <p:cNvSpPr txBox="1">
            <a:spLocks noGrp="1"/>
          </p:cNvSpPr>
          <p:nvPr>
            <p:ph type="title"/>
          </p:nvPr>
        </p:nvSpPr>
        <p:spPr>
          <a:xfrm>
            <a:off x="5689800" y="2042250"/>
            <a:ext cx="2741100" cy="14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Javascript</a:t>
            </a:r>
            <a:endParaRPr dirty="0"/>
          </a:p>
        </p:txBody>
      </p:sp>
      <p:sp>
        <p:nvSpPr>
          <p:cNvPr id="624" name="Google Shape;624;p67"/>
          <p:cNvSpPr txBox="1">
            <a:spLocks noGrp="1"/>
          </p:cNvSpPr>
          <p:nvPr>
            <p:ph type="subTitle" idx="1"/>
          </p:nvPr>
        </p:nvSpPr>
        <p:spPr>
          <a:xfrm>
            <a:off x="5743500" y="3465150"/>
            <a:ext cx="2633700" cy="82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Code Analysis &amp; Libraries Utilized</a:t>
            </a:r>
            <a:endParaRPr dirty="0"/>
          </a:p>
        </p:txBody>
      </p:sp>
      <p:sp>
        <p:nvSpPr>
          <p:cNvPr id="625" name="Google Shape;625;p67"/>
          <p:cNvSpPr txBox="1">
            <a:spLocks noGrp="1"/>
          </p:cNvSpPr>
          <p:nvPr>
            <p:ph type="title" idx="2"/>
          </p:nvPr>
        </p:nvSpPr>
        <p:spPr>
          <a:xfrm>
            <a:off x="6072750" y="987550"/>
            <a:ext cx="1975200" cy="9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626" name="Google Shape;626;p67"/>
          <p:cNvPicPr preferRelativeResize="0"/>
          <p:nvPr/>
        </p:nvPicPr>
        <p:blipFill>
          <a:blip r:embed="rId4">
            <a:alphaModFix/>
          </a:blip>
          <a:stretch>
            <a:fillRect/>
          </a:stretch>
        </p:blipFill>
        <p:spPr>
          <a:xfrm rot="-5400000">
            <a:off x="774885" y="3143923"/>
            <a:ext cx="3053826" cy="1099300"/>
          </a:xfrm>
          <a:prstGeom prst="rect">
            <a:avLst/>
          </a:prstGeom>
          <a:noFill/>
          <a:ln>
            <a:noFill/>
          </a:ln>
        </p:spPr>
      </p:pic>
      <p:pic>
        <p:nvPicPr>
          <p:cNvPr id="627" name="Google Shape;627;p67"/>
          <p:cNvPicPr preferRelativeResize="0"/>
          <p:nvPr/>
        </p:nvPicPr>
        <p:blipFill>
          <a:blip r:embed="rId5">
            <a:alphaModFix/>
          </a:blip>
          <a:stretch>
            <a:fillRect/>
          </a:stretch>
        </p:blipFill>
        <p:spPr>
          <a:xfrm>
            <a:off x="3080325" y="539400"/>
            <a:ext cx="1624724" cy="572519"/>
          </a:xfrm>
          <a:prstGeom prst="rect">
            <a:avLst/>
          </a:prstGeom>
          <a:noFill/>
          <a:ln>
            <a:noFill/>
          </a:ln>
        </p:spPr>
      </p:pic>
    </p:spTree>
    <p:extLst>
      <p:ext uri="{BB962C8B-B14F-4D97-AF65-F5344CB8AC3E}">
        <p14:creationId xmlns:p14="http://schemas.microsoft.com/office/powerpoint/2010/main" val="1318276603"/>
      </p:ext>
    </p:extLst>
  </p:cSld>
  <p:clrMapOvr>
    <a:masterClrMapping/>
  </p:clrMapOvr>
</p:sld>
</file>

<file path=ppt/theme/theme1.xml><?xml version="1.0" encoding="utf-8"?>
<a:theme xmlns:a="http://schemas.openxmlformats.org/drawingml/2006/main" name="Stock Market Investors: Is Crypto Crash Important? by Slidesgo">
  <a:themeElements>
    <a:clrScheme name="Simple Light">
      <a:dk1>
        <a:srgbClr val="000000"/>
      </a:dk1>
      <a:lt1>
        <a:srgbClr val="F5C12E"/>
      </a:lt1>
      <a:dk2>
        <a:srgbClr val="12A877"/>
      </a:dk2>
      <a:lt2>
        <a:srgbClr val="FFFDEE"/>
      </a:lt2>
      <a:accent1>
        <a:srgbClr val="2936B8"/>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TotalTime>
  <Words>908</Words>
  <Application>Microsoft Office PowerPoint</Application>
  <PresentationFormat>On-screen Show (16:9)</PresentationFormat>
  <Paragraphs>149</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Bebas Neue</vt:lpstr>
      <vt:lpstr>Bungee</vt:lpstr>
      <vt:lpstr>Calibri</vt:lpstr>
      <vt:lpstr>Roboto</vt:lpstr>
      <vt:lpstr>Stock Market Investors: Is Crypto Crash Important? by Slidesgo</vt:lpstr>
      <vt:lpstr>STOCK MARKET INVESTORS:</vt:lpstr>
      <vt:lpstr>Table Of Contents</vt:lpstr>
      <vt:lpstr>Data Collection</vt:lpstr>
      <vt:lpstr>Data Collection</vt:lpstr>
      <vt:lpstr>Database</vt:lpstr>
      <vt:lpstr>XML</vt:lpstr>
      <vt:lpstr>API</vt:lpstr>
      <vt:lpstr>Flask</vt:lpstr>
      <vt:lpstr>Javascript</vt:lpstr>
      <vt:lpstr>Libraries &amp; Visualizations Used</vt:lpstr>
      <vt:lpstr>Market Analysis</vt:lpstr>
      <vt:lpstr>AMD</vt:lpstr>
      <vt:lpstr>Column Chart</vt:lpstr>
      <vt:lpstr>Tesla</vt:lpstr>
      <vt:lpstr>Apple</vt:lpstr>
      <vt:lpstr>Petrobras</vt:lpstr>
      <vt:lpstr>Pie Chart</vt:lpstr>
      <vt:lpstr>Decision Criteria</vt:lpstr>
      <vt:lpstr>Conclusion</vt:lpstr>
      <vt:lpstr>Final Analysis - Ideally it’s best to have a diversified portfolio.  - Understanding how you would like to invest is also significant. (Risk Averse Vs.Conservative) - Deciding how dividends should be allocated, is significant when considering the nature of the market.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INVESTORS:</dc:title>
  <dc:creator>Abi</dc:creator>
  <cp:lastModifiedBy>Abish Rego</cp:lastModifiedBy>
  <cp:revision>23</cp:revision>
  <dcterms:modified xsi:type="dcterms:W3CDTF">2023-10-04T03:26:37Z</dcterms:modified>
</cp:coreProperties>
</file>