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05" r:id="rId3"/>
    <p:sldId id="306" r:id="rId4"/>
    <p:sldId id="307" r:id="rId5"/>
    <p:sldId id="308" r:id="rId6"/>
    <p:sldId id="309" r:id="rId7"/>
    <p:sldId id="310" r:id="rId8"/>
    <p:sldId id="311" r:id="rId9"/>
    <p:sldId id="312" r:id="rId10"/>
    <p:sldId id="314" r:id="rId11"/>
    <p:sldId id="313" r:id="rId12"/>
    <p:sldId id="315" r:id="rId13"/>
    <p:sldId id="316" r:id="rId14"/>
    <p:sldId id="317" r:id="rId15"/>
    <p:sldId id="318" r:id="rId16"/>
    <p:sldId id="319" r:id="rId17"/>
    <p:sldId id="32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4B1D3-05DF-6BBB-285C-E21BB1484AA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089A98-4B4D-060E-D9C9-29DEE1149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69DE56-158D-2F13-EA7B-1F0BA704EB68}"/>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3ECDA777-2A83-CABE-A347-5F80FB97D4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1E5A91-5A82-B0A1-63E4-8DE0B5787074}"/>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117775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FCCE0-C13B-E9B7-6D64-8CBDFE580E6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327AA0-E33A-13C7-A523-096B166E6D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80C9C1-E037-CA51-3001-803877189733}"/>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FDFD0263-B527-D401-BEA2-AD7FB513A9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C2E982-0F87-A493-172F-950DA0043181}"/>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338384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6636944-4F94-D855-D404-9BDA8BBCD98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0953EC-A2E5-6CBD-2513-E1E0B396898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C3D474-2AE9-E3EA-E766-C5C2297F0D7B}"/>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9214EFFB-3BC6-277B-84EC-2C747A41AE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CA33AC-3548-5679-9B25-52FE6AA010F3}"/>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108689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E5990-B41A-DD17-50E0-736DA5D29A4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DE8BF2-01A9-E960-7BF0-B753E46A3A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269E43-2130-216E-2DDE-6C95A275D6D6}"/>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F57C0A69-EEFF-C725-90DC-EB92579BB1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658340-FEC4-7F57-29BC-16E11809F840}"/>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39235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12511-FC17-5785-A42F-D2A51394C1D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0B06F4-2EDD-DED9-4B24-2B85DF757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C37717-5EB1-78E3-F70D-CB29C50FF65D}"/>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8DF9B4AC-49FC-9A09-9FF1-4F09F90A5A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7DEB3-B4A6-00FA-F479-904E4250F2B8}"/>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3849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A2EC9-3A64-40FC-CF7A-60F07C2722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1F8B9E-66B2-0CFA-1695-D446D229BD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E2455B2-AA65-9F46-2410-39523E2A3E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BD8220-3513-0D4A-46C6-59C8FCC2873F}"/>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18792216-277A-0DD4-9E7A-DD21D1B7C6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E4ABCE-6E84-A54A-F679-A1B9C459C343}"/>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19271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9FF9E-489B-1C2C-24AA-4D7C40609C8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34D7A1-6FB3-DCBE-B3C5-E68790B16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EA0930-1531-BAD9-C4E4-4B73578B7D7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D578EA4-D103-5EED-99D4-C5AAE1388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1CBC8FD-2EBA-801F-D316-7DF9C403EB1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C160375-605F-CE32-99C5-D21B164141F3}"/>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8" name="フッター プレースホルダー 7">
            <a:extLst>
              <a:ext uri="{FF2B5EF4-FFF2-40B4-BE49-F238E27FC236}">
                <a16:creationId xmlns:a16="http://schemas.microsoft.com/office/drawing/2014/main" id="{DEB74411-0441-F380-F2CB-484E8B3D30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97E04C2-CFB4-43B2-4364-881809C9644E}"/>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121853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967D19-078E-4A35-E137-43DDDA3291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A763083-2A68-0475-33C0-FCBE14A049DA}"/>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4" name="フッター プレースホルダー 3">
            <a:extLst>
              <a:ext uri="{FF2B5EF4-FFF2-40B4-BE49-F238E27FC236}">
                <a16:creationId xmlns:a16="http://schemas.microsoft.com/office/drawing/2014/main" id="{67971751-2A0A-130B-BB74-C79ABD35D3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3AE1F5-F94A-8DE9-FC8C-E75815BE473A}"/>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136421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01A6B2-EDDC-0889-AC30-9A8ED549145A}"/>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3" name="フッター プレースホルダー 2">
            <a:extLst>
              <a:ext uri="{FF2B5EF4-FFF2-40B4-BE49-F238E27FC236}">
                <a16:creationId xmlns:a16="http://schemas.microsoft.com/office/drawing/2014/main" id="{76D24840-4461-310D-F688-7AC969895F1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7C597DE-4E59-DAFE-46FE-9983BA4FE173}"/>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402806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D42F3-82EB-9C33-2D90-BEDBF6CCA7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21E8DC-564D-849F-65F9-91A536FF7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87BA74D-2DED-D225-AB50-C29EF2B80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6A5C964-010B-32EE-B633-AF9A71415DE9}"/>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C4D6BE5A-1213-448C-018D-76AE12DCC3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C49EF3-E1E7-C460-FB28-FABE4EDFAABC}"/>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22855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2C4279-7C0A-9639-7FD4-AF699C1119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068D0C5-FCEB-059E-9F39-6B97D3F67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F95943A-A4CB-DCB6-387A-A6FBD68E7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E279B9-990B-40AF-37C7-8D785545B7F0}"/>
              </a:ext>
            </a:extLst>
          </p:cNvPr>
          <p:cNvSpPr>
            <a:spLocks noGrp="1"/>
          </p:cNvSpPr>
          <p:nvPr>
            <p:ph type="dt" sz="half" idx="10"/>
          </p:nvPr>
        </p:nvSpPr>
        <p:spPr/>
        <p:txBody>
          <a:bodyPr/>
          <a:lstStyle/>
          <a:p>
            <a:fld id="{00AC1400-161A-4C0B-BBFE-B4453271DA3D}" type="datetimeFigureOut">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03A03403-533A-B22D-D4AB-522E5E7596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EA49CB-2FC8-69E8-03A9-107F7B859574}"/>
              </a:ext>
            </a:extLst>
          </p:cNvPr>
          <p:cNvSpPr>
            <a:spLocks noGrp="1"/>
          </p:cNvSpPr>
          <p:nvPr>
            <p:ph type="sldNum" sz="quarter" idx="12"/>
          </p:nvPr>
        </p:nvSpPr>
        <p:spPr/>
        <p:txBody>
          <a:body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245458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7F2DEF-1CBE-23EA-6032-0EA0D67F6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8CD2E3-5997-78E8-E7D2-419E4590F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566799-8E68-B079-9475-19372B477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C1400-161A-4C0B-BBFE-B4453271DA3D}" type="datetimeFigureOut">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11B5364B-5B63-96B0-4D2C-B703901F7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F572DA7-F20C-9885-3BEA-5E1E0A661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67407-BE53-42C3-98A0-C7CFB6E0DDD6}" type="slidenum">
              <a:rPr kumimoji="1" lang="ja-JP" altLang="en-US" smtClean="0"/>
              <a:t>‹#›</a:t>
            </a:fld>
            <a:endParaRPr kumimoji="1" lang="ja-JP" altLang="en-US"/>
          </a:p>
        </p:txBody>
      </p:sp>
    </p:spTree>
    <p:extLst>
      <p:ext uri="{BB962C8B-B14F-4D97-AF65-F5344CB8AC3E}">
        <p14:creationId xmlns:p14="http://schemas.microsoft.com/office/powerpoint/2010/main" val="844316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279AA9-F0DD-00E2-24C8-6B90F68A262A}"/>
              </a:ext>
            </a:extLst>
          </p:cNvPr>
          <p:cNvSpPr>
            <a:spLocks noGrp="1"/>
          </p:cNvSpPr>
          <p:nvPr>
            <p:ph type="title"/>
          </p:nvPr>
        </p:nvSpPr>
        <p:spPr/>
        <p:txBody>
          <a:bodyPr/>
          <a:lstStyle/>
          <a:p>
            <a:r>
              <a:rPr kumimoji="1" lang="en-US" altLang="ja-JP" dirty="0"/>
              <a:t>Unit4</a:t>
            </a:r>
            <a:endParaRPr kumimoji="1" lang="ja-JP" altLang="en-US" dirty="0"/>
          </a:p>
        </p:txBody>
      </p:sp>
      <p:sp>
        <p:nvSpPr>
          <p:cNvPr id="3" name="テキスト プレースホルダー 2">
            <a:extLst>
              <a:ext uri="{FF2B5EF4-FFF2-40B4-BE49-F238E27FC236}">
                <a16:creationId xmlns:a16="http://schemas.microsoft.com/office/drawing/2014/main" id="{B7A5439D-48F6-B5F2-70FD-FD1C48C8271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4420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87E53-5715-A881-D85F-9831A587D116}"/>
              </a:ext>
            </a:extLst>
          </p:cNvPr>
          <p:cNvSpPr>
            <a:spLocks noGrp="1"/>
          </p:cNvSpPr>
          <p:nvPr>
            <p:ph type="title"/>
          </p:nvPr>
        </p:nvSpPr>
        <p:spPr/>
        <p:txBody>
          <a:bodyPr/>
          <a:lstStyle/>
          <a:p>
            <a:r>
              <a:rPr kumimoji="1" lang="ja-JP" altLang="en-US" dirty="0"/>
              <a:t>ウェブページを見る仕組み</a:t>
            </a:r>
          </a:p>
        </p:txBody>
      </p:sp>
      <p:pic>
        <p:nvPicPr>
          <p:cNvPr id="7" name="図 6">
            <a:extLst>
              <a:ext uri="{FF2B5EF4-FFF2-40B4-BE49-F238E27FC236}">
                <a16:creationId xmlns:a16="http://schemas.microsoft.com/office/drawing/2014/main" id="{E8FEF01E-0670-8E8D-3272-49CAE91D3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227" y="2745836"/>
            <a:ext cx="2427573" cy="2867616"/>
          </a:xfrm>
          <a:prstGeom prst="rect">
            <a:avLst/>
          </a:prstGeom>
        </p:spPr>
      </p:pic>
      <p:pic>
        <p:nvPicPr>
          <p:cNvPr id="9" name="図 8">
            <a:extLst>
              <a:ext uri="{FF2B5EF4-FFF2-40B4-BE49-F238E27FC236}">
                <a16:creationId xmlns:a16="http://schemas.microsoft.com/office/drawing/2014/main" id="{5EE34092-A719-D08A-B810-2021A1502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300" y="2800537"/>
            <a:ext cx="1758705" cy="2558117"/>
          </a:xfrm>
          <a:prstGeom prst="rect">
            <a:avLst/>
          </a:prstGeom>
        </p:spPr>
      </p:pic>
      <p:cxnSp>
        <p:nvCxnSpPr>
          <p:cNvPr id="18" name="直線矢印コネクタ 17">
            <a:extLst>
              <a:ext uri="{FF2B5EF4-FFF2-40B4-BE49-F238E27FC236}">
                <a16:creationId xmlns:a16="http://schemas.microsoft.com/office/drawing/2014/main" id="{FF8B4C2D-00E4-BBAB-FE9F-0F322815799C}"/>
              </a:ext>
            </a:extLst>
          </p:cNvPr>
          <p:cNvCxnSpPr/>
          <p:nvPr/>
        </p:nvCxnSpPr>
        <p:spPr>
          <a:xfrm>
            <a:off x="4588273" y="3239479"/>
            <a:ext cx="373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0C0F7BE-6AC3-3875-7F64-ACD677BC4EB2}"/>
              </a:ext>
            </a:extLst>
          </p:cNvPr>
          <p:cNvCxnSpPr>
            <a:cxnSpLocks/>
          </p:cNvCxnSpPr>
          <p:nvPr/>
        </p:nvCxnSpPr>
        <p:spPr>
          <a:xfrm flipH="1">
            <a:off x="4715273" y="4611079"/>
            <a:ext cx="37338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吹き出し: 角を丸めた四角形 19">
            <a:extLst>
              <a:ext uri="{FF2B5EF4-FFF2-40B4-BE49-F238E27FC236}">
                <a16:creationId xmlns:a16="http://schemas.microsoft.com/office/drawing/2014/main" id="{04B75382-701A-4FCD-987D-2861A25DD7EA}"/>
              </a:ext>
            </a:extLst>
          </p:cNvPr>
          <p:cNvSpPr/>
          <p:nvPr/>
        </p:nvSpPr>
        <p:spPr>
          <a:xfrm>
            <a:off x="2340373" y="1474974"/>
            <a:ext cx="2198232" cy="1104899"/>
          </a:xfrm>
          <a:prstGeom prst="wedgeRoundRectCallout">
            <a:avLst>
              <a:gd name="adj1" fmla="val -24779"/>
              <a:gd name="adj2" fmla="val 7399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Amazon</a:t>
            </a:r>
            <a:r>
              <a:rPr kumimoji="1" lang="ja-JP" altLang="en-US" dirty="0"/>
              <a:t>で買い物したいな</a:t>
            </a:r>
          </a:p>
        </p:txBody>
      </p:sp>
      <p:sp>
        <p:nvSpPr>
          <p:cNvPr id="21" name="テキスト ボックス 20">
            <a:extLst>
              <a:ext uri="{FF2B5EF4-FFF2-40B4-BE49-F238E27FC236}">
                <a16:creationId xmlns:a16="http://schemas.microsoft.com/office/drawing/2014/main" id="{5377FC48-B497-8563-DAD4-1F17244652FE}"/>
              </a:ext>
            </a:extLst>
          </p:cNvPr>
          <p:cNvSpPr txBox="1"/>
          <p:nvPr/>
        </p:nvSpPr>
        <p:spPr>
          <a:xfrm>
            <a:off x="4623582" y="3391879"/>
            <a:ext cx="3663182" cy="369332"/>
          </a:xfrm>
          <a:prstGeom prst="rect">
            <a:avLst/>
          </a:prstGeom>
          <a:noFill/>
        </p:spPr>
        <p:txBody>
          <a:bodyPr wrap="none" rtlCol="0">
            <a:spAutoFit/>
          </a:bodyPr>
          <a:lstStyle/>
          <a:p>
            <a:r>
              <a:rPr kumimoji="1" lang="en-US" altLang="ja-JP" dirty="0"/>
              <a:t>Amazon</a:t>
            </a:r>
            <a:r>
              <a:rPr kumimoji="1" lang="ja-JP" altLang="en-US" dirty="0"/>
              <a:t>の</a:t>
            </a:r>
            <a:r>
              <a:rPr kumimoji="1" lang="en-US" altLang="ja-JP" dirty="0"/>
              <a:t>HP</a:t>
            </a:r>
            <a:r>
              <a:rPr kumimoji="1" lang="ja-JP" altLang="en-US" dirty="0"/>
              <a:t>のデータをください</a:t>
            </a:r>
          </a:p>
        </p:txBody>
      </p:sp>
      <p:sp>
        <p:nvSpPr>
          <p:cNvPr id="22" name="テキスト ボックス 21">
            <a:extLst>
              <a:ext uri="{FF2B5EF4-FFF2-40B4-BE49-F238E27FC236}">
                <a16:creationId xmlns:a16="http://schemas.microsoft.com/office/drawing/2014/main" id="{9C3628FF-C53A-1B16-259E-00DA920D40DD}"/>
              </a:ext>
            </a:extLst>
          </p:cNvPr>
          <p:cNvSpPr txBox="1"/>
          <p:nvPr/>
        </p:nvSpPr>
        <p:spPr>
          <a:xfrm>
            <a:off x="5007930" y="4763478"/>
            <a:ext cx="2970685" cy="369332"/>
          </a:xfrm>
          <a:prstGeom prst="rect">
            <a:avLst/>
          </a:prstGeom>
          <a:noFill/>
        </p:spPr>
        <p:txBody>
          <a:bodyPr wrap="none" rtlCol="0">
            <a:spAutoFit/>
          </a:bodyPr>
          <a:lstStyle/>
          <a:p>
            <a:r>
              <a:rPr kumimoji="1" lang="en-US" altLang="ja-JP" dirty="0"/>
              <a:t>Amazon</a:t>
            </a:r>
            <a:r>
              <a:rPr kumimoji="1" lang="ja-JP" altLang="en-US" dirty="0"/>
              <a:t>の</a:t>
            </a:r>
            <a:r>
              <a:rPr kumimoji="1" lang="en-US" altLang="ja-JP" dirty="0"/>
              <a:t>HP</a:t>
            </a:r>
            <a:r>
              <a:rPr kumimoji="1" lang="ja-JP" altLang="en-US" dirty="0"/>
              <a:t>のデータです</a:t>
            </a:r>
          </a:p>
        </p:txBody>
      </p:sp>
      <p:sp>
        <p:nvSpPr>
          <p:cNvPr id="23" name="吹き出し: 角を丸めた四角形 22">
            <a:extLst>
              <a:ext uri="{FF2B5EF4-FFF2-40B4-BE49-F238E27FC236}">
                <a16:creationId xmlns:a16="http://schemas.microsoft.com/office/drawing/2014/main" id="{F1DBEA0A-00BF-212D-71A0-EA6B4B5BB612}"/>
              </a:ext>
            </a:extLst>
          </p:cNvPr>
          <p:cNvSpPr/>
          <p:nvPr/>
        </p:nvSpPr>
        <p:spPr>
          <a:xfrm>
            <a:off x="437318" y="5373315"/>
            <a:ext cx="2198232" cy="1104899"/>
          </a:xfrm>
          <a:prstGeom prst="wedgeRoundRectCallout">
            <a:avLst>
              <a:gd name="adj1" fmla="val 77480"/>
              <a:gd name="adj2" fmla="val -8807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1" name="図 10">
            <a:extLst>
              <a:ext uri="{FF2B5EF4-FFF2-40B4-BE49-F238E27FC236}">
                <a16:creationId xmlns:a16="http://schemas.microsoft.com/office/drawing/2014/main" id="{C8F69793-E3CA-03BA-F85D-CF29A22991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088" y="5464544"/>
            <a:ext cx="2026691" cy="922439"/>
          </a:xfrm>
          <a:prstGeom prst="rect">
            <a:avLst/>
          </a:prstGeom>
        </p:spPr>
      </p:pic>
      <p:sp>
        <p:nvSpPr>
          <p:cNvPr id="24" name="吹き出し: 角を丸めた四角形 23">
            <a:extLst>
              <a:ext uri="{FF2B5EF4-FFF2-40B4-BE49-F238E27FC236}">
                <a16:creationId xmlns:a16="http://schemas.microsoft.com/office/drawing/2014/main" id="{D9BAABDA-BD4A-E269-EC8D-6F97D1BBFEA3}"/>
              </a:ext>
            </a:extLst>
          </p:cNvPr>
          <p:cNvSpPr/>
          <p:nvPr/>
        </p:nvSpPr>
        <p:spPr>
          <a:xfrm>
            <a:off x="5309080" y="5350855"/>
            <a:ext cx="2198232" cy="1104899"/>
          </a:xfrm>
          <a:prstGeom prst="wedgeRoundRectCallout">
            <a:avLst>
              <a:gd name="adj1" fmla="val -18424"/>
              <a:gd name="adj2" fmla="val -650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3" name="図 12">
            <a:extLst>
              <a:ext uri="{FF2B5EF4-FFF2-40B4-BE49-F238E27FC236}">
                <a16:creationId xmlns:a16="http://schemas.microsoft.com/office/drawing/2014/main" id="{F5FB7985-A482-7411-1AFC-0A491F42B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5450494"/>
            <a:ext cx="1881613" cy="892416"/>
          </a:xfrm>
          <a:prstGeom prst="rect">
            <a:avLst/>
          </a:prstGeom>
        </p:spPr>
      </p:pic>
      <p:sp>
        <p:nvSpPr>
          <p:cNvPr id="25" name="テキスト ボックス 24">
            <a:extLst>
              <a:ext uri="{FF2B5EF4-FFF2-40B4-BE49-F238E27FC236}">
                <a16:creationId xmlns:a16="http://schemas.microsoft.com/office/drawing/2014/main" id="{06494AA4-793D-F68B-953E-A20C60049D2E}"/>
              </a:ext>
            </a:extLst>
          </p:cNvPr>
          <p:cNvSpPr txBox="1"/>
          <p:nvPr/>
        </p:nvSpPr>
        <p:spPr>
          <a:xfrm>
            <a:off x="4808889" y="1916775"/>
            <a:ext cx="6955750" cy="461665"/>
          </a:xfrm>
          <a:prstGeom prst="rect">
            <a:avLst/>
          </a:prstGeom>
          <a:noFill/>
        </p:spPr>
        <p:txBody>
          <a:bodyPr wrap="none" rtlCol="0">
            <a:spAutoFit/>
          </a:bodyPr>
          <a:lstStyle/>
          <a:p>
            <a:r>
              <a:rPr kumimoji="1" lang="ja-JP" altLang="en-US" sz="2400" b="1" dirty="0"/>
              <a:t>実際にやり取りされているのはテキストのデータ</a:t>
            </a:r>
          </a:p>
        </p:txBody>
      </p:sp>
    </p:spTree>
    <p:extLst>
      <p:ext uri="{BB962C8B-B14F-4D97-AF65-F5344CB8AC3E}">
        <p14:creationId xmlns:p14="http://schemas.microsoft.com/office/powerpoint/2010/main" val="171799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934B1-EDA2-FCBA-99E7-BFEEDB46C351}"/>
              </a:ext>
            </a:extLst>
          </p:cNvPr>
          <p:cNvSpPr>
            <a:spLocks noGrp="1"/>
          </p:cNvSpPr>
          <p:nvPr>
            <p:ph type="title"/>
          </p:nvPr>
        </p:nvSpPr>
        <p:spPr/>
        <p:txBody>
          <a:bodyPr/>
          <a:lstStyle/>
          <a:p>
            <a:r>
              <a:rPr kumimoji="1" lang="en-US" altLang="ja-JP" dirty="0"/>
              <a:t>HTML</a:t>
            </a:r>
            <a:r>
              <a:rPr kumimoji="1" lang="ja-JP" altLang="en-US" dirty="0"/>
              <a:t>とは何か</a:t>
            </a:r>
          </a:p>
        </p:txBody>
      </p:sp>
      <p:sp>
        <p:nvSpPr>
          <p:cNvPr id="3" name="コンテンツ プレースホルダー 2">
            <a:extLst>
              <a:ext uri="{FF2B5EF4-FFF2-40B4-BE49-F238E27FC236}">
                <a16:creationId xmlns:a16="http://schemas.microsoft.com/office/drawing/2014/main" id="{D07E27D2-A55A-334C-E3DD-CF469BA187FD}"/>
              </a:ext>
            </a:extLst>
          </p:cNvPr>
          <p:cNvSpPr>
            <a:spLocks noGrp="1"/>
          </p:cNvSpPr>
          <p:nvPr>
            <p:ph idx="1"/>
          </p:nvPr>
        </p:nvSpPr>
        <p:spPr/>
        <p:txBody>
          <a:bodyPr/>
          <a:lstStyle/>
          <a:p>
            <a:r>
              <a:rPr kumimoji="1" lang="en-US" altLang="ja-JP" dirty="0"/>
              <a:t>HTML</a:t>
            </a:r>
            <a:r>
              <a:rPr kumimoji="1" lang="ja-JP" altLang="en-US" dirty="0"/>
              <a:t>（</a:t>
            </a:r>
            <a:r>
              <a:rPr kumimoji="1" lang="en-US" altLang="ja-JP" dirty="0"/>
              <a:t>Hyper Text Markup Language</a:t>
            </a:r>
            <a:r>
              <a:rPr kumimoji="1" lang="ja-JP" altLang="en-US" dirty="0"/>
              <a:t>）</a:t>
            </a:r>
            <a:r>
              <a:rPr lang="ja-JP" altLang="en-US" dirty="0"/>
              <a:t>とは、ウェブページを表示したときの画面の文章構造や視覚表現を記述するための言語</a:t>
            </a:r>
            <a:endParaRPr kumimoji="1" lang="ja-JP" altLang="en-US" dirty="0"/>
          </a:p>
        </p:txBody>
      </p:sp>
      <p:pic>
        <p:nvPicPr>
          <p:cNvPr id="5" name="図 4">
            <a:extLst>
              <a:ext uri="{FF2B5EF4-FFF2-40B4-BE49-F238E27FC236}">
                <a16:creationId xmlns:a16="http://schemas.microsoft.com/office/drawing/2014/main" id="{352A9533-6CF9-FD88-5B82-E372F23A1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5" y="3446955"/>
            <a:ext cx="4977268" cy="2212119"/>
          </a:xfrm>
          <a:prstGeom prst="rect">
            <a:avLst/>
          </a:prstGeom>
        </p:spPr>
      </p:pic>
      <p:pic>
        <p:nvPicPr>
          <p:cNvPr id="7" name="図 6">
            <a:extLst>
              <a:ext uri="{FF2B5EF4-FFF2-40B4-BE49-F238E27FC236}">
                <a16:creationId xmlns:a16="http://schemas.microsoft.com/office/drawing/2014/main" id="{FC32A3E3-9138-9DA2-8BC8-ED0EAE4BB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373" y="3294063"/>
            <a:ext cx="5308873" cy="2517904"/>
          </a:xfrm>
          <a:prstGeom prst="rect">
            <a:avLst/>
          </a:prstGeom>
        </p:spPr>
      </p:pic>
      <p:sp>
        <p:nvSpPr>
          <p:cNvPr id="8" name="テキスト ボックス 7">
            <a:extLst>
              <a:ext uri="{FF2B5EF4-FFF2-40B4-BE49-F238E27FC236}">
                <a16:creationId xmlns:a16="http://schemas.microsoft.com/office/drawing/2014/main" id="{CB3AF301-D0B1-26BD-4C7F-8CC926191DE4}"/>
              </a:ext>
            </a:extLst>
          </p:cNvPr>
          <p:cNvSpPr txBox="1"/>
          <p:nvPr/>
        </p:nvSpPr>
        <p:spPr>
          <a:xfrm>
            <a:off x="4090483" y="6251241"/>
            <a:ext cx="4011034" cy="369332"/>
          </a:xfrm>
          <a:prstGeom prst="rect">
            <a:avLst/>
          </a:prstGeom>
          <a:noFill/>
        </p:spPr>
        <p:txBody>
          <a:bodyPr wrap="none" rtlCol="0">
            <a:spAutoFit/>
          </a:bodyPr>
          <a:lstStyle/>
          <a:p>
            <a:r>
              <a:rPr kumimoji="1" lang="en-US" altLang="ja-JP" dirty="0"/>
              <a:t>amazon</a:t>
            </a:r>
            <a:r>
              <a:rPr kumimoji="1" lang="ja-JP" altLang="en-US" dirty="0"/>
              <a:t>のウェブサイトとそのソース</a:t>
            </a:r>
          </a:p>
        </p:txBody>
      </p:sp>
    </p:spTree>
    <p:extLst>
      <p:ext uri="{BB962C8B-B14F-4D97-AF65-F5344CB8AC3E}">
        <p14:creationId xmlns:p14="http://schemas.microsoft.com/office/powerpoint/2010/main" val="113948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B86C6-4ABF-DF4E-E3F4-0B56797E094C}"/>
              </a:ext>
            </a:extLst>
          </p:cNvPr>
          <p:cNvSpPr>
            <a:spLocks noGrp="1"/>
          </p:cNvSpPr>
          <p:nvPr>
            <p:ph type="title"/>
          </p:nvPr>
        </p:nvSpPr>
        <p:spPr/>
        <p:txBody>
          <a:bodyPr/>
          <a:lstStyle/>
          <a:p>
            <a:r>
              <a:rPr kumimoji="1" lang="en-US" altLang="ja-JP" dirty="0"/>
              <a:t>HTML</a:t>
            </a:r>
            <a:r>
              <a:rPr lang="ja-JP" altLang="en-US" dirty="0"/>
              <a:t>を使うと</a:t>
            </a:r>
            <a:endParaRPr kumimoji="1" lang="ja-JP" altLang="en-US" dirty="0"/>
          </a:p>
        </p:txBody>
      </p:sp>
      <p:sp>
        <p:nvSpPr>
          <p:cNvPr id="3" name="コンテンツ プレースホルダー 2">
            <a:extLst>
              <a:ext uri="{FF2B5EF4-FFF2-40B4-BE49-F238E27FC236}">
                <a16:creationId xmlns:a16="http://schemas.microsoft.com/office/drawing/2014/main" id="{EF9A0711-2953-000F-80F4-E138888BBCD6}"/>
              </a:ext>
            </a:extLst>
          </p:cNvPr>
          <p:cNvSpPr>
            <a:spLocks noGrp="1"/>
          </p:cNvSpPr>
          <p:nvPr>
            <p:ph idx="1"/>
          </p:nvPr>
        </p:nvSpPr>
        <p:spPr/>
        <p:txBody>
          <a:bodyPr/>
          <a:lstStyle/>
          <a:p>
            <a:r>
              <a:rPr kumimoji="1" lang="ja-JP" altLang="en-US" dirty="0"/>
              <a:t>文章の論理的な構造（ここが見出し、ここで改行など）を</a:t>
            </a:r>
            <a:r>
              <a:rPr kumimoji="1" lang="en-US" altLang="ja-JP" dirty="0"/>
              <a:t>PC</a:t>
            </a:r>
            <a:r>
              <a:rPr kumimoji="1" lang="ja-JP" altLang="en-US" dirty="0"/>
              <a:t>に分かるように記述できる</a:t>
            </a:r>
            <a:endParaRPr kumimoji="1" lang="en-US" altLang="ja-JP" dirty="0"/>
          </a:p>
          <a:p>
            <a:r>
              <a:rPr lang="ja-JP" altLang="en-US" dirty="0"/>
              <a:t>画像や動画などを組み込むことができる</a:t>
            </a:r>
            <a:endParaRPr lang="en-US" altLang="ja-JP" dirty="0"/>
          </a:p>
          <a:p>
            <a:r>
              <a:rPr kumimoji="1" lang="ja-JP" altLang="en-US" dirty="0"/>
              <a:t>ハイパーテキストを使って他のページへのリンクを作ることができる</a:t>
            </a:r>
          </a:p>
        </p:txBody>
      </p:sp>
    </p:spTree>
    <p:extLst>
      <p:ext uri="{BB962C8B-B14F-4D97-AF65-F5344CB8AC3E}">
        <p14:creationId xmlns:p14="http://schemas.microsoft.com/office/powerpoint/2010/main" val="136645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EA698-C76A-5423-7215-0FF7929886DD}"/>
              </a:ext>
            </a:extLst>
          </p:cNvPr>
          <p:cNvSpPr>
            <a:spLocks noGrp="1"/>
          </p:cNvSpPr>
          <p:nvPr>
            <p:ph type="title"/>
          </p:nvPr>
        </p:nvSpPr>
        <p:spPr/>
        <p:txBody>
          <a:bodyPr/>
          <a:lstStyle/>
          <a:p>
            <a:r>
              <a:rPr kumimoji="1" lang="en-US" altLang="ja-JP" dirty="0"/>
              <a:t>HTML</a:t>
            </a:r>
            <a:r>
              <a:rPr kumimoji="1" lang="ja-JP" altLang="en-US" dirty="0"/>
              <a:t>の書き方</a:t>
            </a:r>
          </a:p>
        </p:txBody>
      </p:sp>
      <p:sp>
        <p:nvSpPr>
          <p:cNvPr id="3" name="コンテンツ プレースホルダー 2">
            <a:extLst>
              <a:ext uri="{FF2B5EF4-FFF2-40B4-BE49-F238E27FC236}">
                <a16:creationId xmlns:a16="http://schemas.microsoft.com/office/drawing/2014/main" id="{BA7FFAFA-F7C4-41BC-1D06-DC38AC9537A0}"/>
              </a:ext>
            </a:extLst>
          </p:cNvPr>
          <p:cNvSpPr>
            <a:spLocks noGrp="1"/>
          </p:cNvSpPr>
          <p:nvPr>
            <p:ph idx="1"/>
          </p:nvPr>
        </p:nvSpPr>
        <p:spPr/>
        <p:txBody>
          <a:bodyPr/>
          <a:lstStyle/>
          <a:p>
            <a:r>
              <a:rPr kumimoji="1" lang="en-US" altLang="ja-JP" dirty="0"/>
              <a:t>HTML</a:t>
            </a:r>
            <a:r>
              <a:rPr kumimoji="1" lang="ja-JP" altLang="en-US" dirty="0"/>
              <a:t>では要素をタグ</a:t>
            </a:r>
            <a:r>
              <a:rPr kumimoji="1" lang="en-US" altLang="ja-JP" dirty="0"/>
              <a:t>&lt;&gt;</a:t>
            </a:r>
            <a:r>
              <a:rPr kumimoji="1" lang="ja-JP" altLang="en-US" dirty="0"/>
              <a:t>で区切る</a:t>
            </a:r>
            <a:endParaRPr kumimoji="1" lang="en-US" altLang="ja-JP" dirty="0"/>
          </a:p>
          <a:p>
            <a:pPr lvl="1"/>
            <a:r>
              <a:rPr lang="en-US" altLang="ja-JP" dirty="0"/>
              <a:t>&lt;</a:t>
            </a:r>
            <a:r>
              <a:rPr lang="ja-JP" altLang="en-US" dirty="0"/>
              <a:t>始点</a:t>
            </a:r>
            <a:r>
              <a:rPr lang="en-US" altLang="ja-JP" dirty="0"/>
              <a:t>&gt;</a:t>
            </a:r>
            <a:r>
              <a:rPr lang="ja-JP" altLang="en-US" dirty="0"/>
              <a:t>コンテンツ</a:t>
            </a:r>
            <a:r>
              <a:rPr lang="en-US" altLang="ja-JP" dirty="0"/>
              <a:t>&lt;/</a:t>
            </a:r>
            <a:r>
              <a:rPr lang="ja-JP" altLang="en-US" dirty="0"/>
              <a:t>終点</a:t>
            </a:r>
            <a:r>
              <a:rPr lang="en-US" altLang="ja-JP" dirty="0"/>
              <a:t>&gt;</a:t>
            </a:r>
            <a:r>
              <a:rPr lang="ja-JP" altLang="en-US" dirty="0"/>
              <a:t>　とすることで、意味を構造化していく</a:t>
            </a:r>
            <a:endParaRPr lang="en-US" altLang="ja-JP" dirty="0"/>
          </a:p>
          <a:p>
            <a:r>
              <a:rPr lang="en-US" altLang="ja-JP" dirty="0"/>
              <a:t>HTML</a:t>
            </a:r>
            <a:r>
              <a:rPr lang="ja-JP" altLang="en-US" dirty="0"/>
              <a:t>ファイルは</a:t>
            </a:r>
            <a:r>
              <a:rPr lang="en-US" altLang="ja-JP" dirty="0"/>
              <a:t>.html</a:t>
            </a:r>
            <a:r>
              <a:rPr lang="ja-JP" altLang="en-US" dirty="0"/>
              <a:t>という拡張子になる</a:t>
            </a:r>
            <a:endParaRPr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139466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14B78-75BE-DF94-6CEB-A4A76629D403}"/>
              </a:ext>
            </a:extLst>
          </p:cNvPr>
          <p:cNvSpPr>
            <a:spLocks noGrp="1"/>
          </p:cNvSpPr>
          <p:nvPr>
            <p:ph type="title"/>
          </p:nvPr>
        </p:nvSpPr>
        <p:spPr/>
        <p:txBody>
          <a:bodyPr/>
          <a:lstStyle/>
          <a:p>
            <a:r>
              <a:rPr kumimoji="1" lang="ja-JP" altLang="en-US" dirty="0"/>
              <a:t>ミニマムな</a:t>
            </a:r>
            <a:r>
              <a:rPr kumimoji="1" lang="en-US" altLang="ja-JP" dirty="0"/>
              <a:t>HTML</a:t>
            </a:r>
            <a:r>
              <a:rPr kumimoji="1" lang="ja-JP" altLang="en-US" dirty="0"/>
              <a:t>の例</a:t>
            </a:r>
          </a:p>
        </p:txBody>
      </p:sp>
      <p:pic>
        <p:nvPicPr>
          <p:cNvPr id="5" name="コンテンツ プレースホルダー 4">
            <a:extLst>
              <a:ext uri="{FF2B5EF4-FFF2-40B4-BE49-F238E27FC236}">
                <a16:creationId xmlns:a16="http://schemas.microsoft.com/office/drawing/2014/main" id="{B3BAF1E4-66E3-5680-6A32-A3394190B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4008"/>
            <a:ext cx="5114990" cy="3897135"/>
          </a:xfrm>
        </p:spPr>
      </p:pic>
    </p:spTree>
    <p:extLst>
      <p:ext uri="{BB962C8B-B14F-4D97-AF65-F5344CB8AC3E}">
        <p14:creationId xmlns:p14="http://schemas.microsoft.com/office/powerpoint/2010/main" val="329240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14B78-75BE-DF94-6CEB-A4A76629D403}"/>
              </a:ext>
            </a:extLst>
          </p:cNvPr>
          <p:cNvSpPr>
            <a:spLocks noGrp="1"/>
          </p:cNvSpPr>
          <p:nvPr>
            <p:ph type="title"/>
          </p:nvPr>
        </p:nvSpPr>
        <p:spPr/>
        <p:txBody>
          <a:bodyPr/>
          <a:lstStyle/>
          <a:p>
            <a:r>
              <a:rPr kumimoji="1" lang="ja-JP" altLang="en-US" dirty="0"/>
              <a:t>ミニマムな</a:t>
            </a:r>
            <a:r>
              <a:rPr kumimoji="1" lang="en-US" altLang="ja-JP" dirty="0"/>
              <a:t>HTML</a:t>
            </a:r>
            <a:r>
              <a:rPr kumimoji="1" lang="ja-JP" altLang="en-US" dirty="0"/>
              <a:t>の例</a:t>
            </a:r>
          </a:p>
        </p:txBody>
      </p:sp>
      <p:pic>
        <p:nvPicPr>
          <p:cNvPr id="5" name="コンテンツ プレースホルダー 4">
            <a:extLst>
              <a:ext uri="{FF2B5EF4-FFF2-40B4-BE49-F238E27FC236}">
                <a16:creationId xmlns:a16="http://schemas.microsoft.com/office/drawing/2014/main" id="{B3BAF1E4-66E3-5680-6A32-A3394190B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4008"/>
            <a:ext cx="5114990" cy="3897135"/>
          </a:xfrm>
        </p:spPr>
      </p:pic>
      <p:sp>
        <p:nvSpPr>
          <p:cNvPr id="3" name="吹き出し: 角を丸めた四角形 2">
            <a:extLst>
              <a:ext uri="{FF2B5EF4-FFF2-40B4-BE49-F238E27FC236}">
                <a16:creationId xmlns:a16="http://schemas.microsoft.com/office/drawing/2014/main" id="{4DA42FC6-81B4-B71C-14EE-19B9D8F9E5A6}"/>
              </a:ext>
            </a:extLst>
          </p:cNvPr>
          <p:cNvSpPr/>
          <p:nvPr/>
        </p:nvSpPr>
        <p:spPr>
          <a:xfrm>
            <a:off x="6096000" y="1538799"/>
            <a:ext cx="5257800" cy="775209"/>
          </a:xfrm>
          <a:prstGeom prst="wedgeRoundRectCallout">
            <a:avLst>
              <a:gd name="adj1" fmla="val -94125"/>
              <a:gd name="adj2" fmla="val 6112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文書型宣言、</a:t>
            </a:r>
            <a:r>
              <a:rPr kumimoji="1" lang="en-US" altLang="ja-JP" dirty="0"/>
              <a:t>HTML</a:t>
            </a:r>
            <a:r>
              <a:rPr kumimoji="1" lang="ja-JP" altLang="en-US" dirty="0"/>
              <a:t>ファイルであることを明示</a:t>
            </a:r>
          </a:p>
        </p:txBody>
      </p:sp>
      <p:sp>
        <p:nvSpPr>
          <p:cNvPr id="6" name="吹き出し: 角を丸めた四角形 5">
            <a:extLst>
              <a:ext uri="{FF2B5EF4-FFF2-40B4-BE49-F238E27FC236}">
                <a16:creationId xmlns:a16="http://schemas.microsoft.com/office/drawing/2014/main" id="{51FD1051-B0E4-158A-B7D6-68FD56710E4A}"/>
              </a:ext>
            </a:extLst>
          </p:cNvPr>
          <p:cNvSpPr/>
          <p:nvPr/>
        </p:nvSpPr>
        <p:spPr>
          <a:xfrm>
            <a:off x="6096000" y="2476757"/>
            <a:ext cx="5257800" cy="775209"/>
          </a:xfrm>
          <a:prstGeom prst="wedgeRoundRectCallout">
            <a:avLst>
              <a:gd name="adj1" fmla="val -95333"/>
              <a:gd name="adj2" fmla="val -175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Html</a:t>
            </a:r>
            <a:r>
              <a:rPr lang="ja-JP" altLang="en-US" dirty="0"/>
              <a:t>タグ、この内側が</a:t>
            </a:r>
            <a:r>
              <a:rPr lang="en-US" altLang="ja-JP" dirty="0"/>
              <a:t>html</a:t>
            </a:r>
            <a:r>
              <a:rPr lang="ja-JP" altLang="en-US" dirty="0"/>
              <a:t>の中身であり、言語情報（日本語）も付加されている</a:t>
            </a:r>
            <a:endParaRPr kumimoji="1" lang="ja-JP" altLang="en-US" dirty="0"/>
          </a:p>
        </p:txBody>
      </p:sp>
      <p:sp>
        <p:nvSpPr>
          <p:cNvPr id="7" name="吹き出し: 角を丸めた四角形 6">
            <a:extLst>
              <a:ext uri="{FF2B5EF4-FFF2-40B4-BE49-F238E27FC236}">
                <a16:creationId xmlns:a16="http://schemas.microsoft.com/office/drawing/2014/main" id="{13860830-0E8D-1C1E-44E9-C3EFF785FCB3}"/>
              </a:ext>
            </a:extLst>
          </p:cNvPr>
          <p:cNvSpPr/>
          <p:nvPr/>
        </p:nvSpPr>
        <p:spPr>
          <a:xfrm>
            <a:off x="6096000" y="3414715"/>
            <a:ext cx="5257800" cy="775209"/>
          </a:xfrm>
          <a:prstGeom prst="wedgeRoundRectCallout">
            <a:avLst>
              <a:gd name="adj1" fmla="val -103304"/>
              <a:gd name="adj2" fmla="val 3327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Html</a:t>
            </a:r>
            <a:r>
              <a:rPr kumimoji="1" lang="ja-JP" altLang="en-US" dirty="0"/>
              <a:t>文書に関する情報（タイトルや文字コードなど）を記述</a:t>
            </a:r>
          </a:p>
        </p:txBody>
      </p:sp>
      <p:sp>
        <p:nvSpPr>
          <p:cNvPr id="8" name="吹き出し: 角を丸めた四角形 7">
            <a:extLst>
              <a:ext uri="{FF2B5EF4-FFF2-40B4-BE49-F238E27FC236}">
                <a16:creationId xmlns:a16="http://schemas.microsoft.com/office/drawing/2014/main" id="{8B28A04D-BEE9-20B5-042E-D2FB86E60724}"/>
              </a:ext>
            </a:extLst>
          </p:cNvPr>
          <p:cNvSpPr/>
          <p:nvPr/>
        </p:nvSpPr>
        <p:spPr>
          <a:xfrm>
            <a:off x="6096000" y="4352673"/>
            <a:ext cx="5257800" cy="775209"/>
          </a:xfrm>
          <a:prstGeom prst="wedgeRoundRectCallout">
            <a:avLst>
              <a:gd name="adj1" fmla="val -116589"/>
              <a:gd name="adj2" fmla="val -93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ここにメインコンテンツを記述する</a:t>
            </a:r>
          </a:p>
        </p:txBody>
      </p:sp>
    </p:spTree>
    <p:extLst>
      <p:ext uri="{BB962C8B-B14F-4D97-AF65-F5344CB8AC3E}">
        <p14:creationId xmlns:p14="http://schemas.microsoft.com/office/powerpoint/2010/main" val="359598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F907A-B22D-26EF-F3FE-8DD3F51E2CC6}"/>
              </a:ext>
            </a:extLst>
          </p:cNvPr>
          <p:cNvSpPr>
            <a:spLocks noGrp="1"/>
          </p:cNvSpPr>
          <p:nvPr>
            <p:ph type="title"/>
          </p:nvPr>
        </p:nvSpPr>
        <p:spPr/>
        <p:txBody>
          <a:bodyPr/>
          <a:lstStyle/>
          <a:p>
            <a:r>
              <a:rPr kumimoji="1" lang="en-US" altLang="ja-JP" dirty="0"/>
              <a:t>CSS</a:t>
            </a:r>
            <a:r>
              <a:rPr kumimoji="1" lang="ja-JP" altLang="en-US" dirty="0"/>
              <a:t>とは何か</a:t>
            </a:r>
          </a:p>
        </p:txBody>
      </p:sp>
      <p:sp>
        <p:nvSpPr>
          <p:cNvPr id="3" name="コンテンツ プレースホルダー 2">
            <a:extLst>
              <a:ext uri="{FF2B5EF4-FFF2-40B4-BE49-F238E27FC236}">
                <a16:creationId xmlns:a16="http://schemas.microsoft.com/office/drawing/2014/main" id="{94B3F7C0-5D7F-9EC3-C93B-35045DB1EA52}"/>
              </a:ext>
            </a:extLst>
          </p:cNvPr>
          <p:cNvSpPr>
            <a:spLocks noGrp="1"/>
          </p:cNvSpPr>
          <p:nvPr>
            <p:ph idx="1"/>
          </p:nvPr>
        </p:nvSpPr>
        <p:spPr/>
        <p:txBody>
          <a:bodyPr/>
          <a:lstStyle/>
          <a:p>
            <a:r>
              <a:rPr kumimoji="1" lang="en-US" altLang="ja-JP" dirty="0"/>
              <a:t>CSS</a:t>
            </a:r>
            <a:r>
              <a:rPr kumimoji="1" lang="ja-JP" altLang="en-US" dirty="0"/>
              <a:t>（</a:t>
            </a:r>
            <a:r>
              <a:rPr kumimoji="1" lang="en-US" altLang="ja-JP" dirty="0"/>
              <a:t>cascading style sheet</a:t>
            </a:r>
            <a:r>
              <a:rPr kumimoji="1" lang="ja-JP" altLang="en-US" dirty="0"/>
              <a:t>）</a:t>
            </a:r>
            <a:r>
              <a:rPr lang="ja-JP" altLang="en-US" dirty="0"/>
              <a:t>は、ウェブページを表示したときのデザインを記述するための言語</a:t>
            </a:r>
            <a:endParaRPr lang="en-US" altLang="ja-JP" dirty="0"/>
          </a:p>
          <a:p>
            <a:pPr lvl="1"/>
            <a:r>
              <a:rPr lang="ja-JP" altLang="en-US" dirty="0"/>
              <a:t>文字のフォント、背景等の色、画像の大きさ、等</a:t>
            </a:r>
            <a:endParaRPr lang="en-US" altLang="ja-JP" dirty="0"/>
          </a:p>
          <a:p>
            <a:r>
              <a:rPr kumimoji="1" lang="en-US" altLang="ja-JP" dirty="0"/>
              <a:t>HTML</a:t>
            </a:r>
            <a:r>
              <a:rPr kumimoji="1" lang="ja-JP" altLang="en-US" dirty="0"/>
              <a:t>は文章の構造を定義するが、</a:t>
            </a:r>
            <a:r>
              <a:rPr kumimoji="1" lang="en-US" altLang="ja-JP" dirty="0"/>
              <a:t>CSS</a:t>
            </a:r>
            <a:r>
              <a:rPr kumimoji="1" lang="ja-JP" altLang="en-US" dirty="0"/>
              <a:t>はデザインだけを担当する</a:t>
            </a:r>
            <a:endParaRPr kumimoji="1" lang="en-US" altLang="ja-JP" dirty="0"/>
          </a:p>
          <a:p>
            <a:pPr lvl="1"/>
            <a:r>
              <a:rPr kumimoji="1" lang="ja-JP" altLang="en-US" dirty="0"/>
              <a:t>文章構造と体裁を分離する</a:t>
            </a:r>
            <a:r>
              <a:rPr lang="ja-JP" altLang="en-US" dirty="0"/>
              <a:t>ために存在</a:t>
            </a:r>
            <a:endParaRPr lang="en-US" altLang="ja-JP" dirty="0"/>
          </a:p>
          <a:p>
            <a:pPr lvl="2"/>
            <a:r>
              <a:rPr kumimoji="1" lang="ja-JP" altLang="en-US" dirty="0"/>
              <a:t>これらが一体化しているとコーディングが複雑になり、コンピュータが内容を読み取りにくくなる</a:t>
            </a:r>
            <a:endParaRPr kumimoji="1" lang="en-US" altLang="ja-JP" dirty="0"/>
          </a:p>
        </p:txBody>
      </p:sp>
    </p:spTree>
    <p:extLst>
      <p:ext uri="{BB962C8B-B14F-4D97-AF65-F5344CB8AC3E}">
        <p14:creationId xmlns:p14="http://schemas.microsoft.com/office/powerpoint/2010/main" val="130345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36419-911E-3CC9-8A05-2B70B237DB1B}"/>
              </a:ext>
            </a:extLst>
          </p:cNvPr>
          <p:cNvSpPr>
            <a:spLocks noGrp="1"/>
          </p:cNvSpPr>
          <p:nvPr>
            <p:ph type="title"/>
          </p:nvPr>
        </p:nvSpPr>
        <p:spPr/>
        <p:txBody>
          <a:bodyPr/>
          <a:lstStyle/>
          <a:p>
            <a:r>
              <a:rPr kumimoji="1" lang="ja-JP" altLang="en-US" dirty="0"/>
              <a:t>練習問題</a:t>
            </a:r>
          </a:p>
        </p:txBody>
      </p:sp>
      <p:sp>
        <p:nvSpPr>
          <p:cNvPr id="3" name="コンテンツ プレースホルダー 2">
            <a:extLst>
              <a:ext uri="{FF2B5EF4-FFF2-40B4-BE49-F238E27FC236}">
                <a16:creationId xmlns:a16="http://schemas.microsoft.com/office/drawing/2014/main" id="{73F676E6-5E0B-1549-D4D9-A38FB30458F4}"/>
              </a:ext>
            </a:extLst>
          </p:cNvPr>
          <p:cNvSpPr>
            <a:spLocks noGrp="1"/>
          </p:cNvSpPr>
          <p:nvPr>
            <p:ph idx="1"/>
          </p:nvPr>
        </p:nvSpPr>
        <p:spPr>
          <a:xfrm>
            <a:off x="838200" y="1825625"/>
            <a:ext cx="10515600" cy="4667250"/>
          </a:xfrm>
        </p:spPr>
        <p:txBody>
          <a:bodyPr>
            <a:normAutofit fontScale="92500" lnSpcReduction="10000"/>
          </a:bodyPr>
          <a:lstStyle/>
          <a:p>
            <a:r>
              <a:rPr kumimoji="1" lang="ja-JP" altLang="en-US" dirty="0"/>
              <a:t>問１：</a:t>
            </a:r>
            <a:r>
              <a:rPr kumimoji="1" lang="en-US" altLang="ja-JP" dirty="0"/>
              <a:t>1</a:t>
            </a:r>
            <a:r>
              <a:rPr kumimoji="1" lang="ja-JP" altLang="en-US" dirty="0"/>
              <a:t>から</a:t>
            </a:r>
            <a:r>
              <a:rPr kumimoji="1" lang="en-US" altLang="ja-JP" dirty="0"/>
              <a:t>100</a:t>
            </a:r>
            <a:r>
              <a:rPr kumimoji="1" lang="ja-JP" altLang="en-US" dirty="0"/>
              <a:t>までのリストを内包表記で生成せよ</a:t>
            </a:r>
            <a:endParaRPr kumimoji="1" lang="en-US" altLang="ja-JP" dirty="0"/>
          </a:p>
          <a:p>
            <a:r>
              <a:rPr lang="ja-JP" altLang="en-US" dirty="0"/>
              <a:t>問２：</a:t>
            </a:r>
            <a:r>
              <a:rPr lang="en-US" altLang="ja-JP" dirty="0"/>
              <a:t>1</a:t>
            </a:r>
            <a:r>
              <a:rPr lang="ja-JP" altLang="en-US" dirty="0"/>
              <a:t>から</a:t>
            </a:r>
            <a:r>
              <a:rPr lang="en-US" altLang="ja-JP" dirty="0"/>
              <a:t>100</a:t>
            </a:r>
            <a:r>
              <a:rPr lang="ja-JP" altLang="en-US" dirty="0"/>
              <a:t>までの偶数のみを含むリストを内包表記で生成せよ</a:t>
            </a:r>
            <a:endParaRPr lang="en-US" altLang="ja-JP" dirty="0"/>
          </a:p>
          <a:p>
            <a:r>
              <a:rPr kumimoji="1" lang="ja-JP" altLang="en-US" dirty="0"/>
              <a:t>問３：</a:t>
            </a:r>
            <a:r>
              <a:rPr kumimoji="1" lang="en-US" altLang="ja-JP" dirty="0"/>
              <a:t>1</a:t>
            </a:r>
            <a:r>
              <a:rPr kumimoji="1" lang="ja-JP" altLang="en-US" dirty="0"/>
              <a:t>から</a:t>
            </a:r>
            <a:r>
              <a:rPr kumimoji="1" lang="en-US" altLang="ja-JP" dirty="0"/>
              <a:t>5</a:t>
            </a:r>
            <a:r>
              <a:rPr kumimoji="1" lang="ja-JP" altLang="en-US" dirty="0"/>
              <a:t>までの数字を含むリストを</a:t>
            </a:r>
            <a:r>
              <a:rPr kumimoji="1" lang="en-US" altLang="ja-JP" dirty="0"/>
              <a:t>50</a:t>
            </a:r>
            <a:r>
              <a:rPr kumimoji="1" lang="ja-JP" altLang="en-US" dirty="0"/>
              <a:t>個、内包表記のみを使って生成せよ</a:t>
            </a:r>
            <a:endParaRPr kumimoji="1" lang="en-US" altLang="ja-JP" dirty="0"/>
          </a:p>
          <a:p>
            <a:r>
              <a:rPr lang="ja-JP" altLang="en-US" dirty="0"/>
              <a:t>問４：</a:t>
            </a:r>
            <a:r>
              <a:rPr lang="en-US" altLang="ja-JP" dirty="0"/>
              <a:t>0</a:t>
            </a:r>
            <a:r>
              <a:rPr lang="ja-JP" altLang="en-US" dirty="0"/>
              <a:t>から</a:t>
            </a:r>
            <a:r>
              <a:rPr lang="en-US" altLang="ja-JP" dirty="0"/>
              <a:t>5</a:t>
            </a:r>
            <a:r>
              <a:rPr lang="ja-JP" altLang="en-US" dirty="0"/>
              <a:t>までの乱数を２つ生成する。</a:t>
            </a:r>
            <a:r>
              <a:rPr lang="en-US" altLang="ja-JP" dirty="0"/>
              <a:t>1</a:t>
            </a:r>
            <a:r>
              <a:rPr lang="ja-JP" altLang="en-US" dirty="0"/>
              <a:t>つ目の乱数で</a:t>
            </a:r>
            <a:r>
              <a:rPr lang="en-US" altLang="ja-JP" dirty="0"/>
              <a:t>2</a:t>
            </a:r>
            <a:r>
              <a:rPr lang="ja-JP" altLang="en-US" dirty="0"/>
              <a:t>つ目の乱数を割る計算を</a:t>
            </a:r>
            <a:r>
              <a:rPr lang="en-US" altLang="ja-JP" dirty="0"/>
              <a:t>100</a:t>
            </a:r>
            <a:r>
              <a:rPr lang="ja-JP" altLang="en-US" dirty="0"/>
              <a:t>回実行せよ</a:t>
            </a:r>
            <a:endParaRPr lang="en-US" altLang="ja-JP" dirty="0"/>
          </a:p>
          <a:p>
            <a:r>
              <a:rPr lang="ja-JP" altLang="en-US" dirty="0"/>
              <a:t>問５：問４の計算で発生するエラーを例外処理で回避し、</a:t>
            </a:r>
            <a:r>
              <a:rPr lang="en-US" altLang="ja-JP" dirty="0"/>
              <a:t>100</a:t>
            </a:r>
            <a:r>
              <a:rPr lang="ja-JP" altLang="en-US" dirty="0"/>
              <a:t>回確実に計算されるように工夫せよ</a:t>
            </a:r>
            <a:endParaRPr lang="en-US" altLang="ja-JP" dirty="0"/>
          </a:p>
          <a:p>
            <a:r>
              <a:rPr lang="ja-JP" altLang="en-US" dirty="0"/>
              <a:t>問６：</a:t>
            </a:r>
            <a:r>
              <a:rPr lang="en-US" altLang="ja-JP" dirty="0" err="1"/>
              <a:t>os</a:t>
            </a:r>
            <a:r>
              <a:rPr lang="ja-JP" altLang="en-US" dirty="0"/>
              <a:t>モジュールを使って今いるディレクトリ内のすべてのファイルを出力せよ（やり方は調べる）</a:t>
            </a:r>
            <a:endParaRPr lang="en-US" altLang="ja-JP" dirty="0"/>
          </a:p>
          <a:p>
            <a:r>
              <a:rPr lang="ja-JP" altLang="en-US" dirty="0"/>
              <a:t>問７：問１～問５のプログラムを関数化せよ</a:t>
            </a:r>
            <a:endParaRPr lang="en-US" altLang="ja-JP" dirty="0"/>
          </a:p>
        </p:txBody>
      </p:sp>
    </p:spTree>
    <p:extLst>
      <p:ext uri="{BB962C8B-B14F-4D97-AF65-F5344CB8AC3E}">
        <p14:creationId xmlns:p14="http://schemas.microsoft.com/office/powerpoint/2010/main" val="25415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B1F51-44B2-7BED-80C3-AC46A68AF4E2}"/>
              </a:ext>
            </a:extLst>
          </p:cNvPr>
          <p:cNvSpPr>
            <a:spLocks noGrp="1"/>
          </p:cNvSpPr>
          <p:nvPr>
            <p:ph type="title"/>
          </p:nvPr>
        </p:nvSpPr>
        <p:spPr/>
        <p:txBody>
          <a:bodyPr/>
          <a:lstStyle/>
          <a:p>
            <a:r>
              <a:rPr kumimoji="1" lang="en-US" altLang="ja-JP" dirty="0"/>
              <a:t>Unit4</a:t>
            </a:r>
            <a:r>
              <a:rPr kumimoji="1" lang="ja-JP" altLang="en-US" dirty="0"/>
              <a:t>の目標</a:t>
            </a:r>
          </a:p>
        </p:txBody>
      </p:sp>
      <p:sp>
        <p:nvSpPr>
          <p:cNvPr id="3" name="コンテンツ プレースホルダー 2">
            <a:extLst>
              <a:ext uri="{FF2B5EF4-FFF2-40B4-BE49-F238E27FC236}">
                <a16:creationId xmlns:a16="http://schemas.microsoft.com/office/drawing/2014/main" id="{D0F913EF-7DC1-F37E-5FF0-33C679802312}"/>
              </a:ext>
            </a:extLst>
          </p:cNvPr>
          <p:cNvSpPr>
            <a:spLocks noGrp="1"/>
          </p:cNvSpPr>
          <p:nvPr>
            <p:ph idx="1"/>
          </p:nvPr>
        </p:nvSpPr>
        <p:spPr/>
        <p:txBody>
          <a:bodyPr/>
          <a:lstStyle/>
          <a:p>
            <a:r>
              <a:rPr kumimoji="1" lang="ja-JP" altLang="en-US" dirty="0"/>
              <a:t>　リストの内包表記を学ぼう</a:t>
            </a:r>
          </a:p>
          <a:p>
            <a:r>
              <a:rPr kumimoji="1" lang="ja-JP" altLang="en-US" dirty="0"/>
              <a:t>　</a:t>
            </a:r>
            <a:r>
              <a:rPr kumimoji="1" lang="en-US" altLang="ja-JP" dirty="0"/>
              <a:t>Python</a:t>
            </a:r>
            <a:r>
              <a:rPr kumimoji="1" lang="ja-JP" altLang="en-US" dirty="0"/>
              <a:t>の関数の書き方を学ぼう</a:t>
            </a:r>
          </a:p>
          <a:p>
            <a:r>
              <a:rPr kumimoji="1" lang="ja-JP" altLang="en-US" dirty="0"/>
              <a:t>　モジュールの概念と使い方・作り方を学ぼう</a:t>
            </a:r>
          </a:p>
          <a:p>
            <a:r>
              <a:rPr kumimoji="1" lang="ja-JP" altLang="en-US" dirty="0"/>
              <a:t>　例外処理について学ぼう</a:t>
            </a:r>
          </a:p>
          <a:p>
            <a:r>
              <a:rPr kumimoji="1" lang="ja-JP" altLang="en-US" dirty="0"/>
              <a:t>　</a:t>
            </a:r>
            <a:r>
              <a:rPr kumimoji="1" lang="en-US" altLang="ja-JP" dirty="0"/>
              <a:t>HTML/CSS</a:t>
            </a:r>
            <a:r>
              <a:rPr kumimoji="1" lang="ja-JP" altLang="en-US" dirty="0"/>
              <a:t>の書き方を学ぼう</a:t>
            </a:r>
          </a:p>
          <a:p>
            <a:endParaRPr kumimoji="1" lang="ja-JP" altLang="en-US" dirty="0"/>
          </a:p>
        </p:txBody>
      </p:sp>
    </p:spTree>
    <p:extLst>
      <p:ext uri="{BB962C8B-B14F-4D97-AF65-F5344CB8AC3E}">
        <p14:creationId xmlns:p14="http://schemas.microsoft.com/office/powerpoint/2010/main" val="290005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F614F-DEDE-7038-3868-AE4544B35D40}"/>
              </a:ext>
            </a:extLst>
          </p:cNvPr>
          <p:cNvSpPr>
            <a:spLocks noGrp="1"/>
          </p:cNvSpPr>
          <p:nvPr>
            <p:ph type="title"/>
          </p:nvPr>
        </p:nvSpPr>
        <p:spPr/>
        <p:txBody>
          <a:bodyPr/>
          <a:lstStyle/>
          <a:p>
            <a:r>
              <a:rPr kumimoji="1" lang="ja-JP" altLang="en-US" dirty="0"/>
              <a:t>リストの内包表記について</a:t>
            </a:r>
          </a:p>
        </p:txBody>
      </p:sp>
      <p:sp>
        <p:nvSpPr>
          <p:cNvPr id="3" name="コンテンツ プレースホルダー 2">
            <a:extLst>
              <a:ext uri="{FF2B5EF4-FFF2-40B4-BE49-F238E27FC236}">
                <a16:creationId xmlns:a16="http://schemas.microsoft.com/office/drawing/2014/main" id="{F1396A49-3FB1-CA86-A83E-8A91CFF05E55}"/>
              </a:ext>
            </a:extLst>
          </p:cNvPr>
          <p:cNvSpPr>
            <a:spLocks noGrp="1"/>
          </p:cNvSpPr>
          <p:nvPr>
            <p:ph idx="1"/>
          </p:nvPr>
        </p:nvSpPr>
        <p:spPr/>
        <p:txBody>
          <a:bodyPr/>
          <a:lstStyle/>
          <a:p>
            <a:r>
              <a:rPr kumimoji="1" lang="ja-JP" altLang="en-US" dirty="0"/>
              <a:t>リストを生成するための方法の一つ</a:t>
            </a:r>
            <a:endParaRPr kumimoji="1" lang="en-US" altLang="ja-JP" dirty="0"/>
          </a:p>
          <a:p>
            <a:r>
              <a:rPr lang="ja-JP" altLang="en-US" dirty="0"/>
              <a:t>規則に従ったリストを生成可能</a:t>
            </a:r>
            <a:endParaRPr lang="en-US" altLang="ja-JP" dirty="0"/>
          </a:p>
          <a:p>
            <a:r>
              <a:rPr kumimoji="1" lang="ja-JP" altLang="en-US" dirty="0"/>
              <a:t>例えば、</a:t>
            </a:r>
            <a:r>
              <a:rPr kumimoji="1" lang="en-US" altLang="ja-JP" dirty="0"/>
              <a:t>0~9</a:t>
            </a:r>
            <a:r>
              <a:rPr kumimoji="1" lang="ja-JP" altLang="en-US" dirty="0"/>
              <a:t>までの数を一つずつ要素とするリストは、</a:t>
            </a:r>
            <a:endParaRPr kumimoji="1" lang="en-US" altLang="ja-JP" dirty="0"/>
          </a:p>
          <a:p>
            <a:pPr lvl="1"/>
            <a:r>
              <a:rPr lang="en-US" altLang="ja-JP" dirty="0"/>
              <a:t>a</a:t>
            </a:r>
            <a:r>
              <a:rPr kumimoji="1" lang="en-US" altLang="ja-JP" dirty="0"/>
              <a:t> = [int(</a:t>
            </a:r>
            <a:r>
              <a:rPr kumimoji="1" lang="en-US" altLang="ja-JP" dirty="0" err="1"/>
              <a:t>i</a:t>
            </a:r>
            <a:r>
              <a:rPr kumimoji="1" lang="en-US" altLang="ja-JP" dirty="0"/>
              <a:t>) for </a:t>
            </a:r>
            <a:r>
              <a:rPr kumimoji="1" lang="en-US" altLang="ja-JP" dirty="0" err="1"/>
              <a:t>i</a:t>
            </a:r>
            <a:r>
              <a:rPr kumimoji="1" lang="en-US" altLang="ja-JP" dirty="0"/>
              <a:t> in range(10)]</a:t>
            </a:r>
          </a:p>
          <a:p>
            <a:pPr lvl="1"/>
            <a:r>
              <a:rPr lang="ja-JP" altLang="en-US" dirty="0"/>
              <a:t>と書ける</a:t>
            </a:r>
            <a:endParaRPr lang="en-US" altLang="ja-JP" dirty="0"/>
          </a:p>
          <a:p>
            <a:pPr marL="0" indent="0">
              <a:buNone/>
            </a:pPr>
            <a:endParaRPr lang="en-US" altLang="ja-JP" dirty="0"/>
          </a:p>
          <a:p>
            <a:pPr marL="0" indent="0">
              <a:buNone/>
            </a:pPr>
            <a:r>
              <a:rPr lang="ja-JP" altLang="en-US" dirty="0"/>
              <a:t>〇シンプルに表記可能</a:t>
            </a:r>
            <a:endParaRPr lang="en-US" altLang="ja-JP" dirty="0"/>
          </a:p>
          <a:p>
            <a:pPr marL="0" indent="0">
              <a:buNone/>
            </a:pPr>
            <a:r>
              <a:rPr lang="ja-JP" altLang="en-US" dirty="0"/>
              <a:t>△可読性に注意</a:t>
            </a:r>
            <a:endParaRPr lang="en-US" altLang="ja-JP" dirty="0"/>
          </a:p>
        </p:txBody>
      </p:sp>
    </p:spTree>
    <p:extLst>
      <p:ext uri="{BB962C8B-B14F-4D97-AF65-F5344CB8AC3E}">
        <p14:creationId xmlns:p14="http://schemas.microsoft.com/office/powerpoint/2010/main" val="226822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ECA45-F48C-09C3-93AD-DEA0BAAFBFB0}"/>
              </a:ext>
            </a:extLst>
          </p:cNvPr>
          <p:cNvSpPr>
            <a:spLocks noGrp="1"/>
          </p:cNvSpPr>
          <p:nvPr>
            <p:ph type="title"/>
          </p:nvPr>
        </p:nvSpPr>
        <p:spPr/>
        <p:txBody>
          <a:bodyPr/>
          <a:lstStyle/>
          <a:p>
            <a:r>
              <a:rPr lang="ja-JP" altLang="en-US" dirty="0"/>
              <a:t>関数とは何か</a:t>
            </a:r>
            <a:endParaRPr kumimoji="1" lang="ja-JP" altLang="en-US" dirty="0"/>
          </a:p>
        </p:txBody>
      </p:sp>
      <p:sp>
        <p:nvSpPr>
          <p:cNvPr id="3" name="コンテンツ プレースホルダー 2">
            <a:extLst>
              <a:ext uri="{FF2B5EF4-FFF2-40B4-BE49-F238E27FC236}">
                <a16:creationId xmlns:a16="http://schemas.microsoft.com/office/drawing/2014/main" id="{FCF0C5B7-7CA3-A0B0-F7FE-5260BD22D01D}"/>
              </a:ext>
            </a:extLst>
          </p:cNvPr>
          <p:cNvSpPr>
            <a:spLocks noGrp="1"/>
          </p:cNvSpPr>
          <p:nvPr>
            <p:ph idx="1"/>
          </p:nvPr>
        </p:nvSpPr>
        <p:spPr/>
        <p:txBody>
          <a:bodyPr>
            <a:normAutofit/>
          </a:bodyPr>
          <a:lstStyle/>
          <a:p>
            <a:r>
              <a:rPr kumimoji="1" lang="ja-JP" altLang="en-US" sz="3600" dirty="0"/>
              <a:t>定義：一連の処理をまとめて記述しておき、再利</a:t>
            </a:r>
            <a:br>
              <a:rPr kumimoji="1" lang="en-US" altLang="ja-JP" sz="3600" dirty="0"/>
            </a:br>
            <a:r>
              <a:rPr kumimoji="1" lang="ja-JP" altLang="en-US" sz="3600" dirty="0"/>
              <a:t>用可能にしたもの</a:t>
            </a:r>
            <a:endParaRPr kumimoji="1" lang="en-US" altLang="ja-JP" sz="3600" dirty="0"/>
          </a:p>
          <a:p>
            <a:endParaRPr kumimoji="1" lang="ja-JP" altLang="en-US" sz="3600" dirty="0"/>
          </a:p>
        </p:txBody>
      </p:sp>
      <p:pic>
        <p:nvPicPr>
          <p:cNvPr id="5" name="図 4">
            <a:extLst>
              <a:ext uri="{FF2B5EF4-FFF2-40B4-BE49-F238E27FC236}">
                <a16:creationId xmlns:a16="http://schemas.microsoft.com/office/drawing/2014/main" id="{7AC61506-C98A-6A03-E4C4-4ABBAA005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941" y="2911038"/>
            <a:ext cx="6027270" cy="3400862"/>
          </a:xfrm>
          <a:prstGeom prst="rect">
            <a:avLst/>
          </a:prstGeom>
        </p:spPr>
      </p:pic>
    </p:spTree>
    <p:extLst>
      <p:ext uri="{BB962C8B-B14F-4D97-AF65-F5344CB8AC3E}">
        <p14:creationId xmlns:p14="http://schemas.microsoft.com/office/powerpoint/2010/main" val="18453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850C8-AC0D-C0BF-D15C-E9754F485D27}"/>
              </a:ext>
            </a:extLst>
          </p:cNvPr>
          <p:cNvSpPr>
            <a:spLocks noGrp="1"/>
          </p:cNvSpPr>
          <p:nvPr>
            <p:ph type="title"/>
          </p:nvPr>
        </p:nvSpPr>
        <p:spPr/>
        <p:txBody>
          <a:bodyPr/>
          <a:lstStyle/>
          <a:p>
            <a:r>
              <a:rPr kumimoji="1" lang="ja-JP" altLang="en-US" dirty="0"/>
              <a:t>関数のメリット</a:t>
            </a:r>
          </a:p>
        </p:txBody>
      </p:sp>
      <p:sp>
        <p:nvSpPr>
          <p:cNvPr id="3" name="コンテンツ プレースホルダー 2">
            <a:extLst>
              <a:ext uri="{FF2B5EF4-FFF2-40B4-BE49-F238E27FC236}">
                <a16:creationId xmlns:a16="http://schemas.microsoft.com/office/drawing/2014/main" id="{0A6E1D42-C506-46C9-E3C4-D95DDB6B57E9}"/>
              </a:ext>
            </a:extLst>
          </p:cNvPr>
          <p:cNvSpPr>
            <a:spLocks noGrp="1"/>
          </p:cNvSpPr>
          <p:nvPr>
            <p:ph idx="1"/>
          </p:nvPr>
        </p:nvSpPr>
        <p:spPr/>
        <p:txBody>
          <a:bodyPr/>
          <a:lstStyle/>
          <a:p>
            <a:r>
              <a:rPr lang="ja-JP" altLang="en-US" dirty="0"/>
              <a:t>関数は一度定義すれば、何度でも使用可能</a:t>
            </a:r>
            <a:endParaRPr lang="en-US" altLang="ja-JP" dirty="0"/>
          </a:p>
          <a:p>
            <a:r>
              <a:rPr lang="ja-JP" altLang="en-US" dirty="0"/>
              <a:t>同じ処理を何度か繰り返す際に、関数を呼び出すだけで処理を再現出来て便利</a:t>
            </a:r>
            <a:endParaRPr kumimoji="1" lang="ja-JP" altLang="en-US" dirty="0"/>
          </a:p>
        </p:txBody>
      </p:sp>
    </p:spTree>
    <p:extLst>
      <p:ext uri="{BB962C8B-B14F-4D97-AF65-F5344CB8AC3E}">
        <p14:creationId xmlns:p14="http://schemas.microsoft.com/office/powerpoint/2010/main" val="182898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2C3461-E000-D631-078A-819DF979DFC2}"/>
              </a:ext>
            </a:extLst>
          </p:cNvPr>
          <p:cNvSpPr>
            <a:spLocks noGrp="1"/>
          </p:cNvSpPr>
          <p:nvPr>
            <p:ph type="title"/>
          </p:nvPr>
        </p:nvSpPr>
        <p:spPr/>
        <p:txBody>
          <a:bodyPr/>
          <a:lstStyle/>
          <a:p>
            <a:r>
              <a:rPr kumimoji="1" lang="ja-JP" altLang="en-US" dirty="0"/>
              <a:t>モジュールとは</a:t>
            </a:r>
          </a:p>
        </p:txBody>
      </p:sp>
      <p:sp>
        <p:nvSpPr>
          <p:cNvPr id="3" name="コンテンツ プレースホルダー 2">
            <a:extLst>
              <a:ext uri="{FF2B5EF4-FFF2-40B4-BE49-F238E27FC236}">
                <a16:creationId xmlns:a16="http://schemas.microsoft.com/office/drawing/2014/main" id="{673072BE-C0A0-EB09-DA29-F717EE76F2CB}"/>
              </a:ext>
            </a:extLst>
          </p:cNvPr>
          <p:cNvSpPr>
            <a:spLocks noGrp="1"/>
          </p:cNvSpPr>
          <p:nvPr>
            <p:ph idx="1"/>
          </p:nvPr>
        </p:nvSpPr>
        <p:spPr/>
        <p:txBody>
          <a:bodyPr>
            <a:normAutofit fontScale="92500" lnSpcReduction="20000"/>
          </a:bodyPr>
          <a:lstStyle/>
          <a:p>
            <a:pPr marL="0" indent="0">
              <a:buNone/>
            </a:pPr>
            <a:r>
              <a:rPr lang="ja-JP" altLang="en-US" sz="3500" dirty="0"/>
              <a:t>定義：</a:t>
            </a:r>
            <a:r>
              <a:rPr kumimoji="1" lang="ja-JP" altLang="en-US" sz="3500" dirty="0"/>
              <a:t>コードを再利用するための方法</a:t>
            </a:r>
            <a:endParaRPr kumimoji="1" lang="en-US" altLang="ja-JP" sz="3500" dirty="0"/>
          </a:p>
          <a:p>
            <a:pPr marL="0" indent="0">
              <a:buNone/>
            </a:pPr>
            <a:endParaRPr lang="en-US" altLang="ja-JP" sz="3200" dirty="0"/>
          </a:p>
          <a:p>
            <a:pPr marL="0" indent="0">
              <a:buNone/>
            </a:pPr>
            <a:r>
              <a:rPr kumimoji="1" lang="ja-JP" altLang="en-US" sz="3000" dirty="0"/>
              <a:t>例えば、</a:t>
            </a:r>
            <a:endParaRPr kumimoji="1" lang="en-US" altLang="ja-JP" sz="3000" dirty="0"/>
          </a:p>
          <a:p>
            <a:r>
              <a:rPr kumimoji="1" lang="ja-JP" altLang="en-US" sz="3000" dirty="0"/>
              <a:t>乱数を使いたいけど自分でコードを組むのは難しすぎる</a:t>
            </a:r>
            <a:r>
              <a:rPr kumimoji="1" lang="en-US" altLang="ja-JP" sz="3000" dirty="0"/>
              <a:t>…</a:t>
            </a:r>
          </a:p>
          <a:p>
            <a:r>
              <a:rPr kumimoji="1" lang="ja-JP" altLang="en-US" sz="3000" dirty="0"/>
              <a:t>サーバーを作りたいけど、ネットワーク関係のことは分からない</a:t>
            </a:r>
            <a:r>
              <a:rPr lang="en-US" altLang="ja-JP" sz="3000" dirty="0"/>
              <a:t>…</a:t>
            </a:r>
          </a:p>
          <a:p>
            <a:r>
              <a:rPr kumimoji="1" lang="ja-JP" altLang="en-US" sz="3000" dirty="0"/>
              <a:t>難しい方程式を解きたいけど、どうプログラミングすればいいか分からない</a:t>
            </a:r>
            <a:r>
              <a:rPr kumimoji="1" lang="en-US" altLang="ja-JP" sz="3000" dirty="0"/>
              <a:t>…</a:t>
            </a:r>
          </a:p>
          <a:p>
            <a:r>
              <a:rPr kumimoji="1" lang="ja-JP" altLang="en-US" sz="3000" dirty="0"/>
              <a:t>関数を作ったのはいいけど数が多くて管理しずらい</a:t>
            </a:r>
            <a:r>
              <a:rPr kumimoji="1" lang="en-US" altLang="ja-JP" sz="3000" dirty="0"/>
              <a:t>…</a:t>
            </a:r>
          </a:p>
          <a:p>
            <a:pPr lvl="1">
              <a:buFont typeface="Wingdings" panose="05000000000000000000" pitchFamily="2" charset="2"/>
              <a:buChar char="Ø"/>
            </a:pPr>
            <a:r>
              <a:rPr kumimoji="1" lang="ja-JP" altLang="en-US" sz="2600" dirty="0"/>
              <a:t>こういうときに他の人が作ったモジュールを呼び出したり</a:t>
            </a:r>
            <a:endParaRPr kumimoji="1" lang="en-US" altLang="ja-JP" sz="2600" dirty="0"/>
          </a:p>
          <a:p>
            <a:pPr lvl="1">
              <a:buFont typeface="Wingdings" panose="05000000000000000000" pitchFamily="2" charset="2"/>
              <a:buChar char="Ø"/>
            </a:pPr>
            <a:r>
              <a:rPr lang="ja-JP" altLang="en-US" sz="2600" dirty="0"/>
              <a:t>自分の関数をモジュール化する</a:t>
            </a:r>
            <a:endParaRPr kumimoji="1" lang="en-US" altLang="ja-JP" sz="2600" dirty="0"/>
          </a:p>
          <a:p>
            <a:pPr lvl="1">
              <a:buFont typeface="Wingdings" panose="05000000000000000000" pitchFamily="2" charset="2"/>
              <a:buChar char="Ø"/>
            </a:pPr>
            <a:endParaRPr kumimoji="1" lang="en-US" altLang="ja-JP" sz="2600" dirty="0"/>
          </a:p>
          <a:p>
            <a:endParaRPr kumimoji="1" lang="en-US" altLang="ja-JP" sz="3200" dirty="0"/>
          </a:p>
        </p:txBody>
      </p:sp>
    </p:spTree>
    <p:extLst>
      <p:ext uri="{BB962C8B-B14F-4D97-AF65-F5344CB8AC3E}">
        <p14:creationId xmlns:p14="http://schemas.microsoft.com/office/powerpoint/2010/main" val="209258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37652-DA64-E533-BCF8-09F6FBF2C72E}"/>
              </a:ext>
            </a:extLst>
          </p:cNvPr>
          <p:cNvSpPr>
            <a:spLocks noGrp="1"/>
          </p:cNvSpPr>
          <p:nvPr>
            <p:ph type="title"/>
          </p:nvPr>
        </p:nvSpPr>
        <p:spPr/>
        <p:txBody>
          <a:bodyPr/>
          <a:lstStyle/>
          <a:p>
            <a:r>
              <a:rPr kumimoji="1" lang="ja-JP" altLang="en-US" dirty="0"/>
              <a:t>よく使うモジュール</a:t>
            </a:r>
          </a:p>
        </p:txBody>
      </p:sp>
      <p:sp>
        <p:nvSpPr>
          <p:cNvPr id="3" name="コンテンツ プレースホルダー 2">
            <a:extLst>
              <a:ext uri="{FF2B5EF4-FFF2-40B4-BE49-F238E27FC236}">
                <a16:creationId xmlns:a16="http://schemas.microsoft.com/office/drawing/2014/main" id="{1FD32064-1570-8A94-ED2C-2ADAB382772E}"/>
              </a:ext>
            </a:extLst>
          </p:cNvPr>
          <p:cNvSpPr>
            <a:spLocks noGrp="1"/>
          </p:cNvSpPr>
          <p:nvPr>
            <p:ph idx="1"/>
          </p:nvPr>
        </p:nvSpPr>
        <p:spPr>
          <a:xfrm>
            <a:off x="838200" y="1690688"/>
            <a:ext cx="10515600" cy="4351338"/>
          </a:xfrm>
        </p:spPr>
        <p:txBody>
          <a:bodyPr>
            <a:normAutofit fontScale="92500" lnSpcReduction="10000"/>
          </a:bodyPr>
          <a:lstStyle/>
          <a:p>
            <a:r>
              <a:rPr lang="en-US" altLang="ja-JP" dirty="0" err="1"/>
              <a:t>json</a:t>
            </a:r>
            <a:endParaRPr lang="en-US" altLang="ja-JP" dirty="0"/>
          </a:p>
          <a:p>
            <a:pPr lvl="1"/>
            <a:r>
              <a:rPr lang="en-US" altLang="ja-JP" dirty="0" err="1"/>
              <a:t>json</a:t>
            </a:r>
            <a:r>
              <a:rPr lang="en-US" altLang="ja-JP" dirty="0"/>
              <a:t>(</a:t>
            </a:r>
            <a:r>
              <a:rPr lang="en-US" altLang="ja-JP" dirty="0" err="1"/>
              <a:t>javascript</a:t>
            </a:r>
            <a:r>
              <a:rPr lang="en-US" altLang="ja-JP" dirty="0"/>
              <a:t> object notation)</a:t>
            </a:r>
            <a:r>
              <a:rPr lang="ja-JP" altLang="en-US" dirty="0"/>
              <a:t>と呼ばれるデータ構造を扱うためのモジュール</a:t>
            </a:r>
            <a:endParaRPr lang="en-US" altLang="ja-JP" dirty="0"/>
          </a:p>
          <a:p>
            <a:r>
              <a:rPr lang="en-US" altLang="ja-JP" dirty="0"/>
              <a:t>csv</a:t>
            </a:r>
          </a:p>
          <a:p>
            <a:pPr lvl="1"/>
            <a:r>
              <a:rPr lang="en-US" altLang="ja-JP" dirty="0"/>
              <a:t>csv</a:t>
            </a:r>
            <a:r>
              <a:rPr lang="ja-JP" altLang="en-US" dirty="0"/>
              <a:t>ファイルを扱うためのモジュール</a:t>
            </a:r>
            <a:endParaRPr lang="en-US" altLang="ja-JP" dirty="0"/>
          </a:p>
          <a:p>
            <a:r>
              <a:rPr lang="en-US" altLang="ja-JP" dirty="0" err="1"/>
              <a:t>django</a:t>
            </a:r>
            <a:endParaRPr lang="en-US" altLang="ja-JP" dirty="0"/>
          </a:p>
          <a:p>
            <a:pPr lvl="1"/>
            <a:r>
              <a:rPr lang="ja-JP" altLang="en-US" dirty="0"/>
              <a:t>サーバーを開発するためのモジュール</a:t>
            </a:r>
            <a:endParaRPr lang="en-US" altLang="ja-JP" dirty="0"/>
          </a:p>
          <a:p>
            <a:r>
              <a:rPr kumimoji="1" lang="en-US" altLang="ja-JP" dirty="0" err="1"/>
              <a:t>os</a:t>
            </a:r>
            <a:endParaRPr kumimoji="1" lang="en-US" altLang="ja-JP" dirty="0"/>
          </a:p>
          <a:p>
            <a:pPr lvl="1"/>
            <a:r>
              <a:rPr kumimoji="1" lang="en-US" altLang="ja-JP" dirty="0"/>
              <a:t>OS</a:t>
            </a:r>
            <a:r>
              <a:rPr kumimoji="1" lang="ja-JP" altLang="en-US" dirty="0"/>
              <a:t>の機能を呼び出すためのモジュール（</a:t>
            </a:r>
            <a:r>
              <a:rPr lang="en-US" altLang="ja-JP" dirty="0"/>
              <a:t>cd</a:t>
            </a:r>
            <a:r>
              <a:rPr lang="ja-JP" altLang="en-US" dirty="0"/>
              <a:t>や</a:t>
            </a:r>
            <a:r>
              <a:rPr lang="en-US" altLang="ja-JP" dirty="0"/>
              <a:t>ls</a:t>
            </a:r>
            <a:r>
              <a:rPr lang="ja-JP" altLang="en-US" dirty="0"/>
              <a:t>など</a:t>
            </a:r>
            <a:r>
              <a:rPr kumimoji="1" lang="ja-JP" altLang="en-US" dirty="0"/>
              <a:t>）</a:t>
            </a:r>
            <a:endParaRPr kumimoji="1" lang="en-US" altLang="ja-JP" dirty="0"/>
          </a:p>
          <a:p>
            <a:r>
              <a:rPr lang="en-US" altLang="ja-JP" dirty="0"/>
              <a:t>m</a:t>
            </a:r>
            <a:r>
              <a:rPr kumimoji="1" lang="en-US" altLang="ja-JP" dirty="0"/>
              <a:t>ath</a:t>
            </a:r>
          </a:p>
          <a:p>
            <a:pPr lvl="1"/>
            <a:r>
              <a:rPr lang="ja-JP" altLang="en-US" dirty="0"/>
              <a:t>数学関数を扱うためのモジュール（</a:t>
            </a:r>
            <a:r>
              <a:rPr lang="en-US" altLang="ja-JP" dirty="0"/>
              <a:t>log</a:t>
            </a:r>
            <a:r>
              <a:rPr lang="ja-JP" altLang="en-US" dirty="0"/>
              <a:t>や</a:t>
            </a:r>
            <a:r>
              <a:rPr lang="en-US" altLang="ja-JP" dirty="0"/>
              <a:t>sin</a:t>
            </a:r>
            <a:r>
              <a:rPr lang="ja-JP" altLang="en-US" dirty="0"/>
              <a:t>等を計算できる）</a:t>
            </a:r>
            <a:endParaRPr lang="en-US" altLang="ja-JP" dirty="0"/>
          </a:p>
        </p:txBody>
      </p:sp>
      <p:sp>
        <p:nvSpPr>
          <p:cNvPr id="4" name="テキスト ボックス 3">
            <a:extLst>
              <a:ext uri="{FF2B5EF4-FFF2-40B4-BE49-F238E27FC236}">
                <a16:creationId xmlns:a16="http://schemas.microsoft.com/office/drawing/2014/main" id="{F57F8162-364B-1E3B-045E-95DA27173176}"/>
              </a:ext>
            </a:extLst>
          </p:cNvPr>
          <p:cNvSpPr txBox="1"/>
          <p:nvPr/>
        </p:nvSpPr>
        <p:spPr>
          <a:xfrm>
            <a:off x="4234372" y="6308209"/>
            <a:ext cx="7957628" cy="369332"/>
          </a:xfrm>
          <a:prstGeom prst="rect">
            <a:avLst/>
          </a:prstGeom>
          <a:noFill/>
        </p:spPr>
        <p:txBody>
          <a:bodyPr wrap="none" rtlCol="0">
            <a:spAutoFit/>
          </a:bodyPr>
          <a:lstStyle/>
          <a:p>
            <a:r>
              <a:rPr kumimoji="1" lang="ja-JP" altLang="en-US" dirty="0"/>
              <a:t>こちらも参考に：</a:t>
            </a:r>
            <a:r>
              <a:rPr kumimoji="1" lang="en-US" altLang="ja-JP" dirty="0"/>
              <a:t>https://www.headboost.jp/python-module/#index_id26</a:t>
            </a:r>
            <a:endParaRPr kumimoji="1" lang="ja-JP" altLang="en-US" dirty="0"/>
          </a:p>
        </p:txBody>
      </p:sp>
    </p:spTree>
    <p:extLst>
      <p:ext uri="{BB962C8B-B14F-4D97-AF65-F5344CB8AC3E}">
        <p14:creationId xmlns:p14="http://schemas.microsoft.com/office/powerpoint/2010/main" val="350663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DAE96-28A0-C53F-B9D1-C74D3CFD7B5F}"/>
              </a:ext>
            </a:extLst>
          </p:cNvPr>
          <p:cNvSpPr>
            <a:spLocks noGrp="1"/>
          </p:cNvSpPr>
          <p:nvPr>
            <p:ph type="title"/>
          </p:nvPr>
        </p:nvSpPr>
        <p:spPr/>
        <p:txBody>
          <a:bodyPr/>
          <a:lstStyle/>
          <a:p>
            <a:r>
              <a:rPr lang="ja-JP" altLang="en-US" dirty="0"/>
              <a:t>例外処理とは何か</a:t>
            </a:r>
            <a:endParaRPr kumimoji="1" lang="ja-JP" altLang="en-US" dirty="0"/>
          </a:p>
        </p:txBody>
      </p:sp>
      <p:sp>
        <p:nvSpPr>
          <p:cNvPr id="3" name="コンテンツ プレースホルダー 2">
            <a:extLst>
              <a:ext uri="{FF2B5EF4-FFF2-40B4-BE49-F238E27FC236}">
                <a16:creationId xmlns:a16="http://schemas.microsoft.com/office/drawing/2014/main" id="{19CBAC96-8920-3F70-81CE-3DE8A0258DFF}"/>
              </a:ext>
            </a:extLst>
          </p:cNvPr>
          <p:cNvSpPr>
            <a:spLocks noGrp="1"/>
          </p:cNvSpPr>
          <p:nvPr>
            <p:ph idx="1"/>
          </p:nvPr>
        </p:nvSpPr>
        <p:spPr>
          <a:xfrm>
            <a:off x="838200" y="1825625"/>
            <a:ext cx="10515600" cy="4854308"/>
          </a:xfrm>
        </p:spPr>
        <p:txBody>
          <a:bodyPr>
            <a:normAutofit/>
          </a:bodyPr>
          <a:lstStyle/>
          <a:p>
            <a:pPr marL="0" indent="0">
              <a:buNone/>
            </a:pPr>
            <a:r>
              <a:rPr kumimoji="1" lang="ja-JP" altLang="en-US" sz="3200" dirty="0"/>
              <a:t>定義：プログラムの実行中に発生するエラーや異常状態に対処するための処理</a:t>
            </a:r>
            <a:endParaRPr kumimoji="1" lang="en-US" altLang="ja-JP" sz="3200" dirty="0"/>
          </a:p>
          <a:p>
            <a:pPr marL="0" indent="0">
              <a:buNone/>
            </a:pPr>
            <a:endParaRPr lang="en-US" altLang="ja-JP" sz="3200" dirty="0"/>
          </a:p>
          <a:p>
            <a:pPr marL="0" indent="0">
              <a:buNone/>
            </a:pPr>
            <a:endParaRPr kumimoji="1" lang="en-US" altLang="ja-JP" sz="3200" dirty="0"/>
          </a:p>
          <a:p>
            <a:pPr marL="0" indent="0">
              <a:buNone/>
            </a:pPr>
            <a:endParaRPr lang="en-US" altLang="ja-JP" sz="3200" dirty="0"/>
          </a:p>
          <a:p>
            <a:pPr marL="0" indent="0">
              <a:buNone/>
            </a:pPr>
            <a:endParaRPr kumimoji="1" lang="en-US" altLang="ja-JP" sz="3200" dirty="0"/>
          </a:p>
          <a:p>
            <a:endParaRPr lang="en-US" altLang="ja-JP" sz="2400" dirty="0"/>
          </a:p>
          <a:p>
            <a:r>
              <a:rPr lang="ja-JP" altLang="en-US" sz="2400" dirty="0"/>
              <a:t>例えば</a:t>
            </a:r>
            <a:r>
              <a:rPr lang="en-US" altLang="ja-JP" sz="2400" dirty="0"/>
              <a:t>4</a:t>
            </a:r>
            <a:r>
              <a:rPr lang="ja-JP" altLang="en-US" sz="2400" dirty="0"/>
              <a:t>行目のようなコードをそのまま書くとエラーを吐いて止まる</a:t>
            </a:r>
            <a:endParaRPr lang="en-US" altLang="ja-JP" sz="2400" dirty="0"/>
          </a:p>
          <a:p>
            <a:r>
              <a:rPr kumimoji="1" lang="ja-JP" altLang="en-US" sz="2400" dirty="0"/>
              <a:t>プログラムを止めないために例外処理</a:t>
            </a:r>
            <a:r>
              <a:rPr lang="ja-JP" altLang="en-US" sz="2400" dirty="0"/>
              <a:t>がある</a:t>
            </a:r>
            <a:endParaRPr kumimoji="1" lang="en-US" altLang="ja-JP" sz="2400" dirty="0"/>
          </a:p>
          <a:p>
            <a:pPr marL="0" indent="0">
              <a:buNone/>
            </a:pPr>
            <a:endParaRPr lang="en-US" altLang="ja-JP" sz="3200" dirty="0"/>
          </a:p>
        </p:txBody>
      </p:sp>
      <p:pic>
        <p:nvPicPr>
          <p:cNvPr id="5" name="図 4">
            <a:extLst>
              <a:ext uri="{FF2B5EF4-FFF2-40B4-BE49-F238E27FC236}">
                <a16:creationId xmlns:a16="http://schemas.microsoft.com/office/drawing/2014/main" id="{1A1EC60B-8075-E325-7BC7-79C76E91D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528" y="2906830"/>
            <a:ext cx="4904327" cy="2450662"/>
          </a:xfrm>
          <a:prstGeom prst="rect">
            <a:avLst/>
          </a:prstGeom>
        </p:spPr>
      </p:pic>
    </p:spTree>
    <p:extLst>
      <p:ext uri="{BB962C8B-B14F-4D97-AF65-F5344CB8AC3E}">
        <p14:creationId xmlns:p14="http://schemas.microsoft.com/office/powerpoint/2010/main" val="88700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6B0CA-3199-2E50-3668-F9D447586224}"/>
              </a:ext>
            </a:extLst>
          </p:cNvPr>
          <p:cNvSpPr>
            <a:spLocks noGrp="1"/>
          </p:cNvSpPr>
          <p:nvPr>
            <p:ph type="title"/>
          </p:nvPr>
        </p:nvSpPr>
        <p:spPr/>
        <p:txBody>
          <a:bodyPr/>
          <a:lstStyle/>
          <a:p>
            <a:r>
              <a:rPr kumimoji="1" lang="ja-JP" altLang="en-US" dirty="0"/>
              <a:t>例外処理の注意点</a:t>
            </a:r>
          </a:p>
        </p:txBody>
      </p:sp>
      <p:sp>
        <p:nvSpPr>
          <p:cNvPr id="3" name="コンテンツ プレースホルダー 2">
            <a:extLst>
              <a:ext uri="{FF2B5EF4-FFF2-40B4-BE49-F238E27FC236}">
                <a16:creationId xmlns:a16="http://schemas.microsoft.com/office/drawing/2014/main" id="{4C5D4E7D-7E8A-C13F-24D3-4BEFEF64655C}"/>
              </a:ext>
            </a:extLst>
          </p:cNvPr>
          <p:cNvSpPr>
            <a:spLocks noGrp="1"/>
          </p:cNvSpPr>
          <p:nvPr>
            <p:ph idx="1"/>
          </p:nvPr>
        </p:nvSpPr>
        <p:spPr/>
        <p:txBody>
          <a:bodyPr/>
          <a:lstStyle/>
          <a:p>
            <a:r>
              <a:rPr kumimoji="1" lang="ja-JP" altLang="en-US" dirty="0"/>
              <a:t>例外処理は便利だが、使い過ぎるとデバックがしずらくなる</a:t>
            </a:r>
            <a:endParaRPr kumimoji="1" lang="en-US" altLang="ja-JP" dirty="0"/>
          </a:p>
          <a:p>
            <a:pPr lvl="1"/>
            <a:r>
              <a:rPr lang="ja-JP" altLang="en-US" dirty="0"/>
              <a:t>何のエラーで止まっているのか分からなくなる</a:t>
            </a:r>
            <a:endParaRPr lang="en-US" altLang="ja-JP" dirty="0"/>
          </a:p>
          <a:p>
            <a:pPr lvl="1"/>
            <a:r>
              <a:rPr lang="ja-JP" altLang="en-US" dirty="0"/>
              <a:t>プログラムが問題なく動いているように（エラーを無視できるため）見えてしまう</a:t>
            </a:r>
            <a:endParaRPr lang="en-US" altLang="ja-JP" dirty="0"/>
          </a:p>
          <a:p>
            <a:r>
              <a:rPr kumimoji="1" lang="ja-JP" altLang="en-US" dirty="0"/>
              <a:t>使いすぎるとプログラムが複雑になる</a:t>
            </a:r>
            <a:endParaRPr kumimoji="1" lang="en-US" altLang="ja-JP" dirty="0"/>
          </a:p>
          <a:p>
            <a:pPr lvl="1"/>
            <a:r>
              <a:rPr lang="ja-JP" altLang="en-US" dirty="0"/>
              <a:t>例外処理は一種の条件分岐処理</a:t>
            </a:r>
            <a:endParaRPr lang="en-US" altLang="ja-JP" dirty="0"/>
          </a:p>
          <a:p>
            <a:pPr lvl="1"/>
            <a:r>
              <a:rPr lang="ja-JP" altLang="en-US" dirty="0"/>
              <a:t>クリティカルな場所のみで使い、基本的には例外的なことが起きないようにする（例えば、ゼロ除算が初めから起きないように、分子に来る数が必ず０以外になるようにするなど）</a:t>
            </a:r>
            <a:endParaRPr lang="en-US" altLang="ja-JP" dirty="0"/>
          </a:p>
          <a:p>
            <a:pPr lvl="1"/>
            <a:endParaRPr kumimoji="1" lang="ja-JP" altLang="en-US" dirty="0"/>
          </a:p>
        </p:txBody>
      </p:sp>
    </p:spTree>
    <p:extLst>
      <p:ext uri="{BB962C8B-B14F-4D97-AF65-F5344CB8AC3E}">
        <p14:creationId xmlns:p14="http://schemas.microsoft.com/office/powerpoint/2010/main" val="31635297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4336</TotalTime>
  <Words>939</Words>
  <Application>Microsoft Office PowerPoint</Application>
  <PresentationFormat>ワイド画面</PresentationFormat>
  <Paragraphs>95</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Wingdings</vt:lpstr>
      <vt:lpstr>Office テーマ</vt:lpstr>
      <vt:lpstr>Unit4</vt:lpstr>
      <vt:lpstr>Unit4の目標</vt:lpstr>
      <vt:lpstr>リストの内包表記について</vt:lpstr>
      <vt:lpstr>関数とは何か</vt:lpstr>
      <vt:lpstr>関数のメリット</vt:lpstr>
      <vt:lpstr>モジュールとは</vt:lpstr>
      <vt:lpstr>よく使うモジュール</vt:lpstr>
      <vt:lpstr>例外処理とは何か</vt:lpstr>
      <vt:lpstr>例外処理の注意点</vt:lpstr>
      <vt:lpstr>ウェブページを見る仕組み</vt:lpstr>
      <vt:lpstr>HTMLとは何か</vt:lpstr>
      <vt:lpstr>HTMLを使うと</vt:lpstr>
      <vt:lpstr>HTMLの書き方</vt:lpstr>
      <vt:lpstr>ミニマムなHTMLの例</vt:lpstr>
      <vt:lpstr>ミニマムなHTMLの例</vt:lpstr>
      <vt:lpstr>CSSとは何か</vt:lpstr>
      <vt:lpstr>練習問題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パソなめ ～口座</dc:title>
  <dc:creator>user</dc:creator>
  <cp:lastModifiedBy>user</cp:lastModifiedBy>
  <cp:revision>92</cp:revision>
  <dcterms:created xsi:type="dcterms:W3CDTF">2023-07-22T16:29:31Z</dcterms:created>
  <dcterms:modified xsi:type="dcterms:W3CDTF">2023-12-14T03:35:20Z</dcterms:modified>
</cp:coreProperties>
</file>