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258" r:id="rId3"/>
    <p:sldId id="280" r:id="rId4"/>
    <p:sldId id="257" r:id="rId5"/>
    <p:sldId id="303" r:id="rId6"/>
    <p:sldId id="302" r:id="rId7"/>
    <p:sldId id="304" r:id="rId8"/>
    <p:sldId id="305" r:id="rId9"/>
    <p:sldId id="306"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07" r:id="rId25"/>
    <p:sldId id="324" r:id="rId26"/>
    <p:sldId id="323" r:id="rId27"/>
    <p:sldId id="330" r:id="rId28"/>
    <p:sldId id="325" r:id="rId29"/>
    <p:sldId id="326" r:id="rId30"/>
    <p:sldId id="327" r:id="rId31"/>
    <p:sldId id="328" r:id="rId32"/>
    <p:sldId id="329" r:id="rId33"/>
    <p:sldId id="331" r:id="rId34"/>
    <p:sldId id="332" r:id="rId35"/>
    <p:sldId id="334" r:id="rId36"/>
    <p:sldId id="335" r:id="rId37"/>
    <p:sldId id="336" r:id="rId38"/>
    <p:sldId id="322"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CB38"/>
    <a:srgbClr val="97DBFB"/>
    <a:srgbClr val="000000"/>
    <a:srgbClr val="3E54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60"/>
  </p:normalViewPr>
  <p:slideViewPr>
    <p:cSldViewPr snapToGrid="0">
      <p:cViewPr varScale="1">
        <p:scale>
          <a:sx n="66" d="100"/>
          <a:sy n="66" d="100"/>
        </p:scale>
        <p:origin x="700" y="44"/>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708"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FF969E7-1B09-C431-BDE2-46A4872D00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08814AE-7D97-E4B6-1ECA-B49D94211D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1D45B6-6ADA-4AD4-896C-9C3C64400141}" type="datetimeFigureOut">
              <a:rPr kumimoji="1" lang="ja-JP" altLang="en-US" smtClean="0"/>
              <a:t>2023/12/19</a:t>
            </a:fld>
            <a:endParaRPr kumimoji="1" lang="ja-JP" altLang="en-US"/>
          </a:p>
        </p:txBody>
      </p:sp>
      <p:sp>
        <p:nvSpPr>
          <p:cNvPr id="4" name="フッター プレースホルダー 3">
            <a:extLst>
              <a:ext uri="{FF2B5EF4-FFF2-40B4-BE49-F238E27FC236}">
                <a16:creationId xmlns:a16="http://schemas.microsoft.com/office/drawing/2014/main" id="{B7964327-F430-245A-B3CB-5C7F4C3FEE2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9DEB70E-0E2B-9D83-7B98-AB6E961C35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14FBB0-2EF3-45DE-8291-33430E407669}" type="slidenum">
              <a:rPr kumimoji="1" lang="ja-JP" altLang="en-US" smtClean="0"/>
              <a:t>‹#›</a:t>
            </a:fld>
            <a:endParaRPr kumimoji="1" lang="ja-JP" altLang="en-US"/>
          </a:p>
        </p:txBody>
      </p:sp>
    </p:spTree>
    <p:extLst>
      <p:ext uri="{BB962C8B-B14F-4D97-AF65-F5344CB8AC3E}">
        <p14:creationId xmlns:p14="http://schemas.microsoft.com/office/powerpoint/2010/main" val="114083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93D31-E9F0-406D-AF99-3AB28FFDA748}" type="datetimeFigureOut">
              <a:rPr kumimoji="1" lang="ja-JP" altLang="en-US" smtClean="0"/>
              <a:t>2023/12/19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388D50-0803-4ECD-A6D9-87F5B8DCA9CA}" type="slidenum">
              <a:rPr kumimoji="1" lang="ja-JP" altLang="en-US" smtClean="0"/>
              <a:t>‹#›</a:t>
            </a:fld>
            <a:endParaRPr kumimoji="1" lang="ja-JP" altLang="en-US"/>
          </a:p>
        </p:txBody>
      </p:sp>
    </p:spTree>
    <p:extLst>
      <p:ext uri="{BB962C8B-B14F-4D97-AF65-F5344CB8AC3E}">
        <p14:creationId xmlns:p14="http://schemas.microsoft.com/office/powerpoint/2010/main" val="36147632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5DB4A-7C17-FB7A-CA4D-25DC56CB16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020417-B6C2-92AB-C3DD-DE2251F78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8" name="日付プレースホルダー 7">
            <a:extLst>
              <a:ext uri="{FF2B5EF4-FFF2-40B4-BE49-F238E27FC236}">
                <a16:creationId xmlns:a16="http://schemas.microsoft.com/office/drawing/2014/main" id="{37F411DA-C654-0B9B-A229-67F2B2D4503F}"/>
              </a:ext>
            </a:extLst>
          </p:cNvPr>
          <p:cNvSpPr>
            <a:spLocks noGrp="1"/>
          </p:cNvSpPr>
          <p:nvPr>
            <p:ph type="dt" sz="half" idx="10"/>
          </p:nvPr>
        </p:nvSpPr>
        <p:spPr/>
        <p:txBody>
          <a:bodyPr/>
          <a:lstStyle/>
          <a:p>
            <a:fld id="{80AC2DDB-412A-43EA-B62F-99F867D7F9AF}" type="datetime1">
              <a:rPr kumimoji="1" lang="ja-JP" altLang="en-US" smtClean="0"/>
              <a:t>2023/12/19</a:t>
            </a:fld>
            <a:endParaRPr kumimoji="1" lang="ja-JP" altLang="en-US"/>
          </a:p>
        </p:txBody>
      </p:sp>
      <p:sp>
        <p:nvSpPr>
          <p:cNvPr id="9" name="フッター プレースホルダー 8">
            <a:extLst>
              <a:ext uri="{FF2B5EF4-FFF2-40B4-BE49-F238E27FC236}">
                <a16:creationId xmlns:a16="http://schemas.microsoft.com/office/drawing/2014/main" id="{AA2981E6-BA87-2808-35A1-8D7E480B0FD0}"/>
              </a:ext>
            </a:extLst>
          </p:cNvPr>
          <p:cNvSpPr>
            <a:spLocks noGrp="1"/>
          </p:cNvSpPr>
          <p:nvPr>
            <p:ph type="ftr" sz="quarter" idx="11"/>
          </p:nvPr>
        </p:nvSpPr>
        <p:spPr/>
        <p:txBody>
          <a:bodyPr/>
          <a:lstStyle/>
          <a:p>
            <a:r>
              <a:rPr kumimoji="1" lang="en-US" altLang="ja-JP"/>
              <a:t>Hikoto Iseda</a:t>
            </a:r>
            <a:endParaRPr kumimoji="1" lang="ja-JP" altLang="en-US" dirty="0"/>
          </a:p>
        </p:txBody>
      </p:sp>
      <p:sp>
        <p:nvSpPr>
          <p:cNvPr id="10" name="スライド番号プレースホルダー 9">
            <a:extLst>
              <a:ext uri="{FF2B5EF4-FFF2-40B4-BE49-F238E27FC236}">
                <a16:creationId xmlns:a16="http://schemas.microsoft.com/office/drawing/2014/main" id="{5B7BB104-6D64-B9DA-CAEA-01EA652D2FEF}"/>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287760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C600B9-4BE7-670A-E2C3-30D8107A158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D44E7A-57B4-C258-489F-0CB325BD8DC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00127E-3580-CFF2-A6DA-E86312EFB56D}"/>
              </a:ext>
            </a:extLst>
          </p:cNvPr>
          <p:cNvSpPr>
            <a:spLocks noGrp="1"/>
          </p:cNvSpPr>
          <p:nvPr>
            <p:ph type="dt" sz="half" idx="10"/>
          </p:nvPr>
        </p:nvSpPr>
        <p:spPr/>
        <p:txBody>
          <a:bodyPr/>
          <a:lstStyle/>
          <a:p>
            <a:fld id="{14269E9C-28EE-416D-9D17-5475C2C208E3}" type="datetime1">
              <a:rPr kumimoji="1" lang="ja-JP" altLang="en-US" smtClean="0"/>
              <a:t>2023/12/19</a:t>
            </a:fld>
            <a:endParaRPr kumimoji="1" lang="ja-JP" altLang="en-US"/>
          </a:p>
        </p:txBody>
      </p:sp>
      <p:sp>
        <p:nvSpPr>
          <p:cNvPr id="5" name="フッター プレースホルダー 4">
            <a:extLst>
              <a:ext uri="{FF2B5EF4-FFF2-40B4-BE49-F238E27FC236}">
                <a16:creationId xmlns:a16="http://schemas.microsoft.com/office/drawing/2014/main" id="{8CDB89F3-4278-C88D-2DD7-D0838C16F534}"/>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A2659BDF-17DE-9852-F6BE-8FC8389BD4BB}"/>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09989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5E0CFA1-4166-2762-59F4-EA9401EA975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C951CA-7BB3-11A3-2336-D05673D01F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CE256D-0A07-0785-98DD-AB516BEBEFC4}"/>
              </a:ext>
            </a:extLst>
          </p:cNvPr>
          <p:cNvSpPr>
            <a:spLocks noGrp="1"/>
          </p:cNvSpPr>
          <p:nvPr>
            <p:ph type="dt" sz="half" idx="10"/>
          </p:nvPr>
        </p:nvSpPr>
        <p:spPr/>
        <p:txBody>
          <a:bodyPr/>
          <a:lstStyle/>
          <a:p>
            <a:fld id="{5E8D0F14-D115-4099-BBB6-A5E10CA81BC3}" type="datetime1">
              <a:rPr kumimoji="1" lang="ja-JP" altLang="en-US" smtClean="0"/>
              <a:t>2023/12/19</a:t>
            </a:fld>
            <a:endParaRPr kumimoji="1" lang="ja-JP" altLang="en-US"/>
          </a:p>
        </p:txBody>
      </p:sp>
      <p:sp>
        <p:nvSpPr>
          <p:cNvPr id="5" name="フッター プレースホルダー 4">
            <a:extLst>
              <a:ext uri="{FF2B5EF4-FFF2-40B4-BE49-F238E27FC236}">
                <a16:creationId xmlns:a16="http://schemas.microsoft.com/office/drawing/2014/main" id="{D91D52B8-6C18-1C64-2755-7B7E955FDC42}"/>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4011657C-3FB4-F2DD-1682-D2FC9DD8E105}"/>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8488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88F64C-CC2B-4E7B-3E43-F0F6A8F721A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DE0743-E2A6-FEE8-D751-5B67FBC78C0E}"/>
              </a:ext>
            </a:extLst>
          </p:cNvPr>
          <p:cNvSpPr>
            <a:spLocks noGrp="1"/>
          </p:cNvSpPr>
          <p:nvPr>
            <p:ph idx="1"/>
          </p:nvPr>
        </p:nvSpPr>
        <p:spPr/>
        <p:txBody>
          <a:bodyPr/>
          <a:lstStyle>
            <a:lvl2pPr marL="685800" indent="-228600">
              <a:buFont typeface="Wingdings" panose="05000000000000000000" pitchFamily="2" charset="2"/>
              <a:buChar char="Ø"/>
              <a:defRPr>
                <a:solidFill>
                  <a:schemeClr val="tx1"/>
                </a:solidFill>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4C02B1C8-7C1B-3B03-17C7-D5C725EEAA31}"/>
              </a:ext>
            </a:extLst>
          </p:cNvPr>
          <p:cNvSpPr>
            <a:spLocks noGrp="1"/>
          </p:cNvSpPr>
          <p:nvPr>
            <p:ph type="dt" sz="half" idx="10"/>
          </p:nvPr>
        </p:nvSpPr>
        <p:spPr/>
        <p:txBody>
          <a:bodyPr/>
          <a:lstStyle/>
          <a:p>
            <a:fld id="{5F445F94-82C4-45F8-BDD4-E45804452C1C}" type="datetime1">
              <a:rPr kumimoji="1" lang="ja-JP" altLang="en-US" smtClean="0"/>
              <a:t>2023/12/19</a:t>
            </a:fld>
            <a:endParaRPr kumimoji="1" lang="ja-JP" altLang="en-US"/>
          </a:p>
        </p:txBody>
      </p:sp>
      <p:sp>
        <p:nvSpPr>
          <p:cNvPr id="5" name="フッター プレースホルダー 4">
            <a:extLst>
              <a:ext uri="{FF2B5EF4-FFF2-40B4-BE49-F238E27FC236}">
                <a16:creationId xmlns:a16="http://schemas.microsoft.com/office/drawing/2014/main" id="{98A6A203-F63C-C7B0-A0B2-010D1AC162F2}"/>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A744EEF8-58C6-98E4-DD7F-97ACDEA8BB46}"/>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9697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7D79F-4B79-B726-D0FB-80C928BDDF6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8F5FAA-1B17-971B-A6C9-B2C5F8D914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0D8AA84-317C-19EB-0D35-F0E3B7BDD0BD}"/>
              </a:ext>
            </a:extLst>
          </p:cNvPr>
          <p:cNvSpPr>
            <a:spLocks noGrp="1"/>
          </p:cNvSpPr>
          <p:nvPr>
            <p:ph type="dt" sz="half" idx="10"/>
          </p:nvPr>
        </p:nvSpPr>
        <p:spPr/>
        <p:txBody>
          <a:bodyPr/>
          <a:lstStyle/>
          <a:p>
            <a:fld id="{314BD4BF-1C4B-48D0-ACF3-6A249BBC21C5}" type="datetime1">
              <a:rPr kumimoji="1" lang="ja-JP" altLang="en-US" smtClean="0"/>
              <a:t>2023/12/19</a:t>
            </a:fld>
            <a:endParaRPr kumimoji="1" lang="ja-JP" altLang="en-US"/>
          </a:p>
        </p:txBody>
      </p:sp>
      <p:sp>
        <p:nvSpPr>
          <p:cNvPr id="5" name="フッター プレースホルダー 4">
            <a:extLst>
              <a:ext uri="{FF2B5EF4-FFF2-40B4-BE49-F238E27FC236}">
                <a16:creationId xmlns:a16="http://schemas.microsoft.com/office/drawing/2014/main" id="{84705317-CA01-D79E-249B-80B8DA106B9B}"/>
              </a:ext>
            </a:extLst>
          </p:cNvPr>
          <p:cNvSpPr>
            <a:spLocks noGrp="1"/>
          </p:cNvSpPr>
          <p:nvPr>
            <p:ph type="ftr" sz="quarter" idx="11"/>
          </p:nvPr>
        </p:nvSpPr>
        <p:spPr/>
        <p:txBody>
          <a:body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60443F58-0E78-7A5E-CBC2-3016C5D9DB46}"/>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42141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0DC50-2F39-CE1D-26C0-787077E6B1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021898-1859-0A34-B49C-FD33610D113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9FFC0E9-3E6F-53FF-9886-C527FACADE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E6D226F-57EB-99EA-4CD3-AFB206A14219}"/>
              </a:ext>
            </a:extLst>
          </p:cNvPr>
          <p:cNvSpPr>
            <a:spLocks noGrp="1"/>
          </p:cNvSpPr>
          <p:nvPr>
            <p:ph type="dt" sz="half" idx="10"/>
          </p:nvPr>
        </p:nvSpPr>
        <p:spPr/>
        <p:txBody>
          <a:bodyPr/>
          <a:lstStyle/>
          <a:p>
            <a:fld id="{3BE8DDFD-C5AB-45B6-9FDC-69112C9A5FAE}" type="datetime1">
              <a:rPr kumimoji="1" lang="ja-JP" altLang="en-US" smtClean="0"/>
              <a:t>2023/12/19</a:t>
            </a:fld>
            <a:endParaRPr kumimoji="1" lang="ja-JP" altLang="en-US"/>
          </a:p>
        </p:txBody>
      </p:sp>
      <p:sp>
        <p:nvSpPr>
          <p:cNvPr id="6" name="フッター プレースホルダー 5">
            <a:extLst>
              <a:ext uri="{FF2B5EF4-FFF2-40B4-BE49-F238E27FC236}">
                <a16:creationId xmlns:a16="http://schemas.microsoft.com/office/drawing/2014/main" id="{7CAA250E-DB7B-60EC-BDB4-FDA0977CBC7C}"/>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031C0B5F-6D68-1904-3A1A-3BA5E628EEAE}"/>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02027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DEF78-4EFF-281E-1BDE-C9D4CEC6D6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3BDD3-DFD6-10CE-9C60-2EB2453C5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AC2C67-5A2D-9537-7B41-11E9D3E386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7F0778-9D55-6519-0B29-F1D29919D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C7EA45D-212B-8396-5CB9-9BF01538CAA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766870-5CFD-73D1-D3AD-3F74965F5D45}"/>
              </a:ext>
            </a:extLst>
          </p:cNvPr>
          <p:cNvSpPr>
            <a:spLocks noGrp="1"/>
          </p:cNvSpPr>
          <p:nvPr>
            <p:ph type="dt" sz="half" idx="10"/>
          </p:nvPr>
        </p:nvSpPr>
        <p:spPr/>
        <p:txBody>
          <a:bodyPr/>
          <a:lstStyle/>
          <a:p>
            <a:fld id="{A5716A54-DC42-4C59-85C5-5D773D698700}" type="datetime1">
              <a:rPr kumimoji="1" lang="ja-JP" altLang="en-US" smtClean="0"/>
              <a:t>2023/12/19</a:t>
            </a:fld>
            <a:endParaRPr kumimoji="1" lang="ja-JP" altLang="en-US"/>
          </a:p>
        </p:txBody>
      </p:sp>
      <p:sp>
        <p:nvSpPr>
          <p:cNvPr id="8" name="フッター プレースホルダー 7">
            <a:extLst>
              <a:ext uri="{FF2B5EF4-FFF2-40B4-BE49-F238E27FC236}">
                <a16:creationId xmlns:a16="http://schemas.microsoft.com/office/drawing/2014/main" id="{FB40F331-4C17-11D3-DC0C-536460177B90}"/>
              </a:ext>
            </a:extLst>
          </p:cNvPr>
          <p:cNvSpPr>
            <a:spLocks noGrp="1"/>
          </p:cNvSpPr>
          <p:nvPr>
            <p:ph type="ftr" sz="quarter" idx="11"/>
          </p:nvPr>
        </p:nvSpPr>
        <p:spPr/>
        <p:txBody>
          <a:bodyPr/>
          <a:lstStyle/>
          <a:p>
            <a:r>
              <a:rPr kumimoji="1" lang="en-US" altLang="ja-JP"/>
              <a:t>Hikoto Iseda</a:t>
            </a:r>
            <a:endParaRPr kumimoji="1" lang="ja-JP" altLang="en-US"/>
          </a:p>
        </p:txBody>
      </p:sp>
      <p:sp>
        <p:nvSpPr>
          <p:cNvPr id="9" name="スライド番号プレースホルダー 8">
            <a:extLst>
              <a:ext uri="{FF2B5EF4-FFF2-40B4-BE49-F238E27FC236}">
                <a16:creationId xmlns:a16="http://schemas.microsoft.com/office/drawing/2014/main" id="{F128A13F-C9CD-4387-6208-BB0A6A2FC943}"/>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101431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2034E4-35E9-360A-BF69-6CD1174C24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B84CD0B-F2A4-57AC-C3C5-45A7DF5AEA81}"/>
              </a:ext>
            </a:extLst>
          </p:cNvPr>
          <p:cNvSpPr>
            <a:spLocks noGrp="1"/>
          </p:cNvSpPr>
          <p:nvPr>
            <p:ph type="dt" sz="half" idx="10"/>
          </p:nvPr>
        </p:nvSpPr>
        <p:spPr/>
        <p:txBody>
          <a:bodyPr/>
          <a:lstStyle/>
          <a:p>
            <a:fld id="{D01346BF-8EEE-4149-86E0-41E38AAAC9AE}" type="datetime1">
              <a:rPr kumimoji="1" lang="ja-JP" altLang="en-US" smtClean="0"/>
              <a:t>2023/12/19</a:t>
            </a:fld>
            <a:endParaRPr kumimoji="1" lang="ja-JP" altLang="en-US"/>
          </a:p>
        </p:txBody>
      </p:sp>
      <p:sp>
        <p:nvSpPr>
          <p:cNvPr id="4" name="フッター プレースホルダー 3">
            <a:extLst>
              <a:ext uri="{FF2B5EF4-FFF2-40B4-BE49-F238E27FC236}">
                <a16:creationId xmlns:a16="http://schemas.microsoft.com/office/drawing/2014/main" id="{517B532D-0D02-BD8E-91B2-382285A1E4CE}"/>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7D30-8FAD-67F5-A0D1-BC6D63B59569}"/>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425147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2F2AE5-23DC-81C1-3398-305659AFAB6E}"/>
              </a:ext>
            </a:extLst>
          </p:cNvPr>
          <p:cNvSpPr>
            <a:spLocks noGrp="1"/>
          </p:cNvSpPr>
          <p:nvPr>
            <p:ph type="dt" sz="half" idx="10"/>
          </p:nvPr>
        </p:nvSpPr>
        <p:spPr/>
        <p:txBody>
          <a:bodyPr/>
          <a:lstStyle/>
          <a:p>
            <a:fld id="{5B1F8D5C-9245-40CB-9577-A9D49224B40F}" type="datetime1">
              <a:rPr kumimoji="1" lang="ja-JP" altLang="en-US" smtClean="0"/>
              <a:t>2023/12/19</a:t>
            </a:fld>
            <a:endParaRPr kumimoji="1" lang="ja-JP" altLang="en-US"/>
          </a:p>
        </p:txBody>
      </p:sp>
      <p:sp>
        <p:nvSpPr>
          <p:cNvPr id="3" name="フッター プレースホルダー 2">
            <a:extLst>
              <a:ext uri="{FF2B5EF4-FFF2-40B4-BE49-F238E27FC236}">
                <a16:creationId xmlns:a16="http://schemas.microsoft.com/office/drawing/2014/main" id="{8F3EFF4F-C67B-7447-C415-46F07CB69583}"/>
              </a:ext>
            </a:extLst>
          </p:cNvPr>
          <p:cNvSpPr>
            <a:spLocks noGrp="1"/>
          </p:cNvSpPr>
          <p:nvPr>
            <p:ph type="ftr" sz="quarter" idx="11"/>
          </p:nvPr>
        </p:nvSpPr>
        <p:spPr/>
        <p:txBody>
          <a:bodyPr/>
          <a:lstStyle/>
          <a:p>
            <a:r>
              <a:rPr kumimoji="1" lang="en-US" altLang="ja-JP"/>
              <a:t>Hikoto Iseda</a:t>
            </a:r>
            <a:endParaRPr kumimoji="1" lang="ja-JP" altLang="en-US"/>
          </a:p>
        </p:txBody>
      </p:sp>
      <p:sp>
        <p:nvSpPr>
          <p:cNvPr id="4" name="スライド番号プレースホルダー 3">
            <a:extLst>
              <a:ext uri="{FF2B5EF4-FFF2-40B4-BE49-F238E27FC236}">
                <a16:creationId xmlns:a16="http://schemas.microsoft.com/office/drawing/2014/main" id="{DF892526-5F72-1E67-6218-DE62DB7F2282}"/>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293545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76DB-6807-9843-B054-A36A3ECC96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5728BE6-1984-E78A-BE7A-C7A3B49C7A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A28A63-3243-F990-BFA0-F10AF2035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1E7C57-256C-5930-75E9-E7662C41A95F}"/>
              </a:ext>
            </a:extLst>
          </p:cNvPr>
          <p:cNvSpPr>
            <a:spLocks noGrp="1"/>
          </p:cNvSpPr>
          <p:nvPr>
            <p:ph type="dt" sz="half" idx="10"/>
          </p:nvPr>
        </p:nvSpPr>
        <p:spPr/>
        <p:txBody>
          <a:bodyPr/>
          <a:lstStyle/>
          <a:p>
            <a:fld id="{4A5B6871-7E59-413E-922C-E2CF459FF99B}" type="datetime1">
              <a:rPr kumimoji="1" lang="ja-JP" altLang="en-US" smtClean="0"/>
              <a:t>2023/12/19</a:t>
            </a:fld>
            <a:endParaRPr kumimoji="1" lang="ja-JP" altLang="en-US"/>
          </a:p>
        </p:txBody>
      </p:sp>
      <p:sp>
        <p:nvSpPr>
          <p:cNvPr id="6" name="フッター プレースホルダー 5">
            <a:extLst>
              <a:ext uri="{FF2B5EF4-FFF2-40B4-BE49-F238E27FC236}">
                <a16:creationId xmlns:a16="http://schemas.microsoft.com/office/drawing/2014/main" id="{01E20200-2CCA-85B2-314D-61B9FBFB9A2F}"/>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0444C86F-9699-56AD-C255-4D880BBFFC32}"/>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36499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D3001-3EDF-E03D-CD2C-5AB5C9A3CB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E670CA6-103D-E482-8A44-1F4551E69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78D2581-00AB-1EF1-362F-319C75A60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A7958C-4B8D-7C11-335B-879CE0C098AF}"/>
              </a:ext>
            </a:extLst>
          </p:cNvPr>
          <p:cNvSpPr>
            <a:spLocks noGrp="1"/>
          </p:cNvSpPr>
          <p:nvPr>
            <p:ph type="dt" sz="half" idx="10"/>
          </p:nvPr>
        </p:nvSpPr>
        <p:spPr/>
        <p:txBody>
          <a:bodyPr/>
          <a:lstStyle/>
          <a:p>
            <a:fld id="{5D05A50E-9A1A-4EAF-8E0F-F2735CA1978F}" type="datetime1">
              <a:rPr kumimoji="1" lang="ja-JP" altLang="en-US" smtClean="0"/>
              <a:t>2023/12/19</a:t>
            </a:fld>
            <a:endParaRPr kumimoji="1" lang="ja-JP" altLang="en-US"/>
          </a:p>
        </p:txBody>
      </p:sp>
      <p:sp>
        <p:nvSpPr>
          <p:cNvPr id="6" name="フッター プレースホルダー 5">
            <a:extLst>
              <a:ext uri="{FF2B5EF4-FFF2-40B4-BE49-F238E27FC236}">
                <a16:creationId xmlns:a16="http://schemas.microsoft.com/office/drawing/2014/main" id="{5A4958AA-15A5-F2FD-1E37-706CB80C1486}"/>
              </a:ext>
            </a:extLst>
          </p:cNvPr>
          <p:cNvSpPr>
            <a:spLocks noGrp="1"/>
          </p:cNvSpPr>
          <p:nvPr>
            <p:ph type="ftr" sz="quarter" idx="11"/>
          </p:nvPr>
        </p:nvSpPr>
        <p:spPr/>
        <p:txBody>
          <a:bodyPr/>
          <a:lstStyle/>
          <a:p>
            <a:r>
              <a:rPr kumimoji="1" lang="en-US" altLang="ja-JP"/>
              <a:t>Hikoto Iseda</a:t>
            </a:r>
            <a:endParaRPr kumimoji="1" lang="ja-JP" altLang="en-US"/>
          </a:p>
        </p:txBody>
      </p:sp>
      <p:sp>
        <p:nvSpPr>
          <p:cNvPr id="7" name="スライド番号プレースホルダー 6">
            <a:extLst>
              <a:ext uri="{FF2B5EF4-FFF2-40B4-BE49-F238E27FC236}">
                <a16:creationId xmlns:a16="http://schemas.microsoft.com/office/drawing/2014/main" id="{DAB23614-9C82-05F7-FFF6-D2D1328101BA}"/>
              </a:ext>
            </a:extLst>
          </p:cNvPr>
          <p:cNvSpPr>
            <a:spLocks noGrp="1"/>
          </p:cNvSpPr>
          <p:nvPr>
            <p:ph type="sldNum" sz="quarter" idx="12"/>
          </p:nvPr>
        </p:nvSpPr>
        <p:spPr/>
        <p:txBody>
          <a:body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146070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46ECA89-145F-F677-32D0-A5B94A0F0A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26F96-C2E0-88AF-0E03-1A47F05DDD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80059A-EC5C-731A-3857-E6C3C8C90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E2FBC-787B-4C97-8CC0-E9917DA10A4D}" type="datetime1">
              <a:rPr kumimoji="1" lang="ja-JP" altLang="en-US" smtClean="0"/>
              <a:t>2023/12/19</a:t>
            </a:fld>
            <a:endParaRPr kumimoji="1" lang="ja-JP" altLang="en-US"/>
          </a:p>
        </p:txBody>
      </p:sp>
      <p:sp>
        <p:nvSpPr>
          <p:cNvPr id="5" name="フッター プレースホルダー 4">
            <a:extLst>
              <a:ext uri="{FF2B5EF4-FFF2-40B4-BE49-F238E27FC236}">
                <a16:creationId xmlns:a16="http://schemas.microsoft.com/office/drawing/2014/main" id="{B2882893-BF09-6070-E6DE-1BAC75A72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Hikoto Iseda</a:t>
            </a:r>
            <a:endParaRPr kumimoji="1" lang="ja-JP" altLang="en-US"/>
          </a:p>
        </p:txBody>
      </p:sp>
      <p:sp>
        <p:nvSpPr>
          <p:cNvPr id="6" name="スライド番号プレースホルダー 5">
            <a:extLst>
              <a:ext uri="{FF2B5EF4-FFF2-40B4-BE49-F238E27FC236}">
                <a16:creationId xmlns:a16="http://schemas.microsoft.com/office/drawing/2014/main" id="{D05D0205-8149-1155-A806-4E04C2D7BA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56BE1-9742-4F29-8D63-9E2A886A5384}" type="slidenum">
              <a:rPr kumimoji="1" lang="ja-JP" altLang="en-US" smtClean="0"/>
              <a:t>‹#›</a:t>
            </a:fld>
            <a:endParaRPr kumimoji="1" lang="ja-JP" altLang="en-US"/>
          </a:p>
        </p:txBody>
      </p:sp>
    </p:spTree>
    <p:extLst>
      <p:ext uri="{BB962C8B-B14F-4D97-AF65-F5344CB8AC3E}">
        <p14:creationId xmlns:p14="http://schemas.microsoft.com/office/powerpoint/2010/main" val="3404814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mzn.asia/d/6t4mv2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0C8E-78EE-862A-CCAA-429339059975}"/>
              </a:ext>
            </a:extLst>
          </p:cNvPr>
          <p:cNvSpPr>
            <a:spLocks noGrp="1"/>
          </p:cNvSpPr>
          <p:nvPr>
            <p:ph type="ctrTitle"/>
          </p:nvPr>
        </p:nvSpPr>
        <p:spPr/>
        <p:txBody>
          <a:bodyPr/>
          <a:lstStyle/>
          <a:p>
            <a:r>
              <a:rPr kumimoji="1" lang="ja-JP" altLang="en-US" dirty="0"/>
              <a:t>第２回勉強会</a:t>
            </a:r>
          </a:p>
        </p:txBody>
      </p:sp>
      <p:sp>
        <p:nvSpPr>
          <p:cNvPr id="3" name="字幕 2">
            <a:extLst>
              <a:ext uri="{FF2B5EF4-FFF2-40B4-BE49-F238E27FC236}">
                <a16:creationId xmlns:a16="http://schemas.microsoft.com/office/drawing/2014/main" id="{8FAF6A33-F9A7-EC6C-B061-FF3E002B5302}"/>
              </a:ext>
            </a:extLst>
          </p:cNvPr>
          <p:cNvSpPr>
            <a:spLocks noGrp="1"/>
          </p:cNvSpPr>
          <p:nvPr>
            <p:ph type="subTitle" idx="1"/>
          </p:nvPr>
        </p:nvSpPr>
        <p:spPr/>
        <p:txBody>
          <a:bodyPr/>
          <a:lstStyle/>
          <a:p>
            <a:r>
              <a:rPr kumimoji="1" lang="ja-JP" altLang="en-US" dirty="0"/>
              <a:t>基本情報技術者対策編</a:t>
            </a:r>
          </a:p>
        </p:txBody>
      </p:sp>
      <p:sp>
        <p:nvSpPr>
          <p:cNvPr id="4" name="フッター プレースホルダー 3">
            <a:extLst>
              <a:ext uri="{FF2B5EF4-FFF2-40B4-BE49-F238E27FC236}">
                <a16:creationId xmlns:a16="http://schemas.microsoft.com/office/drawing/2014/main" id="{295536D7-BB8C-6DEA-FEBA-E7D3CBC97300}"/>
              </a:ext>
            </a:extLst>
          </p:cNvPr>
          <p:cNvSpPr>
            <a:spLocks noGrp="1"/>
          </p:cNvSpPr>
          <p:nvPr>
            <p:ph type="ftr" sz="quarter" idx="11"/>
          </p:nvPr>
        </p:nvSpPr>
        <p:spPr/>
        <p:txBody>
          <a:bodyPr/>
          <a:lstStyle/>
          <a:p>
            <a:r>
              <a:rPr kumimoji="1" lang="en-US" altLang="ja-JP"/>
              <a:t>Hikoto Iseda</a:t>
            </a:r>
            <a:endParaRPr kumimoji="1" lang="ja-JP" altLang="en-US" dirty="0"/>
          </a:p>
        </p:txBody>
      </p:sp>
      <p:sp>
        <p:nvSpPr>
          <p:cNvPr id="5" name="スライド番号プレースホルダー 4">
            <a:extLst>
              <a:ext uri="{FF2B5EF4-FFF2-40B4-BE49-F238E27FC236}">
                <a16:creationId xmlns:a16="http://schemas.microsoft.com/office/drawing/2014/main" id="{8C97A960-59B6-E7A8-238C-34B0DE8A1F8E}"/>
              </a:ext>
            </a:extLst>
          </p:cNvPr>
          <p:cNvSpPr>
            <a:spLocks noGrp="1"/>
          </p:cNvSpPr>
          <p:nvPr>
            <p:ph type="sldNum" sz="quarter" idx="12"/>
          </p:nvPr>
        </p:nvSpPr>
        <p:spPr/>
        <p:txBody>
          <a:bodyPr/>
          <a:lstStyle/>
          <a:p>
            <a:fld id="{40E56BE1-9742-4F29-8D63-9E2A886A5384}" type="slidenum">
              <a:rPr kumimoji="1" lang="ja-JP" altLang="en-US" smtClean="0"/>
              <a:t>1</a:t>
            </a:fld>
            <a:endParaRPr kumimoji="1" lang="ja-JP" altLang="en-US"/>
          </a:p>
        </p:txBody>
      </p:sp>
    </p:spTree>
    <p:extLst>
      <p:ext uri="{BB962C8B-B14F-4D97-AF65-F5344CB8AC3E}">
        <p14:creationId xmlns:p14="http://schemas.microsoft.com/office/powerpoint/2010/main" val="303004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集合の概念を図式化したものをベン図と呼ぶ</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10</a:t>
            </a:fld>
            <a:endParaRPr kumimoji="1" lang="ja-JP" altLang="en-US"/>
          </a:p>
        </p:txBody>
      </p:sp>
      <p:sp>
        <p:nvSpPr>
          <p:cNvPr id="10" name="正方形/長方形 9">
            <a:extLst>
              <a:ext uri="{FF2B5EF4-FFF2-40B4-BE49-F238E27FC236}">
                <a16:creationId xmlns:a16="http://schemas.microsoft.com/office/drawing/2014/main" id="{53FEC8F9-64A8-9E81-294E-EF6A83BF5AF9}"/>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BC990A0-5E74-1998-255E-FF6F66466E2D}"/>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251AC2BB-A30D-092F-F861-07DA6C669B7E}"/>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DC93A63E-3A39-0184-C36A-FD7C0DB54193}"/>
                  </a:ext>
                </a:extLst>
              </p:cNvPr>
              <p:cNvSpPr/>
              <p:nvPr/>
            </p:nvSpPr>
            <p:spPr>
              <a:xfrm>
                <a:off x="3590590" y="2473517"/>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14" name="正方形/長方形 13">
                <a:extLst>
                  <a:ext uri="{FF2B5EF4-FFF2-40B4-BE49-F238E27FC236}">
                    <a16:creationId xmlns:a16="http://schemas.microsoft.com/office/drawing/2014/main" id="{DC93A63E-3A39-0184-C36A-FD7C0DB54193}"/>
                  </a:ext>
                </a:extLst>
              </p:cNvPr>
              <p:cNvSpPr>
                <a:spLocks noRot="1" noChangeAspect="1" noMove="1" noResize="1" noEditPoints="1" noAdjustHandles="1" noChangeArrowheads="1" noChangeShapeType="1" noTextEdit="1"/>
              </p:cNvSpPr>
              <p:nvPr/>
            </p:nvSpPr>
            <p:spPr>
              <a:xfrm>
                <a:off x="3590590" y="2473517"/>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E5084EE-4AC9-DB5D-0A84-496E2CFC08B9}"/>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DE5084EE-4AC9-DB5D-0A84-496E2CFC08B9}"/>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F38AFFE-B707-50A3-1A61-F0C8775DFEB9}"/>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17" name="テキスト ボックス 16">
                <a:extLst>
                  <a:ext uri="{FF2B5EF4-FFF2-40B4-BE49-F238E27FC236}">
                    <a16:creationId xmlns:a16="http://schemas.microsoft.com/office/drawing/2014/main" id="{EF38AFFE-B707-50A3-1A61-F0C8775DFEB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405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楕円 30">
            <a:extLst>
              <a:ext uri="{FF2B5EF4-FFF2-40B4-BE49-F238E27FC236}">
                <a16:creationId xmlns:a16="http://schemas.microsoft.com/office/drawing/2014/main" id="{D0DC157F-9774-B00C-966F-90324D5572E5}"/>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11</a:t>
            </a:fld>
            <a:endParaRPr kumimoji="1" lang="ja-JP" altLang="en-US"/>
          </a:p>
        </p:txBody>
      </p:sp>
      <p:sp>
        <p:nvSpPr>
          <p:cNvPr id="10" name="正方形/長方形 9">
            <a:extLst>
              <a:ext uri="{FF2B5EF4-FFF2-40B4-BE49-F238E27FC236}">
                <a16:creationId xmlns:a16="http://schemas.microsoft.com/office/drawing/2014/main" id="{53FEC8F9-64A8-9E81-294E-EF6A83BF5AF9}"/>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BC990A0-5E74-1998-255E-FF6F66466E2D}"/>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DC93A63E-3A39-0184-C36A-FD7C0DB54193}"/>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14" name="正方形/長方形 13">
                <a:extLst>
                  <a:ext uri="{FF2B5EF4-FFF2-40B4-BE49-F238E27FC236}">
                    <a16:creationId xmlns:a16="http://schemas.microsoft.com/office/drawing/2014/main" id="{DC93A63E-3A39-0184-C36A-FD7C0DB54193}"/>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E5084EE-4AC9-DB5D-0A84-496E2CFC08B9}"/>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16" name="テキスト ボックス 15">
                <a:extLst>
                  <a:ext uri="{FF2B5EF4-FFF2-40B4-BE49-F238E27FC236}">
                    <a16:creationId xmlns:a16="http://schemas.microsoft.com/office/drawing/2014/main" id="{DE5084EE-4AC9-DB5D-0A84-496E2CFC08B9}"/>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F38AFFE-B707-50A3-1A61-F0C8775DFEB9}"/>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17" name="テキスト ボックス 16">
                <a:extLst>
                  <a:ext uri="{FF2B5EF4-FFF2-40B4-BE49-F238E27FC236}">
                    <a16:creationId xmlns:a16="http://schemas.microsoft.com/office/drawing/2014/main" id="{EF38AFFE-B707-50A3-1A61-F0C8775DFEB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F509151-EE40-1AF2-C8CB-9FD464D38548}"/>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7" name="テキスト ボックス 6">
            <a:extLst>
              <a:ext uri="{FF2B5EF4-FFF2-40B4-BE49-F238E27FC236}">
                <a16:creationId xmlns:a16="http://schemas.microsoft.com/office/drawing/2014/main" id="{C13F1D75-B41B-BD1B-45BF-A127D87EE7CA}"/>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8" name="テキスト ボックス 7">
            <a:extLst>
              <a:ext uri="{FF2B5EF4-FFF2-40B4-BE49-F238E27FC236}">
                <a16:creationId xmlns:a16="http://schemas.microsoft.com/office/drawing/2014/main" id="{D21F68D6-77E8-1315-8A16-8B64C61BB518}"/>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11" name="テキスト ボックス 10">
            <a:extLst>
              <a:ext uri="{FF2B5EF4-FFF2-40B4-BE49-F238E27FC236}">
                <a16:creationId xmlns:a16="http://schemas.microsoft.com/office/drawing/2014/main" id="{1D3E4040-4870-35C9-EFBE-DE2D483461CB}"/>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18" name="テキスト ボックス 17">
            <a:extLst>
              <a:ext uri="{FF2B5EF4-FFF2-40B4-BE49-F238E27FC236}">
                <a16:creationId xmlns:a16="http://schemas.microsoft.com/office/drawing/2014/main" id="{DD30CE35-68A1-33CB-A07C-252765DF35FE}"/>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19" name="テキスト ボックス 18">
            <a:extLst>
              <a:ext uri="{FF2B5EF4-FFF2-40B4-BE49-F238E27FC236}">
                <a16:creationId xmlns:a16="http://schemas.microsoft.com/office/drawing/2014/main" id="{BF4F5CE7-641D-0609-1825-4231E47EA22A}"/>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20" name="テキスト ボックス 19">
            <a:extLst>
              <a:ext uri="{FF2B5EF4-FFF2-40B4-BE49-F238E27FC236}">
                <a16:creationId xmlns:a16="http://schemas.microsoft.com/office/drawing/2014/main" id="{2FE55A8D-94C9-8D14-E649-DE763B686607}"/>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21" name="テキスト ボックス 20">
            <a:extLst>
              <a:ext uri="{FF2B5EF4-FFF2-40B4-BE49-F238E27FC236}">
                <a16:creationId xmlns:a16="http://schemas.microsoft.com/office/drawing/2014/main" id="{6A75A0A4-F345-AA3E-08CE-F059C5212F9D}"/>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22" name="テキスト ボックス 21">
            <a:extLst>
              <a:ext uri="{FF2B5EF4-FFF2-40B4-BE49-F238E27FC236}">
                <a16:creationId xmlns:a16="http://schemas.microsoft.com/office/drawing/2014/main" id="{9A6D624A-E1AA-F536-CBD9-80885A552B94}"/>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27" name="テキスト ボックス 26">
            <a:extLst>
              <a:ext uri="{FF2B5EF4-FFF2-40B4-BE49-F238E27FC236}">
                <a16:creationId xmlns:a16="http://schemas.microsoft.com/office/drawing/2014/main" id="{03075D6D-1E9B-2076-C7AB-580CAC08B243}"/>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28" name="テキスト ボックス 27">
            <a:extLst>
              <a:ext uri="{FF2B5EF4-FFF2-40B4-BE49-F238E27FC236}">
                <a16:creationId xmlns:a16="http://schemas.microsoft.com/office/drawing/2014/main" id="{D8C94D4C-1F8D-B61B-16DA-F5D73FDC6901}"/>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29" name="テキスト ボックス 28">
            <a:extLst>
              <a:ext uri="{FF2B5EF4-FFF2-40B4-BE49-F238E27FC236}">
                <a16:creationId xmlns:a16="http://schemas.microsoft.com/office/drawing/2014/main" id="{9FBE5048-D9AE-9DB2-A388-E5C882154417}"/>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30" name="テキスト ボックス 29">
            <a:extLst>
              <a:ext uri="{FF2B5EF4-FFF2-40B4-BE49-F238E27FC236}">
                <a16:creationId xmlns:a16="http://schemas.microsoft.com/office/drawing/2014/main" id="{5615F80C-70D5-5701-BDE7-B503884E8D54}"/>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381585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12</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4113948" cy="1287131"/>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287176" y="2588797"/>
                <a:ext cx="18117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𝑋𝑌</m:t>
                      </m:r>
                    </m:oMath>
                  </m:oMathPara>
                </a14:m>
                <a:endParaRPr kumimoji="1" lang="en-US" altLang="ja-JP" sz="2400" b="0" dirty="0">
                  <a:ea typeface="Cambria Math" panose="02040503050406030204" pitchFamily="18" charset="0"/>
                </a:endParaRPr>
              </a:p>
            </p:txBody>
          </p:sp>
        </mc:Choice>
        <mc:Fallback xmlns="">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287176" y="2588797"/>
                <a:ext cx="1811778"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117788" y="3461552"/>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であり、同時に</a:t>
            </a:r>
            <a:r>
              <a:rPr kumimoji="1" lang="en-US" altLang="ja-JP" dirty="0"/>
              <a:t>Y</a:t>
            </a:r>
            <a:r>
              <a:rPr kumimoji="1" lang="ja-JP" altLang="en-US" dirty="0"/>
              <a:t>であるような数の集合（</a:t>
            </a:r>
            <a:r>
              <a:rPr kumimoji="1" lang="en-US" altLang="ja-JP" dirty="0"/>
              <a:t>3</a:t>
            </a:r>
            <a:r>
              <a:rPr kumimoji="1" lang="ja-JP" altLang="en-US" dirty="0"/>
              <a:t>、９、</a:t>
            </a:r>
            <a:r>
              <a:rPr kumimoji="1" lang="en-US" altLang="ja-JP" dirty="0"/>
              <a:t>15</a:t>
            </a:r>
            <a:r>
              <a:rPr kumimoji="1" lang="ja-JP" altLang="en-US" dirty="0"/>
              <a:t>など）を</a:t>
            </a:r>
            <a:r>
              <a:rPr kumimoji="1" lang="en-US" altLang="ja-JP" dirty="0"/>
              <a:t>X</a:t>
            </a:r>
            <a:r>
              <a:rPr kumimoji="1" lang="ja-JP" altLang="en-US" dirty="0"/>
              <a:t>と</a:t>
            </a:r>
            <a:r>
              <a:rPr kumimoji="1" lang="en-US" altLang="ja-JP" dirty="0"/>
              <a:t>Y</a:t>
            </a:r>
            <a:r>
              <a:rPr kumimoji="1" lang="ja-JP" altLang="en-US" dirty="0"/>
              <a:t>の</a:t>
            </a:r>
            <a:r>
              <a:rPr kumimoji="1" lang="ja-JP" altLang="en-US" b="1" dirty="0"/>
              <a:t>積集合</a:t>
            </a:r>
            <a:r>
              <a:rPr kumimoji="1" lang="ja-JP" altLang="en-US" dirty="0"/>
              <a:t>と呼ぶ</a:t>
            </a:r>
          </a:p>
        </p:txBody>
      </p:sp>
      <p:sp>
        <p:nvSpPr>
          <p:cNvPr id="36" name="楕円 35">
            <a:extLst>
              <a:ext uri="{FF2B5EF4-FFF2-40B4-BE49-F238E27FC236}">
                <a16:creationId xmlns:a16="http://schemas.microsoft.com/office/drawing/2014/main" id="{76240497-3199-7225-E7B5-9283A00B6A9B}"/>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8BF5E4C6-3E4D-4D02-EA28-1F4552B38DA6}"/>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CF242EC-8C4B-D1EA-1F5A-3E5B2AD565D1}"/>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1C70656F-39FE-8390-D1D0-1516821AB9BC}"/>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39" name="正方形/長方形 38">
                <a:extLst>
                  <a:ext uri="{FF2B5EF4-FFF2-40B4-BE49-F238E27FC236}">
                    <a16:creationId xmlns:a16="http://schemas.microsoft.com/office/drawing/2014/main" id="{1C70656F-39FE-8390-D1D0-1516821AB9BC}"/>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4123C86-1581-7546-E41A-61B1D5B0C634}"/>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54123C86-1581-7546-E41A-61B1D5B0C634}"/>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8915C24-3B46-E427-E6A2-30984631B539}"/>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68915C24-3B46-E427-E6A2-30984631B539}"/>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7D14BC52-9559-7D20-3538-C532B868F895}"/>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44E95004-F707-981D-735A-2F2AA70DA6F0}"/>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4" name="テキスト ボックス 43">
            <a:extLst>
              <a:ext uri="{FF2B5EF4-FFF2-40B4-BE49-F238E27FC236}">
                <a16:creationId xmlns:a16="http://schemas.microsoft.com/office/drawing/2014/main" id="{568D468B-7FB5-C610-D78B-41F654C15438}"/>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5" name="テキスト ボックス 44">
            <a:extLst>
              <a:ext uri="{FF2B5EF4-FFF2-40B4-BE49-F238E27FC236}">
                <a16:creationId xmlns:a16="http://schemas.microsoft.com/office/drawing/2014/main" id="{5D6A871D-BA9C-AC66-31B0-B26097DD3744}"/>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6" name="テキスト ボックス 45">
            <a:extLst>
              <a:ext uri="{FF2B5EF4-FFF2-40B4-BE49-F238E27FC236}">
                <a16:creationId xmlns:a16="http://schemas.microsoft.com/office/drawing/2014/main" id="{5A3634E6-85FC-8CCB-E60B-6212083BB7D2}"/>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47" name="テキスト ボックス 46">
            <a:extLst>
              <a:ext uri="{FF2B5EF4-FFF2-40B4-BE49-F238E27FC236}">
                <a16:creationId xmlns:a16="http://schemas.microsoft.com/office/drawing/2014/main" id="{1CF36C07-466A-9289-C665-B9B9AA4F1F7D}"/>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48" name="テキスト ボックス 47">
            <a:extLst>
              <a:ext uri="{FF2B5EF4-FFF2-40B4-BE49-F238E27FC236}">
                <a16:creationId xmlns:a16="http://schemas.microsoft.com/office/drawing/2014/main" id="{61A55C40-EF0B-0C53-0D10-A23E918CEA10}"/>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49" name="テキスト ボックス 48">
            <a:extLst>
              <a:ext uri="{FF2B5EF4-FFF2-40B4-BE49-F238E27FC236}">
                <a16:creationId xmlns:a16="http://schemas.microsoft.com/office/drawing/2014/main" id="{F95BCF70-1CB7-1A31-B345-D0C490159276}"/>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0" name="テキスト ボックス 49">
            <a:extLst>
              <a:ext uri="{FF2B5EF4-FFF2-40B4-BE49-F238E27FC236}">
                <a16:creationId xmlns:a16="http://schemas.microsoft.com/office/drawing/2014/main" id="{9C31ED84-D12E-5B9E-18E8-1E6C2C27F4A5}"/>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1" name="テキスト ボックス 50">
            <a:extLst>
              <a:ext uri="{FF2B5EF4-FFF2-40B4-BE49-F238E27FC236}">
                <a16:creationId xmlns:a16="http://schemas.microsoft.com/office/drawing/2014/main" id="{75956D6A-FFD1-0792-4D5D-F2674FACD95B}"/>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2" name="テキスト ボックス 51">
            <a:extLst>
              <a:ext uri="{FF2B5EF4-FFF2-40B4-BE49-F238E27FC236}">
                <a16:creationId xmlns:a16="http://schemas.microsoft.com/office/drawing/2014/main" id="{7DF59EB3-746D-2A9C-3D58-B883F91A7568}"/>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3" name="テキスト ボックス 52">
            <a:extLst>
              <a:ext uri="{FF2B5EF4-FFF2-40B4-BE49-F238E27FC236}">
                <a16:creationId xmlns:a16="http://schemas.microsoft.com/office/drawing/2014/main" id="{CDD5B37A-DEF1-2DFE-5CE1-1D297177B06C}"/>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4" name="テキスト ボックス 53">
            <a:extLst>
              <a:ext uri="{FF2B5EF4-FFF2-40B4-BE49-F238E27FC236}">
                <a16:creationId xmlns:a16="http://schemas.microsoft.com/office/drawing/2014/main" id="{72DA3B4D-A001-203E-6F4A-80154DA58E52}"/>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55116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13</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3375232" cy="1198189"/>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287176" y="2588797"/>
                <a:ext cx="21853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r>
                        <a:rPr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𝑋</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𝑌</m:t>
                      </m:r>
                    </m:oMath>
                  </m:oMathPara>
                </a14:m>
                <a:endParaRPr kumimoji="1" lang="en-US" altLang="ja-JP" sz="2400" b="0" dirty="0">
                  <a:ea typeface="Cambria Math" panose="02040503050406030204" pitchFamily="18" charset="0"/>
                </a:endParaRPr>
              </a:p>
            </p:txBody>
          </p:sp>
        </mc:Choice>
        <mc:Fallback xmlns="">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287176" y="2588797"/>
                <a:ext cx="2185342"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43220" y="3487465"/>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lang="ja-JP" altLang="en-US" dirty="0"/>
              <a:t>か</a:t>
            </a:r>
            <a:r>
              <a:rPr lang="en-US" altLang="ja-JP" dirty="0"/>
              <a:t>Y</a:t>
            </a:r>
            <a:r>
              <a:rPr lang="ja-JP" altLang="en-US" dirty="0"/>
              <a:t>かのいずれかの集合に属する数全体（</a:t>
            </a:r>
            <a:r>
              <a:rPr lang="en-US" altLang="ja-JP" dirty="0"/>
              <a:t>1,3,5,6,7,9,11,12,13…</a:t>
            </a:r>
            <a:r>
              <a:rPr lang="ja-JP" altLang="en-US" dirty="0"/>
              <a:t>）を</a:t>
            </a:r>
            <a:r>
              <a:rPr lang="en-US" altLang="ja-JP" dirty="0"/>
              <a:t>X</a:t>
            </a:r>
            <a:r>
              <a:rPr lang="ja-JP" altLang="en-US" dirty="0"/>
              <a:t>と</a:t>
            </a:r>
            <a:r>
              <a:rPr lang="en-US" altLang="ja-JP" dirty="0"/>
              <a:t>Y</a:t>
            </a:r>
            <a:r>
              <a:rPr lang="ja-JP" altLang="en-US" dirty="0"/>
              <a:t>の</a:t>
            </a:r>
            <a:r>
              <a:rPr lang="ja-JP" altLang="en-US" b="1" dirty="0"/>
              <a:t>和集合</a:t>
            </a:r>
            <a:r>
              <a:rPr lang="ja-JP" altLang="en-US" dirty="0"/>
              <a:t>と呼ぶ</a:t>
            </a:r>
            <a:endParaRPr kumimoji="1" lang="ja-JP" altLang="en-US" dirty="0"/>
          </a:p>
        </p:txBody>
      </p:sp>
      <p:sp>
        <p:nvSpPr>
          <p:cNvPr id="37" name="正方形/長方形 36">
            <a:extLst>
              <a:ext uri="{FF2B5EF4-FFF2-40B4-BE49-F238E27FC236}">
                <a16:creationId xmlns:a16="http://schemas.microsoft.com/office/drawing/2014/main" id="{EDFBA572-2F44-58B4-29CA-76DB7F1CBDAE}"/>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E2DDF5FB-3C2E-D5EB-1FF1-06081971327F}"/>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4B6FE43B-F6F3-AD42-0DBD-88C7C9A52BA2}"/>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39" name="正方形/長方形 38">
                <a:extLst>
                  <a:ext uri="{FF2B5EF4-FFF2-40B4-BE49-F238E27FC236}">
                    <a16:creationId xmlns:a16="http://schemas.microsoft.com/office/drawing/2014/main" id="{4B6FE43B-F6F3-AD42-0DBD-88C7C9A52BA2}"/>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E1AAA0F-43C6-E184-2BB2-046A4AEA3194}"/>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0" name="テキスト ボックス 39">
                <a:extLst>
                  <a:ext uri="{FF2B5EF4-FFF2-40B4-BE49-F238E27FC236}">
                    <a16:creationId xmlns:a16="http://schemas.microsoft.com/office/drawing/2014/main" id="{9E1AAA0F-43C6-E184-2BB2-046A4AEA3194}"/>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8735AC09-AAE8-94BE-AF11-C685128EDEA7}"/>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1" name="テキスト ボックス 40">
                <a:extLst>
                  <a:ext uri="{FF2B5EF4-FFF2-40B4-BE49-F238E27FC236}">
                    <a16:creationId xmlns:a16="http://schemas.microsoft.com/office/drawing/2014/main" id="{8735AC09-AAE8-94BE-AF11-C685128EDEA7}"/>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81DB3531-14D5-F178-F92F-4E355BAE1A95}"/>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3" name="テキスト ボックス 42">
            <a:extLst>
              <a:ext uri="{FF2B5EF4-FFF2-40B4-BE49-F238E27FC236}">
                <a16:creationId xmlns:a16="http://schemas.microsoft.com/office/drawing/2014/main" id="{A28A5AF2-52CD-3C21-633E-4A39B5FD7A98}"/>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4" name="テキスト ボックス 43">
            <a:extLst>
              <a:ext uri="{FF2B5EF4-FFF2-40B4-BE49-F238E27FC236}">
                <a16:creationId xmlns:a16="http://schemas.microsoft.com/office/drawing/2014/main" id="{BBD2551F-B34E-7AE9-E5B4-9515BDBD0B44}"/>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5" name="テキスト ボックス 44">
            <a:extLst>
              <a:ext uri="{FF2B5EF4-FFF2-40B4-BE49-F238E27FC236}">
                <a16:creationId xmlns:a16="http://schemas.microsoft.com/office/drawing/2014/main" id="{C72E4883-24EF-5D00-AC82-5E32A63A95B1}"/>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6" name="テキスト ボックス 45">
            <a:extLst>
              <a:ext uri="{FF2B5EF4-FFF2-40B4-BE49-F238E27FC236}">
                <a16:creationId xmlns:a16="http://schemas.microsoft.com/office/drawing/2014/main" id="{2FCF84E2-2C95-DC8A-30AD-E04C102D3E3C}"/>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47" name="テキスト ボックス 46">
            <a:extLst>
              <a:ext uri="{FF2B5EF4-FFF2-40B4-BE49-F238E27FC236}">
                <a16:creationId xmlns:a16="http://schemas.microsoft.com/office/drawing/2014/main" id="{FC916148-842D-B3D3-0B43-B5371D655344}"/>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48" name="テキスト ボックス 47">
            <a:extLst>
              <a:ext uri="{FF2B5EF4-FFF2-40B4-BE49-F238E27FC236}">
                <a16:creationId xmlns:a16="http://schemas.microsoft.com/office/drawing/2014/main" id="{60ECADF6-CB1E-C2E7-6859-91FA3C644C85}"/>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49" name="テキスト ボックス 48">
            <a:extLst>
              <a:ext uri="{FF2B5EF4-FFF2-40B4-BE49-F238E27FC236}">
                <a16:creationId xmlns:a16="http://schemas.microsoft.com/office/drawing/2014/main" id="{F86C8717-01D0-635E-F7D3-082E0EA466B1}"/>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0" name="テキスト ボックス 49">
            <a:extLst>
              <a:ext uri="{FF2B5EF4-FFF2-40B4-BE49-F238E27FC236}">
                <a16:creationId xmlns:a16="http://schemas.microsoft.com/office/drawing/2014/main" id="{18A10DF6-3F69-62DC-F8B3-D8627332DFA7}"/>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1" name="テキスト ボックス 50">
            <a:extLst>
              <a:ext uri="{FF2B5EF4-FFF2-40B4-BE49-F238E27FC236}">
                <a16:creationId xmlns:a16="http://schemas.microsoft.com/office/drawing/2014/main" id="{E1C67083-5827-387B-3663-FB011392851B}"/>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2" name="テキスト ボックス 51">
            <a:extLst>
              <a:ext uri="{FF2B5EF4-FFF2-40B4-BE49-F238E27FC236}">
                <a16:creationId xmlns:a16="http://schemas.microsoft.com/office/drawing/2014/main" id="{AD2014E8-D14D-F436-51B4-4E810EC89AA8}"/>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3" name="テキスト ボックス 52">
            <a:extLst>
              <a:ext uri="{FF2B5EF4-FFF2-40B4-BE49-F238E27FC236}">
                <a16:creationId xmlns:a16="http://schemas.microsoft.com/office/drawing/2014/main" id="{4975DC7B-77DE-E839-B2C5-B25B88F01AF2}"/>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4" name="テキスト ボックス 53">
            <a:extLst>
              <a:ext uri="{FF2B5EF4-FFF2-40B4-BE49-F238E27FC236}">
                <a16:creationId xmlns:a16="http://schemas.microsoft.com/office/drawing/2014/main" id="{2ECF4508-4E2D-27D9-8CE5-7D9BCC3237D0}"/>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
        <p:nvSpPr>
          <p:cNvPr id="55" name="楕円 54">
            <a:extLst>
              <a:ext uri="{FF2B5EF4-FFF2-40B4-BE49-F238E27FC236}">
                <a16:creationId xmlns:a16="http://schemas.microsoft.com/office/drawing/2014/main" id="{7958E809-CC27-FD68-E7B1-BCDACB9A514E}"/>
              </a:ext>
            </a:extLst>
          </p:cNvPr>
          <p:cNvSpPr/>
          <p:nvPr/>
        </p:nvSpPr>
        <p:spPr>
          <a:xfrm>
            <a:off x="5845053" y="317786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09720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14</a:t>
            </a:fld>
            <a:endParaRPr kumimoji="1" lang="ja-JP" altLang="en-US"/>
          </a:p>
        </p:txBody>
      </p:sp>
      <p:cxnSp>
        <p:nvCxnSpPr>
          <p:cNvPr id="32" name="直線コネクタ 31">
            <a:extLst>
              <a:ext uri="{FF2B5EF4-FFF2-40B4-BE49-F238E27FC236}">
                <a16:creationId xmlns:a16="http://schemas.microsoft.com/office/drawing/2014/main" id="{BFCAE149-004C-118B-3139-6398A7072FDA}"/>
              </a:ext>
            </a:extLst>
          </p:cNvPr>
          <p:cNvCxnSpPr>
            <a:cxnSpLocks/>
          </p:cNvCxnSpPr>
          <p:nvPr/>
        </p:nvCxnSpPr>
        <p:spPr>
          <a:xfrm>
            <a:off x="2050181" y="3039368"/>
            <a:ext cx="1645920" cy="369332"/>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2AD530C-118C-628D-61BA-04C0B8A76A59}"/>
                  </a:ext>
                </a:extLst>
              </p:cNvPr>
              <p:cNvSpPr txBox="1"/>
              <p:nvPr/>
            </p:nvSpPr>
            <p:spPr>
              <a:xfrm>
                <a:off x="895959" y="2563803"/>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m:oMathPara>
                </a14:m>
                <a:endParaRPr kumimoji="1" lang="en-US" altLang="ja-JP" sz="2400" b="0" dirty="0">
                  <a:ea typeface="Cambria Math" panose="02040503050406030204" pitchFamily="18" charset="0"/>
                </a:endParaRPr>
              </a:p>
            </p:txBody>
          </p:sp>
        </mc:Choice>
        <mc:Fallback xmlns="">
          <p:sp>
            <p:nvSpPr>
              <p:cNvPr id="33" name="テキスト ボックス 32">
                <a:extLst>
                  <a:ext uri="{FF2B5EF4-FFF2-40B4-BE49-F238E27FC236}">
                    <a16:creationId xmlns:a16="http://schemas.microsoft.com/office/drawing/2014/main" id="{F2AD530C-118C-628D-61BA-04C0B8A76A59}"/>
                  </a:ext>
                </a:extLst>
              </p:cNvPr>
              <p:cNvSpPr txBox="1">
                <a:spLocks noRot="1" noChangeAspect="1" noMove="1" noResize="1" noEditPoints="1" noAdjustHandles="1" noChangeArrowheads="1" noChangeShapeType="1" noTextEdit="1"/>
              </p:cNvSpPr>
              <p:nvPr/>
            </p:nvSpPr>
            <p:spPr>
              <a:xfrm>
                <a:off x="895959" y="2563803"/>
                <a:ext cx="449162" cy="461665"/>
              </a:xfrm>
              <a:prstGeom prst="rect">
                <a:avLst/>
              </a:prstGeom>
              <a:blipFill>
                <a:blip r:embed="rId2"/>
                <a:stretch>
                  <a:fillRect/>
                </a:stretch>
              </a:blipFill>
            </p:spPr>
            <p:txBody>
              <a:bodyPr/>
              <a:lstStyle/>
              <a:p>
                <a:r>
                  <a:rPr lang="ja-JP" altLang="en-US">
                    <a:noFill/>
                  </a:rPr>
                  <a:t> </a:t>
                </a:r>
              </a:p>
            </p:txBody>
          </p:sp>
        </mc:Fallback>
      </mc:AlternateContent>
      <p:sp>
        <p:nvSpPr>
          <p:cNvPr id="35" name="吹き出し: 角を丸めた四角形 34">
            <a:extLst>
              <a:ext uri="{FF2B5EF4-FFF2-40B4-BE49-F238E27FC236}">
                <a16:creationId xmlns:a16="http://schemas.microsoft.com/office/drawing/2014/main" id="{10147F23-87B2-3509-B919-0FD6CD7BBE93}"/>
              </a:ext>
            </a:extLst>
          </p:cNvPr>
          <p:cNvSpPr/>
          <p:nvPr/>
        </p:nvSpPr>
        <p:spPr>
          <a:xfrm>
            <a:off x="117788" y="3461552"/>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に属さない全ての要素からなる集合（</a:t>
            </a:r>
            <a:r>
              <a:rPr kumimoji="1" lang="en-US" altLang="ja-JP" dirty="0"/>
              <a:t>2,4,6,8,10,12</a:t>
            </a:r>
            <a:r>
              <a:rPr kumimoji="1" lang="ja-JP" altLang="en-US" dirty="0"/>
              <a:t>）は、</a:t>
            </a:r>
            <a:r>
              <a:rPr kumimoji="1" lang="en-US" altLang="ja-JP" dirty="0"/>
              <a:t>X</a:t>
            </a:r>
            <a:r>
              <a:rPr kumimoji="1" lang="ja-JP" altLang="en-US" dirty="0"/>
              <a:t>の</a:t>
            </a:r>
            <a:r>
              <a:rPr kumimoji="1" lang="ja-JP" altLang="en-US" b="1" dirty="0"/>
              <a:t>補集合</a:t>
            </a:r>
            <a:r>
              <a:rPr kumimoji="1" lang="ja-JP" altLang="en-US" dirty="0"/>
              <a:t>と呼ぶ</a:t>
            </a:r>
          </a:p>
        </p:txBody>
      </p:sp>
      <p:cxnSp>
        <p:nvCxnSpPr>
          <p:cNvPr id="31" name="直線コネクタ 30">
            <a:extLst>
              <a:ext uri="{FF2B5EF4-FFF2-40B4-BE49-F238E27FC236}">
                <a16:creationId xmlns:a16="http://schemas.microsoft.com/office/drawing/2014/main" id="{AC4C2F53-1E75-173B-9A24-75CFA0A70749}"/>
              </a:ext>
            </a:extLst>
          </p:cNvPr>
          <p:cNvCxnSpPr>
            <a:cxnSpLocks/>
          </p:cNvCxnSpPr>
          <p:nvPr/>
        </p:nvCxnSpPr>
        <p:spPr>
          <a:xfrm>
            <a:off x="2122351" y="3069942"/>
            <a:ext cx="4920133" cy="1787852"/>
          </a:xfrm>
          <a:prstGeom prst="line">
            <a:avLst/>
          </a:prstGeom>
          <a:ln w="12700"/>
        </p:spPr>
        <p:style>
          <a:lnRef idx="1">
            <a:schemeClr val="dk1"/>
          </a:lnRef>
          <a:fillRef idx="0">
            <a:schemeClr val="dk1"/>
          </a:fillRef>
          <a:effectRef idx="0">
            <a:schemeClr val="dk1"/>
          </a:effectRef>
          <a:fontRef idx="minor">
            <a:schemeClr val="tx1"/>
          </a:fontRef>
        </p:style>
      </p:cxnSp>
      <p:sp>
        <p:nvSpPr>
          <p:cNvPr id="39" name="楕円 38">
            <a:extLst>
              <a:ext uri="{FF2B5EF4-FFF2-40B4-BE49-F238E27FC236}">
                <a16:creationId xmlns:a16="http://schemas.microsoft.com/office/drawing/2014/main" id="{94481F7A-545F-34A4-AEAA-8FD02B3B4DDF}"/>
              </a:ext>
            </a:extLst>
          </p:cNvPr>
          <p:cNvSpPr/>
          <p:nvPr/>
        </p:nvSpPr>
        <p:spPr>
          <a:xfrm>
            <a:off x="5832910" y="3137184"/>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26080" y="2794636"/>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66699" y="3137185"/>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25219" y="2481811"/>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25219" y="2481811"/>
                <a:ext cx="721895" cy="596199"/>
              </a:xfrm>
              <a:prstGeom prst="rect">
                <a:avLst/>
              </a:prstGeom>
              <a:blipFill>
                <a:blip r:embed="rId3"/>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30580" y="2947035"/>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30580" y="2947035"/>
                <a:ext cx="479106"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38055" y="2947035"/>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38055" y="2947035"/>
                <a:ext cx="449162" cy="461665"/>
              </a:xfrm>
              <a:prstGeom prst="rect">
                <a:avLst/>
              </a:prstGeom>
              <a:blipFill>
                <a:blip r:embed="rId5"/>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889230" y="4485799"/>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08305" y="3783213"/>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30580" y="4961736"/>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66186" y="4326499"/>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07676" y="3910196"/>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70314" y="3867599"/>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07676" y="4326499"/>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70562" y="4695831"/>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64198" y="4777070"/>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178900" y="3326967"/>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287786" y="5506795"/>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34083" y="3039368"/>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44242" y="5483369"/>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316757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にも属さないかつ</a:t>
            </a:r>
            <a:r>
              <a:rPr lang="en-US" altLang="ja-JP" dirty="0"/>
              <a:t>Y</a:t>
            </a:r>
            <a:r>
              <a:rPr lang="ja-JP" altLang="en-US" dirty="0"/>
              <a:t>にも属さない集合の要素と表記は？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15</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59269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r>
              <a:rPr lang="ja-JP" altLang="en-US" dirty="0"/>
              <a:t>：</a:t>
            </a:r>
            <a:r>
              <a:rPr kumimoji="1" lang="ja-JP" altLang="en-US" dirty="0"/>
              <a:t>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にも属さないかつ</a:t>
            </a:r>
            <a:r>
              <a:rPr lang="en-US" altLang="ja-JP" dirty="0"/>
              <a:t>Y</a:t>
            </a:r>
            <a:r>
              <a:rPr lang="ja-JP" altLang="en-US" dirty="0"/>
              <a:t>にも属さない集合の要素と表記は？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16</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
        <p:nvSpPr>
          <p:cNvPr id="6" name="吹き出し: 角を丸めた四角形 5">
            <a:extLst>
              <a:ext uri="{FF2B5EF4-FFF2-40B4-BE49-F238E27FC236}">
                <a16:creationId xmlns:a16="http://schemas.microsoft.com/office/drawing/2014/main" id="{043F0BC6-9F6E-F3EE-99AF-B3EFA0C62A3E}"/>
              </a:ext>
            </a:extLst>
          </p:cNvPr>
          <p:cNvSpPr/>
          <p:nvPr/>
        </p:nvSpPr>
        <p:spPr>
          <a:xfrm>
            <a:off x="79667" y="4013668"/>
            <a:ext cx="2600520" cy="1500184"/>
          </a:xfrm>
          <a:prstGeom prst="wedgeRoundRectCallout">
            <a:avLst>
              <a:gd name="adj1" fmla="val -11764"/>
              <a:gd name="adj2" fmla="val -7697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にも属さないかつ</a:t>
            </a:r>
            <a:r>
              <a:rPr lang="en-US" altLang="ja-JP" dirty="0"/>
              <a:t>Y</a:t>
            </a:r>
            <a:r>
              <a:rPr lang="ja-JP" altLang="en-US" dirty="0"/>
              <a:t>にも属さない集合（</a:t>
            </a:r>
            <a:r>
              <a:rPr lang="en-US" altLang="ja-JP" dirty="0"/>
              <a:t>2</a:t>
            </a:r>
            <a:r>
              <a:rPr lang="ja-JP" altLang="en-US" dirty="0"/>
              <a:t>、４、８、１０）は</a:t>
            </a:r>
            <a:r>
              <a:rPr lang="en-US" altLang="ja-JP" dirty="0"/>
              <a:t>X</a:t>
            </a:r>
            <a:r>
              <a:rPr lang="ja-JP" altLang="en-US" dirty="0"/>
              <a:t>と</a:t>
            </a:r>
            <a:r>
              <a:rPr lang="en-US" altLang="ja-JP" dirty="0"/>
              <a:t>Y</a:t>
            </a:r>
            <a:r>
              <a:rPr lang="ja-JP" altLang="en-US" dirty="0"/>
              <a:t>の補集合の積集合となる</a:t>
            </a:r>
            <a:endParaRPr kumimoji="1" lang="ja-JP" altLang="en-US" dirty="0"/>
          </a:p>
        </p:txBody>
      </p:sp>
      <p:cxnSp>
        <p:nvCxnSpPr>
          <p:cNvPr id="7" name="直線コネクタ 6">
            <a:extLst>
              <a:ext uri="{FF2B5EF4-FFF2-40B4-BE49-F238E27FC236}">
                <a16:creationId xmlns:a16="http://schemas.microsoft.com/office/drawing/2014/main" id="{77AFB60E-82C4-9549-C85F-AFAFFEDCE429}"/>
              </a:ext>
            </a:extLst>
          </p:cNvPr>
          <p:cNvCxnSpPr>
            <a:cxnSpLocks/>
          </p:cNvCxnSpPr>
          <p:nvPr/>
        </p:nvCxnSpPr>
        <p:spPr>
          <a:xfrm>
            <a:off x="1579345" y="3509399"/>
            <a:ext cx="1645920" cy="369332"/>
          </a:xfrm>
          <a:prstGeom prst="line">
            <a:avLst/>
          </a:prstGeom>
          <a:ln w="12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2151472-DE71-1235-AD73-213CD9ACA516}"/>
                  </a:ext>
                </a:extLst>
              </p:cNvPr>
              <p:cNvSpPr txBox="1"/>
              <p:nvPr/>
            </p:nvSpPr>
            <p:spPr>
              <a:xfrm>
                <a:off x="343310" y="3110034"/>
                <a:ext cx="1762021" cy="461665"/>
              </a:xfrm>
              <a:prstGeom prst="rect">
                <a:avLst/>
              </a:prstGeom>
              <a:noFill/>
            </p:spPr>
            <p:txBody>
              <a:bodyPr wrap="none" rtlCol="0">
                <a:spAutoFit/>
              </a:bodyPr>
              <a:lstStyle/>
              <a:p>
                <a14:m>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r>
                      <a:rPr kumimoji="1" lang="en-US" altLang="ja-JP" sz="2400" b="0" i="1" smtClean="0">
                        <a:latin typeface="Cambria Math" panose="02040503050406030204" pitchFamily="18" charset="0"/>
                        <a:ea typeface="Cambria Math" panose="02040503050406030204" pitchFamily="18" charset="0"/>
                      </a:rPr>
                      <m:t>∩</m:t>
                    </m:r>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Y</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92151472-DE71-1235-AD73-213CD9ACA516}"/>
                  </a:ext>
                </a:extLst>
              </p:cNvPr>
              <p:cNvSpPr txBox="1">
                <a:spLocks noRot="1" noChangeAspect="1" noMove="1" noResize="1" noEditPoints="1" noAdjustHandles="1" noChangeArrowheads="1" noChangeShapeType="1" noTextEdit="1"/>
              </p:cNvSpPr>
              <p:nvPr/>
            </p:nvSpPr>
            <p:spPr>
              <a:xfrm>
                <a:off x="343310" y="3110034"/>
                <a:ext cx="1762021" cy="461665"/>
              </a:xfrm>
              <a:prstGeom prst="rect">
                <a:avLst/>
              </a:prstGeom>
              <a:blipFill>
                <a:blip r:embed="rId5"/>
                <a:stretch>
                  <a:fillRect l="-692" r="-179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6189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以外の全ての要素と</a:t>
            </a:r>
            <a:r>
              <a:rPr lang="en-US" altLang="ja-JP" dirty="0"/>
              <a:t>Y</a:t>
            </a:r>
            <a:r>
              <a:rPr lang="ja-JP" altLang="en-US" dirty="0"/>
              <a:t>以外の全ての要素を足した集合は？</a:t>
            </a:r>
            <a:endParaRPr lang="en-US" altLang="ja-JP" dirty="0"/>
          </a:p>
          <a:p>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17</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Tree>
    <p:extLst>
      <p:ext uri="{BB962C8B-B14F-4D97-AF65-F5344CB8AC3E}">
        <p14:creationId xmlns:p14="http://schemas.microsoft.com/office/powerpoint/2010/main" val="1469541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でない部分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18</a:t>
            </a:fld>
            <a:endParaRPr kumimoji="1" lang="ja-JP" altLang="en-US"/>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3"/>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612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集合：答え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Y</a:t>
            </a:r>
            <a:r>
              <a:rPr lang="ja-JP" altLang="en-US" dirty="0"/>
              <a:t>でない部分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19</a:t>
            </a:fld>
            <a:endParaRPr kumimoji="1" lang="ja-JP" altLang="en-US"/>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49" name="テキスト ボックス 48">
            <a:extLst>
              <a:ext uri="{FF2B5EF4-FFF2-40B4-BE49-F238E27FC236}">
                <a16:creationId xmlns:a16="http://schemas.microsoft.com/office/drawing/2014/main" id="{B11CE138-2BD5-5009-B35D-E828DA7CC057}"/>
              </a:ext>
            </a:extLst>
          </p:cNvPr>
          <p:cNvSpPr txBox="1"/>
          <p:nvPr/>
        </p:nvSpPr>
        <p:spPr>
          <a:xfrm>
            <a:off x="6036551" y="4154928"/>
            <a:ext cx="312906" cy="369332"/>
          </a:xfrm>
          <a:prstGeom prst="rect">
            <a:avLst/>
          </a:prstGeom>
          <a:noFill/>
        </p:spPr>
        <p:txBody>
          <a:bodyPr wrap="none" rtlCol="0">
            <a:spAutoFit/>
          </a:bodyPr>
          <a:lstStyle/>
          <a:p>
            <a:r>
              <a:rPr kumimoji="1" lang="en-US" altLang="ja-JP" dirty="0"/>
              <a:t>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1" name="テキスト ボックス 50">
            <a:extLst>
              <a:ext uri="{FF2B5EF4-FFF2-40B4-BE49-F238E27FC236}">
                <a16:creationId xmlns:a16="http://schemas.microsoft.com/office/drawing/2014/main" id="{3DF2EE0E-BE07-6B8B-BD30-7DDEDE538C59}"/>
              </a:ext>
            </a:extLst>
          </p:cNvPr>
          <p:cNvSpPr txBox="1"/>
          <p:nvPr/>
        </p:nvSpPr>
        <p:spPr>
          <a:xfrm>
            <a:off x="6036551" y="4571231"/>
            <a:ext cx="312906" cy="369332"/>
          </a:xfrm>
          <a:prstGeom prst="rect">
            <a:avLst/>
          </a:prstGeom>
          <a:noFill/>
        </p:spPr>
        <p:txBody>
          <a:bodyPr wrap="none" rtlCol="0">
            <a:spAutoFit/>
          </a:bodyPr>
          <a:lstStyle/>
          <a:p>
            <a:r>
              <a:rPr lang="en-US" altLang="ja-JP" dirty="0"/>
              <a:t>9</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3" name="テキスト ボックス 52">
            <a:extLst>
              <a:ext uri="{FF2B5EF4-FFF2-40B4-BE49-F238E27FC236}">
                <a16:creationId xmlns:a16="http://schemas.microsoft.com/office/drawing/2014/main" id="{A54425B9-9188-88A4-3AFE-C9C75D9D1716}"/>
              </a:ext>
            </a:extLst>
          </p:cNvPr>
          <p:cNvSpPr txBox="1"/>
          <p:nvPr/>
        </p:nvSpPr>
        <p:spPr>
          <a:xfrm>
            <a:off x="5993073" y="5021802"/>
            <a:ext cx="441146" cy="369332"/>
          </a:xfrm>
          <a:prstGeom prst="rect">
            <a:avLst/>
          </a:prstGeom>
          <a:noFill/>
        </p:spPr>
        <p:txBody>
          <a:bodyPr wrap="none" rtlCol="0">
            <a:spAutoFit/>
          </a:bodyPr>
          <a:lstStyle/>
          <a:p>
            <a:r>
              <a:rPr kumimoji="1" lang="en-US" altLang="ja-JP" dirty="0"/>
              <a:t>1</a:t>
            </a:r>
            <a:r>
              <a:rPr lang="en-US" altLang="ja-JP" dirty="0"/>
              <a:t>5</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DF84F386-0BBB-AFC8-D7E1-8661B4BB9CC1}"/>
              </a:ext>
            </a:extLst>
          </p:cNvPr>
          <p:cNvSpPr/>
          <p:nvPr/>
        </p:nvSpPr>
        <p:spPr>
          <a:xfrm>
            <a:off x="5861785" y="3381916"/>
            <a:ext cx="3035166" cy="2747963"/>
          </a:xfrm>
          <a:prstGeom prst="ellipse">
            <a:avLst/>
          </a:prstGeom>
          <a:solidFill>
            <a:srgbClr val="97DB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381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FA8928-62C5-6D18-414D-D0526C6D3A15}"/>
              </a:ext>
            </a:extLst>
          </p:cNvPr>
          <p:cNvSpPr>
            <a:spLocks noGrp="1"/>
          </p:cNvSpPr>
          <p:nvPr>
            <p:ph type="title"/>
          </p:nvPr>
        </p:nvSpPr>
        <p:spPr/>
        <p:txBody>
          <a:bodyPr/>
          <a:lstStyle/>
          <a:p>
            <a:r>
              <a:rPr kumimoji="1" lang="ja-JP" altLang="en-US" dirty="0"/>
              <a:t>この時間の方針</a:t>
            </a:r>
          </a:p>
        </p:txBody>
      </p:sp>
      <p:sp>
        <p:nvSpPr>
          <p:cNvPr id="3" name="コンテンツ プレースホルダー 2">
            <a:extLst>
              <a:ext uri="{FF2B5EF4-FFF2-40B4-BE49-F238E27FC236}">
                <a16:creationId xmlns:a16="http://schemas.microsoft.com/office/drawing/2014/main" id="{E5AFC6C2-E8CA-F961-CC2E-77AA0B8B02DC}"/>
              </a:ext>
            </a:extLst>
          </p:cNvPr>
          <p:cNvSpPr>
            <a:spLocks noGrp="1"/>
          </p:cNvSpPr>
          <p:nvPr>
            <p:ph idx="1"/>
          </p:nvPr>
        </p:nvSpPr>
        <p:spPr/>
        <p:txBody>
          <a:bodyPr/>
          <a:lstStyle/>
          <a:p>
            <a:r>
              <a:rPr kumimoji="1" lang="ja-JP" altLang="en-US" dirty="0"/>
              <a:t>基本情報技術者試験の内容は取っつき辛いこと、直感的に理解できないこと、必要性が分からないことが非常に多い</a:t>
            </a:r>
            <a:endParaRPr kumimoji="1" lang="en-US" altLang="ja-JP" dirty="0"/>
          </a:p>
          <a:p>
            <a:r>
              <a:rPr kumimoji="1" lang="ja-JP" altLang="en-US" dirty="0"/>
              <a:t>この勉強会では、初学者が特に躓きやすい部分を重点的かつ体系的に学んでいきます</a:t>
            </a:r>
            <a:endParaRPr kumimoji="1" lang="en-US" altLang="ja-JP" dirty="0"/>
          </a:p>
          <a:p>
            <a:r>
              <a:rPr kumimoji="1" lang="ja-JP" altLang="en-US" dirty="0"/>
              <a:t>厄介な部分に絞って学んでいくため、暗記で乗り切れる部分はやらない予定です</a:t>
            </a:r>
          </a:p>
        </p:txBody>
      </p:sp>
      <p:sp>
        <p:nvSpPr>
          <p:cNvPr id="4" name="フッター プレースホルダー 3">
            <a:extLst>
              <a:ext uri="{FF2B5EF4-FFF2-40B4-BE49-F238E27FC236}">
                <a16:creationId xmlns:a16="http://schemas.microsoft.com/office/drawing/2014/main" id="{273E86E8-291F-160C-334C-0716FF544D0C}"/>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7FDAB48-6F84-E4EE-D7B9-4CB1A2FACEBF}"/>
              </a:ext>
            </a:extLst>
          </p:cNvPr>
          <p:cNvSpPr>
            <a:spLocks noGrp="1"/>
          </p:cNvSpPr>
          <p:nvPr>
            <p:ph type="sldNum" sz="quarter" idx="12"/>
          </p:nvPr>
        </p:nvSpPr>
        <p:spPr/>
        <p:txBody>
          <a:bodyPr/>
          <a:lstStyle/>
          <a:p>
            <a:fld id="{40E56BE1-9742-4F29-8D63-9E2A886A5384}" type="slidenum">
              <a:rPr kumimoji="1" lang="ja-JP" altLang="en-US" smtClean="0"/>
              <a:t>2</a:t>
            </a:fld>
            <a:endParaRPr kumimoji="1" lang="ja-JP" altLang="en-US"/>
          </a:p>
        </p:txBody>
      </p:sp>
    </p:spTree>
    <p:extLst>
      <p:ext uri="{BB962C8B-B14F-4D97-AF65-F5344CB8AC3E}">
        <p14:creationId xmlns:p14="http://schemas.microsoft.com/office/powerpoint/2010/main" val="97169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集合：演習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以外の全ての要素と</a:t>
            </a:r>
            <a:r>
              <a:rPr lang="en-US" altLang="ja-JP" dirty="0"/>
              <a:t>Y</a:t>
            </a:r>
            <a:r>
              <a:rPr lang="ja-JP" altLang="en-US" dirty="0"/>
              <a:t>以外の全ての要素を足した集合は？</a:t>
            </a:r>
            <a:endParaRPr lang="en-US" altLang="ja-JP" dirty="0"/>
          </a:p>
          <a:p>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20</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p:cNvCxnSpPr>
          <p:nvPr/>
        </p:nvCxnSpPr>
        <p:spPr>
          <a:xfrm>
            <a:off x="2131995" y="4167153"/>
            <a:ext cx="2020535" cy="116427"/>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07728EB5-D970-C99D-4637-108EE77FCEB1}"/>
              </a:ext>
            </a:extLst>
          </p:cNvPr>
          <p:cNvCxnSpPr>
            <a:cxnSpLocks/>
          </p:cNvCxnSpPr>
          <p:nvPr/>
        </p:nvCxnSpPr>
        <p:spPr>
          <a:xfrm flipV="1">
            <a:off x="6311736" y="3878757"/>
            <a:ext cx="3881418" cy="742252"/>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148317" y="3710198"/>
                <a:ext cx="1991251" cy="461665"/>
              </a:xfrm>
              <a:prstGeom prst="rect">
                <a:avLst/>
              </a:prstGeom>
              <a:noFill/>
            </p:spPr>
            <p:txBody>
              <a:bodyPr wrap="none" rtlCol="0">
                <a:spAutoFit/>
              </a:bodyPr>
              <a:lstStyle/>
              <a:p>
                <a14:m>
                  <m:oMath xmlns:m="http://schemas.openxmlformats.org/officeDocument/2006/math">
                    <m:acc>
                      <m:accPr>
                        <m:chr m:val="̅"/>
                        <m:ctrlPr>
                          <a:rPr kumimoji="1" lang="en-US" altLang="ja-JP" sz="2400" b="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r>
                      <a:rPr lang="en-US" altLang="ja-JP" sz="2400" i="1">
                        <a:latin typeface="Cambria Math" panose="02040503050406030204" pitchFamily="18" charset="0"/>
                        <a:ea typeface="Cambria Math" panose="02040503050406030204" pitchFamily="18" charset="0"/>
                      </a:rPr>
                      <m:t>∪</m:t>
                    </m:r>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smtClean="0">
                            <a:latin typeface="Cambria Math" panose="02040503050406030204" pitchFamily="18" charset="0"/>
                            <a:ea typeface="Cambria Math" panose="02040503050406030204" pitchFamily="18" charset="0"/>
                          </a:rPr>
                          <m:t>Y</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148317" y="3710198"/>
                <a:ext cx="1991251" cy="461665"/>
              </a:xfrm>
              <a:prstGeom prst="rect">
                <a:avLst/>
              </a:prstGeom>
              <a:blipFill>
                <a:blip r:embed="rId5"/>
                <a:stretch>
                  <a:fillRect l="-612" r="-15596"/>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7C82EEA7-F7A8-9266-3A6C-CB1F727029DF}"/>
              </a:ext>
            </a:extLst>
          </p:cNvPr>
          <p:cNvCxnSpPr>
            <a:cxnSpLocks/>
          </p:cNvCxnSpPr>
          <p:nvPr/>
        </p:nvCxnSpPr>
        <p:spPr>
          <a:xfrm>
            <a:off x="2142822" y="4175691"/>
            <a:ext cx="5116634" cy="12760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A04BE8D-859B-30D0-BC52-64FF488A6240}"/>
              </a:ext>
            </a:extLst>
          </p:cNvPr>
          <p:cNvCxnSpPr>
            <a:cxnSpLocks/>
          </p:cNvCxnSpPr>
          <p:nvPr/>
        </p:nvCxnSpPr>
        <p:spPr>
          <a:xfrm flipV="1">
            <a:off x="2177522" y="3499836"/>
            <a:ext cx="1345172" cy="66612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4560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集合：ド・モルガンの法則</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ja-JP" altLang="en-US" dirty="0"/>
              <a:t>これは逆に言えば、</a:t>
            </a:r>
            <a:r>
              <a:rPr lang="en-US" altLang="ja-JP" dirty="0"/>
              <a:t>X</a:t>
            </a:r>
            <a:r>
              <a:rPr lang="ja-JP" altLang="en-US" dirty="0"/>
              <a:t>かつ</a:t>
            </a:r>
            <a:r>
              <a:rPr lang="en-US" altLang="ja-JP" dirty="0"/>
              <a:t>Y</a:t>
            </a:r>
            <a:r>
              <a:rPr lang="ja-JP" altLang="en-US" dirty="0"/>
              <a:t>の要素以外の全てともいえる</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21</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FE4F4182-C73F-09EE-8084-1BE91B30493F}"/>
              </a:ext>
            </a:extLst>
          </p:cNvPr>
          <p:cNvSpPr txBox="1"/>
          <p:nvPr/>
        </p:nvSpPr>
        <p:spPr>
          <a:xfrm>
            <a:off x="3918105" y="4730531"/>
            <a:ext cx="312906" cy="369332"/>
          </a:xfrm>
          <a:prstGeom prst="rect">
            <a:avLst/>
          </a:prstGeom>
          <a:noFill/>
        </p:spPr>
        <p:txBody>
          <a:bodyPr wrap="none" rtlCol="0">
            <a:spAutoFit/>
          </a:bodyPr>
          <a:lstStyle/>
          <a:p>
            <a:r>
              <a:rPr kumimoji="1" lang="en-US" altLang="ja-JP" dirty="0"/>
              <a:t>1</a:t>
            </a:r>
            <a:endParaRPr kumimoji="1" lang="ja-JP" altLang="en-US" dirty="0"/>
          </a:p>
        </p:txBody>
      </p:sp>
      <p:sp>
        <p:nvSpPr>
          <p:cNvPr id="46" name="テキスト ボックス 45">
            <a:extLst>
              <a:ext uri="{FF2B5EF4-FFF2-40B4-BE49-F238E27FC236}">
                <a16:creationId xmlns:a16="http://schemas.microsoft.com/office/drawing/2014/main" id="{26619A58-948C-EBC7-973A-E1995012AB5E}"/>
              </a:ext>
            </a:extLst>
          </p:cNvPr>
          <p:cNvSpPr txBox="1"/>
          <p:nvPr/>
        </p:nvSpPr>
        <p:spPr>
          <a:xfrm>
            <a:off x="4637180" y="4027945"/>
            <a:ext cx="312906" cy="369332"/>
          </a:xfrm>
          <a:prstGeom prst="rect">
            <a:avLst/>
          </a:prstGeom>
          <a:noFill/>
        </p:spPr>
        <p:txBody>
          <a:bodyPr wrap="none" rtlCol="0">
            <a:spAutoFit/>
          </a:bodyPr>
          <a:lstStyle/>
          <a:p>
            <a:r>
              <a:rPr lang="en-US" altLang="ja-JP" dirty="0"/>
              <a:t>5</a:t>
            </a:r>
            <a:endParaRPr kumimoji="1" lang="ja-JP" altLang="en-US" dirty="0"/>
          </a:p>
        </p:txBody>
      </p:sp>
      <p:sp>
        <p:nvSpPr>
          <p:cNvPr id="47" name="テキスト ボックス 46">
            <a:extLst>
              <a:ext uri="{FF2B5EF4-FFF2-40B4-BE49-F238E27FC236}">
                <a16:creationId xmlns:a16="http://schemas.microsoft.com/office/drawing/2014/main" id="{73187603-3500-A8C9-7E2D-211795BAE803}"/>
              </a:ext>
            </a:extLst>
          </p:cNvPr>
          <p:cNvSpPr txBox="1"/>
          <p:nvPr/>
        </p:nvSpPr>
        <p:spPr>
          <a:xfrm>
            <a:off x="4659455" y="5206468"/>
            <a:ext cx="312906" cy="369332"/>
          </a:xfrm>
          <a:prstGeom prst="rect">
            <a:avLst/>
          </a:prstGeom>
          <a:noFill/>
        </p:spPr>
        <p:txBody>
          <a:bodyPr wrap="none" rtlCol="0">
            <a:spAutoFit/>
          </a:bodyPr>
          <a:lstStyle/>
          <a:p>
            <a:r>
              <a:rPr kumimoji="1" lang="en-US" altLang="ja-JP" dirty="0"/>
              <a:t>7</a:t>
            </a:r>
            <a:endParaRPr kumimoji="1" lang="ja-JP" altLang="en-US" dirty="0"/>
          </a:p>
        </p:txBody>
      </p:sp>
      <p:sp>
        <p:nvSpPr>
          <p:cNvPr id="48" name="テキスト ボックス 47">
            <a:extLst>
              <a:ext uri="{FF2B5EF4-FFF2-40B4-BE49-F238E27FC236}">
                <a16:creationId xmlns:a16="http://schemas.microsoft.com/office/drawing/2014/main" id="{B2FF3472-7E4B-90A0-B214-EC54A080E3D8}"/>
              </a:ext>
            </a:extLst>
          </p:cNvPr>
          <p:cNvSpPr txBox="1"/>
          <p:nvPr/>
        </p:nvSpPr>
        <p:spPr>
          <a:xfrm>
            <a:off x="5195061" y="4571231"/>
            <a:ext cx="441146" cy="369332"/>
          </a:xfrm>
          <a:prstGeom prst="rect">
            <a:avLst/>
          </a:prstGeom>
          <a:noFill/>
        </p:spPr>
        <p:txBody>
          <a:bodyPr wrap="square" rtlCol="0">
            <a:spAutoFit/>
          </a:bodyPr>
          <a:lstStyle/>
          <a:p>
            <a:r>
              <a:rPr kumimoji="1" lang="en-US" altLang="ja-JP" dirty="0"/>
              <a:t>13</a:t>
            </a:r>
            <a:endParaRPr kumimoji="1" lang="ja-JP" altLang="en-US" dirty="0"/>
          </a:p>
        </p:txBody>
      </p:sp>
      <p:sp>
        <p:nvSpPr>
          <p:cNvPr id="50" name="テキスト ボックス 49">
            <a:extLst>
              <a:ext uri="{FF2B5EF4-FFF2-40B4-BE49-F238E27FC236}">
                <a16:creationId xmlns:a16="http://schemas.microsoft.com/office/drawing/2014/main" id="{007245E4-4B1C-D0FB-CAC1-E9335EAE5466}"/>
              </a:ext>
            </a:extLst>
          </p:cNvPr>
          <p:cNvSpPr txBox="1"/>
          <p:nvPr/>
        </p:nvSpPr>
        <p:spPr>
          <a:xfrm>
            <a:off x="7399189" y="4112331"/>
            <a:ext cx="312906" cy="369332"/>
          </a:xfrm>
          <a:prstGeom prst="rect">
            <a:avLst/>
          </a:prstGeom>
          <a:noFill/>
        </p:spPr>
        <p:txBody>
          <a:bodyPr wrap="none" rtlCol="0">
            <a:spAutoFit/>
          </a:bodyPr>
          <a:lstStyle/>
          <a:p>
            <a:r>
              <a:rPr kumimoji="1" lang="en-US" altLang="ja-JP" dirty="0"/>
              <a:t>6</a:t>
            </a:r>
            <a:endParaRPr kumimoji="1" lang="ja-JP" altLang="en-US" dirty="0"/>
          </a:p>
        </p:txBody>
      </p:sp>
      <p:sp>
        <p:nvSpPr>
          <p:cNvPr id="52" name="テキスト ボックス 51">
            <a:extLst>
              <a:ext uri="{FF2B5EF4-FFF2-40B4-BE49-F238E27FC236}">
                <a16:creationId xmlns:a16="http://schemas.microsoft.com/office/drawing/2014/main" id="{FAB8986B-C674-3CE6-7CCC-33921E20CB37}"/>
              </a:ext>
            </a:extLst>
          </p:cNvPr>
          <p:cNvSpPr txBox="1"/>
          <p:nvPr/>
        </p:nvSpPr>
        <p:spPr>
          <a:xfrm>
            <a:off x="7299437" y="4940563"/>
            <a:ext cx="441146" cy="369332"/>
          </a:xfrm>
          <a:prstGeom prst="rect">
            <a:avLst/>
          </a:prstGeom>
          <a:noFill/>
        </p:spPr>
        <p:txBody>
          <a:bodyPr wrap="none" rtlCol="0">
            <a:spAutoFit/>
          </a:bodyPr>
          <a:lstStyle/>
          <a:p>
            <a:r>
              <a:rPr kumimoji="1" lang="en-US" altLang="ja-JP" dirty="0"/>
              <a:t>12</a:t>
            </a:r>
            <a:endParaRPr kumimoji="1" lang="ja-JP" altLang="en-US" dirty="0"/>
          </a:p>
        </p:txBody>
      </p:sp>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p:cNvCxnSpPr>
          <p:nvPr/>
        </p:nvCxnSpPr>
        <p:spPr>
          <a:xfrm>
            <a:off x="2131995" y="4167153"/>
            <a:ext cx="2020535" cy="116427"/>
          </a:xfrm>
          <a:prstGeom prst="line">
            <a:avLst/>
          </a:prstGeom>
          <a:ln w="12700"/>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07728EB5-D970-C99D-4637-108EE77FCEB1}"/>
              </a:ext>
            </a:extLst>
          </p:cNvPr>
          <p:cNvCxnSpPr>
            <a:cxnSpLocks/>
          </p:cNvCxnSpPr>
          <p:nvPr/>
        </p:nvCxnSpPr>
        <p:spPr>
          <a:xfrm flipV="1">
            <a:off x="6311736" y="3878757"/>
            <a:ext cx="3881418" cy="742252"/>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410103" y="3981778"/>
                <a:ext cx="1664238"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r>
                      <a:rPr lang="en-US" altLang="ja-JP" sz="2400" b="0" i="0" smtClean="0">
                        <a:latin typeface="Cambria Math" panose="02040503050406030204" pitchFamily="18" charset="0"/>
                        <a:ea typeface="Cambria Math" panose="02040503050406030204" pitchFamily="18" charset="0"/>
                      </a:rPr>
                      <m:t>+</m:t>
                    </m:r>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𝑋𝑌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410103" y="3981778"/>
                <a:ext cx="1664238" cy="461665"/>
              </a:xfrm>
              <a:prstGeom prst="rect">
                <a:avLst/>
              </a:prstGeom>
              <a:blipFill>
                <a:blip r:embed="rId5"/>
                <a:stretch>
                  <a:fillRect l="-733"/>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7C82EEA7-F7A8-9266-3A6C-CB1F727029DF}"/>
              </a:ext>
            </a:extLst>
          </p:cNvPr>
          <p:cNvCxnSpPr>
            <a:cxnSpLocks/>
          </p:cNvCxnSpPr>
          <p:nvPr/>
        </p:nvCxnSpPr>
        <p:spPr>
          <a:xfrm>
            <a:off x="2142822" y="4175691"/>
            <a:ext cx="5116634" cy="1276056"/>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2A04BE8D-859B-30D0-BC52-64FF488A6240}"/>
              </a:ext>
            </a:extLst>
          </p:cNvPr>
          <p:cNvCxnSpPr>
            <a:cxnSpLocks/>
          </p:cNvCxnSpPr>
          <p:nvPr/>
        </p:nvCxnSpPr>
        <p:spPr>
          <a:xfrm flipV="1">
            <a:off x="2177522" y="3499836"/>
            <a:ext cx="1345172" cy="666121"/>
          </a:xfrm>
          <a:prstGeom prst="line">
            <a:avLst/>
          </a:prstGeom>
          <a:ln w="12700"/>
        </p:spPr>
        <p:style>
          <a:lnRef idx="1">
            <a:schemeClr val="dk1"/>
          </a:lnRef>
          <a:fillRef idx="0">
            <a:schemeClr val="dk1"/>
          </a:fillRef>
          <a:effectRef idx="0">
            <a:schemeClr val="dk1"/>
          </a:effectRef>
          <a:fontRef idx="minor">
            <a:schemeClr val="tx1"/>
          </a:fontRef>
        </p:style>
      </p:cxnSp>
      <p:sp>
        <p:nvSpPr>
          <p:cNvPr id="8" name="吹き出し: 角を丸めた四角形 7">
            <a:extLst>
              <a:ext uri="{FF2B5EF4-FFF2-40B4-BE49-F238E27FC236}">
                <a16:creationId xmlns:a16="http://schemas.microsoft.com/office/drawing/2014/main" id="{F2C634CF-9213-42A6-A269-7A578524BF8C}"/>
              </a:ext>
            </a:extLst>
          </p:cNvPr>
          <p:cNvSpPr/>
          <p:nvPr/>
        </p:nvSpPr>
        <p:spPr>
          <a:xfrm>
            <a:off x="163630" y="4873056"/>
            <a:ext cx="2424316" cy="1483293"/>
          </a:xfrm>
          <a:prstGeom prst="wedgeRoundRectCallout">
            <a:avLst>
              <a:gd name="adj1" fmla="val -12439"/>
              <a:gd name="adj2" fmla="val -77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と</a:t>
            </a:r>
            <a:r>
              <a:rPr kumimoji="1" lang="en-US" altLang="ja-JP" dirty="0"/>
              <a:t>Y</a:t>
            </a:r>
            <a:r>
              <a:rPr kumimoji="1" lang="ja-JP" altLang="en-US" dirty="0"/>
              <a:t>の補集合の和集合が、</a:t>
            </a:r>
            <a:r>
              <a:rPr kumimoji="1" lang="en-US" altLang="ja-JP" dirty="0"/>
              <a:t>X</a:t>
            </a:r>
            <a:r>
              <a:rPr kumimoji="1" lang="ja-JP" altLang="en-US" dirty="0"/>
              <a:t>と</a:t>
            </a:r>
            <a:r>
              <a:rPr kumimoji="1" lang="en-US" altLang="ja-JP" dirty="0"/>
              <a:t>Y</a:t>
            </a:r>
            <a:r>
              <a:rPr kumimoji="1" lang="ja-JP" altLang="en-US" dirty="0"/>
              <a:t>の積集合の補集合と等しいことをド・モルガンの法則と呼ぶ</a:t>
            </a:r>
          </a:p>
        </p:txBody>
      </p:sp>
    </p:spTree>
    <p:extLst>
      <p:ext uri="{BB962C8B-B14F-4D97-AF65-F5344CB8AC3E}">
        <p14:creationId xmlns:p14="http://schemas.microsoft.com/office/powerpoint/2010/main" val="1892696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集合：ド・モルガンの法則２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の補集合かつ</a:t>
            </a:r>
            <a:r>
              <a:rPr lang="en-US" altLang="ja-JP" dirty="0"/>
              <a:t>Y</a:t>
            </a:r>
            <a:r>
              <a:rPr lang="ja-JP" altLang="en-US" dirty="0"/>
              <a:t>の補集合であるような部分は</a:t>
            </a:r>
            <a:r>
              <a:rPr lang="en-US" altLang="ja-JP" dirty="0"/>
              <a:t>…</a:t>
            </a:r>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22</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a:stCxn id="10" idx="3"/>
          </p:cNvCxnSpPr>
          <p:nvPr/>
        </p:nvCxnSpPr>
        <p:spPr>
          <a:xfrm flipV="1">
            <a:off x="1861686" y="3429000"/>
            <a:ext cx="1454975" cy="629440"/>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10002463" y="4135341"/>
            <a:ext cx="1501897" cy="842430"/>
          </a:xfrm>
          <a:prstGeom prst="wedgeRoundRectCallout">
            <a:avLst>
              <a:gd name="adj1" fmla="val -34836"/>
              <a:gd name="adj2" fmla="val -7469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ここ以外の全部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1219074" y="3827607"/>
                <a:ext cx="642612"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1219074" y="3827607"/>
                <a:ext cx="642612" cy="461665"/>
              </a:xfrm>
              <a:prstGeom prst="rect">
                <a:avLst/>
              </a:prstGeom>
              <a:blipFill>
                <a:blip r:embed="rId5"/>
                <a:stretch>
                  <a:fillRect l="-2857" r="-38095"/>
                </a:stretch>
              </a:blipFill>
            </p:spPr>
            <p:txBody>
              <a:bodyPr/>
              <a:lstStyle/>
              <a:p>
                <a:r>
                  <a:rPr lang="ja-JP" altLang="en-US">
                    <a:noFill/>
                  </a:rPr>
                  <a:t> </a:t>
                </a:r>
              </a:p>
            </p:txBody>
          </p:sp>
        </mc:Fallback>
      </mc:AlternateContent>
      <p:sp>
        <p:nvSpPr>
          <p:cNvPr id="8" name="吹き出し: 角を丸めた四角形 7">
            <a:extLst>
              <a:ext uri="{FF2B5EF4-FFF2-40B4-BE49-F238E27FC236}">
                <a16:creationId xmlns:a16="http://schemas.microsoft.com/office/drawing/2014/main" id="{F2C634CF-9213-42A6-A269-7A578524BF8C}"/>
              </a:ext>
            </a:extLst>
          </p:cNvPr>
          <p:cNvSpPr/>
          <p:nvPr/>
        </p:nvSpPr>
        <p:spPr>
          <a:xfrm>
            <a:off x="163630" y="4873056"/>
            <a:ext cx="2424316" cy="1483293"/>
          </a:xfrm>
          <a:prstGeom prst="wedgeRoundRectCallout">
            <a:avLst>
              <a:gd name="adj1" fmla="val -12439"/>
              <a:gd name="adj2" fmla="val -7770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X</a:t>
            </a:r>
            <a:r>
              <a:rPr kumimoji="1" lang="ja-JP" altLang="en-US" dirty="0"/>
              <a:t>と</a:t>
            </a:r>
            <a:r>
              <a:rPr kumimoji="1" lang="en-US" altLang="ja-JP" dirty="0"/>
              <a:t>Y</a:t>
            </a:r>
            <a:r>
              <a:rPr kumimoji="1" lang="ja-JP" altLang="en-US" dirty="0"/>
              <a:t>の補集合の和集合が、</a:t>
            </a:r>
            <a:r>
              <a:rPr kumimoji="1" lang="en-US" altLang="ja-JP" dirty="0"/>
              <a:t>X</a:t>
            </a:r>
            <a:r>
              <a:rPr kumimoji="1" lang="ja-JP" altLang="en-US" dirty="0"/>
              <a:t>と</a:t>
            </a:r>
            <a:r>
              <a:rPr kumimoji="1" lang="en-US" altLang="ja-JP" dirty="0"/>
              <a:t>Y</a:t>
            </a:r>
            <a:r>
              <a:rPr kumimoji="1" lang="ja-JP" altLang="en-US" dirty="0"/>
              <a:t>の積集合の補集合と等しいことをド・モルガンの法則と呼ぶ</a:t>
            </a:r>
          </a:p>
        </p:txBody>
      </p:sp>
    </p:spTree>
    <p:extLst>
      <p:ext uri="{BB962C8B-B14F-4D97-AF65-F5344CB8AC3E}">
        <p14:creationId xmlns:p14="http://schemas.microsoft.com/office/powerpoint/2010/main" val="2867937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集合：ド・モルガンの法則２</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en-US" altLang="ja-JP" dirty="0"/>
              <a:t>U</a:t>
            </a:r>
            <a:r>
              <a:rPr lang="ja-JP" altLang="en-US" dirty="0"/>
              <a:t>を整数、</a:t>
            </a:r>
            <a:r>
              <a:rPr lang="en-US" altLang="ja-JP" dirty="0"/>
              <a:t>X</a:t>
            </a:r>
            <a:r>
              <a:rPr lang="ja-JP" altLang="en-US" dirty="0"/>
              <a:t>を奇数、</a:t>
            </a:r>
            <a:r>
              <a:rPr lang="en-US" altLang="ja-JP" dirty="0"/>
              <a:t>Y</a:t>
            </a:r>
            <a:r>
              <a:rPr lang="ja-JP" altLang="en-US" dirty="0"/>
              <a:t>を</a:t>
            </a:r>
            <a:r>
              <a:rPr lang="en-US" altLang="ja-JP" dirty="0"/>
              <a:t>3</a:t>
            </a:r>
            <a:r>
              <a:rPr lang="ja-JP" altLang="en-US" dirty="0"/>
              <a:t>の倍数とする</a:t>
            </a:r>
            <a:endParaRPr lang="en-US" altLang="ja-JP" dirty="0"/>
          </a:p>
          <a:p>
            <a:r>
              <a:rPr lang="en-US" altLang="ja-JP" dirty="0"/>
              <a:t>X</a:t>
            </a:r>
            <a:r>
              <a:rPr lang="ja-JP" altLang="en-US" dirty="0"/>
              <a:t>の補集合かつ</a:t>
            </a:r>
            <a:r>
              <a:rPr lang="en-US" altLang="ja-JP" dirty="0"/>
              <a:t>Y</a:t>
            </a:r>
            <a:r>
              <a:rPr lang="ja-JP" altLang="en-US" dirty="0"/>
              <a:t>の補集合であるような部分は、</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dirty="0" err="1"/>
              <a:t>Hikoto</a:t>
            </a:r>
            <a:r>
              <a:rPr kumimoji="1" lang="en-US" altLang="ja-JP" dirty="0"/>
              <a:t> </a:t>
            </a:r>
            <a:r>
              <a:rPr kumimoji="1" lang="en-US" altLang="ja-JP" dirty="0" err="1"/>
              <a:t>Iseda</a:t>
            </a:r>
            <a:endParaRPr kumimoji="1" lang="ja-JP" altLang="en-US" dirty="0"/>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23</a:t>
            </a:fld>
            <a:endParaRPr kumimoji="1" lang="ja-JP" altLang="en-US"/>
          </a:p>
        </p:txBody>
      </p:sp>
      <p:sp>
        <p:nvSpPr>
          <p:cNvPr id="39" name="楕円 38">
            <a:extLst>
              <a:ext uri="{FF2B5EF4-FFF2-40B4-BE49-F238E27FC236}">
                <a16:creationId xmlns:a16="http://schemas.microsoft.com/office/drawing/2014/main" id="{94481F7A-545F-34A4-AEAA-8FD02B3B4DDF}"/>
              </a:ext>
            </a:extLst>
          </p:cNvPr>
          <p:cNvSpPr/>
          <p:nvPr/>
        </p:nvSpPr>
        <p:spPr>
          <a:xfrm>
            <a:off x="5861785" y="3381916"/>
            <a:ext cx="3035166" cy="2747963"/>
          </a:xfrm>
          <a:prstGeom prst="ellipse">
            <a:avLst/>
          </a:prstGeom>
          <a:solidFill>
            <a:schemeClr val="accent6">
              <a:lumMod val="60000"/>
              <a:lumOff val="40000"/>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id="{F3C52294-BCE6-5E2E-5E2B-DEF17CE85EAA}"/>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4054CE0-B8F9-E8FB-CA49-B9134645A978}"/>
              </a:ext>
            </a:extLst>
          </p:cNvPr>
          <p:cNvSpPr/>
          <p:nvPr/>
        </p:nvSpPr>
        <p:spPr>
          <a:xfrm>
            <a:off x="3495574" y="3381917"/>
            <a:ext cx="3035166" cy="2747963"/>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42" name="正方形/長方形 41">
                <a:extLst>
                  <a:ext uri="{FF2B5EF4-FFF2-40B4-BE49-F238E27FC236}">
                    <a16:creationId xmlns:a16="http://schemas.microsoft.com/office/drawing/2014/main" id="{39F15216-70DB-B3E9-11D6-BA8E2E930919}"/>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xmlns="">
          <p:sp>
            <p:nvSpPr>
              <p:cNvPr id="42" name="正方形/長方形 41">
                <a:extLst>
                  <a:ext uri="{FF2B5EF4-FFF2-40B4-BE49-F238E27FC236}">
                    <a16:creationId xmlns:a16="http://schemas.microsoft.com/office/drawing/2014/main" id="{39F15216-70DB-B3E9-11D6-BA8E2E930919}"/>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F85D214B-CB65-F7EE-EB91-023D9CA2A44E}"/>
                  </a:ext>
                </a:extLst>
              </p:cNvPr>
              <p:cNvSpPr txBox="1"/>
              <p:nvPr/>
            </p:nvSpPr>
            <p:spPr>
              <a:xfrm>
                <a:off x="4659455" y="3191767"/>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F85D214B-CB65-F7EE-EB91-023D9CA2A44E}"/>
                  </a:ext>
                </a:extLst>
              </p:cNvPr>
              <p:cNvSpPr txBox="1">
                <a:spLocks noRot="1" noChangeAspect="1" noMove="1" noResize="1" noEditPoints="1" noAdjustHandles="1" noChangeArrowheads="1" noChangeShapeType="1" noTextEdit="1"/>
              </p:cNvSpPr>
              <p:nvPr/>
            </p:nvSpPr>
            <p:spPr>
              <a:xfrm>
                <a:off x="4659455" y="3191767"/>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19F4C3C-571B-7595-AFE1-2C6D4E896BBE}"/>
                  </a:ext>
                </a:extLst>
              </p:cNvPr>
              <p:cNvSpPr txBox="1"/>
              <p:nvPr/>
            </p:nvSpPr>
            <p:spPr>
              <a:xfrm>
                <a:off x="7166930" y="3191767"/>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xmlns="">
          <p:sp>
            <p:nvSpPr>
              <p:cNvPr id="44" name="テキスト ボックス 43">
                <a:extLst>
                  <a:ext uri="{FF2B5EF4-FFF2-40B4-BE49-F238E27FC236}">
                    <a16:creationId xmlns:a16="http://schemas.microsoft.com/office/drawing/2014/main" id="{919F4C3C-571B-7595-AFE1-2C6D4E896BBE}"/>
                  </a:ext>
                </a:extLst>
              </p:cNvPr>
              <p:cNvSpPr txBox="1">
                <a:spLocks noRot="1" noChangeAspect="1" noMove="1" noResize="1" noEditPoints="1" noAdjustHandles="1" noChangeArrowheads="1" noChangeShapeType="1" noTextEdit="1"/>
              </p:cNvSpPr>
              <p:nvPr/>
            </p:nvSpPr>
            <p:spPr>
              <a:xfrm>
                <a:off x="7166930" y="3191767"/>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ABB20EAB-6E04-0BD0-A333-38191353D299}"/>
              </a:ext>
            </a:extLst>
          </p:cNvPr>
          <p:cNvSpPr txBox="1"/>
          <p:nvPr/>
        </p:nvSpPr>
        <p:spPr>
          <a:xfrm>
            <a:off x="3207775" y="3571699"/>
            <a:ext cx="312906" cy="369332"/>
          </a:xfrm>
          <a:prstGeom prst="rect">
            <a:avLst/>
          </a:prstGeom>
          <a:noFill/>
        </p:spPr>
        <p:txBody>
          <a:bodyPr wrap="none" rtlCol="0">
            <a:spAutoFit/>
          </a:bodyPr>
          <a:lstStyle/>
          <a:p>
            <a:r>
              <a:rPr kumimoji="1" lang="en-US" altLang="ja-JP" dirty="0"/>
              <a:t>2</a:t>
            </a:r>
            <a:endParaRPr kumimoji="1" lang="ja-JP" altLang="en-US" dirty="0"/>
          </a:p>
        </p:txBody>
      </p:sp>
      <p:sp>
        <p:nvSpPr>
          <p:cNvPr id="55" name="テキスト ボックス 54">
            <a:extLst>
              <a:ext uri="{FF2B5EF4-FFF2-40B4-BE49-F238E27FC236}">
                <a16:creationId xmlns:a16="http://schemas.microsoft.com/office/drawing/2014/main" id="{C34C0054-C750-4A43-6EBF-C081FF0D185E}"/>
              </a:ext>
            </a:extLst>
          </p:cNvPr>
          <p:cNvSpPr txBox="1"/>
          <p:nvPr/>
        </p:nvSpPr>
        <p:spPr>
          <a:xfrm>
            <a:off x="3316661" y="5751527"/>
            <a:ext cx="312906" cy="369332"/>
          </a:xfrm>
          <a:prstGeom prst="rect">
            <a:avLst/>
          </a:prstGeom>
          <a:noFill/>
        </p:spPr>
        <p:txBody>
          <a:bodyPr wrap="none" rtlCol="0">
            <a:spAutoFit/>
          </a:bodyPr>
          <a:lstStyle/>
          <a:p>
            <a:r>
              <a:rPr lang="en-US" altLang="ja-JP" dirty="0"/>
              <a:t>4</a:t>
            </a:r>
            <a:endParaRPr kumimoji="1" lang="ja-JP" altLang="en-US" dirty="0"/>
          </a:p>
        </p:txBody>
      </p:sp>
      <p:sp>
        <p:nvSpPr>
          <p:cNvPr id="56" name="テキスト ボックス 55">
            <a:extLst>
              <a:ext uri="{FF2B5EF4-FFF2-40B4-BE49-F238E27FC236}">
                <a16:creationId xmlns:a16="http://schemas.microsoft.com/office/drawing/2014/main" id="{C3D965FD-0600-DD84-185B-AD51EB48C818}"/>
              </a:ext>
            </a:extLst>
          </p:cNvPr>
          <p:cNvSpPr txBox="1"/>
          <p:nvPr/>
        </p:nvSpPr>
        <p:spPr>
          <a:xfrm>
            <a:off x="8762958" y="3284100"/>
            <a:ext cx="312906" cy="369332"/>
          </a:xfrm>
          <a:prstGeom prst="rect">
            <a:avLst/>
          </a:prstGeom>
          <a:noFill/>
        </p:spPr>
        <p:txBody>
          <a:bodyPr wrap="none" rtlCol="0">
            <a:spAutoFit/>
          </a:bodyPr>
          <a:lstStyle/>
          <a:p>
            <a:r>
              <a:rPr kumimoji="1" lang="en-US" altLang="ja-JP" dirty="0"/>
              <a:t>8</a:t>
            </a:r>
            <a:endParaRPr kumimoji="1" lang="ja-JP" altLang="en-US" dirty="0"/>
          </a:p>
        </p:txBody>
      </p:sp>
      <p:sp>
        <p:nvSpPr>
          <p:cNvPr id="57" name="テキスト ボックス 56">
            <a:extLst>
              <a:ext uri="{FF2B5EF4-FFF2-40B4-BE49-F238E27FC236}">
                <a16:creationId xmlns:a16="http://schemas.microsoft.com/office/drawing/2014/main" id="{C43C492C-E93B-683F-9FD2-C65B8CCCE042}"/>
              </a:ext>
            </a:extLst>
          </p:cNvPr>
          <p:cNvSpPr txBox="1"/>
          <p:nvPr/>
        </p:nvSpPr>
        <p:spPr>
          <a:xfrm>
            <a:off x="8973117" y="5728101"/>
            <a:ext cx="441146" cy="369332"/>
          </a:xfrm>
          <a:prstGeom prst="rect">
            <a:avLst/>
          </a:prstGeom>
          <a:noFill/>
        </p:spPr>
        <p:txBody>
          <a:bodyPr wrap="none" rtlCol="0">
            <a:spAutoFit/>
          </a:bodyPr>
          <a:lstStyle/>
          <a:p>
            <a:r>
              <a:rPr lang="en-US" altLang="ja-JP" dirty="0"/>
              <a:t>10</a:t>
            </a:r>
            <a:endParaRPr kumimoji="1" lang="ja-JP" altLang="en-US" dirty="0"/>
          </a:p>
        </p:txBody>
      </p:sp>
      <p:cxnSp>
        <p:nvCxnSpPr>
          <p:cNvPr id="6" name="直線コネクタ 5">
            <a:extLst>
              <a:ext uri="{FF2B5EF4-FFF2-40B4-BE49-F238E27FC236}">
                <a16:creationId xmlns:a16="http://schemas.microsoft.com/office/drawing/2014/main" id="{29AE8F76-F5C1-BE45-4609-F13C58C1DB4B}"/>
              </a:ext>
            </a:extLst>
          </p:cNvPr>
          <p:cNvCxnSpPr>
            <a:cxnSpLocks/>
            <a:stCxn id="10" idx="3"/>
            <a:endCxn id="54" idx="0"/>
          </p:cNvCxnSpPr>
          <p:nvPr/>
        </p:nvCxnSpPr>
        <p:spPr>
          <a:xfrm flipV="1">
            <a:off x="2151095" y="3571699"/>
            <a:ext cx="1213133" cy="230833"/>
          </a:xfrm>
          <a:prstGeom prst="line">
            <a:avLst/>
          </a:prstGeom>
          <a:ln w="12700"/>
        </p:spPr>
        <p:style>
          <a:lnRef idx="1">
            <a:schemeClr val="dk1"/>
          </a:lnRef>
          <a:fillRef idx="0">
            <a:schemeClr val="dk1"/>
          </a:fillRef>
          <a:effectRef idx="0">
            <a:schemeClr val="dk1"/>
          </a:effectRef>
          <a:fontRef idx="minor">
            <a:schemeClr val="tx1"/>
          </a:fontRef>
        </p:style>
      </p:cxnSp>
      <p:sp>
        <p:nvSpPr>
          <p:cNvPr id="9" name="吹き出し: 角を丸めた四角形 8">
            <a:extLst>
              <a:ext uri="{FF2B5EF4-FFF2-40B4-BE49-F238E27FC236}">
                <a16:creationId xmlns:a16="http://schemas.microsoft.com/office/drawing/2014/main" id="{B546443E-28CB-1F3E-F656-8227716BCEBA}"/>
              </a:ext>
            </a:extLst>
          </p:cNvPr>
          <p:cNvSpPr/>
          <p:nvPr/>
        </p:nvSpPr>
        <p:spPr>
          <a:xfrm>
            <a:off x="269952" y="4334681"/>
            <a:ext cx="2213366" cy="1661857"/>
          </a:xfrm>
          <a:prstGeom prst="wedgeRoundRectCallout">
            <a:avLst>
              <a:gd name="adj1" fmla="val -8309"/>
              <a:gd name="adj2" fmla="val -7063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t>X</a:t>
            </a:r>
            <a:r>
              <a:rPr lang="ja-JP" altLang="en-US" dirty="0"/>
              <a:t>と</a:t>
            </a:r>
            <a:r>
              <a:rPr lang="en-US" altLang="ja-JP" dirty="0"/>
              <a:t>Y</a:t>
            </a:r>
            <a:r>
              <a:rPr lang="ja-JP" altLang="en-US" dirty="0"/>
              <a:t>の和集合以外、つまり</a:t>
            </a:r>
            <a:r>
              <a:rPr lang="en-US" altLang="ja-JP" dirty="0"/>
              <a:t>X</a:t>
            </a:r>
            <a:r>
              <a:rPr lang="ja-JP" altLang="en-US" dirty="0"/>
              <a:t>と</a:t>
            </a:r>
            <a:r>
              <a:rPr lang="en-US" altLang="ja-JP" dirty="0"/>
              <a:t>Y</a:t>
            </a:r>
            <a:r>
              <a:rPr lang="ja-JP" altLang="en-US" dirty="0"/>
              <a:t>の和集合の補集合であるといえる</a:t>
            </a:r>
            <a:endParaRPr kumimoji="1" lang="en-US" altLang="ja-JP"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19059A6-499A-B030-BB2A-B558828A3917}"/>
                  </a:ext>
                </a:extLst>
              </p:cNvPr>
              <p:cNvSpPr txBox="1"/>
              <p:nvPr/>
            </p:nvSpPr>
            <p:spPr>
              <a:xfrm>
                <a:off x="342523" y="3571699"/>
                <a:ext cx="1808572" cy="461665"/>
              </a:xfrm>
              <a:prstGeom prst="rect">
                <a:avLst/>
              </a:prstGeom>
              <a:noFill/>
            </p:spPr>
            <p:txBody>
              <a:bodyPr wrap="none" rtlCol="0">
                <a:spAutoFit/>
              </a:bodyPr>
              <a:lstStyle/>
              <a:p>
                <a14:m>
                  <m:oMath xmlns:m="http://schemas.openxmlformats.org/officeDocument/2006/math">
                    <m:acc>
                      <m:accPr>
                        <m:chr m:val="̅"/>
                        <m:ctrlPr>
                          <a:rPr lang="en-US" altLang="ja-JP" sz="2400" i="1" smtClean="0">
                            <a:latin typeface="Cambria Math" panose="02040503050406030204" pitchFamily="18" charset="0"/>
                            <a:ea typeface="Cambria Math" panose="02040503050406030204" pitchFamily="18" charset="0"/>
                          </a:rPr>
                        </m:ctrlPr>
                      </m:accPr>
                      <m:e>
                        <m:r>
                          <m:rPr>
                            <m:sty m:val="p"/>
                          </m:rPr>
                          <a:rPr lang="en-US" altLang="ja-JP" sz="2400" i="1">
                            <a:latin typeface="Cambria Math" panose="02040503050406030204" pitchFamily="18" charset="0"/>
                            <a:ea typeface="Cambria Math" panose="02040503050406030204" pitchFamily="18" charset="0"/>
                          </a:rPr>
                          <m:t>X</m:t>
                        </m:r>
                      </m:e>
                    </m:acc>
                  </m:oMath>
                </a14:m>
                <a:r>
                  <a:rPr lang="en-US" altLang="ja-JP" sz="2400" dirty="0">
                    <a:ea typeface="Cambria Math" panose="02040503050406030204" pitchFamily="18" charset="0"/>
                  </a:rPr>
                  <a:t> </a:t>
                </a:r>
                <a14:m>
                  <m:oMath xmlns:m="http://schemas.openxmlformats.org/officeDocument/2006/math">
                    <m:acc>
                      <m:accPr>
                        <m:chr m:val="̅"/>
                        <m:ctrlPr>
                          <a:rPr lang="en-US" altLang="ja-JP" sz="2400" i="1">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𝑌</m:t>
                        </m:r>
                      </m:e>
                    </m:acc>
                    <m:r>
                      <a:rPr lang="en-US" altLang="ja-JP" sz="2400" b="0" i="1" smtClean="0">
                        <a:latin typeface="Cambria Math" panose="02040503050406030204" pitchFamily="18" charset="0"/>
                        <a:ea typeface="Cambria Math" panose="02040503050406030204" pitchFamily="18" charset="0"/>
                      </a:rPr>
                      <m:t>=</m:t>
                    </m:r>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𝑋</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𝑌</m:t>
                        </m:r>
                      </m:e>
                    </m:acc>
                  </m:oMath>
                </a14:m>
                <a:endParaRPr kumimoji="1" lang="en-US" altLang="ja-JP" sz="2400" b="0" dirty="0">
                  <a:ea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919059A6-499A-B030-BB2A-B558828A3917}"/>
                  </a:ext>
                </a:extLst>
              </p:cNvPr>
              <p:cNvSpPr txBox="1">
                <a:spLocks noRot="1" noChangeAspect="1" noMove="1" noResize="1" noEditPoints="1" noAdjustHandles="1" noChangeArrowheads="1" noChangeShapeType="1" noTextEdit="1"/>
              </p:cNvSpPr>
              <p:nvPr/>
            </p:nvSpPr>
            <p:spPr>
              <a:xfrm>
                <a:off x="342523" y="3571699"/>
                <a:ext cx="1808572" cy="461665"/>
              </a:xfrm>
              <a:prstGeom prst="rect">
                <a:avLst/>
              </a:prstGeom>
              <a:blipFill>
                <a:blip r:embed="rId5"/>
                <a:stretch>
                  <a:fillRect l="-6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379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7BCE77-0A1A-459D-EF42-40D9333D539F}"/>
              </a:ext>
            </a:extLst>
          </p:cNvPr>
          <p:cNvSpPr>
            <a:spLocks noGrp="1"/>
          </p:cNvSpPr>
          <p:nvPr>
            <p:ph type="title"/>
          </p:nvPr>
        </p:nvSpPr>
        <p:spPr/>
        <p:txBody>
          <a:bodyPr/>
          <a:lstStyle/>
          <a:p>
            <a:r>
              <a:rPr kumimoji="1" lang="ja-JP" altLang="en-US" dirty="0"/>
              <a:t>集合と論理演算</a:t>
            </a:r>
          </a:p>
        </p:txBody>
      </p:sp>
      <p:sp>
        <p:nvSpPr>
          <p:cNvPr id="3" name="コンテンツ プレースホルダー 2">
            <a:extLst>
              <a:ext uri="{FF2B5EF4-FFF2-40B4-BE49-F238E27FC236}">
                <a16:creationId xmlns:a16="http://schemas.microsoft.com/office/drawing/2014/main" id="{B731157E-7B76-ECF4-EB85-9F505DCE5B99}"/>
              </a:ext>
            </a:extLst>
          </p:cNvPr>
          <p:cNvSpPr>
            <a:spLocks noGrp="1"/>
          </p:cNvSpPr>
          <p:nvPr>
            <p:ph idx="1"/>
          </p:nvPr>
        </p:nvSpPr>
        <p:spPr/>
        <p:txBody>
          <a:bodyPr/>
          <a:lstStyle/>
          <a:p>
            <a:r>
              <a:rPr kumimoji="1" lang="ja-JP" altLang="en-US" dirty="0"/>
              <a:t>ド・モルガンの法則まとめ</a:t>
            </a:r>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基本的には、</a:t>
            </a:r>
            <a:r>
              <a:rPr lang="en-US" altLang="ja-JP" dirty="0"/>
              <a:t>X</a:t>
            </a:r>
            <a:r>
              <a:rPr lang="ja-JP" altLang="en-US" dirty="0"/>
              <a:t>と</a:t>
            </a:r>
            <a:r>
              <a:rPr lang="en-US" altLang="ja-JP" dirty="0"/>
              <a:t>Y</a:t>
            </a:r>
            <a:r>
              <a:rPr lang="ja-JP" altLang="en-US" dirty="0"/>
              <a:t>の補集合が積のとき</a:t>
            </a:r>
            <a:r>
              <a:rPr lang="en-US" altLang="ja-JP" dirty="0"/>
              <a:t>-&gt;</a:t>
            </a:r>
            <a:r>
              <a:rPr lang="ja-JP" altLang="en-US" dirty="0"/>
              <a:t>和の補集合に分解</a:t>
            </a:r>
            <a:endParaRPr lang="en-US" altLang="ja-JP" dirty="0"/>
          </a:p>
          <a:p>
            <a:r>
              <a:rPr kumimoji="1" lang="ja-JP" altLang="en-US" dirty="0"/>
              <a:t>　　　　　　　　　　　　　 和のとき</a:t>
            </a:r>
            <a:r>
              <a:rPr kumimoji="1" lang="en-US" altLang="ja-JP" dirty="0"/>
              <a:t>-&gt;</a:t>
            </a:r>
            <a:r>
              <a:rPr lang="ja-JP" altLang="en-US" dirty="0"/>
              <a:t>積の補集合に分解</a:t>
            </a:r>
            <a:endParaRPr lang="en-US" altLang="ja-JP" dirty="0"/>
          </a:p>
          <a:p>
            <a:r>
              <a:rPr kumimoji="1" lang="ja-JP" altLang="en-US" dirty="0"/>
              <a:t>と考えればいい</a:t>
            </a:r>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8A43D54A-8A4E-79CB-3978-ED288AC86C1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00EA0099-213C-C1EA-3C61-A6A2243105FE}"/>
              </a:ext>
            </a:extLst>
          </p:cNvPr>
          <p:cNvSpPr>
            <a:spLocks noGrp="1"/>
          </p:cNvSpPr>
          <p:nvPr>
            <p:ph type="sldNum" sz="quarter" idx="12"/>
          </p:nvPr>
        </p:nvSpPr>
        <p:spPr/>
        <p:txBody>
          <a:bodyPr/>
          <a:lstStyle/>
          <a:p>
            <a:fld id="{40E56BE1-9742-4F29-8D63-9E2A886A5384}"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CC35238-5FB7-90C1-DDD6-6860A58F194B}"/>
                  </a:ext>
                </a:extLst>
              </p:cNvPr>
              <p:cNvSpPr txBox="1"/>
              <p:nvPr/>
            </p:nvSpPr>
            <p:spPr>
              <a:xfrm>
                <a:off x="4442933" y="2753552"/>
                <a:ext cx="2346668" cy="584775"/>
              </a:xfrm>
              <a:prstGeom prst="rect">
                <a:avLst/>
              </a:prstGeom>
              <a:noFill/>
            </p:spPr>
            <p:txBody>
              <a:bodyPr wrap="none" rtlCol="0">
                <a:spAutoFit/>
              </a:bodyPr>
              <a:lstStyle/>
              <a:p>
                <a14:m>
                  <m:oMath xmlns:m="http://schemas.openxmlformats.org/officeDocument/2006/math">
                    <m:acc>
                      <m:accPr>
                        <m:chr m:val="̅"/>
                        <m:ctrlPr>
                          <a:rPr lang="en-US" altLang="ja-JP" sz="3200" i="1" smtClean="0">
                            <a:latin typeface="Cambria Math" panose="02040503050406030204" pitchFamily="18" charset="0"/>
                            <a:ea typeface="Cambria Math" panose="02040503050406030204" pitchFamily="18" charset="0"/>
                          </a:rPr>
                        </m:ctrlPr>
                      </m:accPr>
                      <m:e>
                        <m:r>
                          <m:rPr>
                            <m:sty m:val="p"/>
                          </m:rPr>
                          <a:rPr lang="en-US" altLang="ja-JP" sz="3200" i="1">
                            <a:latin typeface="Cambria Math" panose="02040503050406030204" pitchFamily="18" charset="0"/>
                            <a:ea typeface="Cambria Math" panose="02040503050406030204" pitchFamily="18" charset="0"/>
                          </a:rPr>
                          <m:t>X</m:t>
                        </m:r>
                      </m:e>
                    </m:acc>
                  </m:oMath>
                </a14:m>
                <a:r>
                  <a:rPr lang="en-US" altLang="ja-JP" sz="3200" dirty="0">
                    <a:ea typeface="Cambria Math" panose="02040503050406030204" pitchFamily="18" charset="0"/>
                  </a:rPr>
                  <a:t> </a:t>
                </a:r>
                <a14:m>
                  <m:oMath xmlns:m="http://schemas.openxmlformats.org/officeDocument/2006/math">
                    <m:acc>
                      <m:accPr>
                        <m:chr m:val="̅"/>
                        <m:ctrlPr>
                          <a:rPr lang="en-US" altLang="ja-JP" sz="3200" i="1">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𝑌</m:t>
                        </m:r>
                      </m:e>
                    </m:acc>
                    <m:r>
                      <a:rPr lang="en-US" altLang="ja-JP" sz="3200" b="0" i="1" smtClean="0">
                        <a:latin typeface="Cambria Math" panose="02040503050406030204" pitchFamily="18" charset="0"/>
                        <a:ea typeface="Cambria Math" panose="02040503050406030204" pitchFamily="18" charset="0"/>
                      </a:rPr>
                      <m:t>=</m:t>
                    </m:r>
                    <m:acc>
                      <m:accPr>
                        <m:chr m:val="̅"/>
                        <m:ctrlPr>
                          <a:rPr lang="en-US" altLang="ja-JP" sz="3200" b="0" i="1" smtClean="0">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𝑋</m:t>
                        </m:r>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𝑌</m:t>
                        </m:r>
                      </m:e>
                    </m:acc>
                  </m:oMath>
                </a14:m>
                <a:endParaRPr kumimoji="1" lang="en-US" altLang="ja-JP" sz="3200" b="0" dirty="0">
                  <a:ea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CCC35238-5FB7-90C1-DDD6-6860A58F194B}"/>
                  </a:ext>
                </a:extLst>
              </p:cNvPr>
              <p:cNvSpPr txBox="1">
                <a:spLocks noRot="1" noChangeAspect="1" noMove="1" noResize="1" noEditPoints="1" noAdjustHandles="1" noChangeArrowheads="1" noChangeShapeType="1" noTextEdit="1"/>
              </p:cNvSpPr>
              <p:nvPr/>
            </p:nvSpPr>
            <p:spPr>
              <a:xfrm>
                <a:off x="4442933" y="2753552"/>
                <a:ext cx="2346668"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FE1C85A-2E10-DB8B-56D8-33DD00C1EFAF}"/>
                  </a:ext>
                </a:extLst>
              </p:cNvPr>
              <p:cNvSpPr txBox="1"/>
              <p:nvPr/>
            </p:nvSpPr>
            <p:spPr>
              <a:xfrm>
                <a:off x="4442933" y="3517714"/>
                <a:ext cx="2154308" cy="584775"/>
              </a:xfrm>
              <a:prstGeom prst="rect">
                <a:avLst/>
              </a:prstGeom>
              <a:noFill/>
            </p:spPr>
            <p:txBody>
              <a:bodyPr wrap="none" rtlCol="0">
                <a:spAutoFit/>
              </a:bodyPr>
              <a:lstStyle/>
              <a:p>
                <a14:m>
                  <m:oMath xmlns:m="http://schemas.openxmlformats.org/officeDocument/2006/math">
                    <m:acc>
                      <m:accPr>
                        <m:chr m:val="̅"/>
                        <m:ctrlPr>
                          <a:rPr lang="en-US" altLang="ja-JP" sz="3200" i="1" smtClean="0">
                            <a:latin typeface="Cambria Math" panose="02040503050406030204" pitchFamily="18" charset="0"/>
                            <a:ea typeface="Cambria Math" panose="02040503050406030204" pitchFamily="18" charset="0"/>
                          </a:rPr>
                        </m:ctrlPr>
                      </m:accPr>
                      <m:e>
                        <m:r>
                          <m:rPr>
                            <m:sty m:val="p"/>
                          </m:rPr>
                          <a:rPr lang="en-US" altLang="ja-JP" sz="3200" i="1">
                            <a:latin typeface="Cambria Math" panose="02040503050406030204" pitchFamily="18" charset="0"/>
                            <a:ea typeface="Cambria Math" panose="02040503050406030204" pitchFamily="18" charset="0"/>
                          </a:rPr>
                          <m:t>X</m:t>
                        </m:r>
                      </m:e>
                    </m:acc>
                  </m:oMath>
                </a14:m>
                <a:r>
                  <a:rPr lang="en-US" altLang="ja-JP" sz="3200" dirty="0">
                    <a:ea typeface="Cambria Math" panose="02040503050406030204" pitchFamily="18" charset="0"/>
                  </a:rPr>
                  <a:t> </a:t>
                </a:r>
                <a14:m>
                  <m:oMath xmlns:m="http://schemas.openxmlformats.org/officeDocument/2006/math">
                    <m:r>
                      <a:rPr lang="en-US" altLang="ja-JP" sz="3200" b="0" i="0" smtClean="0">
                        <a:latin typeface="Cambria Math" panose="02040503050406030204" pitchFamily="18" charset="0"/>
                        <a:ea typeface="Cambria Math" panose="02040503050406030204" pitchFamily="18" charset="0"/>
                      </a:rPr>
                      <m:t>+</m:t>
                    </m:r>
                    <m:acc>
                      <m:accPr>
                        <m:chr m:val="̅"/>
                        <m:ctrlPr>
                          <a:rPr lang="en-US" altLang="ja-JP" sz="3200" i="1">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𝑌</m:t>
                        </m:r>
                      </m:e>
                    </m:acc>
                    <m:r>
                      <a:rPr lang="en-US" altLang="ja-JP" sz="3200" b="0" i="1" smtClean="0">
                        <a:latin typeface="Cambria Math" panose="02040503050406030204" pitchFamily="18" charset="0"/>
                        <a:ea typeface="Cambria Math" panose="02040503050406030204" pitchFamily="18" charset="0"/>
                      </a:rPr>
                      <m:t>=</m:t>
                    </m:r>
                    <m:acc>
                      <m:accPr>
                        <m:chr m:val="̅"/>
                        <m:ctrlPr>
                          <a:rPr lang="en-US" altLang="ja-JP" sz="3200" b="0" i="1" smtClean="0">
                            <a:latin typeface="Cambria Math" panose="02040503050406030204" pitchFamily="18" charset="0"/>
                            <a:ea typeface="Cambria Math" panose="02040503050406030204" pitchFamily="18" charset="0"/>
                          </a:rPr>
                        </m:ctrlPr>
                      </m:accPr>
                      <m:e>
                        <m:r>
                          <a:rPr lang="en-US" altLang="ja-JP" sz="3200" b="0" i="1" smtClean="0">
                            <a:latin typeface="Cambria Math" panose="02040503050406030204" pitchFamily="18" charset="0"/>
                            <a:ea typeface="Cambria Math" panose="02040503050406030204" pitchFamily="18" charset="0"/>
                          </a:rPr>
                          <m:t>𝑋𝑌</m:t>
                        </m:r>
                      </m:e>
                    </m:acc>
                  </m:oMath>
                </a14:m>
                <a:endParaRPr kumimoji="1" lang="en-US" altLang="ja-JP" sz="3200" b="0" dirty="0">
                  <a:ea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6FE1C85A-2E10-DB8B-56D8-33DD00C1EFAF}"/>
                  </a:ext>
                </a:extLst>
              </p:cNvPr>
              <p:cNvSpPr txBox="1">
                <a:spLocks noRot="1" noChangeAspect="1" noMove="1" noResize="1" noEditPoints="1" noAdjustHandles="1" noChangeArrowheads="1" noChangeShapeType="1" noTextEdit="1"/>
              </p:cNvSpPr>
              <p:nvPr/>
            </p:nvSpPr>
            <p:spPr>
              <a:xfrm>
                <a:off x="4442933" y="3517714"/>
                <a:ext cx="2154308"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2473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5D91AC-FAB3-047A-CEC7-3A6A9D61173A}"/>
              </a:ext>
            </a:extLst>
          </p:cNvPr>
          <p:cNvSpPr>
            <a:spLocks noGrp="1"/>
          </p:cNvSpPr>
          <p:nvPr>
            <p:ph type="title"/>
          </p:nvPr>
        </p:nvSpPr>
        <p:spPr/>
        <p:txBody>
          <a:bodyPr/>
          <a:lstStyle/>
          <a:p>
            <a:r>
              <a:rPr kumimoji="1" lang="ja-JP" altLang="en-US" dirty="0"/>
              <a:t>論理演算</a:t>
            </a:r>
          </a:p>
        </p:txBody>
      </p:sp>
      <p:sp>
        <p:nvSpPr>
          <p:cNvPr id="3" name="テキスト プレースホルダー 2">
            <a:extLst>
              <a:ext uri="{FF2B5EF4-FFF2-40B4-BE49-F238E27FC236}">
                <a16:creationId xmlns:a16="http://schemas.microsoft.com/office/drawing/2014/main" id="{009918EF-2C7E-9AA3-E1BC-D689B17CED59}"/>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C46D438-0935-42FF-9325-0CD2CF238D11}"/>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AE0CCD90-FCF5-5C07-78EE-0478DBFAAD12}"/>
              </a:ext>
            </a:extLst>
          </p:cNvPr>
          <p:cNvSpPr>
            <a:spLocks noGrp="1"/>
          </p:cNvSpPr>
          <p:nvPr>
            <p:ph type="sldNum" sz="quarter" idx="12"/>
          </p:nvPr>
        </p:nvSpPr>
        <p:spPr/>
        <p:txBody>
          <a:bodyPr/>
          <a:lstStyle/>
          <a:p>
            <a:fld id="{40E56BE1-9742-4F29-8D63-9E2A886A5384}" type="slidenum">
              <a:rPr kumimoji="1" lang="ja-JP" altLang="en-US" smtClean="0"/>
              <a:t>25</a:t>
            </a:fld>
            <a:endParaRPr kumimoji="1" lang="ja-JP" altLang="en-US"/>
          </a:p>
        </p:txBody>
      </p:sp>
    </p:spTree>
    <p:extLst>
      <p:ext uri="{BB962C8B-B14F-4D97-AF65-F5344CB8AC3E}">
        <p14:creationId xmlns:p14="http://schemas.microsoft.com/office/powerpoint/2010/main" val="1333486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EFA66-4509-943C-2EF6-8F620DF197F3}"/>
              </a:ext>
            </a:extLst>
          </p:cNvPr>
          <p:cNvSpPr>
            <a:spLocks noGrp="1"/>
          </p:cNvSpPr>
          <p:nvPr>
            <p:ph type="title"/>
          </p:nvPr>
        </p:nvSpPr>
        <p:spPr/>
        <p:txBody>
          <a:bodyPr/>
          <a:lstStyle/>
          <a:p>
            <a:r>
              <a:rPr kumimoji="1" lang="ja-JP" altLang="en-US" dirty="0"/>
              <a:t>論理演算</a:t>
            </a:r>
          </a:p>
        </p:txBody>
      </p:sp>
      <p:sp>
        <p:nvSpPr>
          <p:cNvPr id="3" name="コンテンツ プレースホルダー 2">
            <a:extLst>
              <a:ext uri="{FF2B5EF4-FFF2-40B4-BE49-F238E27FC236}">
                <a16:creationId xmlns:a16="http://schemas.microsoft.com/office/drawing/2014/main" id="{20D8FB21-DEC8-93DD-6054-B3AB16E11DA9}"/>
              </a:ext>
            </a:extLst>
          </p:cNvPr>
          <p:cNvSpPr>
            <a:spLocks noGrp="1"/>
          </p:cNvSpPr>
          <p:nvPr>
            <p:ph idx="1"/>
          </p:nvPr>
        </p:nvSpPr>
        <p:spPr/>
        <p:txBody>
          <a:bodyPr/>
          <a:lstStyle/>
          <a:p>
            <a:r>
              <a:rPr kumimoji="1" lang="ja-JP" altLang="en-US" dirty="0"/>
              <a:t>ここまでベン図を使って集合の概念を考えてきた</a:t>
            </a:r>
            <a:endParaRPr kumimoji="1" lang="en-US" altLang="ja-JP" dirty="0"/>
          </a:p>
          <a:p>
            <a:r>
              <a:rPr lang="ja-JP" altLang="en-US" dirty="0"/>
              <a:t>しかし、コンピュータの中で行われる複雑な計算を行うためにはベン図の計算は効率が悪い</a:t>
            </a:r>
            <a:endParaRPr lang="en-US" altLang="ja-JP" dirty="0"/>
          </a:p>
          <a:p>
            <a:r>
              <a:rPr kumimoji="1" lang="ja-JP" altLang="en-US" dirty="0"/>
              <a:t>論理</a:t>
            </a:r>
            <a:r>
              <a:rPr lang="ja-JP" altLang="en-US" dirty="0"/>
              <a:t>的な関係を数式で概念化して取り扱いやすいようにする</a:t>
            </a:r>
            <a:endParaRPr kumimoji="1" lang="ja-JP" altLang="en-US" dirty="0"/>
          </a:p>
        </p:txBody>
      </p:sp>
      <p:sp>
        <p:nvSpPr>
          <p:cNvPr id="4" name="フッター プレースホルダー 3">
            <a:extLst>
              <a:ext uri="{FF2B5EF4-FFF2-40B4-BE49-F238E27FC236}">
                <a16:creationId xmlns:a16="http://schemas.microsoft.com/office/drawing/2014/main" id="{9EE1F03F-EFA1-D8B5-2823-E55BFCE8857E}"/>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7C0C7770-E9FF-B408-2435-92D5B854F308}"/>
              </a:ext>
            </a:extLst>
          </p:cNvPr>
          <p:cNvSpPr>
            <a:spLocks noGrp="1"/>
          </p:cNvSpPr>
          <p:nvPr>
            <p:ph type="sldNum" sz="quarter" idx="12"/>
          </p:nvPr>
        </p:nvSpPr>
        <p:spPr/>
        <p:txBody>
          <a:bodyPr/>
          <a:lstStyle/>
          <a:p>
            <a:fld id="{40E56BE1-9742-4F29-8D63-9E2A886A5384}" type="slidenum">
              <a:rPr kumimoji="1" lang="ja-JP" altLang="en-US" smtClean="0"/>
              <a:t>26</a:t>
            </a:fld>
            <a:endParaRPr kumimoji="1" lang="ja-JP" altLang="en-US"/>
          </a:p>
        </p:txBody>
      </p:sp>
    </p:spTree>
    <p:extLst>
      <p:ext uri="{BB962C8B-B14F-4D97-AF65-F5344CB8AC3E}">
        <p14:creationId xmlns:p14="http://schemas.microsoft.com/office/powerpoint/2010/main" val="3761830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238CC-47E2-3817-BF2A-ED7C4E9A268B}"/>
              </a:ext>
            </a:extLst>
          </p:cNvPr>
          <p:cNvSpPr>
            <a:spLocks noGrp="1"/>
          </p:cNvSpPr>
          <p:nvPr>
            <p:ph type="title"/>
          </p:nvPr>
        </p:nvSpPr>
        <p:spPr/>
        <p:txBody>
          <a:bodyPr/>
          <a:lstStyle/>
          <a:p>
            <a:r>
              <a:rPr kumimoji="1" lang="ja-JP" altLang="en-US" dirty="0"/>
              <a:t>論理演算：前提</a:t>
            </a:r>
          </a:p>
        </p:txBody>
      </p:sp>
      <p:sp>
        <p:nvSpPr>
          <p:cNvPr id="3" name="コンテンツ プレースホルダー 2">
            <a:extLst>
              <a:ext uri="{FF2B5EF4-FFF2-40B4-BE49-F238E27FC236}">
                <a16:creationId xmlns:a16="http://schemas.microsoft.com/office/drawing/2014/main" id="{CAB71BE2-F825-40D1-12B7-CBAC5131BEDF}"/>
              </a:ext>
            </a:extLst>
          </p:cNvPr>
          <p:cNvSpPr>
            <a:spLocks noGrp="1"/>
          </p:cNvSpPr>
          <p:nvPr>
            <p:ph idx="1"/>
          </p:nvPr>
        </p:nvSpPr>
        <p:spPr/>
        <p:txBody>
          <a:bodyPr>
            <a:normAutofit/>
          </a:bodyPr>
          <a:lstStyle/>
          <a:p>
            <a:r>
              <a:rPr kumimoji="1" lang="ja-JP" altLang="en-US" dirty="0"/>
              <a:t>コンピュータの中では電圧の高い</a:t>
            </a:r>
            <a:r>
              <a:rPr kumimoji="1" lang="en-US" altLang="ja-JP" dirty="0"/>
              <a:t>/</a:t>
            </a:r>
            <a:r>
              <a:rPr lang="ja-JP" altLang="en-US" dirty="0"/>
              <a:t>低いに対応して</a:t>
            </a:r>
            <a:r>
              <a:rPr lang="en-US" altLang="ja-JP" dirty="0"/>
              <a:t>1/0</a:t>
            </a:r>
            <a:r>
              <a:rPr lang="ja-JP" altLang="en-US" dirty="0"/>
              <a:t>で計算を行う</a:t>
            </a:r>
            <a:endParaRPr lang="en-US" altLang="ja-JP" dirty="0"/>
          </a:p>
          <a:p>
            <a:r>
              <a:rPr lang="en-US" altLang="ja-JP" dirty="0"/>
              <a:t>1</a:t>
            </a:r>
            <a:r>
              <a:rPr lang="ja-JP" altLang="en-US" dirty="0"/>
              <a:t>と</a:t>
            </a:r>
            <a:r>
              <a:rPr lang="en-US" altLang="ja-JP" dirty="0"/>
              <a:t>0</a:t>
            </a:r>
            <a:r>
              <a:rPr lang="ja-JP" altLang="en-US" dirty="0"/>
              <a:t>の概念に対して論理演算を定義する</a:t>
            </a:r>
            <a:endParaRPr lang="en-US" altLang="ja-JP" dirty="0"/>
          </a:p>
          <a:p>
            <a:r>
              <a:rPr lang="ja-JP" altLang="en-US" dirty="0"/>
              <a:t>例えば、</a:t>
            </a:r>
            <a:r>
              <a:rPr lang="en-US" altLang="ja-JP" dirty="0"/>
              <a:t>X=1</a:t>
            </a:r>
            <a:r>
              <a:rPr lang="ja-JP" altLang="en-US" dirty="0"/>
              <a:t>は</a:t>
            </a:r>
            <a:r>
              <a:rPr lang="en-US" altLang="ja-JP" dirty="0"/>
              <a:t>X</a:t>
            </a:r>
            <a:r>
              <a:rPr lang="ja-JP" altLang="en-US" dirty="0"/>
              <a:t>である部分、</a:t>
            </a:r>
            <a:r>
              <a:rPr lang="en-US" altLang="ja-JP" dirty="0"/>
              <a:t>X=0</a:t>
            </a:r>
            <a:r>
              <a:rPr lang="ja-JP" altLang="en-US" dirty="0"/>
              <a:t>は</a:t>
            </a:r>
            <a:r>
              <a:rPr lang="en-US" altLang="ja-JP" dirty="0"/>
              <a:t>X</a:t>
            </a:r>
            <a:r>
              <a:rPr lang="ja-JP" altLang="en-US" dirty="0"/>
              <a:t>でない部分と考える</a:t>
            </a:r>
            <a:endParaRPr lang="en-US" altLang="ja-JP" dirty="0"/>
          </a:p>
          <a:p>
            <a:pPr lvl="1"/>
            <a:endParaRPr lang="en-US" altLang="ja-JP" dirty="0"/>
          </a:p>
          <a:p>
            <a:endParaRPr lang="en-US" altLang="ja-JP" dirty="0"/>
          </a:p>
          <a:p>
            <a:endParaRPr kumimoji="1" lang="en-US" altLang="ja-JP" dirty="0"/>
          </a:p>
        </p:txBody>
      </p:sp>
      <p:sp>
        <p:nvSpPr>
          <p:cNvPr id="4" name="フッター プレースホルダー 3">
            <a:extLst>
              <a:ext uri="{FF2B5EF4-FFF2-40B4-BE49-F238E27FC236}">
                <a16:creationId xmlns:a16="http://schemas.microsoft.com/office/drawing/2014/main" id="{E04A4C35-F69D-9C7A-59F5-7ADE056E42E3}"/>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1BA4BE6-1AC5-B1F1-BFB1-44291E1C0186}"/>
              </a:ext>
            </a:extLst>
          </p:cNvPr>
          <p:cNvSpPr>
            <a:spLocks noGrp="1"/>
          </p:cNvSpPr>
          <p:nvPr>
            <p:ph type="sldNum" sz="quarter" idx="12"/>
          </p:nvPr>
        </p:nvSpPr>
        <p:spPr/>
        <p:txBody>
          <a:bodyPr/>
          <a:lstStyle/>
          <a:p>
            <a:fld id="{40E56BE1-9742-4F29-8D63-9E2A886A5384}" type="slidenum">
              <a:rPr kumimoji="1" lang="ja-JP" altLang="en-US" smtClean="0"/>
              <a:t>27</a:t>
            </a:fld>
            <a:endParaRPr kumimoji="1" lang="ja-JP" altLang="en-US"/>
          </a:p>
        </p:txBody>
      </p:sp>
      <p:sp>
        <p:nvSpPr>
          <p:cNvPr id="10" name="正方形/長方形 9">
            <a:extLst>
              <a:ext uri="{FF2B5EF4-FFF2-40B4-BE49-F238E27FC236}">
                <a16:creationId xmlns:a16="http://schemas.microsoft.com/office/drawing/2014/main" id="{F8F60640-14DC-72F8-6C44-BDFFB76E3821}"/>
              </a:ext>
            </a:extLst>
          </p:cNvPr>
          <p:cNvSpPr/>
          <p:nvPr/>
        </p:nvSpPr>
        <p:spPr>
          <a:xfrm>
            <a:off x="3099333" y="4077435"/>
            <a:ext cx="2996667" cy="227891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43DFB102-69C2-EA37-3671-135E67A6683D}"/>
                  </a:ext>
                </a:extLst>
              </p:cNvPr>
              <p:cNvSpPr txBox="1"/>
              <p:nvPr/>
            </p:nvSpPr>
            <p:spPr>
              <a:xfrm>
                <a:off x="4340385" y="4152705"/>
                <a:ext cx="341920" cy="311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11" name="テキスト ボックス 10">
                <a:extLst>
                  <a:ext uri="{FF2B5EF4-FFF2-40B4-BE49-F238E27FC236}">
                    <a16:creationId xmlns:a16="http://schemas.microsoft.com/office/drawing/2014/main" id="{43DFB102-69C2-EA37-3671-135E67A6683D}"/>
                  </a:ext>
                </a:extLst>
              </p:cNvPr>
              <p:cNvSpPr txBox="1">
                <a:spLocks noRot="1" noChangeAspect="1" noMove="1" noResize="1" noEditPoints="1" noAdjustHandles="1" noChangeArrowheads="1" noChangeShapeType="1" noTextEdit="1"/>
              </p:cNvSpPr>
              <p:nvPr/>
            </p:nvSpPr>
            <p:spPr>
              <a:xfrm>
                <a:off x="4340385" y="4152705"/>
                <a:ext cx="341920" cy="311057"/>
              </a:xfrm>
              <a:prstGeom prst="rect">
                <a:avLst/>
              </a:prstGeom>
              <a:blipFill>
                <a:blip r:embed="rId2"/>
                <a:stretch>
                  <a:fillRect l="-3571" r="-16071" b="-39216"/>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22A35F84-2B43-A48A-784F-4E31281495CA}"/>
              </a:ext>
            </a:extLst>
          </p:cNvPr>
          <p:cNvSpPr/>
          <p:nvPr/>
        </p:nvSpPr>
        <p:spPr>
          <a:xfrm>
            <a:off x="3673448" y="4400377"/>
            <a:ext cx="1848435" cy="1590848"/>
          </a:xfrm>
          <a:prstGeom prst="ellipse">
            <a:avLst/>
          </a:pr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 name="直線コネクタ 15">
            <a:extLst>
              <a:ext uri="{FF2B5EF4-FFF2-40B4-BE49-F238E27FC236}">
                <a16:creationId xmlns:a16="http://schemas.microsoft.com/office/drawing/2014/main" id="{802F2E35-4400-730B-C5A2-1DDBCE925D05}"/>
              </a:ext>
            </a:extLst>
          </p:cNvPr>
          <p:cNvCxnSpPr>
            <a:cxnSpLocks/>
          </p:cNvCxnSpPr>
          <p:nvPr/>
        </p:nvCxnSpPr>
        <p:spPr>
          <a:xfrm flipV="1">
            <a:off x="5038674" y="4677878"/>
            <a:ext cx="1824139" cy="437151"/>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D5E0F176-807C-158B-4389-D3C84B7370CC}"/>
              </a:ext>
            </a:extLst>
          </p:cNvPr>
          <p:cNvCxnSpPr>
            <a:cxnSpLocks/>
          </p:cNvCxnSpPr>
          <p:nvPr/>
        </p:nvCxnSpPr>
        <p:spPr>
          <a:xfrm>
            <a:off x="2332520" y="5471956"/>
            <a:ext cx="1140667" cy="591713"/>
          </a:xfrm>
          <a:prstGeom prst="line">
            <a:avLst/>
          </a:prstGeom>
          <a:ln w="12700"/>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E684980A-5790-CF2B-24DD-07414DA07D23}"/>
              </a:ext>
            </a:extLst>
          </p:cNvPr>
          <p:cNvSpPr txBox="1"/>
          <p:nvPr/>
        </p:nvSpPr>
        <p:spPr>
          <a:xfrm>
            <a:off x="7018305" y="4354712"/>
            <a:ext cx="1338828" cy="646331"/>
          </a:xfrm>
          <a:prstGeom prst="rect">
            <a:avLst/>
          </a:prstGeom>
          <a:noFill/>
        </p:spPr>
        <p:txBody>
          <a:bodyPr wrap="none" rtlCol="0">
            <a:spAutoFit/>
          </a:bodyPr>
          <a:lstStyle/>
          <a:p>
            <a:r>
              <a:rPr kumimoji="1" lang="ja-JP" altLang="en-US" dirty="0"/>
              <a:t>円の内側は</a:t>
            </a:r>
            <a:endParaRPr kumimoji="1" lang="en-US" altLang="ja-JP" dirty="0"/>
          </a:p>
          <a:p>
            <a:r>
              <a:rPr lang="en-US" altLang="ja-JP" dirty="0"/>
              <a:t>X</a:t>
            </a:r>
            <a:r>
              <a:rPr lang="ja-JP" altLang="en-US" dirty="0"/>
              <a:t>＝１</a:t>
            </a:r>
            <a:endParaRPr kumimoji="1" lang="ja-JP" altLang="en-US" dirty="0"/>
          </a:p>
        </p:txBody>
      </p:sp>
      <p:sp>
        <p:nvSpPr>
          <p:cNvPr id="21" name="テキスト ボックス 20">
            <a:extLst>
              <a:ext uri="{FF2B5EF4-FFF2-40B4-BE49-F238E27FC236}">
                <a16:creationId xmlns:a16="http://schemas.microsoft.com/office/drawing/2014/main" id="{8B05455C-94BB-76AB-B77D-99D408412F75}"/>
              </a:ext>
            </a:extLst>
          </p:cNvPr>
          <p:cNvSpPr txBox="1"/>
          <p:nvPr/>
        </p:nvSpPr>
        <p:spPr>
          <a:xfrm>
            <a:off x="1186388" y="5001043"/>
            <a:ext cx="1338828" cy="646331"/>
          </a:xfrm>
          <a:prstGeom prst="rect">
            <a:avLst/>
          </a:prstGeom>
          <a:noFill/>
        </p:spPr>
        <p:txBody>
          <a:bodyPr wrap="none" rtlCol="0">
            <a:spAutoFit/>
          </a:bodyPr>
          <a:lstStyle/>
          <a:p>
            <a:r>
              <a:rPr kumimoji="1" lang="ja-JP" altLang="en-US" dirty="0"/>
              <a:t>円の外側は</a:t>
            </a:r>
            <a:endParaRPr kumimoji="1" lang="en-US" altLang="ja-JP" dirty="0"/>
          </a:p>
          <a:p>
            <a:r>
              <a:rPr lang="en-US" altLang="ja-JP" dirty="0"/>
              <a:t>X</a:t>
            </a:r>
            <a:r>
              <a:rPr lang="ja-JP" altLang="en-US" dirty="0"/>
              <a:t>＝０</a:t>
            </a:r>
            <a:endParaRPr kumimoji="1" lang="ja-JP" altLang="en-US" dirty="0"/>
          </a:p>
        </p:txBody>
      </p:sp>
    </p:spTree>
    <p:extLst>
      <p:ext uri="{BB962C8B-B14F-4D97-AF65-F5344CB8AC3E}">
        <p14:creationId xmlns:p14="http://schemas.microsoft.com/office/powerpoint/2010/main" val="4060199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D238CC-47E2-3817-BF2A-ED7C4E9A268B}"/>
              </a:ext>
            </a:extLst>
          </p:cNvPr>
          <p:cNvSpPr>
            <a:spLocks noGrp="1"/>
          </p:cNvSpPr>
          <p:nvPr>
            <p:ph type="title"/>
          </p:nvPr>
        </p:nvSpPr>
        <p:spPr/>
        <p:txBody>
          <a:bodyPr/>
          <a:lstStyle/>
          <a:p>
            <a:r>
              <a:rPr kumimoji="1" lang="ja-JP" altLang="en-US" dirty="0"/>
              <a:t>論理演算：前提</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AB71BE2-F825-40D1-12B7-CBAC5131BEDF}"/>
                  </a:ext>
                </a:extLst>
              </p:cNvPr>
              <p:cNvSpPr>
                <a:spLocks noGrp="1"/>
              </p:cNvSpPr>
              <p:nvPr>
                <p:ph idx="1"/>
              </p:nvPr>
            </p:nvSpPr>
            <p:spPr/>
            <p:txBody>
              <a:bodyPr>
                <a:normAutofit/>
              </a:bodyPr>
              <a:lstStyle/>
              <a:p>
                <a:r>
                  <a:rPr lang="ja-JP" altLang="en-US" dirty="0"/>
                  <a:t>復習</a:t>
                </a:r>
                <a:endParaRPr lang="en-US" altLang="ja-JP" dirty="0"/>
              </a:p>
              <a:p>
                <a:pPr lvl="1"/>
                <a:r>
                  <a:rPr lang="ja-JP" altLang="en-US" dirty="0"/>
                  <a:t>２つの集合</a:t>
                </a:r>
                <a14:m>
                  <m:oMath xmlns:m="http://schemas.openxmlformats.org/officeDocument/2006/math">
                    <m:r>
                      <m:rPr>
                        <m:sty m:val="p"/>
                      </m:rPr>
                      <a:rPr lang="en-US" altLang="ja-JP" i="1" dirty="0">
                        <a:latin typeface="Cambria Math" panose="02040503050406030204" pitchFamily="18" charset="0"/>
                      </a:rPr>
                      <m:t>X</m:t>
                    </m:r>
                  </m:oMath>
                </a14:m>
                <a:r>
                  <a:rPr lang="ja-JP" altLang="en-US" dirty="0"/>
                  <a:t>、</a:t>
                </a:r>
                <a:r>
                  <a:rPr lang="en-US" altLang="ja-JP" dirty="0"/>
                  <a:t> </a:t>
                </a:r>
                <a14:m>
                  <m:oMath xmlns:m="http://schemas.openxmlformats.org/officeDocument/2006/math">
                    <m:r>
                      <a:rPr lang="en-US" altLang="ja-JP" b="0" i="1" smtClean="0">
                        <a:latin typeface="Cambria Math" panose="02040503050406030204" pitchFamily="18" charset="0"/>
                      </a:rPr>
                      <m:t>𝑌</m:t>
                    </m:r>
                  </m:oMath>
                </a14:m>
                <a:r>
                  <a:rPr lang="ja-JP" altLang="en-US" dirty="0"/>
                  <a:t>に対して各演算は下記のように定義される</a:t>
                </a:r>
                <a:endParaRPr lang="en-US" altLang="ja-JP" dirty="0"/>
              </a:p>
              <a:p>
                <a:pPr lvl="1"/>
                <a:r>
                  <a:rPr lang="ja-JP" altLang="en-US" dirty="0"/>
                  <a:t>和集合：</a:t>
                </a:r>
                <a:r>
                  <a:rPr lang="en-US" altLang="ja-JP" dirty="0"/>
                  <a:t> </a:t>
                </a:r>
                <a14:m>
                  <m:oMath xmlns:m="http://schemas.openxmlformats.org/officeDocument/2006/math">
                    <m:r>
                      <m:rPr>
                        <m:sty m:val="p"/>
                      </m:rPr>
                      <a:rPr lang="en-US" altLang="ja-JP" i="1" dirty="0">
                        <a:latin typeface="Cambria Math" panose="02040503050406030204" pitchFamily="18" charset="0"/>
                      </a:rPr>
                      <m:t>X</m:t>
                    </m:r>
                    <m:r>
                      <a:rPr lang="ja-JP" altLang="en-US" i="1" dirty="0">
                        <a:latin typeface="Cambria Math" panose="02040503050406030204" pitchFamily="18" charset="0"/>
                      </a:rPr>
                      <m:t>＋</m:t>
                    </m:r>
                    <m:r>
                      <m:rPr>
                        <m:sty m:val="p"/>
                      </m:rPr>
                      <a:rPr lang="en-US" altLang="ja-JP" i="1" dirty="0">
                        <a:latin typeface="Cambria Math" panose="02040503050406030204" pitchFamily="18" charset="0"/>
                      </a:rPr>
                      <m:t>Y</m:t>
                    </m:r>
                  </m:oMath>
                </a14:m>
                <a:endParaRPr lang="en-US" altLang="ja-JP" dirty="0"/>
              </a:p>
              <a:p>
                <a:pPr lvl="1"/>
                <a:r>
                  <a:rPr lang="ja-JP" altLang="en-US" dirty="0"/>
                  <a:t>積集合：</a:t>
                </a:r>
                <a:r>
                  <a:rPr lang="en-US" altLang="ja-JP" dirty="0"/>
                  <a:t> </a:t>
                </a:r>
                <a14:m>
                  <m:oMath xmlns:m="http://schemas.openxmlformats.org/officeDocument/2006/math">
                    <m:r>
                      <m:rPr>
                        <m:sty m:val="p"/>
                      </m:rPr>
                      <a:rPr lang="en-US" altLang="ja-JP" i="1" dirty="0">
                        <a:latin typeface="Cambria Math" panose="02040503050406030204" pitchFamily="18" charset="0"/>
                      </a:rPr>
                      <m:t>XY</m:t>
                    </m:r>
                  </m:oMath>
                </a14:m>
                <a:endParaRPr lang="en-US" altLang="ja-JP" dirty="0"/>
              </a:p>
              <a:p>
                <a:pPr lvl="1"/>
                <a:r>
                  <a:rPr lang="ja-JP" altLang="en-US" dirty="0"/>
                  <a:t>補集合：</a:t>
                </a:r>
                <a14:m>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𝑋</m:t>
                        </m:r>
                      </m:e>
                    </m:acc>
                  </m:oMath>
                </a14:m>
                <a:endParaRPr lang="en-US" altLang="ja-JP" dirty="0"/>
              </a:p>
              <a:p>
                <a:r>
                  <a:rPr lang="ja-JP" altLang="en-US" dirty="0"/>
                  <a:t>例</a:t>
                </a:r>
                <a:endParaRPr lang="en-US" altLang="ja-JP" dirty="0"/>
              </a:p>
              <a:p>
                <a:pPr lvl="1"/>
                <a:r>
                  <a:rPr lang="ja-JP" altLang="en-US" dirty="0"/>
                  <a:t>例えば、</a:t>
                </a:r>
                <a:r>
                  <a:rPr lang="en-US" altLang="ja-JP" dirty="0"/>
                  <a:t> </a:t>
                </a:r>
                <a14:m>
                  <m:oMath xmlns:m="http://schemas.openxmlformats.org/officeDocument/2006/math">
                    <m:r>
                      <m:rPr>
                        <m:sty m:val="p"/>
                      </m:rPr>
                      <a:rPr lang="en-US" altLang="ja-JP" i="1" dirty="0">
                        <a:latin typeface="Cambria Math" panose="02040503050406030204" pitchFamily="18" charset="0"/>
                      </a:rPr>
                      <m:t>X</m:t>
                    </m:r>
                    <m:r>
                      <a:rPr lang="en-US" altLang="ja-JP" b="0" i="1" dirty="0" smtClean="0">
                        <a:latin typeface="Cambria Math" panose="02040503050406030204" pitchFamily="18" charset="0"/>
                      </a:rPr>
                      <m:t>=0</m:t>
                    </m:r>
                  </m:oMath>
                </a14:m>
                <a:r>
                  <a:rPr lang="ja-JP" altLang="en-US" dirty="0"/>
                  <a:t>、</a:t>
                </a:r>
                <a:r>
                  <a:rPr lang="en-US" altLang="ja-JP" dirty="0"/>
                  <a:t> </a:t>
                </a:r>
                <a14:m>
                  <m:oMath xmlns:m="http://schemas.openxmlformats.org/officeDocument/2006/math">
                    <m:r>
                      <m:rPr>
                        <m:sty m:val="p"/>
                      </m:rPr>
                      <a:rPr lang="en-US" altLang="ja-JP" i="1" dirty="0">
                        <a:latin typeface="Cambria Math" panose="02040503050406030204" pitchFamily="18" charset="0"/>
                      </a:rPr>
                      <m:t>X</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oMath>
                </a14:m>
                <a:r>
                  <a:rPr lang="ja-JP" altLang="en-US" dirty="0"/>
                  <a:t>なら、</a:t>
                </a:r>
                <a14:m>
                  <m:oMath xmlns:m="http://schemas.openxmlformats.org/officeDocument/2006/math">
                    <m:r>
                      <m:rPr>
                        <m:sty m:val="p"/>
                      </m:rPr>
                      <a:rPr lang="en-US" altLang="ja-JP" i="1" dirty="0">
                        <a:latin typeface="Cambria Math" panose="02040503050406030204" pitchFamily="18" charset="0"/>
                      </a:rPr>
                      <m:t>XY</m:t>
                    </m:r>
                    <m:r>
                      <a:rPr lang="en-US" altLang="ja-JP" b="0" i="1" dirty="0" smtClean="0">
                        <a:latin typeface="Cambria Math" panose="02040503050406030204" pitchFamily="18" charset="0"/>
                      </a:rPr>
                      <m:t>=0</m:t>
                    </m:r>
                  </m:oMath>
                </a14:m>
                <a:r>
                  <a:rPr lang="en-US" altLang="ja-JP" dirty="0"/>
                  <a:t>(X</a:t>
                </a:r>
                <a:r>
                  <a:rPr lang="ja-JP" altLang="en-US" dirty="0"/>
                  <a:t>が</a:t>
                </a:r>
                <a:r>
                  <a:rPr lang="en-US" altLang="ja-JP" dirty="0"/>
                  <a:t>1</a:t>
                </a:r>
                <a:r>
                  <a:rPr lang="ja-JP" altLang="en-US" dirty="0"/>
                  <a:t>かつ</a:t>
                </a:r>
                <a:r>
                  <a:rPr lang="en-US" altLang="ja-JP" dirty="0"/>
                  <a:t>Y</a:t>
                </a:r>
                <a:r>
                  <a:rPr lang="ja-JP" altLang="en-US" dirty="0"/>
                  <a:t>が</a:t>
                </a:r>
                <a:r>
                  <a:rPr lang="en-US" altLang="ja-JP" dirty="0"/>
                  <a:t>1</a:t>
                </a:r>
                <a:r>
                  <a:rPr lang="ja-JP" altLang="en-US" dirty="0"/>
                  <a:t>ではないから</a:t>
                </a:r>
                <a:r>
                  <a:rPr lang="en-US" altLang="ja-JP" dirty="0"/>
                  <a:t>)</a:t>
                </a:r>
              </a:p>
              <a:p>
                <a:pPr lvl="1"/>
                <a14:m>
                  <m:oMath xmlns:m="http://schemas.openxmlformats.org/officeDocument/2006/math">
                    <m:r>
                      <m:rPr>
                        <m:sty m:val="p"/>
                      </m:rPr>
                      <a:rPr lang="en-US" altLang="ja-JP" i="1" dirty="0" smtClean="0">
                        <a:latin typeface="Cambria Math" panose="02040503050406030204" pitchFamily="18" charset="0"/>
                      </a:rPr>
                      <m:t>X</m:t>
                    </m:r>
                    <m:r>
                      <a:rPr lang="en-US" altLang="ja-JP" b="0" i="1" dirty="0" smtClean="0">
                        <a:latin typeface="Cambria Math" panose="02040503050406030204" pitchFamily="18" charset="0"/>
                      </a:rPr>
                      <m:t>+</m:t>
                    </m:r>
                    <m:r>
                      <m:rPr>
                        <m:sty m:val="p"/>
                      </m:rPr>
                      <a:rPr lang="en-US" altLang="ja-JP" i="1" dirty="0" smtClean="0">
                        <a:latin typeface="Cambria Math" panose="02040503050406030204" pitchFamily="18" charset="0"/>
                      </a:rPr>
                      <m:t>Y</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1</m:t>
                    </m:r>
                  </m:oMath>
                </a14:m>
                <a:r>
                  <a:rPr lang="en-US" altLang="ja-JP" dirty="0"/>
                  <a:t>(X</a:t>
                </a:r>
                <a:r>
                  <a:rPr lang="ja-JP" altLang="en-US" dirty="0"/>
                  <a:t>は</a:t>
                </a:r>
                <a:r>
                  <a:rPr lang="en-US" altLang="ja-JP" dirty="0"/>
                  <a:t>0</a:t>
                </a:r>
                <a:r>
                  <a:rPr lang="ja-JP" altLang="en-US" dirty="0"/>
                  <a:t>だが、</a:t>
                </a:r>
                <a:r>
                  <a:rPr lang="en-US" altLang="ja-JP" dirty="0"/>
                  <a:t>Y</a:t>
                </a:r>
                <a:r>
                  <a:rPr lang="ja-JP" altLang="en-US" dirty="0"/>
                  <a:t>が</a:t>
                </a:r>
                <a:r>
                  <a:rPr lang="en-US" altLang="ja-JP" dirty="0"/>
                  <a:t>1</a:t>
                </a:r>
                <a:r>
                  <a:rPr lang="ja-JP" altLang="en-US" dirty="0"/>
                  <a:t>だから</a:t>
                </a:r>
                <a:r>
                  <a:rPr lang="en-US" altLang="ja-JP" dirty="0"/>
                  <a:t>)</a:t>
                </a:r>
                <a:r>
                  <a:rPr lang="ja-JP" altLang="en-US" dirty="0"/>
                  <a:t>、 </a:t>
                </a:r>
                <a14:m>
                  <m:oMath xmlns:m="http://schemas.openxmlformats.org/officeDocument/2006/math">
                    <m:acc>
                      <m:accPr>
                        <m:chr m:val="̅"/>
                        <m:ctrlPr>
                          <a:rPr lang="ja-JP" altLang="en-US" i="1">
                            <a:latin typeface="Cambria Math" panose="02040503050406030204" pitchFamily="18" charset="0"/>
                          </a:rPr>
                        </m:ctrlPr>
                      </m:accPr>
                      <m:e>
                        <m:r>
                          <a:rPr lang="en-US" altLang="ja-JP" i="1">
                            <a:latin typeface="Cambria Math" panose="02040503050406030204" pitchFamily="18" charset="0"/>
                          </a:rPr>
                          <m:t>𝑋</m:t>
                        </m:r>
                      </m:e>
                    </m:acc>
                    <m:r>
                      <a:rPr lang="en-US" altLang="ja-JP" b="0" i="1" smtClean="0">
                        <a:latin typeface="Cambria Math" panose="02040503050406030204" pitchFamily="18" charset="0"/>
                      </a:rPr>
                      <m:t>=1</m:t>
                    </m:r>
                  </m:oMath>
                </a14:m>
                <a:r>
                  <a:rPr lang="en-US" altLang="ja-JP" dirty="0"/>
                  <a:t>(0</a:t>
                </a:r>
                <a:r>
                  <a:rPr lang="ja-JP" altLang="en-US" dirty="0"/>
                  <a:t>の反対は</a:t>
                </a:r>
                <a:r>
                  <a:rPr lang="en-US" altLang="ja-JP" dirty="0"/>
                  <a:t>1)</a:t>
                </a:r>
              </a:p>
              <a:p>
                <a:pPr lvl="1"/>
                <a:endParaRPr lang="en-US" altLang="ja-JP" dirty="0"/>
              </a:p>
              <a:p>
                <a:endParaRPr lang="en-US" altLang="ja-JP" dirty="0"/>
              </a:p>
              <a:p>
                <a:endParaRPr kumimoji="1" lang="en-US" altLang="ja-JP" dirty="0"/>
              </a:p>
            </p:txBody>
          </p:sp>
        </mc:Choice>
        <mc:Fallback>
          <p:sp>
            <p:nvSpPr>
              <p:cNvPr id="3" name="コンテンツ プレースホルダー 2">
                <a:extLst>
                  <a:ext uri="{FF2B5EF4-FFF2-40B4-BE49-F238E27FC236}">
                    <a16:creationId xmlns:a16="http://schemas.microsoft.com/office/drawing/2014/main" id="{CAB71BE2-F825-40D1-12B7-CBAC5131BED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E04A4C35-F69D-9C7A-59F5-7ADE056E42E3}"/>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1BA4BE6-1AC5-B1F1-BFB1-44291E1C0186}"/>
              </a:ext>
            </a:extLst>
          </p:cNvPr>
          <p:cNvSpPr>
            <a:spLocks noGrp="1"/>
          </p:cNvSpPr>
          <p:nvPr>
            <p:ph type="sldNum" sz="quarter" idx="12"/>
          </p:nvPr>
        </p:nvSpPr>
        <p:spPr/>
        <p:txBody>
          <a:bodyPr/>
          <a:lstStyle/>
          <a:p>
            <a:fld id="{40E56BE1-9742-4F29-8D63-9E2A886A5384}" type="slidenum">
              <a:rPr kumimoji="1" lang="ja-JP" altLang="en-US" smtClean="0"/>
              <a:t>28</a:t>
            </a:fld>
            <a:endParaRPr kumimoji="1" lang="ja-JP" altLang="en-US"/>
          </a:p>
        </p:txBody>
      </p:sp>
    </p:spTree>
    <p:extLst>
      <p:ext uri="{BB962C8B-B14F-4D97-AF65-F5344CB8AC3E}">
        <p14:creationId xmlns:p14="http://schemas.microsoft.com/office/powerpoint/2010/main" val="1067780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BA14C-0440-90E9-8568-DF65F88A04A0}"/>
              </a:ext>
            </a:extLst>
          </p:cNvPr>
          <p:cNvSpPr>
            <a:spLocks noGrp="1"/>
          </p:cNvSpPr>
          <p:nvPr>
            <p:ph type="title"/>
          </p:nvPr>
        </p:nvSpPr>
        <p:spPr/>
        <p:txBody>
          <a:bodyPr/>
          <a:lstStyle/>
          <a:p>
            <a:r>
              <a:rPr kumimoji="1" lang="ja-JP" altLang="en-US" dirty="0"/>
              <a:t>論理演算</a:t>
            </a:r>
            <a:r>
              <a:rPr lang="ja-JP" altLang="en-US" dirty="0"/>
              <a:t>：演習</a:t>
            </a:r>
            <a:endParaRPr kumimoji="1" lang="ja-JP" altLang="en-US" dirty="0"/>
          </a:p>
        </p:txBody>
      </p:sp>
      <p:sp>
        <p:nvSpPr>
          <p:cNvPr id="3" name="コンテンツ プレースホルダー 2">
            <a:extLst>
              <a:ext uri="{FF2B5EF4-FFF2-40B4-BE49-F238E27FC236}">
                <a16:creationId xmlns:a16="http://schemas.microsoft.com/office/drawing/2014/main" id="{26062E9F-1D35-C65A-4AEA-65A0CFB17B65}"/>
              </a:ext>
            </a:extLst>
          </p:cNvPr>
          <p:cNvSpPr>
            <a:spLocks noGrp="1"/>
          </p:cNvSpPr>
          <p:nvPr>
            <p:ph idx="1"/>
          </p:nvPr>
        </p:nvSpPr>
        <p:spPr/>
        <p:txBody>
          <a:bodyPr/>
          <a:lstStyle/>
          <a:p>
            <a:r>
              <a:rPr kumimoji="1" lang="ja-JP" altLang="en-US" dirty="0"/>
              <a:t>下記の表を埋めてみよう</a:t>
            </a:r>
          </a:p>
        </p:txBody>
      </p:sp>
      <p:sp>
        <p:nvSpPr>
          <p:cNvPr id="4" name="フッター プレースホルダー 3">
            <a:extLst>
              <a:ext uri="{FF2B5EF4-FFF2-40B4-BE49-F238E27FC236}">
                <a16:creationId xmlns:a16="http://schemas.microsoft.com/office/drawing/2014/main" id="{ED57BBFD-C855-6F85-33B3-CBD92A890C35}"/>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16A8C606-9E97-A7BC-60B8-83BABEC9E853}"/>
              </a:ext>
            </a:extLst>
          </p:cNvPr>
          <p:cNvSpPr>
            <a:spLocks noGrp="1"/>
          </p:cNvSpPr>
          <p:nvPr>
            <p:ph type="sldNum" sz="quarter" idx="12"/>
          </p:nvPr>
        </p:nvSpPr>
        <p:spPr/>
        <p:txBody>
          <a:bodyPr/>
          <a:lstStyle/>
          <a:p>
            <a:fld id="{40E56BE1-9742-4F29-8D63-9E2A886A5384}" type="slidenum">
              <a:rPr kumimoji="1" lang="ja-JP" altLang="en-US" smtClean="0"/>
              <a:t>29</a:t>
            </a:fld>
            <a:endParaRPr kumimoji="1" lang="ja-JP" altLang="en-US"/>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99F1C2D7-B8FA-376D-1565-86E557D55044}"/>
                  </a:ext>
                </a:extLst>
              </p:cNvPr>
              <p:cNvGraphicFramePr>
                <a:graphicFrameLocks noGrp="1"/>
              </p:cNvGraphicFramePr>
              <p:nvPr>
                <p:extLst>
                  <p:ext uri="{D42A27DB-BD31-4B8C-83A1-F6EECF244321}">
                    <p14:modId xmlns:p14="http://schemas.microsoft.com/office/powerpoint/2010/main" val="351738213"/>
                  </p:ext>
                </p:extLst>
              </p:nvPr>
            </p:nvGraphicFramePr>
            <p:xfrm>
              <a:off x="2031999" y="328595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778905844"/>
                        </a:ext>
                      </a:extLst>
                    </a:gridCol>
                    <a:gridCol w="1354667">
                      <a:extLst>
                        <a:ext uri="{9D8B030D-6E8A-4147-A177-3AD203B41FA5}">
                          <a16:colId xmlns:a16="http://schemas.microsoft.com/office/drawing/2014/main" val="2015320782"/>
                        </a:ext>
                      </a:extLst>
                    </a:gridCol>
                    <a:gridCol w="1354667">
                      <a:extLst>
                        <a:ext uri="{9D8B030D-6E8A-4147-A177-3AD203B41FA5}">
                          <a16:colId xmlns:a16="http://schemas.microsoft.com/office/drawing/2014/main" val="1918385598"/>
                        </a:ext>
                      </a:extLst>
                    </a:gridCol>
                    <a:gridCol w="1354667">
                      <a:extLst>
                        <a:ext uri="{9D8B030D-6E8A-4147-A177-3AD203B41FA5}">
                          <a16:colId xmlns:a16="http://schemas.microsoft.com/office/drawing/2014/main" val="2225727158"/>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i="1" smtClean="0">
                                    <a:latin typeface="Cambria Math" panose="02040503050406030204" pitchFamily="18" charset="0"/>
                                  </a:rPr>
                                  <m:t>X</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𝑋</m:t>
                                    </m:r>
                                  </m:e>
                                </m:acc>
                              </m:oMath>
                            </m:oMathPara>
                          </a14:m>
                          <a:endParaRPr lang="en-US" altLang="ja-JP"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𝑌</m:t>
                                    </m:r>
                                  </m:e>
                                </m:acc>
                              </m:oMath>
                            </m:oMathPara>
                          </a14:m>
                          <a:endParaRPr lang="en-US" altLang="ja-JP"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b="1" i="1" smtClean="0">
                                    <a:latin typeface="Cambria Math" panose="02040503050406030204" pitchFamily="18" charset="0"/>
                                  </a:rPr>
                                  <m:t>X</m:t>
                                </m:r>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i="1" dirty="0" smtClean="0">
                                    <a:latin typeface="Cambria Math" panose="02040503050406030204" pitchFamily="18" charset="0"/>
                                  </a:rPr>
                                  <m:t>X</m:t>
                                </m:r>
                                <m:r>
                                  <a:rPr lang="ja-JP" altLang="en-US" i="1" dirty="0">
                                    <a:latin typeface="Cambria Math" panose="02040503050406030204" pitchFamily="18" charset="0"/>
                                  </a:rPr>
                                  <m:t>＋</m:t>
                                </m:r>
                                <m:r>
                                  <m:rPr>
                                    <m:sty m:val="p"/>
                                  </m:rPr>
                                  <a:rPr lang="en-US" altLang="ja-JP" i="1" dirty="0">
                                    <a:latin typeface="Cambria Math" panose="02040503050406030204" pitchFamily="18" charset="0"/>
                                  </a:rPr>
                                  <m:t>Y</m:t>
                                </m:r>
                              </m:oMath>
                            </m:oMathPara>
                          </a14:m>
                          <a:endParaRPr lang="en-US" altLang="ja-JP" dirty="0"/>
                        </a:p>
                      </a:txBody>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692326214"/>
                      </a:ext>
                    </a:extLst>
                  </a:tr>
                </a:tbl>
              </a:graphicData>
            </a:graphic>
          </p:graphicFrame>
        </mc:Choice>
        <mc:Fallback>
          <p:graphicFrame>
            <p:nvGraphicFramePr>
              <p:cNvPr id="6" name="表 5">
                <a:extLst>
                  <a:ext uri="{FF2B5EF4-FFF2-40B4-BE49-F238E27FC236}">
                    <a16:creationId xmlns:a16="http://schemas.microsoft.com/office/drawing/2014/main" id="{99F1C2D7-B8FA-376D-1565-86E557D55044}"/>
                  </a:ext>
                </a:extLst>
              </p:cNvPr>
              <p:cNvGraphicFramePr>
                <a:graphicFrameLocks noGrp="1"/>
              </p:cNvGraphicFramePr>
              <p:nvPr>
                <p:extLst>
                  <p:ext uri="{D42A27DB-BD31-4B8C-83A1-F6EECF244321}">
                    <p14:modId xmlns:p14="http://schemas.microsoft.com/office/powerpoint/2010/main" val="351738213"/>
                  </p:ext>
                </p:extLst>
              </p:nvPr>
            </p:nvGraphicFramePr>
            <p:xfrm>
              <a:off x="2031999" y="328595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778905844"/>
                        </a:ext>
                      </a:extLst>
                    </a:gridCol>
                    <a:gridCol w="1354667">
                      <a:extLst>
                        <a:ext uri="{9D8B030D-6E8A-4147-A177-3AD203B41FA5}">
                          <a16:colId xmlns:a16="http://schemas.microsoft.com/office/drawing/2014/main" val="2015320782"/>
                        </a:ext>
                      </a:extLst>
                    </a:gridCol>
                    <a:gridCol w="1354667">
                      <a:extLst>
                        <a:ext uri="{9D8B030D-6E8A-4147-A177-3AD203B41FA5}">
                          <a16:colId xmlns:a16="http://schemas.microsoft.com/office/drawing/2014/main" val="1918385598"/>
                        </a:ext>
                      </a:extLst>
                    </a:gridCol>
                    <a:gridCol w="1354667">
                      <a:extLst>
                        <a:ext uri="{9D8B030D-6E8A-4147-A177-3AD203B41FA5}">
                          <a16:colId xmlns:a16="http://schemas.microsoft.com/office/drawing/2014/main" val="2225727158"/>
                        </a:ext>
                      </a:extLst>
                    </a:gridCol>
                  </a:tblGrid>
                  <a:tr h="370840">
                    <a:tc>
                      <a:txBody>
                        <a:bodyPr/>
                        <a:lstStyle/>
                        <a:p>
                          <a:endParaRPr lang="ja-JP"/>
                        </a:p>
                      </a:txBody>
                      <a:tcPr>
                        <a:blipFill>
                          <a:blip r:embed="rId2"/>
                          <a:stretch>
                            <a:fillRect l="-450" t="-3279" r="-502703" b="-422951"/>
                          </a:stretch>
                        </a:blipFill>
                      </a:tcPr>
                    </a:tc>
                    <a:tc>
                      <a:txBody>
                        <a:bodyPr/>
                        <a:lstStyle/>
                        <a:p>
                          <a:endParaRPr lang="ja-JP"/>
                        </a:p>
                      </a:txBody>
                      <a:tcPr>
                        <a:blipFill>
                          <a:blip r:embed="rId2"/>
                          <a:stretch>
                            <a:fillRect l="-100000" t="-3279" r="-400448" b="-422951"/>
                          </a:stretch>
                        </a:blipFill>
                      </a:tcPr>
                    </a:tc>
                    <a:tc>
                      <a:txBody>
                        <a:bodyPr/>
                        <a:lstStyle/>
                        <a:p>
                          <a:endParaRPr lang="ja-JP"/>
                        </a:p>
                      </a:txBody>
                      <a:tcPr>
                        <a:blipFill>
                          <a:blip r:embed="rId2"/>
                          <a:stretch>
                            <a:fillRect l="-200901" t="-3279" r="-302252" b="-422951"/>
                          </a:stretch>
                        </a:blipFill>
                      </a:tcPr>
                    </a:tc>
                    <a:tc>
                      <a:txBody>
                        <a:bodyPr/>
                        <a:lstStyle/>
                        <a:p>
                          <a:endParaRPr lang="ja-JP"/>
                        </a:p>
                      </a:txBody>
                      <a:tcPr>
                        <a:blipFill>
                          <a:blip r:embed="rId2"/>
                          <a:stretch>
                            <a:fillRect l="-300901" t="-3279" r="-202252" b="-422951"/>
                          </a:stretch>
                        </a:blipFill>
                      </a:tcPr>
                    </a:tc>
                    <a:tc>
                      <a:txBody>
                        <a:bodyPr/>
                        <a:lstStyle/>
                        <a:p>
                          <a:endParaRPr lang="ja-JP"/>
                        </a:p>
                      </a:txBody>
                      <a:tcPr>
                        <a:blipFill>
                          <a:blip r:embed="rId2"/>
                          <a:stretch>
                            <a:fillRect l="-399103" t="-3279" r="-101345" b="-422951"/>
                          </a:stretch>
                        </a:blipFill>
                      </a:tcPr>
                    </a:tc>
                    <a:tc>
                      <a:txBody>
                        <a:bodyPr/>
                        <a:lstStyle/>
                        <a:p>
                          <a:endParaRPr lang="ja-JP"/>
                        </a:p>
                      </a:txBody>
                      <a:tcPr>
                        <a:blipFill>
                          <a:blip r:embed="rId2"/>
                          <a:stretch>
                            <a:fillRect l="-501351" t="-3279" r="-1802" b="-422951"/>
                          </a:stretch>
                        </a:blipFill>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tc>
                      <a:txBody>
                        <a:bodyPr/>
                        <a:lstStyle/>
                        <a:p>
                          <a:pPr algn="ctr"/>
                          <a:endParaRPr kumimoji="1" lang="ja-JP" altLang="en-US"/>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endParaRPr kumimoji="1" lang="ja-JP" altLang="en-US"/>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692326214"/>
                      </a:ext>
                    </a:extLst>
                  </a:tr>
                </a:tbl>
              </a:graphicData>
            </a:graphic>
          </p:graphicFrame>
        </mc:Fallback>
      </mc:AlternateContent>
    </p:spTree>
    <p:extLst>
      <p:ext uri="{BB962C8B-B14F-4D97-AF65-F5344CB8AC3E}">
        <p14:creationId xmlns:p14="http://schemas.microsoft.com/office/powerpoint/2010/main" val="49106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3208E-C2E7-D278-EEB4-6AA41D8520CC}"/>
              </a:ext>
            </a:extLst>
          </p:cNvPr>
          <p:cNvSpPr>
            <a:spLocks noGrp="1"/>
          </p:cNvSpPr>
          <p:nvPr>
            <p:ph type="title"/>
          </p:nvPr>
        </p:nvSpPr>
        <p:spPr/>
        <p:txBody>
          <a:bodyPr/>
          <a:lstStyle/>
          <a:p>
            <a:r>
              <a:rPr kumimoji="1" lang="ja-JP" altLang="en-US" dirty="0"/>
              <a:t>参考図書</a:t>
            </a:r>
          </a:p>
        </p:txBody>
      </p:sp>
      <p:sp>
        <p:nvSpPr>
          <p:cNvPr id="3" name="コンテンツ プレースホルダー 2">
            <a:extLst>
              <a:ext uri="{FF2B5EF4-FFF2-40B4-BE49-F238E27FC236}">
                <a16:creationId xmlns:a16="http://schemas.microsoft.com/office/drawing/2014/main" id="{C853B1A2-05D3-9A0A-D75E-017A7289C11E}"/>
              </a:ext>
            </a:extLst>
          </p:cNvPr>
          <p:cNvSpPr>
            <a:spLocks noGrp="1"/>
          </p:cNvSpPr>
          <p:nvPr>
            <p:ph idx="1"/>
          </p:nvPr>
        </p:nvSpPr>
        <p:spPr/>
        <p:txBody>
          <a:bodyPr>
            <a:normAutofit lnSpcReduction="10000"/>
          </a:bodyPr>
          <a:lstStyle/>
          <a:p>
            <a:r>
              <a:rPr kumimoji="1" lang="ja-JP" altLang="en-US" dirty="0"/>
              <a:t>想定するテキスト</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ja-JP" altLang="en-US" dirty="0"/>
              <a:t>持ってなくても</a:t>
            </a:r>
            <a:r>
              <a:rPr lang="en-US" altLang="ja-JP" dirty="0"/>
              <a:t>OK</a:t>
            </a:r>
          </a:p>
          <a:p>
            <a:r>
              <a:rPr kumimoji="1" lang="en-US" altLang="ja-JP" dirty="0">
                <a:hlinkClick r:id="rId2"/>
              </a:rPr>
              <a:t>https://amzn.asia/d/6t4mv29</a:t>
            </a:r>
            <a:endParaRPr kumimoji="1"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A7B60F56-D9D0-879A-3BA5-B90C89D86C62}"/>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B0C8A95C-6894-1508-80DD-B18CF311BBD8}"/>
              </a:ext>
            </a:extLst>
          </p:cNvPr>
          <p:cNvSpPr>
            <a:spLocks noGrp="1"/>
          </p:cNvSpPr>
          <p:nvPr>
            <p:ph type="sldNum" sz="quarter" idx="12"/>
          </p:nvPr>
        </p:nvSpPr>
        <p:spPr/>
        <p:txBody>
          <a:bodyPr/>
          <a:lstStyle/>
          <a:p>
            <a:fld id="{40E56BE1-9742-4F29-8D63-9E2A886A5384}" type="slidenum">
              <a:rPr kumimoji="1" lang="ja-JP" altLang="en-US" smtClean="0"/>
              <a:t>3</a:t>
            </a:fld>
            <a:endParaRPr kumimoji="1" lang="ja-JP" altLang="en-US"/>
          </a:p>
        </p:txBody>
      </p:sp>
      <p:pic>
        <p:nvPicPr>
          <p:cNvPr id="7" name="図 6">
            <a:extLst>
              <a:ext uri="{FF2B5EF4-FFF2-40B4-BE49-F238E27FC236}">
                <a16:creationId xmlns:a16="http://schemas.microsoft.com/office/drawing/2014/main" id="{FB584F31-5A85-58E5-9C01-3F8C8A5055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519" y="2054619"/>
            <a:ext cx="6285688" cy="2921641"/>
          </a:xfrm>
          <a:prstGeom prst="rect">
            <a:avLst/>
          </a:prstGeom>
        </p:spPr>
      </p:pic>
    </p:spTree>
    <p:extLst>
      <p:ext uri="{BB962C8B-B14F-4D97-AF65-F5344CB8AC3E}">
        <p14:creationId xmlns:p14="http://schemas.microsoft.com/office/powerpoint/2010/main" val="1706666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BA14C-0440-90E9-8568-DF65F88A04A0}"/>
              </a:ext>
            </a:extLst>
          </p:cNvPr>
          <p:cNvSpPr>
            <a:spLocks noGrp="1"/>
          </p:cNvSpPr>
          <p:nvPr>
            <p:ph type="title"/>
          </p:nvPr>
        </p:nvSpPr>
        <p:spPr/>
        <p:txBody>
          <a:bodyPr/>
          <a:lstStyle/>
          <a:p>
            <a:r>
              <a:rPr kumimoji="1" lang="ja-JP" altLang="en-US" dirty="0"/>
              <a:t>論理演算：答え</a:t>
            </a:r>
          </a:p>
        </p:txBody>
      </p:sp>
      <p:sp>
        <p:nvSpPr>
          <p:cNvPr id="3" name="コンテンツ プレースホルダー 2">
            <a:extLst>
              <a:ext uri="{FF2B5EF4-FFF2-40B4-BE49-F238E27FC236}">
                <a16:creationId xmlns:a16="http://schemas.microsoft.com/office/drawing/2014/main" id="{26062E9F-1D35-C65A-4AEA-65A0CFB17B65}"/>
              </a:ext>
            </a:extLst>
          </p:cNvPr>
          <p:cNvSpPr>
            <a:spLocks noGrp="1"/>
          </p:cNvSpPr>
          <p:nvPr>
            <p:ph idx="1"/>
          </p:nvPr>
        </p:nvSpPr>
        <p:spPr/>
        <p:txBody>
          <a:bodyPr/>
          <a:lstStyle/>
          <a:p>
            <a:r>
              <a:rPr kumimoji="1" lang="ja-JP" altLang="en-US" dirty="0"/>
              <a:t>下記の表を埋めてみよう</a:t>
            </a:r>
          </a:p>
        </p:txBody>
      </p:sp>
      <p:sp>
        <p:nvSpPr>
          <p:cNvPr id="4" name="フッター プレースホルダー 3">
            <a:extLst>
              <a:ext uri="{FF2B5EF4-FFF2-40B4-BE49-F238E27FC236}">
                <a16:creationId xmlns:a16="http://schemas.microsoft.com/office/drawing/2014/main" id="{ED57BBFD-C855-6F85-33B3-CBD92A890C35}"/>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16A8C606-9E97-A7BC-60B8-83BABEC9E853}"/>
              </a:ext>
            </a:extLst>
          </p:cNvPr>
          <p:cNvSpPr>
            <a:spLocks noGrp="1"/>
          </p:cNvSpPr>
          <p:nvPr>
            <p:ph type="sldNum" sz="quarter" idx="12"/>
          </p:nvPr>
        </p:nvSpPr>
        <p:spPr/>
        <p:txBody>
          <a:bodyPr/>
          <a:lstStyle/>
          <a:p>
            <a:fld id="{40E56BE1-9742-4F29-8D63-9E2A886A5384}" type="slidenum">
              <a:rPr kumimoji="1" lang="ja-JP" altLang="en-US" smtClean="0"/>
              <a:t>30</a:t>
            </a:fld>
            <a:endParaRPr kumimoji="1" lang="ja-JP" altLang="en-US"/>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99F1C2D7-B8FA-376D-1565-86E557D55044}"/>
                  </a:ext>
                </a:extLst>
              </p:cNvPr>
              <p:cNvGraphicFramePr>
                <a:graphicFrameLocks noGrp="1"/>
              </p:cNvGraphicFramePr>
              <p:nvPr>
                <p:extLst>
                  <p:ext uri="{D42A27DB-BD31-4B8C-83A1-F6EECF244321}">
                    <p14:modId xmlns:p14="http://schemas.microsoft.com/office/powerpoint/2010/main" val="703882663"/>
                  </p:ext>
                </p:extLst>
              </p:nvPr>
            </p:nvGraphicFramePr>
            <p:xfrm>
              <a:off x="2031999" y="328595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778905844"/>
                        </a:ext>
                      </a:extLst>
                    </a:gridCol>
                    <a:gridCol w="1354667">
                      <a:extLst>
                        <a:ext uri="{9D8B030D-6E8A-4147-A177-3AD203B41FA5}">
                          <a16:colId xmlns:a16="http://schemas.microsoft.com/office/drawing/2014/main" val="2015320782"/>
                        </a:ext>
                      </a:extLst>
                    </a:gridCol>
                    <a:gridCol w="1354667">
                      <a:extLst>
                        <a:ext uri="{9D8B030D-6E8A-4147-A177-3AD203B41FA5}">
                          <a16:colId xmlns:a16="http://schemas.microsoft.com/office/drawing/2014/main" val="1918385598"/>
                        </a:ext>
                      </a:extLst>
                    </a:gridCol>
                    <a:gridCol w="1354667">
                      <a:extLst>
                        <a:ext uri="{9D8B030D-6E8A-4147-A177-3AD203B41FA5}">
                          <a16:colId xmlns:a16="http://schemas.microsoft.com/office/drawing/2014/main" val="2225727158"/>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i="1" smtClean="0">
                                    <a:latin typeface="Cambria Math" panose="02040503050406030204" pitchFamily="18" charset="0"/>
                                  </a:rPr>
                                  <m:t>X</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𝑋</m:t>
                                    </m:r>
                                  </m:e>
                                </m:acc>
                              </m:oMath>
                            </m:oMathPara>
                          </a14:m>
                          <a:endParaRPr lang="en-US" altLang="ja-JP"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ja-JP" altLang="en-US" i="1" smtClean="0">
                                        <a:latin typeface="Cambria Math" panose="02040503050406030204" pitchFamily="18" charset="0"/>
                                      </a:rPr>
                                    </m:ctrlPr>
                                  </m:accPr>
                                  <m:e>
                                    <m:r>
                                      <a:rPr lang="en-US" altLang="ja-JP" b="0" i="1" smtClean="0">
                                        <a:latin typeface="Cambria Math" panose="02040503050406030204" pitchFamily="18" charset="0"/>
                                      </a:rPr>
                                      <m:t>𝑌</m:t>
                                    </m:r>
                                  </m:e>
                                </m:acc>
                              </m:oMath>
                            </m:oMathPara>
                          </a14:m>
                          <a:endParaRPr lang="en-US" altLang="ja-JP"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ja-JP" b="1" i="1" smtClean="0">
                                    <a:latin typeface="Cambria Math" panose="02040503050406030204" pitchFamily="18" charset="0"/>
                                  </a:rPr>
                                  <m:t>X</m:t>
                                </m:r>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i="1" dirty="0" smtClean="0">
                                    <a:latin typeface="Cambria Math" panose="02040503050406030204" pitchFamily="18" charset="0"/>
                                  </a:rPr>
                                  <m:t>X</m:t>
                                </m:r>
                                <m:r>
                                  <a:rPr lang="ja-JP" altLang="en-US" i="1" dirty="0">
                                    <a:latin typeface="Cambria Math" panose="02040503050406030204" pitchFamily="18" charset="0"/>
                                  </a:rPr>
                                  <m:t>＋</m:t>
                                </m:r>
                                <m:r>
                                  <m:rPr>
                                    <m:sty m:val="p"/>
                                  </m:rPr>
                                  <a:rPr lang="en-US" altLang="ja-JP" i="1" dirty="0">
                                    <a:latin typeface="Cambria Math" panose="02040503050406030204" pitchFamily="18" charset="0"/>
                                  </a:rPr>
                                  <m:t>Y</m:t>
                                </m:r>
                              </m:oMath>
                            </m:oMathPara>
                          </a14:m>
                          <a:endParaRPr lang="en-US" altLang="ja-JP" dirty="0"/>
                        </a:p>
                      </a:txBody>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692326214"/>
                      </a:ext>
                    </a:extLst>
                  </a:tr>
                </a:tbl>
              </a:graphicData>
            </a:graphic>
          </p:graphicFrame>
        </mc:Choice>
        <mc:Fallback>
          <p:graphicFrame>
            <p:nvGraphicFramePr>
              <p:cNvPr id="6" name="表 5">
                <a:extLst>
                  <a:ext uri="{FF2B5EF4-FFF2-40B4-BE49-F238E27FC236}">
                    <a16:creationId xmlns:a16="http://schemas.microsoft.com/office/drawing/2014/main" id="{99F1C2D7-B8FA-376D-1565-86E557D55044}"/>
                  </a:ext>
                </a:extLst>
              </p:cNvPr>
              <p:cNvGraphicFramePr>
                <a:graphicFrameLocks noGrp="1"/>
              </p:cNvGraphicFramePr>
              <p:nvPr>
                <p:extLst>
                  <p:ext uri="{D42A27DB-BD31-4B8C-83A1-F6EECF244321}">
                    <p14:modId xmlns:p14="http://schemas.microsoft.com/office/powerpoint/2010/main" val="703882663"/>
                  </p:ext>
                </p:extLst>
              </p:nvPr>
            </p:nvGraphicFramePr>
            <p:xfrm>
              <a:off x="2031999" y="3285950"/>
              <a:ext cx="8128002"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778905844"/>
                        </a:ext>
                      </a:extLst>
                    </a:gridCol>
                    <a:gridCol w="1354667">
                      <a:extLst>
                        <a:ext uri="{9D8B030D-6E8A-4147-A177-3AD203B41FA5}">
                          <a16:colId xmlns:a16="http://schemas.microsoft.com/office/drawing/2014/main" val="2015320782"/>
                        </a:ext>
                      </a:extLst>
                    </a:gridCol>
                    <a:gridCol w="1354667">
                      <a:extLst>
                        <a:ext uri="{9D8B030D-6E8A-4147-A177-3AD203B41FA5}">
                          <a16:colId xmlns:a16="http://schemas.microsoft.com/office/drawing/2014/main" val="1918385598"/>
                        </a:ext>
                      </a:extLst>
                    </a:gridCol>
                    <a:gridCol w="1354667">
                      <a:extLst>
                        <a:ext uri="{9D8B030D-6E8A-4147-A177-3AD203B41FA5}">
                          <a16:colId xmlns:a16="http://schemas.microsoft.com/office/drawing/2014/main" val="2225727158"/>
                        </a:ext>
                      </a:extLst>
                    </a:gridCol>
                  </a:tblGrid>
                  <a:tr h="370840">
                    <a:tc>
                      <a:txBody>
                        <a:bodyPr/>
                        <a:lstStyle/>
                        <a:p>
                          <a:endParaRPr lang="ja-JP"/>
                        </a:p>
                      </a:txBody>
                      <a:tcPr>
                        <a:blipFill>
                          <a:blip r:embed="rId2"/>
                          <a:stretch>
                            <a:fillRect l="-450" t="-3279" r="-502703" b="-422951"/>
                          </a:stretch>
                        </a:blipFill>
                      </a:tcPr>
                    </a:tc>
                    <a:tc>
                      <a:txBody>
                        <a:bodyPr/>
                        <a:lstStyle/>
                        <a:p>
                          <a:endParaRPr lang="ja-JP"/>
                        </a:p>
                      </a:txBody>
                      <a:tcPr>
                        <a:blipFill>
                          <a:blip r:embed="rId2"/>
                          <a:stretch>
                            <a:fillRect l="-100000" t="-3279" r="-400448" b="-422951"/>
                          </a:stretch>
                        </a:blipFill>
                      </a:tcPr>
                    </a:tc>
                    <a:tc>
                      <a:txBody>
                        <a:bodyPr/>
                        <a:lstStyle/>
                        <a:p>
                          <a:endParaRPr lang="ja-JP"/>
                        </a:p>
                      </a:txBody>
                      <a:tcPr>
                        <a:blipFill>
                          <a:blip r:embed="rId2"/>
                          <a:stretch>
                            <a:fillRect l="-200901" t="-3279" r="-302252" b="-422951"/>
                          </a:stretch>
                        </a:blipFill>
                      </a:tcPr>
                    </a:tc>
                    <a:tc>
                      <a:txBody>
                        <a:bodyPr/>
                        <a:lstStyle/>
                        <a:p>
                          <a:endParaRPr lang="ja-JP"/>
                        </a:p>
                      </a:txBody>
                      <a:tcPr>
                        <a:blipFill>
                          <a:blip r:embed="rId2"/>
                          <a:stretch>
                            <a:fillRect l="-300901" t="-3279" r="-202252" b="-422951"/>
                          </a:stretch>
                        </a:blipFill>
                      </a:tcPr>
                    </a:tc>
                    <a:tc>
                      <a:txBody>
                        <a:bodyPr/>
                        <a:lstStyle/>
                        <a:p>
                          <a:endParaRPr lang="ja-JP"/>
                        </a:p>
                      </a:txBody>
                      <a:tcPr>
                        <a:blipFill>
                          <a:blip r:embed="rId2"/>
                          <a:stretch>
                            <a:fillRect l="-399103" t="-3279" r="-101345" b="-422951"/>
                          </a:stretch>
                        </a:blipFill>
                      </a:tcPr>
                    </a:tc>
                    <a:tc>
                      <a:txBody>
                        <a:bodyPr/>
                        <a:lstStyle/>
                        <a:p>
                          <a:endParaRPr lang="ja-JP"/>
                        </a:p>
                      </a:txBody>
                      <a:tcPr>
                        <a:blipFill>
                          <a:blip r:embed="rId2"/>
                          <a:stretch>
                            <a:fillRect l="-501351" t="-3279" r="-1802" b="-422951"/>
                          </a:stretch>
                        </a:blipFill>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692326214"/>
                      </a:ext>
                    </a:extLst>
                  </a:tr>
                </a:tbl>
              </a:graphicData>
            </a:graphic>
          </p:graphicFrame>
        </mc:Fallback>
      </mc:AlternateContent>
    </p:spTree>
    <p:extLst>
      <p:ext uri="{BB962C8B-B14F-4D97-AF65-F5344CB8AC3E}">
        <p14:creationId xmlns:p14="http://schemas.microsoft.com/office/powerpoint/2010/main" val="157674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kumimoji="1" lang="en-US" altLang="ja-JP" dirty="0"/>
                  <a:t>AND</a:t>
                </a:r>
                <a:r>
                  <a:rPr kumimoji="1" lang="ja-JP" altLang="en-US" dirty="0"/>
                  <a:t>、</a:t>
                </a:r>
                <a:r>
                  <a:rPr kumimoji="1" lang="en-US" altLang="ja-JP" dirty="0"/>
                  <a:t>OR</a:t>
                </a:r>
                <a:r>
                  <a:rPr kumimoji="1" lang="ja-JP" altLang="en-US" dirty="0"/>
                  <a:t>、</a:t>
                </a:r>
                <a:r>
                  <a:rPr kumimoji="1" lang="en-US" altLang="ja-JP" dirty="0"/>
                  <a:t>NOT</a:t>
                </a:r>
                <a:r>
                  <a:rPr kumimoji="1" lang="ja-JP" altLang="en-US" dirty="0"/>
                  <a:t>の他にもいくつか知っておくべき論理演算がある</a:t>
                </a:r>
                <a:endParaRPr kumimoji="1" lang="en-US" altLang="ja-JP" dirty="0"/>
              </a:p>
              <a:p>
                <a:r>
                  <a:rPr lang="ja-JP" altLang="en-US" dirty="0"/>
                  <a:t>具体的には、ＸＯＲ（排他的論理和）と</a:t>
                </a:r>
                <a:r>
                  <a:rPr lang="en-US" altLang="ja-JP" dirty="0"/>
                  <a:t>NAND</a:t>
                </a:r>
                <a:r>
                  <a:rPr lang="ja-JP" altLang="en-US" dirty="0"/>
                  <a:t>（否定論理積）、</a:t>
                </a:r>
                <a:r>
                  <a:rPr lang="en-US" altLang="ja-JP" dirty="0"/>
                  <a:t>NOR</a:t>
                </a:r>
                <a:r>
                  <a:rPr lang="ja-JP" altLang="en-US" dirty="0"/>
                  <a:t>（否定論理和）</a:t>
                </a:r>
                <a:endParaRPr kumimoji="1" lang="en-US" altLang="ja-JP" dirty="0"/>
              </a:p>
              <a:p>
                <a14:m>
                  <m:oMath xmlns:m="http://schemas.openxmlformats.org/officeDocument/2006/math">
                    <m:r>
                      <a:rPr lang="en-US" altLang="ja-JP" b="0" i="1" smtClean="0">
                        <a:latin typeface="Cambria Math" panose="02040503050406030204" pitchFamily="18" charset="0"/>
                      </a:rPr>
                      <m:t>𝑋</m:t>
                    </m:r>
                  </m:oMath>
                </a14:m>
                <a:r>
                  <a:rPr kumimoji="1" lang="ja-JP" altLang="en-US" dirty="0"/>
                  <a:t>、</a:t>
                </a:r>
                <a14:m>
                  <m:oMath xmlns:m="http://schemas.openxmlformats.org/officeDocument/2006/math">
                    <m:r>
                      <a:rPr kumimoji="1" lang="en-US" altLang="ja-JP" b="0" i="1" dirty="0" smtClean="0">
                        <a:latin typeface="Cambria Math" panose="02040503050406030204" pitchFamily="18" charset="0"/>
                      </a:rPr>
                      <m:t>𝑌</m:t>
                    </m:r>
                  </m:oMath>
                </a14:m>
                <a:r>
                  <a:rPr lang="ja-JP" altLang="en-US" dirty="0"/>
                  <a:t>を集合とすると、</a:t>
                </a:r>
                <a:endParaRPr lang="en-US" altLang="ja-JP" dirty="0"/>
              </a:p>
              <a:p>
                <a:pPr lvl="1"/>
                <a:r>
                  <a:rPr lang="en-US" altLang="ja-JP" dirty="0"/>
                  <a:t>XOR</a:t>
                </a:r>
                <a:r>
                  <a:rPr lang="ja-JP" altLang="en-US" dirty="0"/>
                  <a:t>は</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ea typeface="Cambria Math" panose="02040503050406030204" pitchFamily="18" charset="0"/>
                      </a:rPr>
                      <m:t>Y</m:t>
                    </m:r>
                  </m:oMath>
                </a14:m>
                <a:endParaRPr lang="en-US" altLang="ja-JP" dirty="0"/>
              </a:p>
              <a:p>
                <a:pPr lvl="1"/>
                <a:r>
                  <a:rPr lang="en-US" altLang="ja-JP" dirty="0"/>
                  <a:t>NAND</a:t>
                </a:r>
                <a:r>
                  <a:rPr lang="ja-JP" altLang="en-US" dirty="0"/>
                  <a:t>は</a:t>
                </a:r>
                <a14:m>
                  <m:oMath xmlns:m="http://schemas.openxmlformats.org/officeDocument/2006/math">
                    <m:acc>
                      <m:accPr>
                        <m:chr m:val="̅"/>
                        <m:ctrlPr>
                          <a:rPr lang="en-US" altLang="ja-JP" b="0" i="1" smtClean="0">
                            <a:latin typeface="Cambria Math" panose="02040503050406030204" pitchFamily="18" charset="0"/>
                          </a:rPr>
                        </m:ctrlPr>
                      </m:accPr>
                      <m:e>
                        <m:r>
                          <m:rPr>
                            <m:sty m:val="p"/>
                          </m:rPr>
                          <a:rPr lang="en-US" altLang="ja-JP" i="1">
                            <a:latin typeface="Cambria Math" panose="02040503050406030204" pitchFamily="18" charset="0"/>
                          </a:rPr>
                          <m:t>X</m:t>
                        </m:r>
                        <m:r>
                          <a:rPr lang="en-US" altLang="ja-JP" b="0" i="1" smtClean="0">
                            <a:latin typeface="Cambria Math" panose="02040503050406030204" pitchFamily="18" charset="0"/>
                          </a:rPr>
                          <m:t>𝑌</m:t>
                        </m:r>
                      </m:e>
                    </m:acc>
                  </m:oMath>
                </a14:m>
                <a:endParaRPr lang="en-US" altLang="ja-JP" b="0" dirty="0"/>
              </a:p>
              <a:p>
                <a:pPr lvl="1"/>
                <a:r>
                  <a:rPr lang="en-US" altLang="ja-JP" dirty="0"/>
                  <a:t>NOR</a:t>
                </a:r>
                <a:r>
                  <a:rPr lang="ja-JP" altLang="en-US" dirty="0"/>
                  <a:t>は</a:t>
                </a:r>
                <a14:m>
                  <m:oMath xmlns:m="http://schemas.openxmlformats.org/officeDocument/2006/math">
                    <m:acc>
                      <m:accPr>
                        <m:chr m:val="̅"/>
                        <m:ctrlPr>
                          <a:rPr lang="en-US" altLang="ja-JP" b="0" i="1" smtClean="0">
                            <a:latin typeface="Cambria Math" panose="02040503050406030204" pitchFamily="18" charset="0"/>
                          </a:rPr>
                        </m:ctrlPr>
                      </m:accPr>
                      <m:e>
                        <m:r>
                          <m:rPr>
                            <m:sty m:val="p"/>
                          </m:rPr>
                          <a:rPr lang="en-US" altLang="ja-JP" i="1">
                            <a:latin typeface="Cambria Math" panose="02040503050406030204" pitchFamily="18" charset="0"/>
                          </a:rPr>
                          <m:t>X</m:t>
                        </m:r>
                        <m:r>
                          <a:rPr lang="en-US" altLang="ja-JP" b="0" i="1" smtClean="0">
                            <a:latin typeface="Cambria Math" panose="02040503050406030204" pitchFamily="18" charset="0"/>
                          </a:rPr>
                          <m:t>+</m:t>
                        </m:r>
                        <m:r>
                          <a:rPr lang="en-US" altLang="ja-JP" b="0" i="1" smtClean="0">
                            <a:latin typeface="Cambria Math" panose="02040503050406030204" pitchFamily="18" charset="0"/>
                          </a:rPr>
                          <m:t>𝑌</m:t>
                        </m:r>
                      </m:e>
                    </m:acc>
                  </m:oMath>
                </a14:m>
                <a:endParaRPr lang="en-US" altLang="ja-JP" b="0" dirty="0"/>
              </a:p>
              <a:p>
                <a:pPr lvl="1"/>
                <a:r>
                  <a:rPr lang="ja-JP" altLang="en-US" dirty="0"/>
                  <a:t>と表される</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0940FF2F-8EA1-33A7-A3BA-64A58AD9096F}"/>
                  </a:ext>
                </a:extLst>
              </p:cNvPr>
              <p:cNvSpPr>
                <a:spLocks noGrp="1" noRot="1" noChangeAspect="1" noMove="1" noResize="1" noEditPoints="1" noAdjustHandles="1" noChangeArrowheads="1" noChangeShapeType="1" noTextEdit="1"/>
              </p:cNvSpPr>
              <p:nvPr>
                <p:ph idx="1"/>
              </p:nvPr>
            </p:nvSpPr>
            <p:spPr>
              <a:blipFill>
                <a:blip r:embed="rId2"/>
                <a:stretch>
                  <a:fillRect l="-1043" t="-2241" r="-2841"/>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31</a:t>
            </a:fld>
            <a:endParaRPr kumimoji="1" lang="ja-JP" altLang="en-US"/>
          </a:p>
        </p:txBody>
      </p:sp>
    </p:spTree>
    <p:extLst>
      <p:ext uri="{BB962C8B-B14F-4D97-AF65-F5344CB8AC3E}">
        <p14:creationId xmlns:p14="http://schemas.microsoft.com/office/powerpoint/2010/main" val="4127170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r>
              <a:rPr kumimoji="1" lang="en-US" altLang="ja-JP" dirty="0"/>
              <a:t>XOR</a:t>
            </a:r>
            <a:endParaRPr kumimoji="1" lang="ja-JP" altLang="en-US" dirty="0"/>
          </a:p>
        </p:txBody>
      </p:sp>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kumimoji="1" lang="ja-JP" altLang="en-US" dirty="0"/>
              <a:t>排他的論理和はベン図で示すと下記の通り</a:t>
            </a:r>
            <a:endParaRPr kumimoji="1" lang="en-US" altLang="ja-JP" dirty="0"/>
          </a:p>
          <a:p>
            <a:r>
              <a:rPr kumimoji="1" lang="ja-JP" altLang="en-US" dirty="0"/>
              <a:t>つまり、</a:t>
            </a:r>
            <a:r>
              <a:rPr kumimoji="1" lang="en-US" altLang="ja-JP" dirty="0"/>
              <a:t>X</a:t>
            </a:r>
            <a:r>
              <a:rPr lang="ja-JP" altLang="en-US" dirty="0"/>
              <a:t>と</a:t>
            </a:r>
            <a:r>
              <a:rPr lang="en-US" altLang="ja-JP" dirty="0"/>
              <a:t>Y</a:t>
            </a:r>
            <a:r>
              <a:rPr lang="ja-JP" altLang="en-US" dirty="0"/>
              <a:t>の和から共通部分（積）を省いた部分</a:t>
            </a:r>
            <a:endParaRPr kumimoji="1" lang="en-US" altLang="ja-JP" dirty="0"/>
          </a:p>
        </p:txBody>
      </p:sp>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32</a:t>
            </a:fld>
            <a:endParaRPr kumimoji="1" lang="ja-JP" altLang="en-US"/>
          </a:p>
        </p:txBody>
      </p:sp>
      <p:sp>
        <p:nvSpPr>
          <p:cNvPr id="7" name="正方形/長方形 6">
            <a:extLst>
              <a:ext uri="{FF2B5EF4-FFF2-40B4-BE49-F238E27FC236}">
                <a16:creationId xmlns:a16="http://schemas.microsoft.com/office/drawing/2014/main" id="{AEA402B3-99E1-2192-F6A1-0677CADE18C3}"/>
              </a:ext>
            </a:extLst>
          </p:cNvPr>
          <p:cNvSpPr/>
          <p:nvPr/>
        </p:nvSpPr>
        <p:spPr>
          <a:xfrm>
            <a:off x="2954955" y="3039368"/>
            <a:ext cx="6622180" cy="3382327"/>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34402380-4A52-B92F-0E6A-386D75795BF6}"/>
                  </a:ext>
                </a:extLst>
              </p:cNvPr>
              <p:cNvSpPr/>
              <p:nvPr/>
            </p:nvSpPr>
            <p:spPr>
              <a:xfrm>
                <a:off x="3654094" y="2726543"/>
                <a:ext cx="721895" cy="596199"/>
              </a:xfrm>
              <a:prstGeom prst="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9" name="正方形/長方形 8">
                <a:extLst>
                  <a:ext uri="{FF2B5EF4-FFF2-40B4-BE49-F238E27FC236}">
                    <a16:creationId xmlns:a16="http://schemas.microsoft.com/office/drawing/2014/main" id="{34402380-4A52-B92F-0E6A-386D75795BF6}"/>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solidFill>
                  <a:schemeClr val="bg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F6E2BDFD-DE1C-90C3-9C07-A73F65C8D84D}"/>
                  </a:ext>
                </a:extLst>
              </p:cNvPr>
              <p:cNvSpPr txBox="1"/>
              <p:nvPr/>
            </p:nvSpPr>
            <p:spPr>
              <a:xfrm>
                <a:off x="4693944" y="3151083"/>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F6E2BDFD-DE1C-90C3-9C07-A73F65C8D84D}"/>
                  </a:ext>
                </a:extLst>
              </p:cNvPr>
              <p:cNvSpPr txBox="1">
                <a:spLocks noRot="1" noChangeAspect="1" noMove="1" noResize="1" noEditPoints="1" noAdjustHandles="1" noChangeArrowheads="1" noChangeShapeType="1" noTextEdit="1"/>
              </p:cNvSpPr>
              <p:nvPr/>
            </p:nvSpPr>
            <p:spPr>
              <a:xfrm>
                <a:off x="4693944" y="3151083"/>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79AB707-7052-03E4-60D1-C1A277F3E20F}"/>
                  </a:ext>
                </a:extLst>
              </p:cNvPr>
              <p:cNvSpPr txBox="1"/>
              <p:nvPr/>
            </p:nvSpPr>
            <p:spPr>
              <a:xfrm>
                <a:off x="7071359" y="3119392"/>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11" name="テキスト ボックス 10">
                <a:extLst>
                  <a:ext uri="{FF2B5EF4-FFF2-40B4-BE49-F238E27FC236}">
                    <a16:creationId xmlns:a16="http://schemas.microsoft.com/office/drawing/2014/main" id="{A79AB707-7052-03E4-60D1-C1A277F3E20F}"/>
                  </a:ext>
                </a:extLst>
              </p:cNvPr>
              <p:cNvSpPr txBox="1">
                <a:spLocks noRot="1" noChangeAspect="1" noMove="1" noResize="1" noEditPoints="1" noAdjustHandles="1" noChangeArrowheads="1" noChangeShapeType="1" noTextEdit="1"/>
              </p:cNvSpPr>
              <p:nvPr/>
            </p:nvSpPr>
            <p:spPr>
              <a:xfrm>
                <a:off x="7071359" y="3119392"/>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19" name="フリーフォーム: 図形 18">
            <a:extLst>
              <a:ext uri="{FF2B5EF4-FFF2-40B4-BE49-F238E27FC236}">
                <a16:creationId xmlns:a16="http://schemas.microsoft.com/office/drawing/2014/main" id="{78854457-F2C3-73D0-44F4-7E8FD157E2BB}"/>
              </a:ext>
            </a:extLst>
          </p:cNvPr>
          <p:cNvSpPr/>
          <p:nvPr/>
        </p:nvSpPr>
        <p:spPr>
          <a:xfrm>
            <a:off x="3495574" y="3381916"/>
            <a:ext cx="5277325" cy="2747965"/>
          </a:xfrm>
          <a:custGeom>
            <a:avLst/>
            <a:gdLst>
              <a:gd name="connsiteX0" fmla="*/ 1517583 w 5277325"/>
              <a:gd name="connsiteY0" fmla="*/ 1 h 2747965"/>
              <a:gd name="connsiteX1" fmla="*/ 2590677 w 5277325"/>
              <a:gd name="connsiteY1" fmla="*/ 402431 h 2747965"/>
              <a:gd name="connsiteX2" fmla="*/ 2638662 w 5277325"/>
              <a:gd name="connsiteY2" fmla="*/ 450233 h 2747965"/>
              <a:gd name="connsiteX3" fmla="*/ 2588701 w 5277325"/>
              <a:gd name="connsiteY3" fmla="*/ 500002 h 2747965"/>
              <a:gd name="connsiteX4" fmla="*/ 2242159 w 5277325"/>
              <a:gd name="connsiteY4" fmla="*/ 1373982 h 2747965"/>
              <a:gd name="connsiteX5" fmla="*/ 2588701 w 5277325"/>
              <a:gd name="connsiteY5" fmla="*/ 2247962 h 2747965"/>
              <a:gd name="connsiteX6" fmla="*/ 2638663 w 5277325"/>
              <a:gd name="connsiteY6" fmla="*/ 2297732 h 2747965"/>
              <a:gd name="connsiteX7" fmla="*/ 2590677 w 5277325"/>
              <a:gd name="connsiteY7" fmla="*/ 2345535 h 2747965"/>
              <a:gd name="connsiteX8" fmla="*/ 1517583 w 5277325"/>
              <a:gd name="connsiteY8" fmla="*/ 2747965 h 2747965"/>
              <a:gd name="connsiteX9" fmla="*/ 0 w 5277325"/>
              <a:gd name="connsiteY9" fmla="*/ 1373983 h 2747965"/>
              <a:gd name="connsiteX10" fmla="*/ 1517583 w 5277325"/>
              <a:gd name="connsiteY10" fmla="*/ 1 h 2747965"/>
              <a:gd name="connsiteX11" fmla="*/ 3759742 w 5277325"/>
              <a:gd name="connsiteY11" fmla="*/ 0 h 2747965"/>
              <a:gd name="connsiteX12" fmla="*/ 5277325 w 5277325"/>
              <a:gd name="connsiteY12" fmla="*/ 1373982 h 2747965"/>
              <a:gd name="connsiteX13" fmla="*/ 3759742 w 5277325"/>
              <a:gd name="connsiteY13" fmla="*/ 2747964 h 2747965"/>
              <a:gd name="connsiteX14" fmla="*/ 2686649 w 5277325"/>
              <a:gd name="connsiteY14" fmla="*/ 2345534 h 2747965"/>
              <a:gd name="connsiteX15" fmla="*/ 2638663 w 5277325"/>
              <a:gd name="connsiteY15" fmla="*/ 2297732 h 2747965"/>
              <a:gd name="connsiteX16" fmla="*/ 2688624 w 5277325"/>
              <a:gd name="connsiteY16" fmla="*/ 2247963 h 2747965"/>
              <a:gd name="connsiteX17" fmla="*/ 3035166 w 5277325"/>
              <a:gd name="connsiteY17" fmla="*/ 1373983 h 2747965"/>
              <a:gd name="connsiteX18" fmla="*/ 2688624 w 5277325"/>
              <a:gd name="connsiteY18" fmla="*/ 500003 h 2747965"/>
              <a:gd name="connsiteX19" fmla="*/ 2638662 w 5277325"/>
              <a:gd name="connsiteY19" fmla="*/ 450233 h 2747965"/>
              <a:gd name="connsiteX20" fmla="*/ 2686649 w 5277325"/>
              <a:gd name="connsiteY20" fmla="*/ 402430 h 2747965"/>
              <a:gd name="connsiteX21" fmla="*/ 3759742 w 5277325"/>
              <a:gd name="connsiteY21" fmla="*/ 0 h 274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77325" h="2747965">
                <a:moveTo>
                  <a:pt x="1517583" y="1"/>
                </a:moveTo>
                <a:cubicBezTo>
                  <a:pt x="1936652" y="1"/>
                  <a:pt x="2316048" y="153789"/>
                  <a:pt x="2590677" y="402431"/>
                </a:cubicBezTo>
                <a:lnTo>
                  <a:pt x="2638662" y="450233"/>
                </a:lnTo>
                <a:lnTo>
                  <a:pt x="2588701" y="500002"/>
                </a:lnTo>
                <a:cubicBezTo>
                  <a:pt x="2372209" y="737507"/>
                  <a:pt x="2242159" y="1041995"/>
                  <a:pt x="2242159" y="1373982"/>
                </a:cubicBezTo>
                <a:cubicBezTo>
                  <a:pt x="2242159" y="1705970"/>
                  <a:pt x="2372209" y="2010457"/>
                  <a:pt x="2588701" y="2247962"/>
                </a:cubicBezTo>
                <a:lnTo>
                  <a:pt x="2638663" y="2297732"/>
                </a:lnTo>
                <a:lnTo>
                  <a:pt x="2590677" y="2345535"/>
                </a:lnTo>
                <a:cubicBezTo>
                  <a:pt x="2316048" y="2594177"/>
                  <a:pt x="1936652" y="2747965"/>
                  <a:pt x="1517583" y="2747965"/>
                </a:cubicBezTo>
                <a:cubicBezTo>
                  <a:pt x="679445" y="2747965"/>
                  <a:pt x="0" y="2132812"/>
                  <a:pt x="0" y="1373983"/>
                </a:cubicBezTo>
                <a:cubicBezTo>
                  <a:pt x="0" y="615154"/>
                  <a:pt x="679445" y="1"/>
                  <a:pt x="1517583" y="1"/>
                </a:cubicBezTo>
                <a:close/>
                <a:moveTo>
                  <a:pt x="3759742" y="0"/>
                </a:moveTo>
                <a:cubicBezTo>
                  <a:pt x="4597880" y="0"/>
                  <a:pt x="5277325" y="615153"/>
                  <a:pt x="5277325" y="1373982"/>
                </a:cubicBezTo>
                <a:cubicBezTo>
                  <a:pt x="5277325" y="2132811"/>
                  <a:pt x="4597880" y="2747964"/>
                  <a:pt x="3759742" y="2747964"/>
                </a:cubicBezTo>
                <a:cubicBezTo>
                  <a:pt x="3340673" y="2747964"/>
                  <a:pt x="2961278" y="2594176"/>
                  <a:pt x="2686649" y="2345534"/>
                </a:cubicBezTo>
                <a:lnTo>
                  <a:pt x="2638663" y="2297732"/>
                </a:lnTo>
                <a:lnTo>
                  <a:pt x="2688624" y="2247963"/>
                </a:lnTo>
                <a:cubicBezTo>
                  <a:pt x="2905116" y="2010458"/>
                  <a:pt x="3035166" y="1705971"/>
                  <a:pt x="3035166" y="1373983"/>
                </a:cubicBezTo>
                <a:cubicBezTo>
                  <a:pt x="3035166" y="1041996"/>
                  <a:pt x="2905116" y="737508"/>
                  <a:pt x="2688624" y="500003"/>
                </a:cubicBezTo>
                <a:lnTo>
                  <a:pt x="2638662" y="450233"/>
                </a:lnTo>
                <a:lnTo>
                  <a:pt x="2686649" y="402430"/>
                </a:lnTo>
                <a:cubicBezTo>
                  <a:pt x="2961278" y="153788"/>
                  <a:pt x="3340673" y="0"/>
                  <a:pt x="3759742" y="0"/>
                </a:cubicBezTo>
                <a:close/>
              </a:path>
            </a:pathLst>
          </a:custGeom>
          <a:solidFill>
            <a:srgbClr val="99CB3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Tree>
    <p:extLst>
      <p:ext uri="{BB962C8B-B14F-4D97-AF65-F5344CB8AC3E}">
        <p14:creationId xmlns:p14="http://schemas.microsoft.com/office/powerpoint/2010/main" val="6062980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r>
              <a:rPr kumimoji="1" lang="en-US" altLang="ja-JP" dirty="0"/>
              <a:t>XOR</a:t>
            </a:r>
            <a:endParaRPr kumimoji="1" lang="ja-JP" altLang="en-US" dirty="0"/>
          </a:p>
        </p:txBody>
      </p:sp>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kumimoji="1" lang="ja-JP" altLang="en-US" dirty="0"/>
              <a:t>表で表すと次の通り</a:t>
            </a:r>
            <a:endParaRPr kumimoji="1" lang="en-US" altLang="ja-JP" dirty="0"/>
          </a:p>
        </p:txBody>
      </p:sp>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33</a:t>
            </a:fld>
            <a:endParaRPr kumimoji="1" lang="ja-JP" altLang="en-US"/>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34A1354B-A454-5B4C-F6E8-4DB8950F4719}"/>
                  </a:ext>
                </a:extLst>
              </p:cNvPr>
              <p:cNvGraphicFramePr>
                <a:graphicFrameLocks noGrp="1"/>
              </p:cNvGraphicFramePr>
              <p:nvPr>
                <p:extLst>
                  <p:ext uri="{D42A27DB-BD31-4B8C-83A1-F6EECF244321}">
                    <p14:modId xmlns:p14="http://schemas.microsoft.com/office/powerpoint/2010/main" val="3346683110"/>
                  </p:ext>
                </p:extLst>
              </p:nvPr>
            </p:nvGraphicFramePr>
            <p:xfrm>
              <a:off x="3899300" y="3170447"/>
              <a:ext cx="4064001"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2225727158"/>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i="1" smtClean="0">
                                    <a:latin typeface="Cambria Math" panose="02040503050406030204" pitchFamily="18" charset="0"/>
                                  </a:rPr>
                                  <m:t>X</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ea typeface="Cambria Math" panose="02040503050406030204" pitchFamily="18" charset="0"/>
                                  </a:rPr>
                                  <m:t>⊕</m:t>
                                </m:r>
                                <m:r>
                                  <m:rPr>
                                    <m:sty m:val="p"/>
                                  </m:rPr>
                                  <a:rPr lang="en-US" altLang="ja-JP" i="1">
                                    <a:latin typeface="Cambria Math" panose="02040503050406030204" pitchFamily="18" charset="0"/>
                                    <a:ea typeface="Cambria Math" panose="02040503050406030204" pitchFamily="18" charset="0"/>
                                  </a:rPr>
                                  <m:t>Y</m:t>
                                </m:r>
                              </m:oMath>
                            </m:oMathPara>
                          </a14:m>
                          <a:endParaRPr lang="en-US" altLang="ja-JP" dirty="0"/>
                        </a:p>
                      </a:txBody>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692326214"/>
                      </a:ext>
                    </a:extLst>
                  </a:tr>
                </a:tbl>
              </a:graphicData>
            </a:graphic>
          </p:graphicFrame>
        </mc:Choice>
        <mc:Fallback>
          <p:graphicFrame>
            <p:nvGraphicFramePr>
              <p:cNvPr id="6" name="表 5">
                <a:extLst>
                  <a:ext uri="{FF2B5EF4-FFF2-40B4-BE49-F238E27FC236}">
                    <a16:creationId xmlns:a16="http://schemas.microsoft.com/office/drawing/2014/main" id="{34A1354B-A454-5B4C-F6E8-4DB8950F4719}"/>
                  </a:ext>
                </a:extLst>
              </p:cNvPr>
              <p:cNvGraphicFramePr>
                <a:graphicFrameLocks noGrp="1"/>
              </p:cNvGraphicFramePr>
              <p:nvPr>
                <p:extLst>
                  <p:ext uri="{D42A27DB-BD31-4B8C-83A1-F6EECF244321}">
                    <p14:modId xmlns:p14="http://schemas.microsoft.com/office/powerpoint/2010/main" val="3346683110"/>
                  </p:ext>
                </p:extLst>
              </p:nvPr>
            </p:nvGraphicFramePr>
            <p:xfrm>
              <a:off x="3899300" y="3170447"/>
              <a:ext cx="4064001"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2225727158"/>
                        </a:ext>
                      </a:extLst>
                    </a:gridCol>
                  </a:tblGrid>
                  <a:tr h="370840">
                    <a:tc>
                      <a:txBody>
                        <a:bodyPr/>
                        <a:lstStyle/>
                        <a:p>
                          <a:endParaRPr lang="ja-JP"/>
                        </a:p>
                      </a:txBody>
                      <a:tcPr>
                        <a:blipFill>
                          <a:blip r:embed="rId2"/>
                          <a:stretch>
                            <a:fillRect l="-448" t="-1639" r="-201345" b="-422951"/>
                          </a:stretch>
                        </a:blipFill>
                      </a:tcPr>
                    </a:tc>
                    <a:tc>
                      <a:txBody>
                        <a:bodyPr/>
                        <a:lstStyle/>
                        <a:p>
                          <a:endParaRPr lang="ja-JP"/>
                        </a:p>
                      </a:txBody>
                      <a:tcPr>
                        <a:blipFill>
                          <a:blip r:embed="rId2"/>
                          <a:stretch>
                            <a:fillRect l="-100901" t="-1639" r="-102252" b="-422951"/>
                          </a:stretch>
                        </a:blipFill>
                      </a:tcPr>
                    </a:tc>
                    <a:tc>
                      <a:txBody>
                        <a:bodyPr/>
                        <a:lstStyle/>
                        <a:p>
                          <a:endParaRPr lang="ja-JP"/>
                        </a:p>
                      </a:txBody>
                      <a:tcPr>
                        <a:blipFill>
                          <a:blip r:embed="rId2"/>
                          <a:stretch>
                            <a:fillRect l="-200000" t="-1639" r="-1794" b="-422951"/>
                          </a:stretch>
                        </a:blipFill>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692326214"/>
                      </a:ext>
                    </a:extLst>
                  </a:tr>
                </a:tbl>
              </a:graphicData>
            </a:graphic>
          </p:graphicFrame>
        </mc:Fallback>
      </mc:AlternateContent>
    </p:spTree>
    <p:extLst>
      <p:ext uri="{BB962C8B-B14F-4D97-AF65-F5344CB8AC3E}">
        <p14:creationId xmlns:p14="http://schemas.microsoft.com/office/powerpoint/2010/main" val="1973703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r>
              <a:rPr lang="en-US" altLang="ja-JP" dirty="0"/>
              <a:t>NAND</a:t>
            </a:r>
            <a:endParaRPr kumimoji="1" lang="ja-JP" altLang="en-US" dirty="0"/>
          </a:p>
        </p:txBody>
      </p:sp>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lang="ja-JP" altLang="en-US" dirty="0"/>
              <a:t>否定論理積</a:t>
            </a:r>
            <a:r>
              <a:rPr kumimoji="1" lang="ja-JP" altLang="en-US" dirty="0"/>
              <a:t>はベン図で示すと下記の通り</a:t>
            </a:r>
            <a:endParaRPr kumimoji="1" lang="en-US" altLang="ja-JP" dirty="0"/>
          </a:p>
          <a:p>
            <a:r>
              <a:rPr kumimoji="1" lang="ja-JP" altLang="en-US" dirty="0"/>
              <a:t>つまり、</a:t>
            </a:r>
            <a:r>
              <a:rPr kumimoji="1" lang="en-US" altLang="ja-JP" dirty="0"/>
              <a:t>X</a:t>
            </a:r>
            <a:r>
              <a:rPr lang="ja-JP" altLang="en-US" dirty="0"/>
              <a:t>と</a:t>
            </a:r>
            <a:r>
              <a:rPr lang="en-US" altLang="ja-JP" dirty="0"/>
              <a:t>Y</a:t>
            </a:r>
            <a:r>
              <a:rPr lang="ja-JP" altLang="en-US" dirty="0"/>
              <a:t>の共通部分以外</a:t>
            </a:r>
            <a:endParaRPr kumimoji="1" lang="en-US" altLang="ja-JP" dirty="0"/>
          </a:p>
        </p:txBody>
      </p:sp>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34</a:t>
            </a:fld>
            <a:endParaRPr kumimoji="1" lang="ja-JP" altLang="en-US"/>
          </a:p>
        </p:txBody>
      </p:sp>
      <p:sp>
        <p:nvSpPr>
          <p:cNvPr id="7" name="正方形/長方形 6">
            <a:extLst>
              <a:ext uri="{FF2B5EF4-FFF2-40B4-BE49-F238E27FC236}">
                <a16:creationId xmlns:a16="http://schemas.microsoft.com/office/drawing/2014/main" id="{AEA402B3-99E1-2192-F6A1-0677CADE18C3}"/>
              </a:ext>
            </a:extLst>
          </p:cNvPr>
          <p:cNvSpPr/>
          <p:nvPr/>
        </p:nvSpPr>
        <p:spPr>
          <a:xfrm>
            <a:off x="2954955" y="3039368"/>
            <a:ext cx="6622180" cy="3382327"/>
          </a:xfrm>
          <a:prstGeom prst="rect">
            <a:avLst/>
          </a:prstGeom>
          <a:solidFill>
            <a:srgbClr val="99CB38">
              <a:alpha val="50196"/>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34402380-4A52-B92F-0E6A-386D75795BF6}"/>
                  </a:ext>
                </a:extLst>
              </p:cNvPr>
              <p:cNvSpPr/>
              <p:nvPr/>
            </p:nvSpPr>
            <p:spPr>
              <a:xfrm>
                <a:off x="3654094" y="2726543"/>
                <a:ext cx="721895" cy="596199"/>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9" name="正方形/長方形 8">
                <a:extLst>
                  <a:ext uri="{FF2B5EF4-FFF2-40B4-BE49-F238E27FC236}">
                    <a16:creationId xmlns:a16="http://schemas.microsoft.com/office/drawing/2014/main" id="{34402380-4A52-B92F-0E6A-386D75795BF6}"/>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F6E2BDFD-DE1C-90C3-9C07-A73F65C8D84D}"/>
                  </a:ext>
                </a:extLst>
              </p:cNvPr>
              <p:cNvSpPr txBox="1"/>
              <p:nvPr/>
            </p:nvSpPr>
            <p:spPr>
              <a:xfrm>
                <a:off x="4693944" y="3151083"/>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F6E2BDFD-DE1C-90C3-9C07-A73F65C8D84D}"/>
                  </a:ext>
                </a:extLst>
              </p:cNvPr>
              <p:cNvSpPr txBox="1">
                <a:spLocks noRot="1" noChangeAspect="1" noMove="1" noResize="1" noEditPoints="1" noAdjustHandles="1" noChangeArrowheads="1" noChangeShapeType="1" noTextEdit="1"/>
              </p:cNvSpPr>
              <p:nvPr/>
            </p:nvSpPr>
            <p:spPr>
              <a:xfrm>
                <a:off x="4693944" y="3151083"/>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79AB707-7052-03E4-60D1-C1A277F3E20F}"/>
                  </a:ext>
                </a:extLst>
              </p:cNvPr>
              <p:cNvSpPr txBox="1"/>
              <p:nvPr/>
            </p:nvSpPr>
            <p:spPr>
              <a:xfrm>
                <a:off x="7071359" y="3119392"/>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11" name="テキスト ボックス 10">
                <a:extLst>
                  <a:ext uri="{FF2B5EF4-FFF2-40B4-BE49-F238E27FC236}">
                    <a16:creationId xmlns:a16="http://schemas.microsoft.com/office/drawing/2014/main" id="{A79AB707-7052-03E4-60D1-C1A277F3E20F}"/>
                  </a:ext>
                </a:extLst>
              </p:cNvPr>
              <p:cNvSpPr txBox="1">
                <a:spLocks noRot="1" noChangeAspect="1" noMove="1" noResize="1" noEditPoints="1" noAdjustHandles="1" noChangeArrowheads="1" noChangeShapeType="1" noTextEdit="1"/>
              </p:cNvSpPr>
              <p:nvPr/>
            </p:nvSpPr>
            <p:spPr>
              <a:xfrm>
                <a:off x="7071359" y="3119392"/>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AEED649E-16B2-3221-E21C-34E4109AE3AC}"/>
              </a:ext>
            </a:extLst>
          </p:cNvPr>
          <p:cNvSpPr/>
          <p:nvPr/>
        </p:nvSpPr>
        <p:spPr>
          <a:xfrm>
            <a:off x="3484892" y="3520874"/>
            <a:ext cx="3035166" cy="2747963"/>
          </a:xfrm>
          <a:prstGeom prst="ellipse">
            <a:avLst/>
          </a:prstGeom>
          <a:solidFill>
            <a:srgbClr val="99CB38">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F81C9921-9FBB-5461-86D9-04C8DB717E9F}"/>
              </a:ext>
            </a:extLst>
          </p:cNvPr>
          <p:cNvSpPr/>
          <p:nvPr/>
        </p:nvSpPr>
        <p:spPr>
          <a:xfrm>
            <a:off x="5772222" y="3505029"/>
            <a:ext cx="3035166" cy="2747963"/>
          </a:xfrm>
          <a:prstGeom prst="ellipse">
            <a:avLst/>
          </a:prstGeom>
          <a:solidFill>
            <a:srgbClr val="99CB38">
              <a:alpha val="50196"/>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フリーフォーム: 図形 11">
            <a:extLst>
              <a:ext uri="{FF2B5EF4-FFF2-40B4-BE49-F238E27FC236}">
                <a16:creationId xmlns:a16="http://schemas.microsoft.com/office/drawing/2014/main" id="{74C7B9A4-284F-F6C7-7D83-7F964AB9C65A}"/>
              </a:ext>
            </a:extLst>
          </p:cNvPr>
          <p:cNvSpPr/>
          <p:nvPr/>
        </p:nvSpPr>
        <p:spPr>
          <a:xfrm>
            <a:off x="5785056" y="3985600"/>
            <a:ext cx="732864" cy="1786820"/>
          </a:xfrm>
          <a:custGeom>
            <a:avLst/>
            <a:gdLst>
              <a:gd name="connsiteX0" fmla="*/ 389897 w 732864"/>
              <a:gd name="connsiteY0" fmla="*/ 0 h 1786820"/>
              <a:gd name="connsiteX1" fmla="*/ 473685 w 732864"/>
              <a:gd name="connsiteY1" fmla="*/ 101445 h 1786820"/>
              <a:gd name="connsiteX2" fmla="*/ 732864 w 732864"/>
              <a:gd name="connsiteY2" fmla="*/ 869651 h 1786820"/>
              <a:gd name="connsiteX3" fmla="*/ 386322 w 732864"/>
              <a:gd name="connsiteY3" fmla="*/ 1743631 h 1786820"/>
              <a:gd name="connsiteX4" fmla="*/ 342967 w 732864"/>
              <a:gd name="connsiteY4" fmla="*/ 1786820 h 1786820"/>
              <a:gd name="connsiteX5" fmla="*/ 259180 w 732864"/>
              <a:gd name="connsiteY5" fmla="*/ 1685375 h 1786820"/>
              <a:gd name="connsiteX6" fmla="*/ 0 w 732864"/>
              <a:gd name="connsiteY6" fmla="*/ 917168 h 1786820"/>
              <a:gd name="connsiteX7" fmla="*/ 346542 w 732864"/>
              <a:gd name="connsiteY7" fmla="*/ 43188 h 178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2864" h="1786820">
                <a:moveTo>
                  <a:pt x="389897" y="0"/>
                </a:moveTo>
                <a:lnTo>
                  <a:pt x="473685" y="101445"/>
                </a:lnTo>
                <a:cubicBezTo>
                  <a:pt x="637317" y="320734"/>
                  <a:pt x="732864" y="585090"/>
                  <a:pt x="732864" y="869651"/>
                </a:cubicBezTo>
                <a:cubicBezTo>
                  <a:pt x="732864" y="1201639"/>
                  <a:pt x="602814" y="1506126"/>
                  <a:pt x="386322" y="1743631"/>
                </a:cubicBezTo>
                <a:lnTo>
                  <a:pt x="342967" y="1786820"/>
                </a:lnTo>
                <a:lnTo>
                  <a:pt x="259180" y="1685375"/>
                </a:lnTo>
                <a:cubicBezTo>
                  <a:pt x="95547" y="1466086"/>
                  <a:pt x="0" y="1201729"/>
                  <a:pt x="0" y="917168"/>
                </a:cubicBezTo>
                <a:cubicBezTo>
                  <a:pt x="0" y="585181"/>
                  <a:pt x="130050" y="280693"/>
                  <a:pt x="346542" y="43188"/>
                </a:cubicBezTo>
                <a:close/>
              </a:path>
            </a:pathLst>
          </a:cu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Tree>
    <p:extLst>
      <p:ext uri="{BB962C8B-B14F-4D97-AF65-F5344CB8AC3E}">
        <p14:creationId xmlns:p14="http://schemas.microsoft.com/office/powerpoint/2010/main" val="2459137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r>
              <a:rPr kumimoji="1" lang="en-US" altLang="ja-JP" dirty="0"/>
              <a:t>NAND</a:t>
            </a:r>
            <a:endParaRPr kumimoji="1" lang="ja-JP" altLang="en-US" dirty="0"/>
          </a:p>
        </p:txBody>
      </p:sp>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kumimoji="1" lang="ja-JP" altLang="en-US" dirty="0"/>
              <a:t>表で表すと次の通り</a:t>
            </a:r>
            <a:endParaRPr kumimoji="1" lang="en-US" altLang="ja-JP" dirty="0"/>
          </a:p>
        </p:txBody>
      </p:sp>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35</a:t>
            </a:fld>
            <a:endParaRPr kumimoji="1" lang="ja-JP" altLang="en-US"/>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34A1354B-A454-5B4C-F6E8-4DB8950F4719}"/>
                  </a:ext>
                </a:extLst>
              </p:cNvPr>
              <p:cNvGraphicFramePr>
                <a:graphicFrameLocks noGrp="1"/>
              </p:cNvGraphicFramePr>
              <p:nvPr>
                <p:extLst>
                  <p:ext uri="{D42A27DB-BD31-4B8C-83A1-F6EECF244321}">
                    <p14:modId xmlns:p14="http://schemas.microsoft.com/office/powerpoint/2010/main" val="323485707"/>
                  </p:ext>
                </p:extLst>
              </p:nvPr>
            </p:nvGraphicFramePr>
            <p:xfrm>
              <a:off x="3899300" y="3170447"/>
              <a:ext cx="4064001"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2225727158"/>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i="1" smtClean="0">
                                    <a:latin typeface="Cambria Math" panose="02040503050406030204" pitchFamily="18" charset="0"/>
                                  </a:rPr>
                                  <m:t>X</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ja-JP" b="0" i="1" smtClean="0">
                                        <a:latin typeface="Cambria Math" panose="02040503050406030204" pitchFamily="18" charset="0"/>
                                      </a:rPr>
                                    </m:ctrlPr>
                                  </m:accPr>
                                  <m:e>
                                    <m:r>
                                      <m:rPr>
                                        <m:sty m:val="p"/>
                                      </m:rPr>
                                      <a:rPr lang="en-US" altLang="ja-JP" i="1">
                                        <a:latin typeface="Cambria Math" panose="02040503050406030204" pitchFamily="18" charset="0"/>
                                      </a:rPr>
                                      <m:t>X</m:t>
                                    </m:r>
                                    <m:r>
                                      <a:rPr lang="en-US" altLang="ja-JP" b="0" i="1" smtClean="0">
                                        <a:latin typeface="Cambria Math" panose="02040503050406030204" pitchFamily="18" charset="0"/>
                                      </a:rPr>
                                      <m:t>𝑌</m:t>
                                    </m:r>
                                  </m:e>
                                </m:acc>
                              </m:oMath>
                            </m:oMathPara>
                          </a14:m>
                          <a:endParaRPr lang="en-US" altLang="ja-JP" dirty="0"/>
                        </a:p>
                      </a:txBody>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92326214"/>
                      </a:ext>
                    </a:extLst>
                  </a:tr>
                </a:tbl>
              </a:graphicData>
            </a:graphic>
          </p:graphicFrame>
        </mc:Choice>
        <mc:Fallback>
          <p:graphicFrame>
            <p:nvGraphicFramePr>
              <p:cNvPr id="6" name="表 5">
                <a:extLst>
                  <a:ext uri="{FF2B5EF4-FFF2-40B4-BE49-F238E27FC236}">
                    <a16:creationId xmlns:a16="http://schemas.microsoft.com/office/drawing/2014/main" id="{34A1354B-A454-5B4C-F6E8-4DB8950F4719}"/>
                  </a:ext>
                </a:extLst>
              </p:cNvPr>
              <p:cNvGraphicFramePr>
                <a:graphicFrameLocks noGrp="1"/>
              </p:cNvGraphicFramePr>
              <p:nvPr>
                <p:extLst>
                  <p:ext uri="{D42A27DB-BD31-4B8C-83A1-F6EECF244321}">
                    <p14:modId xmlns:p14="http://schemas.microsoft.com/office/powerpoint/2010/main" val="323485707"/>
                  </p:ext>
                </p:extLst>
              </p:nvPr>
            </p:nvGraphicFramePr>
            <p:xfrm>
              <a:off x="3899300" y="3170447"/>
              <a:ext cx="4064001"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2225727158"/>
                        </a:ext>
                      </a:extLst>
                    </a:gridCol>
                  </a:tblGrid>
                  <a:tr h="370840">
                    <a:tc>
                      <a:txBody>
                        <a:bodyPr/>
                        <a:lstStyle/>
                        <a:p>
                          <a:endParaRPr lang="ja-JP"/>
                        </a:p>
                      </a:txBody>
                      <a:tcPr>
                        <a:blipFill>
                          <a:blip r:embed="rId2"/>
                          <a:stretch>
                            <a:fillRect l="-448" t="-1639" r="-201345" b="-422951"/>
                          </a:stretch>
                        </a:blipFill>
                      </a:tcPr>
                    </a:tc>
                    <a:tc>
                      <a:txBody>
                        <a:bodyPr/>
                        <a:lstStyle/>
                        <a:p>
                          <a:endParaRPr lang="ja-JP"/>
                        </a:p>
                      </a:txBody>
                      <a:tcPr>
                        <a:blipFill>
                          <a:blip r:embed="rId2"/>
                          <a:stretch>
                            <a:fillRect l="-100901" t="-1639" r="-102252" b="-422951"/>
                          </a:stretch>
                        </a:blipFill>
                      </a:tcPr>
                    </a:tc>
                    <a:tc>
                      <a:txBody>
                        <a:bodyPr/>
                        <a:lstStyle/>
                        <a:p>
                          <a:endParaRPr lang="ja-JP"/>
                        </a:p>
                      </a:txBody>
                      <a:tcPr>
                        <a:blipFill>
                          <a:blip r:embed="rId2"/>
                          <a:stretch>
                            <a:fillRect l="-200000" t="-1639" r="-1794" b="-422951"/>
                          </a:stretch>
                        </a:blipFill>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92326214"/>
                      </a:ext>
                    </a:extLst>
                  </a:tr>
                </a:tbl>
              </a:graphicData>
            </a:graphic>
          </p:graphicFrame>
        </mc:Fallback>
      </mc:AlternateContent>
    </p:spTree>
    <p:extLst>
      <p:ext uri="{BB962C8B-B14F-4D97-AF65-F5344CB8AC3E}">
        <p14:creationId xmlns:p14="http://schemas.microsoft.com/office/powerpoint/2010/main" val="3552794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r>
              <a:rPr kumimoji="1" lang="en-US" altLang="ja-JP" dirty="0"/>
              <a:t>NOR</a:t>
            </a:r>
            <a:endParaRPr kumimoji="1" lang="ja-JP" altLang="en-US" dirty="0"/>
          </a:p>
        </p:txBody>
      </p:sp>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kumimoji="1" lang="ja-JP" altLang="en-US" dirty="0"/>
              <a:t>否定論理</a:t>
            </a:r>
            <a:r>
              <a:rPr lang="ja-JP" altLang="en-US" dirty="0"/>
              <a:t>和</a:t>
            </a:r>
            <a:r>
              <a:rPr kumimoji="1" lang="ja-JP" altLang="en-US" dirty="0"/>
              <a:t>はベン図で示すと下記の通り</a:t>
            </a:r>
            <a:endParaRPr kumimoji="1" lang="en-US" altLang="ja-JP" dirty="0"/>
          </a:p>
          <a:p>
            <a:r>
              <a:rPr kumimoji="1" lang="ja-JP" altLang="en-US" dirty="0"/>
              <a:t>つまり、</a:t>
            </a:r>
            <a:r>
              <a:rPr kumimoji="1" lang="en-US" altLang="ja-JP" dirty="0"/>
              <a:t>X</a:t>
            </a:r>
            <a:r>
              <a:rPr lang="ja-JP" altLang="en-US" dirty="0"/>
              <a:t>と</a:t>
            </a:r>
            <a:r>
              <a:rPr lang="en-US" altLang="ja-JP" dirty="0"/>
              <a:t>Y</a:t>
            </a:r>
            <a:r>
              <a:rPr lang="ja-JP" altLang="en-US" dirty="0"/>
              <a:t>の和いがいの部分</a:t>
            </a:r>
            <a:endParaRPr kumimoji="1" lang="en-US" altLang="ja-JP" dirty="0"/>
          </a:p>
        </p:txBody>
      </p:sp>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36</a:t>
            </a:fld>
            <a:endParaRPr kumimoji="1" lang="ja-JP" altLang="en-US"/>
          </a:p>
        </p:txBody>
      </p:sp>
      <p:sp>
        <p:nvSpPr>
          <p:cNvPr id="7" name="正方形/長方形 6">
            <a:extLst>
              <a:ext uri="{FF2B5EF4-FFF2-40B4-BE49-F238E27FC236}">
                <a16:creationId xmlns:a16="http://schemas.microsoft.com/office/drawing/2014/main" id="{AEA402B3-99E1-2192-F6A1-0677CADE18C3}"/>
              </a:ext>
            </a:extLst>
          </p:cNvPr>
          <p:cNvSpPr/>
          <p:nvPr/>
        </p:nvSpPr>
        <p:spPr>
          <a:xfrm>
            <a:off x="2954955" y="3039368"/>
            <a:ext cx="6622180" cy="3382327"/>
          </a:xfrm>
          <a:prstGeom prst="rect">
            <a:avLst/>
          </a:prstGeom>
          <a:solidFill>
            <a:srgbClr val="99CB38">
              <a:alpha val="50196"/>
            </a:srgb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34402380-4A52-B92F-0E6A-386D75795BF6}"/>
                  </a:ext>
                </a:extLst>
              </p:cNvPr>
              <p:cNvSpPr/>
              <p:nvPr/>
            </p:nvSpPr>
            <p:spPr>
              <a:xfrm>
                <a:off x="3654094" y="2726543"/>
                <a:ext cx="721895" cy="596199"/>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ja-JP" sz="2800" i="1">
                          <a:solidFill>
                            <a:schemeClr val="tx1"/>
                          </a:solidFill>
                          <a:latin typeface="Cambria Math" panose="02040503050406030204" pitchFamily="18" charset="0"/>
                        </a:rPr>
                        <m:t>U</m:t>
                      </m:r>
                    </m:oMath>
                  </m:oMathPara>
                </a14:m>
                <a:endParaRPr kumimoji="1" lang="ja-JP" altLang="en-US" sz="2800" dirty="0">
                  <a:solidFill>
                    <a:schemeClr val="tx1"/>
                  </a:solidFill>
                </a:endParaRPr>
              </a:p>
            </p:txBody>
          </p:sp>
        </mc:Choice>
        <mc:Fallback>
          <p:sp>
            <p:nvSpPr>
              <p:cNvPr id="9" name="正方形/長方形 8">
                <a:extLst>
                  <a:ext uri="{FF2B5EF4-FFF2-40B4-BE49-F238E27FC236}">
                    <a16:creationId xmlns:a16="http://schemas.microsoft.com/office/drawing/2014/main" id="{34402380-4A52-B92F-0E6A-386D75795BF6}"/>
                  </a:ext>
                </a:extLst>
              </p:cNvPr>
              <p:cNvSpPr>
                <a:spLocks noRot="1" noChangeAspect="1" noMove="1" noResize="1" noEditPoints="1" noAdjustHandles="1" noChangeArrowheads="1" noChangeShapeType="1" noTextEdit="1"/>
              </p:cNvSpPr>
              <p:nvPr/>
            </p:nvSpPr>
            <p:spPr>
              <a:xfrm>
                <a:off x="3654094" y="2726543"/>
                <a:ext cx="721895" cy="596199"/>
              </a:xfrm>
              <a:prstGeom prst="rect">
                <a:avLst/>
              </a:prstGeom>
              <a:blipFill>
                <a:blip r:embed="rId2"/>
                <a:stretch>
                  <a:fillRect/>
                </a:stretch>
              </a:blipFill>
              <a:ln w="28575">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F6E2BDFD-DE1C-90C3-9C07-A73F65C8D84D}"/>
                  </a:ext>
                </a:extLst>
              </p:cNvPr>
              <p:cNvSpPr txBox="1"/>
              <p:nvPr/>
            </p:nvSpPr>
            <p:spPr>
              <a:xfrm>
                <a:off x="4693944" y="3151083"/>
                <a:ext cx="4791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𝑋</m:t>
                      </m:r>
                    </m:oMath>
                  </m:oMathPara>
                </a14:m>
                <a:endParaRPr kumimoji="1" lang="ja-JP" altLang="en-US" dirty="0"/>
              </a:p>
            </p:txBody>
          </p:sp>
        </mc:Choice>
        <mc:Fallback>
          <p:sp>
            <p:nvSpPr>
              <p:cNvPr id="10" name="テキスト ボックス 9">
                <a:extLst>
                  <a:ext uri="{FF2B5EF4-FFF2-40B4-BE49-F238E27FC236}">
                    <a16:creationId xmlns:a16="http://schemas.microsoft.com/office/drawing/2014/main" id="{F6E2BDFD-DE1C-90C3-9C07-A73F65C8D84D}"/>
                  </a:ext>
                </a:extLst>
              </p:cNvPr>
              <p:cNvSpPr txBox="1">
                <a:spLocks noRot="1" noChangeAspect="1" noMove="1" noResize="1" noEditPoints="1" noAdjustHandles="1" noChangeArrowheads="1" noChangeShapeType="1" noTextEdit="1"/>
              </p:cNvSpPr>
              <p:nvPr/>
            </p:nvSpPr>
            <p:spPr>
              <a:xfrm>
                <a:off x="4693944" y="3151083"/>
                <a:ext cx="4791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79AB707-7052-03E4-60D1-C1A277F3E20F}"/>
                  </a:ext>
                </a:extLst>
              </p:cNvPr>
              <p:cNvSpPr txBox="1"/>
              <p:nvPr/>
            </p:nvSpPr>
            <p:spPr>
              <a:xfrm>
                <a:off x="7071359" y="3119392"/>
                <a:ext cx="4491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400" i="1">
                          <a:latin typeface="Cambria Math" panose="02040503050406030204" pitchFamily="18" charset="0"/>
                        </a:rPr>
                        <m:t>Y</m:t>
                      </m:r>
                    </m:oMath>
                  </m:oMathPara>
                </a14:m>
                <a:endParaRPr kumimoji="1" lang="ja-JP" altLang="en-US" sz="2400" dirty="0"/>
              </a:p>
            </p:txBody>
          </p:sp>
        </mc:Choice>
        <mc:Fallback>
          <p:sp>
            <p:nvSpPr>
              <p:cNvPr id="11" name="テキスト ボックス 10">
                <a:extLst>
                  <a:ext uri="{FF2B5EF4-FFF2-40B4-BE49-F238E27FC236}">
                    <a16:creationId xmlns:a16="http://schemas.microsoft.com/office/drawing/2014/main" id="{A79AB707-7052-03E4-60D1-C1A277F3E20F}"/>
                  </a:ext>
                </a:extLst>
              </p:cNvPr>
              <p:cNvSpPr txBox="1">
                <a:spLocks noRot="1" noChangeAspect="1" noMove="1" noResize="1" noEditPoints="1" noAdjustHandles="1" noChangeArrowheads="1" noChangeShapeType="1" noTextEdit="1"/>
              </p:cNvSpPr>
              <p:nvPr/>
            </p:nvSpPr>
            <p:spPr>
              <a:xfrm>
                <a:off x="7071359" y="3119392"/>
                <a:ext cx="449162" cy="461665"/>
              </a:xfrm>
              <a:prstGeom prst="rect">
                <a:avLst/>
              </a:prstGeom>
              <a:blipFill>
                <a:blip r:embed="rId4"/>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AEED649E-16B2-3221-E21C-34E4109AE3AC}"/>
              </a:ext>
            </a:extLst>
          </p:cNvPr>
          <p:cNvSpPr/>
          <p:nvPr/>
        </p:nvSpPr>
        <p:spPr>
          <a:xfrm>
            <a:off x="3484892" y="3520874"/>
            <a:ext cx="3035166" cy="2747963"/>
          </a:xfrm>
          <a:prstGeom prst="ellipse">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F81C9921-9FBB-5461-86D9-04C8DB717E9F}"/>
              </a:ext>
            </a:extLst>
          </p:cNvPr>
          <p:cNvSpPr/>
          <p:nvPr/>
        </p:nvSpPr>
        <p:spPr>
          <a:xfrm>
            <a:off x="5772222" y="3505029"/>
            <a:ext cx="3035166" cy="2747963"/>
          </a:xfrm>
          <a:prstGeom prst="ellipse">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942159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F4C93-142B-AA16-FCAF-28618604F5EE}"/>
              </a:ext>
            </a:extLst>
          </p:cNvPr>
          <p:cNvSpPr>
            <a:spLocks noGrp="1"/>
          </p:cNvSpPr>
          <p:nvPr>
            <p:ph type="title"/>
          </p:nvPr>
        </p:nvSpPr>
        <p:spPr/>
        <p:txBody>
          <a:bodyPr/>
          <a:lstStyle/>
          <a:p>
            <a:r>
              <a:rPr kumimoji="1" lang="ja-JP" altLang="en-US" dirty="0"/>
              <a:t>論理演算：</a:t>
            </a:r>
            <a:r>
              <a:rPr kumimoji="1" lang="en-US" altLang="ja-JP" dirty="0"/>
              <a:t>NOR</a:t>
            </a:r>
            <a:endParaRPr kumimoji="1" lang="ja-JP" altLang="en-US" dirty="0"/>
          </a:p>
        </p:txBody>
      </p:sp>
      <p:sp>
        <p:nvSpPr>
          <p:cNvPr id="3" name="コンテンツ プレースホルダー 2">
            <a:extLst>
              <a:ext uri="{FF2B5EF4-FFF2-40B4-BE49-F238E27FC236}">
                <a16:creationId xmlns:a16="http://schemas.microsoft.com/office/drawing/2014/main" id="{0940FF2F-8EA1-33A7-A3BA-64A58AD9096F}"/>
              </a:ext>
            </a:extLst>
          </p:cNvPr>
          <p:cNvSpPr>
            <a:spLocks noGrp="1"/>
          </p:cNvSpPr>
          <p:nvPr>
            <p:ph idx="1"/>
          </p:nvPr>
        </p:nvSpPr>
        <p:spPr/>
        <p:txBody>
          <a:bodyPr/>
          <a:lstStyle/>
          <a:p>
            <a:r>
              <a:rPr kumimoji="1" lang="ja-JP" altLang="en-US" dirty="0"/>
              <a:t>表で表すと次の通り</a:t>
            </a:r>
            <a:endParaRPr kumimoji="1" lang="en-US" altLang="ja-JP" dirty="0"/>
          </a:p>
        </p:txBody>
      </p:sp>
      <p:sp>
        <p:nvSpPr>
          <p:cNvPr id="4" name="フッター プレースホルダー 3">
            <a:extLst>
              <a:ext uri="{FF2B5EF4-FFF2-40B4-BE49-F238E27FC236}">
                <a16:creationId xmlns:a16="http://schemas.microsoft.com/office/drawing/2014/main" id="{08F080D5-A213-26E9-0ECF-5C561795E7EB}"/>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57274F98-4A10-3F43-C6CC-D2FA21C18DAC}"/>
              </a:ext>
            </a:extLst>
          </p:cNvPr>
          <p:cNvSpPr>
            <a:spLocks noGrp="1"/>
          </p:cNvSpPr>
          <p:nvPr>
            <p:ph type="sldNum" sz="quarter" idx="12"/>
          </p:nvPr>
        </p:nvSpPr>
        <p:spPr/>
        <p:txBody>
          <a:bodyPr/>
          <a:lstStyle/>
          <a:p>
            <a:fld id="{40E56BE1-9742-4F29-8D63-9E2A886A5384}" type="slidenum">
              <a:rPr kumimoji="1" lang="ja-JP" altLang="en-US" smtClean="0"/>
              <a:t>37</a:t>
            </a:fld>
            <a:endParaRPr kumimoji="1" lang="ja-JP" altLang="en-US"/>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34A1354B-A454-5B4C-F6E8-4DB8950F4719}"/>
                  </a:ext>
                </a:extLst>
              </p:cNvPr>
              <p:cNvGraphicFramePr>
                <a:graphicFrameLocks noGrp="1"/>
              </p:cNvGraphicFramePr>
              <p:nvPr>
                <p:extLst>
                  <p:ext uri="{D42A27DB-BD31-4B8C-83A1-F6EECF244321}">
                    <p14:modId xmlns:p14="http://schemas.microsoft.com/office/powerpoint/2010/main" val="2667732139"/>
                  </p:ext>
                </p:extLst>
              </p:nvPr>
            </p:nvGraphicFramePr>
            <p:xfrm>
              <a:off x="3899300" y="3170447"/>
              <a:ext cx="4064001"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2225727158"/>
                        </a:ext>
                      </a:extLst>
                    </a:gridCol>
                  </a:tblGrid>
                  <a:tr h="370840">
                    <a:tc>
                      <a:txBody>
                        <a:bodyPr/>
                        <a:lstStyle/>
                        <a:p>
                          <a:pPr algn="ctr"/>
                          <a14:m>
                            <m:oMathPara xmlns:m="http://schemas.openxmlformats.org/officeDocument/2006/math">
                              <m:oMathParaPr>
                                <m:jc m:val="centerGroup"/>
                              </m:oMathParaPr>
                              <m:oMath xmlns:m="http://schemas.openxmlformats.org/officeDocument/2006/math">
                                <m:r>
                                  <m:rPr>
                                    <m:sty m:val="p"/>
                                  </m:rPr>
                                  <a:rPr kumimoji="1" lang="en-US" altLang="ja-JP" i="1" smtClean="0">
                                    <a:latin typeface="Cambria Math" panose="02040503050406030204" pitchFamily="18" charset="0"/>
                                  </a:rPr>
                                  <m:t>X</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𝒀</m:t>
                                </m:r>
                              </m:oMath>
                            </m:oMathPara>
                          </a14:m>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ja-JP" b="0" i="1" smtClean="0">
                                        <a:latin typeface="Cambria Math" panose="02040503050406030204" pitchFamily="18" charset="0"/>
                                      </a:rPr>
                                    </m:ctrlPr>
                                  </m:accPr>
                                  <m:e>
                                    <m:r>
                                      <m:rPr>
                                        <m:sty m:val="p"/>
                                      </m:rPr>
                                      <a:rPr lang="en-US" altLang="ja-JP" i="1">
                                        <a:latin typeface="Cambria Math" panose="02040503050406030204" pitchFamily="18" charset="0"/>
                                      </a:rPr>
                                      <m:t>X</m:t>
                                    </m:r>
                                    <m:r>
                                      <a:rPr lang="en-US" altLang="ja-JP" b="0" i="1" smtClean="0">
                                        <a:latin typeface="Cambria Math" panose="02040503050406030204" pitchFamily="18" charset="0"/>
                                      </a:rPr>
                                      <m:t>+</m:t>
                                    </m:r>
                                    <m:r>
                                      <a:rPr lang="en-US" altLang="ja-JP" b="0" i="1" smtClean="0">
                                        <a:latin typeface="Cambria Math" panose="02040503050406030204" pitchFamily="18" charset="0"/>
                                      </a:rPr>
                                      <m:t>𝑌</m:t>
                                    </m:r>
                                  </m:e>
                                </m:acc>
                              </m:oMath>
                            </m:oMathPara>
                          </a14:m>
                          <a:endParaRPr lang="en-US" altLang="ja-JP" dirty="0"/>
                        </a:p>
                      </a:txBody>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92326214"/>
                      </a:ext>
                    </a:extLst>
                  </a:tr>
                </a:tbl>
              </a:graphicData>
            </a:graphic>
          </p:graphicFrame>
        </mc:Choice>
        <mc:Fallback>
          <p:graphicFrame>
            <p:nvGraphicFramePr>
              <p:cNvPr id="6" name="表 5">
                <a:extLst>
                  <a:ext uri="{FF2B5EF4-FFF2-40B4-BE49-F238E27FC236}">
                    <a16:creationId xmlns:a16="http://schemas.microsoft.com/office/drawing/2014/main" id="{34A1354B-A454-5B4C-F6E8-4DB8950F4719}"/>
                  </a:ext>
                </a:extLst>
              </p:cNvPr>
              <p:cNvGraphicFramePr>
                <a:graphicFrameLocks noGrp="1"/>
              </p:cNvGraphicFramePr>
              <p:nvPr>
                <p:extLst>
                  <p:ext uri="{D42A27DB-BD31-4B8C-83A1-F6EECF244321}">
                    <p14:modId xmlns:p14="http://schemas.microsoft.com/office/powerpoint/2010/main" val="2667732139"/>
                  </p:ext>
                </p:extLst>
              </p:nvPr>
            </p:nvGraphicFramePr>
            <p:xfrm>
              <a:off x="3899300" y="3170447"/>
              <a:ext cx="4064001" cy="18542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627990501"/>
                        </a:ext>
                      </a:extLst>
                    </a:gridCol>
                    <a:gridCol w="1354667">
                      <a:extLst>
                        <a:ext uri="{9D8B030D-6E8A-4147-A177-3AD203B41FA5}">
                          <a16:colId xmlns:a16="http://schemas.microsoft.com/office/drawing/2014/main" val="3383335771"/>
                        </a:ext>
                      </a:extLst>
                    </a:gridCol>
                    <a:gridCol w="1354667">
                      <a:extLst>
                        <a:ext uri="{9D8B030D-6E8A-4147-A177-3AD203B41FA5}">
                          <a16:colId xmlns:a16="http://schemas.microsoft.com/office/drawing/2014/main" val="2225727158"/>
                        </a:ext>
                      </a:extLst>
                    </a:gridCol>
                  </a:tblGrid>
                  <a:tr h="370840">
                    <a:tc>
                      <a:txBody>
                        <a:bodyPr/>
                        <a:lstStyle/>
                        <a:p>
                          <a:endParaRPr lang="ja-JP"/>
                        </a:p>
                      </a:txBody>
                      <a:tcPr>
                        <a:blipFill>
                          <a:blip r:embed="rId2"/>
                          <a:stretch>
                            <a:fillRect l="-448" t="-1639" r="-201345" b="-422951"/>
                          </a:stretch>
                        </a:blipFill>
                      </a:tcPr>
                    </a:tc>
                    <a:tc>
                      <a:txBody>
                        <a:bodyPr/>
                        <a:lstStyle/>
                        <a:p>
                          <a:endParaRPr lang="ja-JP"/>
                        </a:p>
                      </a:txBody>
                      <a:tcPr>
                        <a:blipFill>
                          <a:blip r:embed="rId2"/>
                          <a:stretch>
                            <a:fillRect l="-100901" t="-1639" r="-102252" b="-422951"/>
                          </a:stretch>
                        </a:blipFill>
                      </a:tcPr>
                    </a:tc>
                    <a:tc>
                      <a:txBody>
                        <a:bodyPr/>
                        <a:lstStyle/>
                        <a:p>
                          <a:endParaRPr lang="ja-JP"/>
                        </a:p>
                      </a:txBody>
                      <a:tcPr>
                        <a:blipFill>
                          <a:blip r:embed="rId2"/>
                          <a:stretch>
                            <a:fillRect l="-200000" t="-1639" r="-1794" b="-422951"/>
                          </a:stretch>
                        </a:blipFill>
                      </a:tcPr>
                    </a:tc>
                    <a:extLst>
                      <a:ext uri="{0D108BD9-81ED-4DB2-BD59-A6C34878D82A}">
                        <a16:rowId xmlns:a16="http://schemas.microsoft.com/office/drawing/2014/main" val="1981001900"/>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4238120341"/>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1158601"/>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7349332"/>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92326214"/>
                      </a:ext>
                    </a:extLst>
                  </a:tr>
                </a:tbl>
              </a:graphicData>
            </a:graphic>
          </p:graphicFrame>
        </mc:Fallback>
      </mc:AlternateContent>
    </p:spTree>
    <p:extLst>
      <p:ext uri="{BB962C8B-B14F-4D97-AF65-F5344CB8AC3E}">
        <p14:creationId xmlns:p14="http://schemas.microsoft.com/office/powerpoint/2010/main" val="1839607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7D9F6EA-6101-F3C7-83C4-A2882AC09747}"/>
              </a:ext>
            </a:extLst>
          </p:cNvPr>
          <p:cNvSpPr>
            <a:spLocks noGrp="1"/>
          </p:cNvSpPr>
          <p:nvPr>
            <p:ph type="ftr" sz="quarter" idx="11"/>
          </p:nvPr>
        </p:nvSpPr>
        <p:spPr/>
        <p:txBody>
          <a:bodyPr/>
          <a:lstStyle/>
          <a:p>
            <a:r>
              <a:rPr kumimoji="1" lang="en-US" altLang="ja-JP"/>
              <a:t>Hikoto Iseda</a:t>
            </a:r>
            <a:endParaRPr kumimoji="1" lang="ja-JP" altLang="en-US"/>
          </a:p>
        </p:txBody>
      </p:sp>
      <p:sp>
        <p:nvSpPr>
          <p:cNvPr id="3" name="スライド番号プレースホルダー 2">
            <a:extLst>
              <a:ext uri="{FF2B5EF4-FFF2-40B4-BE49-F238E27FC236}">
                <a16:creationId xmlns:a16="http://schemas.microsoft.com/office/drawing/2014/main" id="{7042ED3D-3E22-535A-2EC7-6F490BF2A3E1}"/>
              </a:ext>
            </a:extLst>
          </p:cNvPr>
          <p:cNvSpPr>
            <a:spLocks noGrp="1"/>
          </p:cNvSpPr>
          <p:nvPr>
            <p:ph type="sldNum" sz="quarter" idx="12"/>
          </p:nvPr>
        </p:nvSpPr>
        <p:spPr/>
        <p:txBody>
          <a:bodyPr/>
          <a:lstStyle/>
          <a:p>
            <a:fld id="{40E56BE1-9742-4F29-8D63-9E2A886A5384}" type="slidenum">
              <a:rPr kumimoji="1" lang="ja-JP" altLang="en-US" smtClean="0"/>
              <a:t>38</a:t>
            </a:fld>
            <a:endParaRPr kumimoji="1" lang="ja-JP" altLang="en-US"/>
          </a:p>
        </p:txBody>
      </p:sp>
      <p:sp>
        <p:nvSpPr>
          <p:cNvPr id="4" name="テキスト ボックス 3">
            <a:extLst>
              <a:ext uri="{FF2B5EF4-FFF2-40B4-BE49-F238E27FC236}">
                <a16:creationId xmlns:a16="http://schemas.microsoft.com/office/drawing/2014/main" id="{86EC4D72-2A64-E4FE-1620-C4815D6BAEE8}"/>
              </a:ext>
            </a:extLst>
          </p:cNvPr>
          <p:cNvSpPr txBox="1"/>
          <p:nvPr/>
        </p:nvSpPr>
        <p:spPr>
          <a:xfrm>
            <a:off x="3464510" y="3429000"/>
            <a:ext cx="5262979" cy="769441"/>
          </a:xfrm>
          <a:prstGeom prst="rect">
            <a:avLst/>
          </a:prstGeom>
          <a:noFill/>
        </p:spPr>
        <p:txBody>
          <a:bodyPr wrap="none" rtlCol="0">
            <a:spAutoFit/>
          </a:bodyPr>
          <a:lstStyle/>
          <a:p>
            <a:r>
              <a:rPr kumimoji="1" lang="ja-JP" altLang="en-US" sz="4400" dirty="0"/>
              <a:t>お疲れさまでした！</a:t>
            </a:r>
          </a:p>
        </p:txBody>
      </p:sp>
    </p:spTree>
    <p:extLst>
      <p:ext uri="{BB962C8B-B14F-4D97-AF65-F5344CB8AC3E}">
        <p14:creationId xmlns:p14="http://schemas.microsoft.com/office/powerpoint/2010/main" val="268896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C99E49-ECB0-9A35-F355-2B0DB41D26B7}"/>
              </a:ext>
            </a:extLst>
          </p:cNvPr>
          <p:cNvSpPr>
            <a:spLocks noGrp="1"/>
          </p:cNvSpPr>
          <p:nvPr>
            <p:ph type="title"/>
          </p:nvPr>
        </p:nvSpPr>
        <p:spPr/>
        <p:txBody>
          <a:bodyPr/>
          <a:lstStyle/>
          <a:p>
            <a:r>
              <a:rPr kumimoji="1" lang="ja-JP" altLang="en-US" dirty="0"/>
              <a:t>今回のコンテンツ</a:t>
            </a:r>
          </a:p>
        </p:txBody>
      </p:sp>
      <p:sp>
        <p:nvSpPr>
          <p:cNvPr id="3" name="コンテンツ プレースホルダー 2">
            <a:extLst>
              <a:ext uri="{FF2B5EF4-FFF2-40B4-BE49-F238E27FC236}">
                <a16:creationId xmlns:a16="http://schemas.microsoft.com/office/drawing/2014/main" id="{1B115AC5-8504-4838-6FCF-E5396600D75D}"/>
              </a:ext>
            </a:extLst>
          </p:cNvPr>
          <p:cNvSpPr>
            <a:spLocks noGrp="1"/>
          </p:cNvSpPr>
          <p:nvPr>
            <p:ph idx="1"/>
          </p:nvPr>
        </p:nvSpPr>
        <p:spPr/>
        <p:txBody>
          <a:bodyPr>
            <a:normAutofit/>
          </a:bodyPr>
          <a:lstStyle/>
          <a:p>
            <a:r>
              <a:rPr kumimoji="1" lang="ja-JP" altLang="en-US" dirty="0"/>
              <a:t>基礎理論</a:t>
            </a:r>
            <a:endParaRPr kumimoji="1" lang="en-US" altLang="ja-JP" dirty="0"/>
          </a:p>
          <a:p>
            <a:pPr lvl="1"/>
            <a:r>
              <a:rPr kumimoji="1" lang="ja-JP" altLang="en-US" dirty="0"/>
              <a:t>二進数とは何か</a:t>
            </a:r>
            <a:endParaRPr kumimoji="1" lang="en-US" altLang="ja-JP" dirty="0"/>
          </a:p>
          <a:p>
            <a:pPr lvl="1"/>
            <a:r>
              <a:rPr kumimoji="1" lang="ja-JP" altLang="en-US" dirty="0"/>
              <a:t>基数変換</a:t>
            </a:r>
            <a:endParaRPr kumimoji="1" lang="en-US" altLang="ja-JP" dirty="0"/>
          </a:p>
          <a:p>
            <a:pPr lvl="1"/>
            <a:r>
              <a:rPr kumimoji="1" lang="ja-JP" altLang="en-US" dirty="0"/>
              <a:t>集合と</a:t>
            </a:r>
            <a:r>
              <a:rPr lang="ja-JP" altLang="en-US" dirty="0"/>
              <a:t>論理演算</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9C538C24-E4E4-589F-D61B-817A5845DEC7}"/>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9EE679CC-14C1-8957-5712-57B306865650}"/>
              </a:ext>
            </a:extLst>
          </p:cNvPr>
          <p:cNvSpPr>
            <a:spLocks noGrp="1"/>
          </p:cNvSpPr>
          <p:nvPr>
            <p:ph type="sldNum" sz="quarter" idx="12"/>
          </p:nvPr>
        </p:nvSpPr>
        <p:spPr/>
        <p:txBody>
          <a:bodyPr/>
          <a:lstStyle/>
          <a:p>
            <a:fld id="{40E56BE1-9742-4F29-8D63-9E2A886A5384}" type="slidenum">
              <a:rPr kumimoji="1" lang="ja-JP" altLang="en-US" smtClean="0"/>
              <a:t>4</a:t>
            </a:fld>
            <a:endParaRPr kumimoji="1" lang="ja-JP" altLang="en-US"/>
          </a:p>
        </p:txBody>
      </p:sp>
    </p:spTree>
    <p:extLst>
      <p:ext uri="{BB962C8B-B14F-4D97-AF65-F5344CB8AC3E}">
        <p14:creationId xmlns:p14="http://schemas.microsoft.com/office/powerpoint/2010/main" val="1254383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7FFBA-0C7F-1BD1-1878-1D20ECE3557B}"/>
              </a:ext>
            </a:extLst>
          </p:cNvPr>
          <p:cNvSpPr>
            <a:spLocks noGrp="1"/>
          </p:cNvSpPr>
          <p:nvPr>
            <p:ph type="title"/>
          </p:nvPr>
        </p:nvSpPr>
        <p:spPr/>
        <p:txBody>
          <a:bodyPr/>
          <a:lstStyle/>
          <a:p>
            <a:r>
              <a:rPr kumimoji="1" lang="ja-JP" altLang="en-US" dirty="0"/>
              <a:t>集合と命題</a:t>
            </a:r>
          </a:p>
        </p:txBody>
      </p:sp>
      <p:sp>
        <p:nvSpPr>
          <p:cNvPr id="3" name="テキスト プレースホルダー 2">
            <a:extLst>
              <a:ext uri="{FF2B5EF4-FFF2-40B4-BE49-F238E27FC236}">
                <a16:creationId xmlns:a16="http://schemas.microsoft.com/office/drawing/2014/main" id="{76E212CD-7F1D-B578-9D7C-E7BD8C7BC34E}"/>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DB63FA93-3FA8-D57A-0A6A-7DFB93863DC1}"/>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C771D519-C93B-97D0-DD98-721F8A647BA3}"/>
              </a:ext>
            </a:extLst>
          </p:cNvPr>
          <p:cNvSpPr>
            <a:spLocks noGrp="1"/>
          </p:cNvSpPr>
          <p:nvPr>
            <p:ph type="sldNum" sz="quarter" idx="12"/>
          </p:nvPr>
        </p:nvSpPr>
        <p:spPr/>
        <p:txBody>
          <a:bodyPr/>
          <a:lstStyle/>
          <a:p>
            <a:fld id="{40E56BE1-9742-4F29-8D63-9E2A886A5384}" type="slidenum">
              <a:rPr kumimoji="1" lang="ja-JP" altLang="en-US" smtClean="0"/>
              <a:t>5</a:t>
            </a:fld>
            <a:endParaRPr kumimoji="1" lang="ja-JP" altLang="en-US"/>
          </a:p>
        </p:txBody>
      </p:sp>
    </p:spTree>
    <p:extLst>
      <p:ext uri="{BB962C8B-B14F-4D97-AF65-F5344CB8AC3E}">
        <p14:creationId xmlns:p14="http://schemas.microsoft.com/office/powerpoint/2010/main" val="77275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lstStyle/>
          <a:p>
            <a:r>
              <a:rPr lang="ja-JP" altLang="en-US" dirty="0"/>
              <a:t>集合とは要素のグループのこと</a:t>
            </a:r>
            <a:endParaRPr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1"/>
            <a:r>
              <a:rPr lang="ja-JP" altLang="en-US" dirty="0"/>
              <a:t>自然数の集合</a:t>
            </a:r>
            <a:r>
              <a:rPr lang="en-US" altLang="ja-JP" dirty="0"/>
              <a:t>={1,2,3,4,5,…}</a:t>
            </a:r>
          </a:p>
          <a:p>
            <a:pPr lvl="1"/>
            <a:r>
              <a:rPr lang="ja-JP" altLang="en-US" dirty="0"/>
              <a:t>奇数の集合</a:t>
            </a:r>
            <a:r>
              <a:rPr lang="en-US" altLang="ja-JP" dirty="0"/>
              <a:t>={1,3,5,7,…}</a:t>
            </a:r>
          </a:p>
          <a:p>
            <a:r>
              <a:rPr lang="ja-JP" altLang="en-US" dirty="0"/>
              <a:t>一般的にひとつの集合の中には重複した要素を含まない</a:t>
            </a:r>
            <a:endParaRPr lang="en-US" altLang="ja-JP" dirty="0"/>
          </a:p>
          <a:p>
            <a:pPr lvl="1"/>
            <a:endParaRPr kumimoji="1" lang="ja-JP" altLang="en-US"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6</a:t>
            </a:fld>
            <a:endParaRPr kumimoji="1" lang="ja-JP" altLang="en-US"/>
          </a:p>
        </p:txBody>
      </p:sp>
    </p:spTree>
    <p:extLst>
      <p:ext uri="{BB962C8B-B14F-4D97-AF65-F5344CB8AC3E}">
        <p14:creationId xmlns:p14="http://schemas.microsoft.com/office/powerpoint/2010/main" val="56352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kumimoji="1" lang="ja-JP" altLang="en-US" dirty="0"/>
              <a:t>集合の例をいくつか見ていくと、異なる集合においても同じ要素が含まれていたり、いなかったりする</a:t>
            </a:r>
            <a:endParaRPr kumimoji="1" lang="en-US" altLang="ja-JP" dirty="0"/>
          </a:p>
          <a:p>
            <a:r>
              <a:rPr lang="ja-JP" altLang="en-US" dirty="0"/>
              <a:t>果物の集合と食べ物の集合を考えると</a:t>
            </a:r>
            <a:r>
              <a:rPr lang="en-US" altLang="ja-JP" dirty="0"/>
              <a:t>…</a:t>
            </a:r>
            <a:endParaRPr kumimoji="1"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2"/>
            <a:r>
              <a:rPr lang="ja-JP" altLang="en-US" dirty="0"/>
              <a:t>りんごの要素が被っている</a:t>
            </a:r>
            <a:endParaRPr lang="en-US" altLang="ja-JP" dirty="0"/>
          </a:p>
          <a:p>
            <a:pPr lvl="1"/>
            <a:r>
              <a:rPr lang="ja-JP" altLang="en-US" dirty="0"/>
              <a:t>自然数の集合</a:t>
            </a:r>
            <a:r>
              <a:rPr lang="en-US" altLang="ja-JP" dirty="0"/>
              <a:t>={1,2,3,4,5,…}</a:t>
            </a:r>
          </a:p>
          <a:p>
            <a:pPr lvl="1"/>
            <a:r>
              <a:rPr lang="ja-JP" altLang="en-US" dirty="0"/>
              <a:t>奇数の集合</a:t>
            </a:r>
            <a:r>
              <a:rPr lang="en-US" altLang="ja-JP" dirty="0"/>
              <a:t>={1,3,5,7,…}</a:t>
            </a:r>
          </a:p>
          <a:p>
            <a:pPr lvl="2"/>
            <a:r>
              <a:rPr lang="en-US" altLang="ja-JP" dirty="0"/>
              <a:t>1,3,7</a:t>
            </a:r>
            <a:r>
              <a:rPr lang="ja-JP" altLang="en-US" dirty="0"/>
              <a:t>の要素は被っている</a:t>
            </a:r>
            <a:endParaRPr lang="en-US" altLang="ja-JP" dirty="0"/>
          </a:p>
          <a:p>
            <a:endParaRPr kumimoji="1" lang="ja-JP" altLang="en-US"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7</a:t>
            </a:fld>
            <a:endParaRPr kumimoji="1" lang="ja-JP" altLang="en-US"/>
          </a:p>
        </p:txBody>
      </p:sp>
    </p:spTree>
    <p:extLst>
      <p:ext uri="{BB962C8B-B14F-4D97-AF65-F5344CB8AC3E}">
        <p14:creationId xmlns:p14="http://schemas.microsoft.com/office/powerpoint/2010/main" val="335336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もっと言えば、果物の集合は全て食べ物の集合の中に含まれるだろうことが分かる</a:t>
                </a:r>
                <a:endParaRPr lang="en-US" altLang="ja-JP" dirty="0"/>
              </a:p>
              <a:p>
                <a:r>
                  <a:rPr lang="ja-JP" altLang="en-US" dirty="0"/>
                  <a:t>奇数の全ての要素も、かならず対応する数字が自然数の集合の中に含まれていることが分かる</a:t>
                </a:r>
                <a:endParaRPr lang="en-US" altLang="ja-JP" dirty="0"/>
              </a:p>
              <a:p>
                <a:r>
                  <a:rPr lang="ja-JP" altLang="en-US" dirty="0"/>
                  <a:t>このように、ある集合</a:t>
                </a:r>
                <a:r>
                  <a:rPr lang="en-US" altLang="ja-JP" dirty="0"/>
                  <a:t>A</a:t>
                </a:r>
                <a:r>
                  <a:rPr lang="ja-JP" altLang="en-US" dirty="0"/>
                  <a:t>の要素が、他の集合</a:t>
                </a:r>
                <a:r>
                  <a:rPr lang="en-US" altLang="ja-JP" dirty="0"/>
                  <a:t>B</a:t>
                </a:r>
                <a:r>
                  <a:rPr lang="ja-JP" altLang="en-US" dirty="0"/>
                  <a:t>の要素に全て含まれるような場合、</a:t>
                </a:r>
                <a:r>
                  <a:rPr lang="ja-JP" altLang="en-US" b="1" dirty="0"/>
                  <a:t>集合</a:t>
                </a:r>
                <a:r>
                  <a:rPr lang="en-US" altLang="ja-JP" b="1" dirty="0"/>
                  <a:t>A</a:t>
                </a:r>
                <a:r>
                  <a:rPr lang="ja-JP" altLang="en-US" b="1" dirty="0"/>
                  <a:t>を集合</a:t>
                </a:r>
                <a:r>
                  <a:rPr lang="en-US" altLang="ja-JP" b="1" dirty="0"/>
                  <a:t>B</a:t>
                </a:r>
                <a:r>
                  <a:rPr lang="ja-JP" altLang="en-US" b="1" dirty="0"/>
                  <a:t>の部分集合</a:t>
                </a:r>
                <a:r>
                  <a:rPr lang="ja-JP" altLang="en-US" dirty="0"/>
                  <a:t>と呼ぶ</a:t>
                </a:r>
                <a:endParaRPr lang="en-US" altLang="ja-JP" dirty="0"/>
              </a:p>
              <a:p>
                <a:r>
                  <a:rPr lang="ja-JP" altLang="en-US" dirty="0"/>
                  <a:t>部分集合は</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𝐵</m:t>
                    </m:r>
                    <m:r>
                      <a:rPr lang="ja-JP" altLang="en-US" i="1">
                        <a:latin typeface="Cambria Math" panose="02040503050406030204" pitchFamily="18" charset="0"/>
                        <a:ea typeface="Cambria Math" panose="02040503050406030204" pitchFamily="18" charset="0"/>
                      </a:rPr>
                      <m:t>と</m:t>
                    </m:r>
                  </m:oMath>
                </a14:m>
                <a:r>
                  <a:rPr lang="ja-JP" altLang="en-US" dirty="0"/>
                  <a:t>表す</a:t>
                </a:r>
                <a:endParaRPr lang="en-US" altLang="ja-JP" dirty="0"/>
              </a:p>
              <a:p>
                <a:pPr marL="0" indent="0">
                  <a:buNone/>
                </a:pPr>
                <a:endParaRPr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BE273B3D-C539-A638-DAA4-6154F3D71DDF}"/>
                  </a:ext>
                </a:extLst>
              </p:cNvPr>
              <p:cNvSpPr>
                <a:spLocks noGrp="1" noRot="1" noChangeAspect="1" noMove="1" noResize="1" noEditPoints="1" noAdjustHandles="1" noChangeArrowheads="1" noChangeShapeType="1" noTextEdit="1"/>
              </p:cNvSpPr>
              <p:nvPr>
                <p:ph idx="1"/>
              </p:nvPr>
            </p:nvSpPr>
            <p:spPr>
              <a:blipFill>
                <a:blip r:embed="rId2"/>
                <a:stretch>
                  <a:fillRect l="-1043" t="-2241" r="-580"/>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8</a:t>
            </a:fld>
            <a:endParaRPr kumimoji="1" lang="ja-JP" altLang="en-US"/>
          </a:p>
        </p:txBody>
      </p:sp>
    </p:spTree>
    <p:extLst>
      <p:ext uri="{BB962C8B-B14F-4D97-AF65-F5344CB8AC3E}">
        <p14:creationId xmlns:p14="http://schemas.microsoft.com/office/powerpoint/2010/main" val="4249995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7562F-E5F3-74B5-9FE4-B784BA676D33}"/>
              </a:ext>
            </a:extLst>
          </p:cNvPr>
          <p:cNvSpPr>
            <a:spLocks noGrp="1"/>
          </p:cNvSpPr>
          <p:nvPr>
            <p:ph type="title"/>
          </p:nvPr>
        </p:nvSpPr>
        <p:spPr/>
        <p:txBody>
          <a:bodyPr/>
          <a:lstStyle/>
          <a:p>
            <a:r>
              <a:rPr kumimoji="1" lang="ja-JP" altLang="en-US" dirty="0"/>
              <a:t>集合</a:t>
            </a:r>
          </a:p>
        </p:txBody>
      </p:sp>
      <p:sp>
        <p:nvSpPr>
          <p:cNvPr id="3" name="コンテンツ プレースホルダー 2">
            <a:extLst>
              <a:ext uri="{FF2B5EF4-FFF2-40B4-BE49-F238E27FC236}">
                <a16:creationId xmlns:a16="http://schemas.microsoft.com/office/drawing/2014/main" id="{BE273B3D-C539-A638-DAA4-6154F3D71DDF}"/>
              </a:ext>
            </a:extLst>
          </p:cNvPr>
          <p:cNvSpPr>
            <a:spLocks noGrp="1"/>
          </p:cNvSpPr>
          <p:nvPr>
            <p:ph idx="1"/>
          </p:nvPr>
        </p:nvSpPr>
        <p:spPr/>
        <p:txBody>
          <a:bodyPr>
            <a:normAutofit/>
          </a:bodyPr>
          <a:lstStyle/>
          <a:p>
            <a:r>
              <a:rPr lang="ja-JP" altLang="en-US" dirty="0"/>
              <a:t>集合の関係性の一つとして部分集合があることが分かったが、具体的に被っている要素と被っていない要素の関係が知りたい</a:t>
            </a:r>
            <a:endParaRPr lang="en-US" altLang="ja-JP" dirty="0"/>
          </a:p>
          <a:p>
            <a:pPr lvl="1"/>
            <a:r>
              <a:rPr lang="ja-JP" altLang="en-US" dirty="0"/>
              <a:t>たとえば</a:t>
            </a:r>
            <a:endParaRPr lang="en-US" altLang="ja-JP" dirty="0"/>
          </a:p>
          <a:p>
            <a:pPr lvl="1"/>
            <a:r>
              <a:rPr lang="ja-JP" altLang="en-US" dirty="0"/>
              <a:t>果物の集合</a:t>
            </a:r>
            <a:r>
              <a:rPr lang="en-US" altLang="ja-JP" dirty="0"/>
              <a:t>={</a:t>
            </a:r>
            <a:r>
              <a:rPr lang="ja-JP" altLang="en-US" dirty="0"/>
              <a:t>りんご、パイナップル、葡萄</a:t>
            </a:r>
            <a:r>
              <a:rPr lang="en-US" altLang="ja-JP" dirty="0"/>
              <a:t>…}</a:t>
            </a:r>
          </a:p>
          <a:p>
            <a:pPr lvl="1"/>
            <a:r>
              <a:rPr lang="ja-JP" altLang="en-US" dirty="0"/>
              <a:t>食べ物の集合</a:t>
            </a:r>
            <a:r>
              <a:rPr lang="en-US" altLang="ja-JP" dirty="0"/>
              <a:t>={</a:t>
            </a:r>
            <a:r>
              <a:rPr lang="ja-JP" altLang="en-US" dirty="0"/>
              <a:t>麻婆豆腐、パスタ、りんご、豆腐</a:t>
            </a:r>
            <a:r>
              <a:rPr lang="en-US" altLang="ja-JP" dirty="0"/>
              <a:t>…}</a:t>
            </a:r>
          </a:p>
          <a:p>
            <a:pPr lvl="1"/>
            <a:r>
              <a:rPr lang="ja-JP" altLang="en-US" dirty="0"/>
              <a:t>のとき、りんごが被っていることは見れば分かるが、他にも被っている部分を記号で示すにはどうすればいいだろうか？</a:t>
            </a:r>
            <a:endParaRPr lang="en-US" altLang="ja-JP" dirty="0"/>
          </a:p>
          <a:p>
            <a:pPr lvl="1"/>
            <a:r>
              <a:rPr lang="ja-JP" altLang="en-US" dirty="0"/>
              <a:t>あるいは、被っていない部分を記号で示すにはどうすればいいだろうか？</a:t>
            </a:r>
            <a:endParaRPr lang="en-US" altLang="ja-JP" dirty="0"/>
          </a:p>
          <a:p>
            <a:r>
              <a:rPr lang="ja-JP" altLang="en-US" dirty="0"/>
              <a:t>このようなときに、論理演算を使う</a:t>
            </a:r>
            <a:endParaRPr lang="en-US" altLang="ja-JP" dirty="0"/>
          </a:p>
        </p:txBody>
      </p:sp>
      <p:sp>
        <p:nvSpPr>
          <p:cNvPr id="4" name="フッター プレースホルダー 3">
            <a:extLst>
              <a:ext uri="{FF2B5EF4-FFF2-40B4-BE49-F238E27FC236}">
                <a16:creationId xmlns:a16="http://schemas.microsoft.com/office/drawing/2014/main" id="{E10DEF9D-748B-ADA2-36A1-43A28CD62DED}"/>
              </a:ext>
            </a:extLst>
          </p:cNvPr>
          <p:cNvSpPr>
            <a:spLocks noGrp="1"/>
          </p:cNvSpPr>
          <p:nvPr>
            <p:ph type="ftr" sz="quarter" idx="11"/>
          </p:nvPr>
        </p:nvSpPr>
        <p:spPr/>
        <p:txBody>
          <a:bodyPr/>
          <a:lstStyle/>
          <a:p>
            <a:r>
              <a:rPr kumimoji="1" lang="en-US" altLang="ja-JP"/>
              <a:t>Hikoto Iseda</a:t>
            </a:r>
            <a:endParaRPr kumimoji="1" lang="ja-JP" altLang="en-US"/>
          </a:p>
        </p:txBody>
      </p:sp>
      <p:sp>
        <p:nvSpPr>
          <p:cNvPr id="5" name="スライド番号プレースホルダー 4">
            <a:extLst>
              <a:ext uri="{FF2B5EF4-FFF2-40B4-BE49-F238E27FC236}">
                <a16:creationId xmlns:a16="http://schemas.microsoft.com/office/drawing/2014/main" id="{E4DD1681-6BCF-9049-655C-146BD058DC11}"/>
              </a:ext>
            </a:extLst>
          </p:cNvPr>
          <p:cNvSpPr>
            <a:spLocks noGrp="1"/>
          </p:cNvSpPr>
          <p:nvPr>
            <p:ph type="sldNum" sz="quarter" idx="12"/>
          </p:nvPr>
        </p:nvSpPr>
        <p:spPr/>
        <p:txBody>
          <a:bodyPr/>
          <a:lstStyle/>
          <a:p>
            <a:fld id="{40E56BE1-9742-4F29-8D63-9E2A886A5384}" type="slidenum">
              <a:rPr kumimoji="1" lang="ja-JP" altLang="en-US" smtClean="0"/>
              <a:t>9</a:t>
            </a:fld>
            <a:endParaRPr kumimoji="1" lang="ja-JP" altLang="en-US"/>
          </a:p>
        </p:txBody>
      </p:sp>
    </p:spTree>
    <p:extLst>
      <p:ext uri="{BB962C8B-B14F-4D97-AF65-F5344CB8AC3E}">
        <p14:creationId xmlns:p14="http://schemas.microsoft.com/office/powerpoint/2010/main" val="3012706932"/>
      </p:ext>
    </p:extLst>
  </p:cSld>
  <p:clrMapOvr>
    <a:masterClrMapping/>
  </p:clrMapOvr>
</p:sld>
</file>

<file path=ppt/theme/theme1.xml><?xml version="1.0" encoding="utf-8"?>
<a:theme xmlns:a="http://schemas.openxmlformats.org/drawingml/2006/main" name="Office テーマ">
  <a:themeElements>
    <a:clrScheme name="黄緑">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3395</TotalTime>
  <Words>1911</Words>
  <Application>Microsoft Office PowerPoint</Application>
  <PresentationFormat>ワイド画面</PresentationFormat>
  <Paragraphs>533</Paragraphs>
  <Slides>38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游ゴシック</vt:lpstr>
      <vt:lpstr>游ゴシック Light</vt:lpstr>
      <vt:lpstr>Arial</vt:lpstr>
      <vt:lpstr>Cambria Math</vt:lpstr>
      <vt:lpstr>Wingdings</vt:lpstr>
      <vt:lpstr>Office テーマ</vt:lpstr>
      <vt:lpstr>第２回勉強会</vt:lpstr>
      <vt:lpstr>この時間の方針</vt:lpstr>
      <vt:lpstr>参考図書</vt:lpstr>
      <vt:lpstr>今回のコンテンツ</vt:lpstr>
      <vt:lpstr>集合と命題</vt:lpstr>
      <vt:lpstr>集合</vt:lpstr>
      <vt:lpstr>集合</vt:lpstr>
      <vt:lpstr>集合</vt:lpstr>
      <vt:lpstr>集合</vt:lpstr>
      <vt:lpstr>集合</vt:lpstr>
      <vt:lpstr>集合</vt:lpstr>
      <vt:lpstr>集合</vt:lpstr>
      <vt:lpstr>集合</vt:lpstr>
      <vt:lpstr>集合</vt:lpstr>
      <vt:lpstr>集合：演習</vt:lpstr>
      <vt:lpstr>集合：答え</vt:lpstr>
      <vt:lpstr>集合：演習</vt:lpstr>
      <vt:lpstr>集合：答え</vt:lpstr>
      <vt:lpstr>集合：答え</vt:lpstr>
      <vt:lpstr>集合：演習</vt:lpstr>
      <vt:lpstr>集合：ド・モルガンの法則</vt:lpstr>
      <vt:lpstr>集合：ド・モルガンの法則２</vt:lpstr>
      <vt:lpstr>集合：ド・モルガンの法則２</vt:lpstr>
      <vt:lpstr>集合と論理演算</vt:lpstr>
      <vt:lpstr>論理演算</vt:lpstr>
      <vt:lpstr>論理演算</vt:lpstr>
      <vt:lpstr>論理演算：前提</vt:lpstr>
      <vt:lpstr>論理演算：前提</vt:lpstr>
      <vt:lpstr>論理演算：演習</vt:lpstr>
      <vt:lpstr>論理演算：答え</vt:lpstr>
      <vt:lpstr>論理演算</vt:lpstr>
      <vt:lpstr>論理演算：XOR</vt:lpstr>
      <vt:lpstr>論理演算：XOR</vt:lpstr>
      <vt:lpstr>論理演算：NAND</vt:lpstr>
      <vt:lpstr>論理演算：NAND</vt:lpstr>
      <vt:lpstr>論理演算：NOR</vt:lpstr>
      <vt:lpstr>論理演算：NOR</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第１回勉強会</dc:title>
  <dc:creator>user</dc:creator>
  <cp:lastModifiedBy>user</cp:lastModifiedBy>
  <cp:revision>28</cp:revision>
  <dcterms:created xsi:type="dcterms:W3CDTF">2023-12-12T06:47:16Z</dcterms:created>
  <dcterms:modified xsi:type="dcterms:W3CDTF">2023-12-19T11:33:20Z</dcterms:modified>
</cp:coreProperties>
</file>